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56" r:id="rId2"/>
    <p:sldId id="257" r:id="rId3"/>
    <p:sldId id="314" r:id="rId4"/>
    <p:sldId id="300" r:id="rId5"/>
    <p:sldId id="315" r:id="rId6"/>
    <p:sldId id="301" r:id="rId7"/>
    <p:sldId id="311" r:id="rId8"/>
    <p:sldId id="312" r:id="rId9"/>
    <p:sldId id="303" r:id="rId10"/>
    <p:sldId id="304" r:id="rId11"/>
    <p:sldId id="322" r:id="rId12"/>
    <p:sldId id="307" r:id="rId13"/>
    <p:sldId id="316" r:id="rId14"/>
    <p:sldId id="313" r:id="rId15"/>
    <p:sldId id="321" r:id="rId16"/>
    <p:sldId id="305" r:id="rId17"/>
    <p:sldId id="309" r:id="rId18"/>
    <p:sldId id="310" r:id="rId19"/>
    <p:sldId id="308" r:id="rId20"/>
    <p:sldId id="317" r:id="rId21"/>
    <p:sldId id="319" r:id="rId22"/>
    <p:sldId id="318" r:id="rId23"/>
  </p:sldIdLst>
  <p:sldSz cx="9144000" cy="6858000" type="screen4x3"/>
  <p:notesSz cx="6864350" cy="9996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7" autoAdjust="0"/>
    <p:restoredTop sz="98046" autoAdjust="0"/>
  </p:normalViewPr>
  <p:slideViewPr>
    <p:cSldViewPr>
      <p:cViewPr>
        <p:scale>
          <a:sx n="79" d="100"/>
          <a:sy n="79" d="100"/>
        </p:scale>
        <p:origin x="-1224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F8CCEF-AD59-4AE7-88C0-4FE34442A9C1}" type="doc">
      <dgm:prSet loTypeId="urn:microsoft.com/office/officeart/2009/3/layout/StepUpProcess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28E12C-FE5C-4E25-837C-51DD5D0E2090}">
      <dgm:prSet phldrT="[Текст]"/>
      <dgm:spPr/>
      <dgm:t>
        <a:bodyPr/>
        <a:lstStyle/>
        <a:p>
          <a:pPr algn="just"/>
          <a:r>
            <a:rPr lang="ru-RU" dirty="0" smtClean="0"/>
            <a:t>В состав МО поселок Боровский входит один населенный пункт  - р.п. Боровский</a:t>
          </a:r>
        </a:p>
        <a:p>
          <a:pPr algn="l"/>
          <a:endParaRPr lang="ru-RU" dirty="0"/>
        </a:p>
      </dgm:t>
    </dgm:pt>
    <dgm:pt modelId="{B3DB8246-4E91-4B8F-9928-13FAE82EB44D}" type="parTrans" cxnId="{62FFC0E5-F803-4895-B566-1AE23367444D}">
      <dgm:prSet/>
      <dgm:spPr/>
      <dgm:t>
        <a:bodyPr/>
        <a:lstStyle/>
        <a:p>
          <a:endParaRPr lang="ru-RU"/>
        </a:p>
      </dgm:t>
    </dgm:pt>
    <dgm:pt modelId="{C23D4716-568E-438C-B0C8-AF920845C3AF}" type="sibTrans" cxnId="{62FFC0E5-F803-4895-B566-1AE23367444D}">
      <dgm:prSet/>
      <dgm:spPr/>
      <dgm:t>
        <a:bodyPr/>
        <a:lstStyle/>
        <a:p>
          <a:endParaRPr lang="ru-RU"/>
        </a:p>
      </dgm:t>
    </dgm:pt>
    <dgm:pt modelId="{9640692B-4E3B-48D0-925C-20EEAD366FF3}">
      <dgm:prSet phldrT="[Текст]"/>
      <dgm:spPr/>
      <dgm:t>
        <a:bodyPr/>
        <a:lstStyle/>
        <a:p>
          <a:r>
            <a:rPr lang="ru-RU" dirty="0" smtClean="0"/>
            <a:t>Административным центром МО поселок Боровский является р.п. Боровский</a:t>
          </a:r>
          <a:endParaRPr lang="ru-RU" dirty="0"/>
        </a:p>
      </dgm:t>
    </dgm:pt>
    <dgm:pt modelId="{BCE10CB9-C37A-4F50-B5FA-E5EA2CE534E0}" type="parTrans" cxnId="{2468BEEF-C194-48B8-AA81-90DFB047D9B8}">
      <dgm:prSet/>
      <dgm:spPr/>
      <dgm:t>
        <a:bodyPr/>
        <a:lstStyle/>
        <a:p>
          <a:endParaRPr lang="ru-RU"/>
        </a:p>
      </dgm:t>
    </dgm:pt>
    <dgm:pt modelId="{6485B11B-B863-49EE-96CA-4E89B033C3E4}" type="sibTrans" cxnId="{2468BEEF-C194-48B8-AA81-90DFB047D9B8}">
      <dgm:prSet/>
      <dgm:spPr/>
      <dgm:t>
        <a:bodyPr/>
        <a:lstStyle/>
        <a:p>
          <a:endParaRPr lang="ru-RU"/>
        </a:p>
      </dgm:t>
    </dgm:pt>
    <dgm:pt modelId="{6FBD1909-DD8A-463D-AC59-109D70CFC15E}">
      <dgm:prSet phldrT="[Текст]"/>
      <dgm:spPr/>
      <dgm:t>
        <a:bodyPr/>
        <a:lstStyle/>
        <a:p>
          <a:r>
            <a:rPr lang="ru-RU" dirty="0" smtClean="0"/>
            <a:t>МО расположено на юге Тюменской области в 18 км юго-восточнее города Тюмени на западном берегу озера Андреевское  </a:t>
          </a:r>
        </a:p>
      </dgm:t>
    </dgm:pt>
    <dgm:pt modelId="{F7F566A5-AB7F-4EB0-BD66-9B7CDD791ED8}" type="parTrans" cxnId="{A207F091-C6EB-4FC6-96AE-FC371B7016FD}">
      <dgm:prSet/>
      <dgm:spPr/>
      <dgm:t>
        <a:bodyPr/>
        <a:lstStyle/>
        <a:p>
          <a:endParaRPr lang="ru-RU"/>
        </a:p>
      </dgm:t>
    </dgm:pt>
    <dgm:pt modelId="{4E2C9047-9ABD-4BFC-B205-E51234988337}" type="sibTrans" cxnId="{A207F091-C6EB-4FC6-96AE-FC371B7016FD}">
      <dgm:prSet/>
      <dgm:spPr/>
      <dgm:t>
        <a:bodyPr/>
        <a:lstStyle/>
        <a:p>
          <a:endParaRPr lang="ru-RU"/>
        </a:p>
      </dgm:t>
    </dgm:pt>
    <dgm:pt modelId="{EBFB8CFD-82F5-48C8-AD09-F70E71C71CF6}" type="pres">
      <dgm:prSet presAssocID="{15F8CCEF-AD59-4AE7-88C0-4FE34442A9C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64995C9-7021-41D9-A8DA-3A1F0C096A28}" type="pres">
      <dgm:prSet presAssocID="{4228E12C-FE5C-4E25-837C-51DD5D0E2090}" presName="composite" presStyleCnt="0"/>
      <dgm:spPr/>
      <dgm:t>
        <a:bodyPr/>
        <a:lstStyle/>
        <a:p>
          <a:endParaRPr lang="ru-RU"/>
        </a:p>
      </dgm:t>
    </dgm:pt>
    <dgm:pt modelId="{8A7FB70A-772E-46A6-AE01-7180B45E7BA4}" type="pres">
      <dgm:prSet presAssocID="{4228E12C-FE5C-4E25-837C-51DD5D0E2090}" presName="LShape" presStyleLbl="alignNode1" presStyleIdx="0" presStyleCnt="5"/>
      <dgm:spPr/>
      <dgm:t>
        <a:bodyPr/>
        <a:lstStyle/>
        <a:p>
          <a:endParaRPr lang="ru-RU"/>
        </a:p>
      </dgm:t>
    </dgm:pt>
    <dgm:pt modelId="{38B95C8B-95AC-4FC9-BB73-6AF56D4FFF5B}" type="pres">
      <dgm:prSet presAssocID="{4228E12C-FE5C-4E25-837C-51DD5D0E2090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0092C-5E2A-4EE5-A635-FB52EF694D98}" type="pres">
      <dgm:prSet presAssocID="{4228E12C-FE5C-4E25-837C-51DD5D0E2090}" presName="Triangle" presStyleLbl="alignNode1" presStyleIdx="1" presStyleCnt="5"/>
      <dgm:spPr/>
      <dgm:t>
        <a:bodyPr/>
        <a:lstStyle/>
        <a:p>
          <a:endParaRPr lang="ru-RU"/>
        </a:p>
      </dgm:t>
    </dgm:pt>
    <dgm:pt modelId="{9EF2C4A6-CD7B-4FCA-A65A-1AC40F8F0FF4}" type="pres">
      <dgm:prSet presAssocID="{C23D4716-568E-438C-B0C8-AF920845C3AF}" presName="sibTrans" presStyleCnt="0"/>
      <dgm:spPr/>
      <dgm:t>
        <a:bodyPr/>
        <a:lstStyle/>
        <a:p>
          <a:endParaRPr lang="ru-RU"/>
        </a:p>
      </dgm:t>
    </dgm:pt>
    <dgm:pt modelId="{7A83F5C2-90B5-486F-912E-4FA9BF7AC837}" type="pres">
      <dgm:prSet presAssocID="{C23D4716-568E-438C-B0C8-AF920845C3AF}" presName="space" presStyleCnt="0"/>
      <dgm:spPr/>
      <dgm:t>
        <a:bodyPr/>
        <a:lstStyle/>
        <a:p>
          <a:endParaRPr lang="ru-RU"/>
        </a:p>
      </dgm:t>
    </dgm:pt>
    <dgm:pt modelId="{DEC76525-39D9-4B8F-8915-C4E8E3F2F0AB}" type="pres">
      <dgm:prSet presAssocID="{9640692B-4E3B-48D0-925C-20EEAD366FF3}" presName="composite" presStyleCnt="0"/>
      <dgm:spPr/>
      <dgm:t>
        <a:bodyPr/>
        <a:lstStyle/>
        <a:p>
          <a:endParaRPr lang="ru-RU"/>
        </a:p>
      </dgm:t>
    </dgm:pt>
    <dgm:pt modelId="{972356CD-9595-40E3-8CAC-B44A8E1BFE24}" type="pres">
      <dgm:prSet presAssocID="{9640692B-4E3B-48D0-925C-20EEAD366FF3}" presName="LShape" presStyleLbl="alignNode1" presStyleIdx="2" presStyleCnt="5"/>
      <dgm:spPr/>
      <dgm:t>
        <a:bodyPr/>
        <a:lstStyle/>
        <a:p>
          <a:endParaRPr lang="ru-RU"/>
        </a:p>
      </dgm:t>
    </dgm:pt>
    <dgm:pt modelId="{A961D824-6086-43E3-8CE6-F8AC4338BAAD}" type="pres">
      <dgm:prSet presAssocID="{9640692B-4E3B-48D0-925C-20EEAD366FF3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D35D80-B940-4899-933E-14FE068A6137}" type="pres">
      <dgm:prSet presAssocID="{9640692B-4E3B-48D0-925C-20EEAD366FF3}" presName="Triangle" presStyleLbl="alignNode1" presStyleIdx="3" presStyleCnt="5"/>
      <dgm:spPr/>
      <dgm:t>
        <a:bodyPr/>
        <a:lstStyle/>
        <a:p>
          <a:endParaRPr lang="ru-RU"/>
        </a:p>
      </dgm:t>
    </dgm:pt>
    <dgm:pt modelId="{56BB33C9-09C7-40BD-BB2E-CFE14B5267BC}" type="pres">
      <dgm:prSet presAssocID="{6485B11B-B863-49EE-96CA-4E89B033C3E4}" presName="sibTrans" presStyleCnt="0"/>
      <dgm:spPr/>
      <dgm:t>
        <a:bodyPr/>
        <a:lstStyle/>
        <a:p>
          <a:endParaRPr lang="ru-RU"/>
        </a:p>
      </dgm:t>
    </dgm:pt>
    <dgm:pt modelId="{A0C95D1D-EB01-414C-9A46-25FAF469EC8D}" type="pres">
      <dgm:prSet presAssocID="{6485B11B-B863-49EE-96CA-4E89B033C3E4}" presName="space" presStyleCnt="0"/>
      <dgm:spPr/>
      <dgm:t>
        <a:bodyPr/>
        <a:lstStyle/>
        <a:p>
          <a:endParaRPr lang="ru-RU"/>
        </a:p>
      </dgm:t>
    </dgm:pt>
    <dgm:pt modelId="{549D4A64-E4EE-4BE6-A819-A1FFA66FB0D8}" type="pres">
      <dgm:prSet presAssocID="{6FBD1909-DD8A-463D-AC59-109D70CFC15E}" presName="composite" presStyleCnt="0"/>
      <dgm:spPr/>
      <dgm:t>
        <a:bodyPr/>
        <a:lstStyle/>
        <a:p>
          <a:endParaRPr lang="ru-RU"/>
        </a:p>
      </dgm:t>
    </dgm:pt>
    <dgm:pt modelId="{D43B6ED2-97D8-481D-A22D-0929686FDF6E}" type="pres">
      <dgm:prSet presAssocID="{6FBD1909-DD8A-463D-AC59-109D70CFC15E}" presName="LShape" presStyleLbl="alignNode1" presStyleIdx="4" presStyleCnt="5"/>
      <dgm:spPr/>
      <dgm:t>
        <a:bodyPr/>
        <a:lstStyle/>
        <a:p>
          <a:endParaRPr lang="ru-RU"/>
        </a:p>
      </dgm:t>
    </dgm:pt>
    <dgm:pt modelId="{953A9211-1A9B-4AF4-9328-B7466C3019A4}" type="pres">
      <dgm:prSet presAssocID="{6FBD1909-DD8A-463D-AC59-109D70CFC15E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8054AA-DA35-4C98-A6FE-2E55EE1E8D47}" type="presOf" srcId="{4228E12C-FE5C-4E25-837C-51DD5D0E2090}" destId="{38B95C8B-95AC-4FC9-BB73-6AF56D4FFF5B}" srcOrd="0" destOrd="0" presId="urn:microsoft.com/office/officeart/2009/3/layout/StepUpProcess"/>
    <dgm:cxn modelId="{FE2393E1-5D11-4A0E-A4FC-9DFA5FCBF92F}" type="presOf" srcId="{15F8CCEF-AD59-4AE7-88C0-4FE34442A9C1}" destId="{EBFB8CFD-82F5-48C8-AD09-F70E71C71CF6}" srcOrd="0" destOrd="0" presId="urn:microsoft.com/office/officeart/2009/3/layout/StepUpProcess"/>
    <dgm:cxn modelId="{28C2162D-0CEC-40AC-BC8E-706E135B6DC7}" type="presOf" srcId="{9640692B-4E3B-48D0-925C-20EEAD366FF3}" destId="{A961D824-6086-43E3-8CE6-F8AC4338BAAD}" srcOrd="0" destOrd="0" presId="urn:microsoft.com/office/officeart/2009/3/layout/StepUpProcess"/>
    <dgm:cxn modelId="{2468BEEF-C194-48B8-AA81-90DFB047D9B8}" srcId="{15F8CCEF-AD59-4AE7-88C0-4FE34442A9C1}" destId="{9640692B-4E3B-48D0-925C-20EEAD366FF3}" srcOrd="1" destOrd="0" parTransId="{BCE10CB9-C37A-4F50-B5FA-E5EA2CE534E0}" sibTransId="{6485B11B-B863-49EE-96CA-4E89B033C3E4}"/>
    <dgm:cxn modelId="{A207F091-C6EB-4FC6-96AE-FC371B7016FD}" srcId="{15F8CCEF-AD59-4AE7-88C0-4FE34442A9C1}" destId="{6FBD1909-DD8A-463D-AC59-109D70CFC15E}" srcOrd="2" destOrd="0" parTransId="{F7F566A5-AB7F-4EB0-BD66-9B7CDD791ED8}" sibTransId="{4E2C9047-9ABD-4BFC-B205-E51234988337}"/>
    <dgm:cxn modelId="{62FFC0E5-F803-4895-B566-1AE23367444D}" srcId="{15F8CCEF-AD59-4AE7-88C0-4FE34442A9C1}" destId="{4228E12C-FE5C-4E25-837C-51DD5D0E2090}" srcOrd="0" destOrd="0" parTransId="{B3DB8246-4E91-4B8F-9928-13FAE82EB44D}" sibTransId="{C23D4716-568E-438C-B0C8-AF920845C3AF}"/>
    <dgm:cxn modelId="{7D024993-4039-4BFE-AD1E-4314C3AAD7B4}" type="presOf" srcId="{6FBD1909-DD8A-463D-AC59-109D70CFC15E}" destId="{953A9211-1A9B-4AF4-9328-B7466C3019A4}" srcOrd="0" destOrd="0" presId="urn:microsoft.com/office/officeart/2009/3/layout/StepUpProcess"/>
    <dgm:cxn modelId="{0F8322C9-9077-457D-B571-C5562CF1F9F7}" type="presParOf" srcId="{EBFB8CFD-82F5-48C8-AD09-F70E71C71CF6}" destId="{A64995C9-7021-41D9-A8DA-3A1F0C096A28}" srcOrd="0" destOrd="0" presId="urn:microsoft.com/office/officeart/2009/3/layout/StepUpProcess"/>
    <dgm:cxn modelId="{AE72B268-B05C-4876-8A4A-639C8DD96546}" type="presParOf" srcId="{A64995C9-7021-41D9-A8DA-3A1F0C096A28}" destId="{8A7FB70A-772E-46A6-AE01-7180B45E7BA4}" srcOrd="0" destOrd="0" presId="urn:microsoft.com/office/officeart/2009/3/layout/StepUpProcess"/>
    <dgm:cxn modelId="{4911F238-CB93-4B4A-B997-49B16ED456F2}" type="presParOf" srcId="{A64995C9-7021-41D9-A8DA-3A1F0C096A28}" destId="{38B95C8B-95AC-4FC9-BB73-6AF56D4FFF5B}" srcOrd="1" destOrd="0" presId="urn:microsoft.com/office/officeart/2009/3/layout/StepUpProcess"/>
    <dgm:cxn modelId="{6969CC9F-733C-43B6-A91D-093E25232073}" type="presParOf" srcId="{A64995C9-7021-41D9-A8DA-3A1F0C096A28}" destId="{07A0092C-5E2A-4EE5-A635-FB52EF694D98}" srcOrd="2" destOrd="0" presId="urn:microsoft.com/office/officeart/2009/3/layout/StepUpProcess"/>
    <dgm:cxn modelId="{5C24CA8F-2B9B-4053-BA4C-4E8DAF50D9CC}" type="presParOf" srcId="{EBFB8CFD-82F5-48C8-AD09-F70E71C71CF6}" destId="{9EF2C4A6-CD7B-4FCA-A65A-1AC40F8F0FF4}" srcOrd="1" destOrd="0" presId="urn:microsoft.com/office/officeart/2009/3/layout/StepUpProcess"/>
    <dgm:cxn modelId="{DD56951F-87DB-44F7-B653-527A7C1C40FB}" type="presParOf" srcId="{9EF2C4A6-CD7B-4FCA-A65A-1AC40F8F0FF4}" destId="{7A83F5C2-90B5-486F-912E-4FA9BF7AC837}" srcOrd="0" destOrd="0" presId="urn:microsoft.com/office/officeart/2009/3/layout/StepUpProcess"/>
    <dgm:cxn modelId="{2FAA03A3-1865-4BB1-AF95-9638937F10C4}" type="presParOf" srcId="{EBFB8CFD-82F5-48C8-AD09-F70E71C71CF6}" destId="{DEC76525-39D9-4B8F-8915-C4E8E3F2F0AB}" srcOrd="2" destOrd="0" presId="urn:microsoft.com/office/officeart/2009/3/layout/StepUpProcess"/>
    <dgm:cxn modelId="{55B2523B-3084-4F17-AF00-991E7D6D93F1}" type="presParOf" srcId="{DEC76525-39D9-4B8F-8915-C4E8E3F2F0AB}" destId="{972356CD-9595-40E3-8CAC-B44A8E1BFE24}" srcOrd="0" destOrd="0" presId="urn:microsoft.com/office/officeart/2009/3/layout/StepUpProcess"/>
    <dgm:cxn modelId="{FD45E98D-C26B-4B55-8235-2409041BF242}" type="presParOf" srcId="{DEC76525-39D9-4B8F-8915-C4E8E3F2F0AB}" destId="{A961D824-6086-43E3-8CE6-F8AC4338BAAD}" srcOrd="1" destOrd="0" presId="urn:microsoft.com/office/officeart/2009/3/layout/StepUpProcess"/>
    <dgm:cxn modelId="{74A625E0-1C05-4462-BFCE-ED0C429E6CC7}" type="presParOf" srcId="{DEC76525-39D9-4B8F-8915-C4E8E3F2F0AB}" destId="{BFD35D80-B940-4899-933E-14FE068A6137}" srcOrd="2" destOrd="0" presId="urn:microsoft.com/office/officeart/2009/3/layout/StepUpProcess"/>
    <dgm:cxn modelId="{73BBFF47-C424-4275-B0FD-6DC16A45585F}" type="presParOf" srcId="{EBFB8CFD-82F5-48C8-AD09-F70E71C71CF6}" destId="{56BB33C9-09C7-40BD-BB2E-CFE14B5267BC}" srcOrd="3" destOrd="0" presId="urn:microsoft.com/office/officeart/2009/3/layout/StepUpProcess"/>
    <dgm:cxn modelId="{6DC45BCA-A7DF-45D6-934C-D350E3CD7B87}" type="presParOf" srcId="{56BB33C9-09C7-40BD-BB2E-CFE14B5267BC}" destId="{A0C95D1D-EB01-414C-9A46-25FAF469EC8D}" srcOrd="0" destOrd="0" presId="urn:microsoft.com/office/officeart/2009/3/layout/StepUpProcess"/>
    <dgm:cxn modelId="{CCFD3C15-FD5A-4893-BD9C-8887BFD8DC50}" type="presParOf" srcId="{EBFB8CFD-82F5-48C8-AD09-F70E71C71CF6}" destId="{549D4A64-E4EE-4BE6-A819-A1FFA66FB0D8}" srcOrd="4" destOrd="0" presId="urn:microsoft.com/office/officeart/2009/3/layout/StepUpProcess"/>
    <dgm:cxn modelId="{F64DD408-318D-4952-82D1-BBF1044539E8}" type="presParOf" srcId="{549D4A64-E4EE-4BE6-A819-A1FFA66FB0D8}" destId="{D43B6ED2-97D8-481D-A22D-0929686FDF6E}" srcOrd="0" destOrd="0" presId="urn:microsoft.com/office/officeart/2009/3/layout/StepUpProcess"/>
    <dgm:cxn modelId="{588C9AD4-02EB-44EA-9D07-79BA023CDDEF}" type="presParOf" srcId="{549D4A64-E4EE-4BE6-A819-A1FFA66FB0D8}" destId="{953A9211-1A9B-4AF4-9328-B7466C3019A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25CD09D-32E6-4269-AEBC-22CDF7AE2616}" type="doc">
      <dgm:prSet loTypeId="urn:microsoft.com/office/officeart/2005/8/layout/vList2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831DED66-C507-43BE-A458-10663BECBA81}">
      <dgm:prSet phldrT="[Текст]"/>
      <dgm:spPr/>
      <dgm:t>
        <a:bodyPr/>
        <a:lstStyle/>
        <a:p>
          <a:r>
            <a:rPr lang="ru-RU" dirty="0" smtClean="0"/>
            <a:t>Высокий процент износа инженерных сетей.</a:t>
          </a:r>
          <a:endParaRPr lang="ru-RU" dirty="0"/>
        </a:p>
      </dgm:t>
    </dgm:pt>
    <dgm:pt modelId="{59B5BE5B-0061-4A72-9867-03D757594F96}" type="parTrans" cxnId="{2ED307A3-3E1C-4129-9814-0DCAE8FB881A}">
      <dgm:prSet/>
      <dgm:spPr/>
      <dgm:t>
        <a:bodyPr/>
        <a:lstStyle/>
        <a:p>
          <a:endParaRPr lang="ru-RU"/>
        </a:p>
      </dgm:t>
    </dgm:pt>
    <dgm:pt modelId="{FF8A83C4-15FB-46B5-984D-FF5D3FA460BA}" type="sibTrans" cxnId="{2ED307A3-3E1C-4129-9814-0DCAE8FB881A}">
      <dgm:prSet/>
      <dgm:spPr/>
      <dgm:t>
        <a:bodyPr/>
        <a:lstStyle/>
        <a:p>
          <a:endParaRPr lang="ru-RU"/>
        </a:p>
      </dgm:t>
    </dgm:pt>
    <dgm:pt modelId="{40BDA07A-3D3E-473F-9527-E7369BFE952B}">
      <dgm:prSet/>
      <dgm:spPr/>
      <dgm:t>
        <a:bodyPr/>
        <a:lstStyle/>
        <a:p>
          <a:r>
            <a:rPr lang="ru-RU" dirty="0" smtClean="0"/>
            <a:t>Высокая кадастровая стоимость земельных участков</a:t>
          </a:r>
          <a:endParaRPr lang="ru-RU" dirty="0"/>
        </a:p>
      </dgm:t>
    </dgm:pt>
    <dgm:pt modelId="{342B594D-5AB8-41CA-9F05-3C036FB280D5}" type="parTrans" cxnId="{AFD7A4EB-D965-4357-A3FD-3C9A2E2700B6}">
      <dgm:prSet/>
      <dgm:spPr/>
      <dgm:t>
        <a:bodyPr/>
        <a:lstStyle/>
        <a:p>
          <a:endParaRPr lang="ru-RU"/>
        </a:p>
      </dgm:t>
    </dgm:pt>
    <dgm:pt modelId="{B52506B1-567C-45FD-9915-952380FF5DE0}" type="sibTrans" cxnId="{AFD7A4EB-D965-4357-A3FD-3C9A2E2700B6}">
      <dgm:prSet/>
      <dgm:spPr/>
      <dgm:t>
        <a:bodyPr/>
        <a:lstStyle/>
        <a:p>
          <a:endParaRPr lang="ru-RU"/>
        </a:p>
      </dgm:t>
    </dgm:pt>
    <dgm:pt modelId="{6E9A172B-BA0A-444A-87EB-6CE2C4A775C0}">
      <dgm:prSet phldrT="[Текст]"/>
      <dgm:spPr/>
      <dgm:t>
        <a:bodyPr/>
        <a:lstStyle/>
        <a:p>
          <a:r>
            <a:rPr lang="ru-RU" dirty="0" smtClean="0"/>
            <a:t>Территория поселка ограничена в расширении землями </a:t>
          </a:r>
          <a:r>
            <a:rPr lang="ru-RU" dirty="0" err="1" smtClean="0"/>
            <a:t>гос.лесфонда</a:t>
          </a:r>
          <a:r>
            <a:rPr lang="ru-RU" dirty="0" smtClean="0"/>
            <a:t>, садоводческими товариществами и землями ОАО «Птицефабрика </a:t>
          </a:r>
          <a:r>
            <a:rPr lang="ru-RU" dirty="0" err="1" smtClean="0"/>
            <a:t>Боровская</a:t>
          </a:r>
          <a:r>
            <a:rPr lang="ru-RU" dirty="0" smtClean="0"/>
            <a:t>»</a:t>
          </a:r>
          <a:endParaRPr lang="ru-RU" dirty="0"/>
        </a:p>
      </dgm:t>
    </dgm:pt>
    <dgm:pt modelId="{7188B92E-C114-436D-99DB-83442A148010}" type="parTrans" cxnId="{EF4E8709-5FF3-4DDE-92B9-54C84DF24F1B}">
      <dgm:prSet/>
      <dgm:spPr/>
      <dgm:t>
        <a:bodyPr/>
        <a:lstStyle/>
        <a:p>
          <a:endParaRPr lang="ru-RU"/>
        </a:p>
      </dgm:t>
    </dgm:pt>
    <dgm:pt modelId="{341F2180-4B5A-468F-920C-BE42F98856CA}" type="sibTrans" cxnId="{EF4E8709-5FF3-4DDE-92B9-54C84DF24F1B}">
      <dgm:prSet/>
      <dgm:spPr/>
      <dgm:t>
        <a:bodyPr/>
        <a:lstStyle/>
        <a:p>
          <a:endParaRPr lang="ru-RU"/>
        </a:p>
      </dgm:t>
    </dgm:pt>
    <dgm:pt modelId="{11F8FBFE-CDEF-4E53-BE7A-7E2F09184E1D}">
      <dgm:prSet phldrT="[Текст]"/>
      <dgm:spPr/>
      <dgm:t>
        <a:bodyPr/>
        <a:lstStyle/>
        <a:p>
          <a:r>
            <a:rPr lang="ru-RU" dirty="0" smtClean="0"/>
            <a:t>Высокая плотность застройки</a:t>
          </a:r>
          <a:endParaRPr lang="ru-RU" dirty="0"/>
        </a:p>
      </dgm:t>
    </dgm:pt>
    <dgm:pt modelId="{C773C210-CA3F-46CD-9012-1F172C98AA81}" type="parTrans" cxnId="{A5DCB1B2-E2E2-4615-9911-21B3CCC1A143}">
      <dgm:prSet/>
      <dgm:spPr/>
      <dgm:t>
        <a:bodyPr/>
        <a:lstStyle/>
        <a:p>
          <a:endParaRPr lang="ru-RU"/>
        </a:p>
      </dgm:t>
    </dgm:pt>
    <dgm:pt modelId="{17A17593-CB95-4950-8CF5-884D6ABF8DCA}" type="sibTrans" cxnId="{A5DCB1B2-E2E2-4615-9911-21B3CCC1A143}">
      <dgm:prSet/>
      <dgm:spPr/>
      <dgm:t>
        <a:bodyPr/>
        <a:lstStyle/>
        <a:p>
          <a:endParaRPr lang="ru-RU"/>
        </a:p>
      </dgm:t>
    </dgm:pt>
    <dgm:pt modelId="{A2D5D2E6-7A9A-49CF-A249-50EDB10341A6}">
      <dgm:prSet phldrT="[Текст]"/>
      <dgm:spPr/>
      <dgm:t>
        <a:bodyPr/>
        <a:lstStyle/>
        <a:p>
          <a:r>
            <a:rPr lang="ru-RU" dirty="0" smtClean="0"/>
            <a:t>Удаленность основных инвестиционных площадок от инженерных сетей (электроснабжение, газоснабжения)</a:t>
          </a:r>
          <a:endParaRPr lang="ru-RU" dirty="0"/>
        </a:p>
      </dgm:t>
    </dgm:pt>
    <dgm:pt modelId="{67FCD36C-AC9A-4E0B-B634-7999E011981C}" type="parTrans" cxnId="{BC727180-A5DF-4053-9F7C-E5A4DA84082B}">
      <dgm:prSet/>
      <dgm:spPr/>
      <dgm:t>
        <a:bodyPr/>
        <a:lstStyle/>
        <a:p>
          <a:endParaRPr lang="ru-RU"/>
        </a:p>
      </dgm:t>
    </dgm:pt>
    <dgm:pt modelId="{D9491EF6-7006-4DE0-A4B2-15022BBB1367}" type="sibTrans" cxnId="{BC727180-A5DF-4053-9F7C-E5A4DA84082B}">
      <dgm:prSet/>
      <dgm:spPr/>
      <dgm:t>
        <a:bodyPr/>
        <a:lstStyle/>
        <a:p>
          <a:endParaRPr lang="ru-RU"/>
        </a:p>
      </dgm:t>
    </dgm:pt>
    <dgm:pt modelId="{AF20077C-6F68-443F-94C2-6C333E8A64DE}" type="pres">
      <dgm:prSet presAssocID="{325CD09D-32E6-4269-AEBC-22CDF7AE26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4423B4-52A2-4F90-BE8D-BEA0E2B84877}" type="pres">
      <dgm:prSet presAssocID="{831DED66-C507-43BE-A458-10663BECBA8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D97EE4-2004-422E-84FE-E4AD106B8282}" type="pres">
      <dgm:prSet presAssocID="{FF8A83C4-15FB-46B5-984D-FF5D3FA460BA}" presName="spacer" presStyleCnt="0"/>
      <dgm:spPr/>
      <dgm:t>
        <a:bodyPr/>
        <a:lstStyle/>
        <a:p>
          <a:endParaRPr lang="ru-RU"/>
        </a:p>
      </dgm:t>
    </dgm:pt>
    <dgm:pt modelId="{9778CEF6-C6B3-4E88-86EB-1E4E2EEFE224}" type="pres">
      <dgm:prSet presAssocID="{A2D5D2E6-7A9A-49CF-A249-50EDB10341A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3ECEBA-F5AB-4F9A-9FF4-C3B457362D6D}" type="pres">
      <dgm:prSet presAssocID="{D9491EF6-7006-4DE0-A4B2-15022BBB1367}" presName="spacer" presStyleCnt="0"/>
      <dgm:spPr/>
    </dgm:pt>
    <dgm:pt modelId="{0FA6499A-1872-4A42-9060-F0116EB3765B}" type="pres">
      <dgm:prSet presAssocID="{11F8FBFE-CDEF-4E53-BE7A-7E2F09184E1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116E1D-C0E9-46A6-A2AF-4016184540C3}" type="pres">
      <dgm:prSet presAssocID="{17A17593-CB95-4950-8CF5-884D6ABF8DCA}" presName="spacer" presStyleCnt="0"/>
      <dgm:spPr/>
      <dgm:t>
        <a:bodyPr/>
        <a:lstStyle/>
        <a:p>
          <a:endParaRPr lang="ru-RU"/>
        </a:p>
      </dgm:t>
    </dgm:pt>
    <dgm:pt modelId="{CEBB177B-7C05-448F-A9B2-ACBFF5525395}" type="pres">
      <dgm:prSet presAssocID="{6E9A172B-BA0A-444A-87EB-6CE2C4A775C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53BF41-9F09-4CE1-B651-8CF73E515524}" type="pres">
      <dgm:prSet presAssocID="{341F2180-4B5A-468F-920C-BE42F98856CA}" presName="spacer" presStyleCnt="0"/>
      <dgm:spPr/>
      <dgm:t>
        <a:bodyPr/>
        <a:lstStyle/>
        <a:p>
          <a:endParaRPr lang="ru-RU"/>
        </a:p>
      </dgm:t>
    </dgm:pt>
    <dgm:pt modelId="{1735892B-F9E2-4B2D-98C5-6BFB9C6EBB60}" type="pres">
      <dgm:prSet presAssocID="{40BDA07A-3D3E-473F-9527-E7369BFE952B}" presName="parentText" presStyleLbl="node1" presStyleIdx="4" presStyleCnt="5" custLinFactNeighborX="307" custLinFactNeighborY="-249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FA451F-0BCE-4FCA-BEFA-236F622FA33C}" type="presOf" srcId="{831DED66-C507-43BE-A458-10663BECBA81}" destId="{FE4423B4-52A2-4F90-BE8D-BEA0E2B84877}" srcOrd="0" destOrd="0" presId="urn:microsoft.com/office/officeart/2005/8/layout/vList2"/>
    <dgm:cxn modelId="{EB1B5F9E-E7DB-426D-8198-0081085EBEB6}" type="presOf" srcId="{40BDA07A-3D3E-473F-9527-E7369BFE952B}" destId="{1735892B-F9E2-4B2D-98C5-6BFB9C6EBB60}" srcOrd="0" destOrd="0" presId="urn:microsoft.com/office/officeart/2005/8/layout/vList2"/>
    <dgm:cxn modelId="{855B49CC-3326-4CCA-8931-3EA10C86A7A0}" type="presOf" srcId="{6E9A172B-BA0A-444A-87EB-6CE2C4A775C0}" destId="{CEBB177B-7C05-448F-A9B2-ACBFF5525395}" srcOrd="0" destOrd="0" presId="urn:microsoft.com/office/officeart/2005/8/layout/vList2"/>
    <dgm:cxn modelId="{AFD7A4EB-D965-4357-A3FD-3C9A2E2700B6}" srcId="{325CD09D-32E6-4269-AEBC-22CDF7AE2616}" destId="{40BDA07A-3D3E-473F-9527-E7369BFE952B}" srcOrd="4" destOrd="0" parTransId="{342B594D-5AB8-41CA-9F05-3C036FB280D5}" sibTransId="{B52506B1-567C-45FD-9915-952380FF5DE0}"/>
    <dgm:cxn modelId="{9AA70A52-4553-4EF7-A846-9570E6D03B15}" type="presOf" srcId="{A2D5D2E6-7A9A-49CF-A249-50EDB10341A6}" destId="{9778CEF6-C6B3-4E88-86EB-1E4E2EEFE224}" srcOrd="0" destOrd="0" presId="urn:microsoft.com/office/officeart/2005/8/layout/vList2"/>
    <dgm:cxn modelId="{BC727180-A5DF-4053-9F7C-E5A4DA84082B}" srcId="{325CD09D-32E6-4269-AEBC-22CDF7AE2616}" destId="{A2D5D2E6-7A9A-49CF-A249-50EDB10341A6}" srcOrd="1" destOrd="0" parTransId="{67FCD36C-AC9A-4E0B-B634-7999E011981C}" sibTransId="{D9491EF6-7006-4DE0-A4B2-15022BBB1367}"/>
    <dgm:cxn modelId="{2ED307A3-3E1C-4129-9814-0DCAE8FB881A}" srcId="{325CD09D-32E6-4269-AEBC-22CDF7AE2616}" destId="{831DED66-C507-43BE-A458-10663BECBA81}" srcOrd="0" destOrd="0" parTransId="{59B5BE5B-0061-4A72-9867-03D757594F96}" sibTransId="{FF8A83C4-15FB-46B5-984D-FF5D3FA460BA}"/>
    <dgm:cxn modelId="{A5DCB1B2-E2E2-4615-9911-21B3CCC1A143}" srcId="{325CD09D-32E6-4269-AEBC-22CDF7AE2616}" destId="{11F8FBFE-CDEF-4E53-BE7A-7E2F09184E1D}" srcOrd="2" destOrd="0" parTransId="{C773C210-CA3F-46CD-9012-1F172C98AA81}" sibTransId="{17A17593-CB95-4950-8CF5-884D6ABF8DCA}"/>
    <dgm:cxn modelId="{EF4E8709-5FF3-4DDE-92B9-54C84DF24F1B}" srcId="{325CD09D-32E6-4269-AEBC-22CDF7AE2616}" destId="{6E9A172B-BA0A-444A-87EB-6CE2C4A775C0}" srcOrd="3" destOrd="0" parTransId="{7188B92E-C114-436D-99DB-83442A148010}" sibTransId="{341F2180-4B5A-468F-920C-BE42F98856CA}"/>
    <dgm:cxn modelId="{F499F38E-D502-4262-9E51-BDBA5D1F596C}" type="presOf" srcId="{325CD09D-32E6-4269-AEBC-22CDF7AE2616}" destId="{AF20077C-6F68-443F-94C2-6C333E8A64DE}" srcOrd="0" destOrd="0" presId="urn:microsoft.com/office/officeart/2005/8/layout/vList2"/>
    <dgm:cxn modelId="{9C20DA31-D4C6-41A3-AE7B-2C817749DEFA}" type="presOf" srcId="{11F8FBFE-CDEF-4E53-BE7A-7E2F09184E1D}" destId="{0FA6499A-1872-4A42-9060-F0116EB3765B}" srcOrd="0" destOrd="0" presId="urn:microsoft.com/office/officeart/2005/8/layout/vList2"/>
    <dgm:cxn modelId="{8105319E-AC34-426F-9BB1-8333E1E40780}" type="presParOf" srcId="{AF20077C-6F68-443F-94C2-6C333E8A64DE}" destId="{FE4423B4-52A2-4F90-BE8D-BEA0E2B84877}" srcOrd="0" destOrd="0" presId="urn:microsoft.com/office/officeart/2005/8/layout/vList2"/>
    <dgm:cxn modelId="{E2FC5160-2819-4CB5-A18C-E2D03E72E165}" type="presParOf" srcId="{AF20077C-6F68-443F-94C2-6C333E8A64DE}" destId="{2FD97EE4-2004-422E-84FE-E4AD106B8282}" srcOrd="1" destOrd="0" presId="urn:microsoft.com/office/officeart/2005/8/layout/vList2"/>
    <dgm:cxn modelId="{6D66D63E-BBCF-4AE3-BC93-D257531E8961}" type="presParOf" srcId="{AF20077C-6F68-443F-94C2-6C333E8A64DE}" destId="{9778CEF6-C6B3-4E88-86EB-1E4E2EEFE224}" srcOrd="2" destOrd="0" presId="urn:microsoft.com/office/officeart/2005/8/layout/vList2"/>
    <dgm:cxn modelId="{1BE0E38E-9748-4CBE-8A89-E5C03A847F91}" type="presParOf" srcId="{AF20077C-6F68-443F-94C2-6C333E8A64DE}" destId="{733ECEBA-F5AB-4F9A-9FF4-C3B457362D6D}" srcOrd="3" destOrd="0" presId="urn:microsoft.com/office/officeart/2005/8/layout/vList2"/>
    <dgm:cxn modelId="{7CC04350-41A6-4291-92C8-29547A8D53E8}" type="presParOf" srcId="{AF20077C-6F68-443F-94C2-6C333E8A64DE}" destId="{0FA6499A-1872-4A42-9060-F0116EB3765B}" srcOrd="4" destOrd="0" presId="urn:microsoft.com/office/officeart/2005/8/layout/vList2"/>
    <dgm:cxn modelId="{FFE93715-2497-47F9-829B-6CA3A4433AC4}" type="presParOf" srcId="{AF20077C-6F68-443F-94C2-6C333E8A64DE}" destId="{D4116E1D-C0E9-46A6-A2AF-4016184540C3}" srcOrd="5" destOrd="0" presId="urn:microsoft.com/office/officeart/2005/8/layout/vList2"/>
    <dgm:cxn modelId="{55BF1B36-B2D8-4CBD-9E86-4390FC149B43}" type="presParOf" srcId="{AF20077C-6F68-443F-94C2-6C333E8A64DE}" destId="{CEBB177B-7C05-448F-A9B2-ACBFF5525395}" srcOrd="6" destOrd="0" presId="urn:microsoft.com/office/officeart/2005/8/layout/vList2"/>
    <dgm:cxn modelId="{F45C499B-D244-4711-A194-7DB8928882CF}" type="presParOf" srcId="{AF20077C-6F68-443F-94C2-6C333E8A64DE}" destId="{1F53BF41-9F09-4CE1-B651-8CF73E515524}" srcOrd="7" destOrd="0" presId="urn:microsoft.com/office/officeart/2005/8/layout/vList2"/>
    <dgm:cxn modelId="{D50182CC-A4E6-4A47-9EFA-1613069AA079}" type="presParOf" srcId="{AF20077C-6F68-443F-94C2-6C333E8A64DE}" destId="{1735892B-F9E2-4B2D-98C5-6BFB9C6EBB6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25CD09D-32E6-4269-AEBC-22CDF7AE2616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831DED66-C507-43BE-A458-10663BECBA81}">
      <dgm:prSet phldrT="[Текст]"/>
      <dgm:spPr/>
      <dgm:t>
        <a:bodyPr/>
        <a:lstStyle/>
        <a:p>
          <a:r>
            <a:rPr lang="ru-RU" dirty="0" smtClean="0"/>
            <a:t>Близость к областному центру г. Тюмень</a:t>
          </a:r>
          <a:endParaRPr lang="ru-RU" dirty="0"/>
        </a:p>
      </dgm:t>
    </dgm:pt>
    <dgm:pt modelId="{59B5BE5B-0061-4A72-9867-03D757594F96}" type="parTrans" cxnId="{2ED307A3-3E1C-4129-9814-0DCAE8FB881A}">
      <dgm:prSet/>
      <dgm:spPr/>
      <dgm:t>
        <a:bodyPr/>
        <a:lstStyle/>
        <a:p>
          <a:endParaRPr lang="ru-RU"/>
        </a:p>
      </dgm:t>
    </dgm:pt>
    <dgm:pt modelId="{FF8A83C4-15FB-46B5-984D-FF5D3FA460BA}" type="sibTrans" cxnId="{2ED307A3-3E1C-4129-9814-0DCAE8FB881A}">
      <dgm:prSet/>
      <dgm:spPr/>
      <dgm:t>
        <a:bodyPr/>
        <a:lstStyle/>
        <a:p>
          <a:endParaRPr lang="ru-RU"/>
        </a:p>
      </dgm:t>
    </dgm:pt>
    <dgm:pt modelId="{40BDA07A-3D3E-473F-9527-E7369BFE952B}">
      <dgm:prSet/>
      <dgm:spPr/>
      <dgm:t>
        <a:bodyPr/>
        <a:lstStyle/>
        <a:p>
          <a:r>
            <a:rPr lang="ru-RU" dirty="0" smtClean="0"/>
            <a:t>Развита социальная инфраструктура (детские сады, школы, учреждения здравоохранения и т.д.)</a:t>
          </a:r>
          <a:endParaRPr lang="ru-RU" dirty="0"/>
        </a:p>
      </dgm:t>
    </dgm:pt>
    <dgm:pt modelId="{342B594D-5AB8-41CA-9F05-3C036FB280D5}" type="parTrans" cxnId="{AFD7A4EB-D965-4357-A3FD-3C9A2E2700B6}">
      <dgm:prSet/>
      <dgm:spPr/>
      <dgm:t>
        <a:bodyPr/>
        <a:lstStyle/>
        <a:p>
          <a:endParaRPr lang="ru-RU"/>
        </a:p>
      </dgm:t>
    </dgm:pt>
    <dgm:pt modelId="{B52506B1-567C-45FD-9915-952380FF5DE0}" type="sibTrans" cxnId="{AFD7A4EB-D965-4357-A3FD-3C9A2E2700B6}">
      <dgm:prSet/>
      <dgm:spPr/>
      <dgm:t>
        <a:bodyPr/>
        <a:lstStyle/>
        <a:p>
          <a:endParaRPr lang="ru-RU"/>
        </a:p>
      </dgm:t>
    </dgm:pt>
    <dgm:pt modelId="{6E9A172B-BA0A-444A-87EB-6CE2C4A775C0}">
      <dgm:prSet phldrT="[Текст]"/>
      <dgm:spPr/>
      <dgm:t>
        <a:bodyPr/>
        <a:lstStyle/>
        <a:p>
          <a:r>
            <a:rPr lang="ru-RU" dirty="0" smtClean="0"/>
            <a:t>Развита транспортная инфраструктура (железная дорога, дороги областного и федерального значения)</a:t>
          </a:r>
          <a:endParaRPr lang="ru-RU" dirty="0"/>
        </a:p>
      </dgm:t>
    </dgm:pt>
    <dgm:pt modelId="{7188B92E-C114-436D-99DB-83442A148010}" type="parTrans" cxnId="{EF4E8709-5FF3-4DDE-92B9-54C84DF24F1B}">
      <dgm:prSet/>
      <dgm:spPr/>
      <dgm:t>
        <a:bodyPr/>
        <a:lstStyle/>
        <a:p>
          <a:endParaRPr lang="ru-RU"/>
        </a:p>
      </dgm:t>
    </dgm:pt>
    <dgm:pt modelId="{341F2180-4B5A-468F-920C-BE42F98856CA}" type="sibTrans" cxnId="{EF4E8709-5FF3-4DDE-92B9-54C84DF24F1B}">
      <dgm:prSet/>
      <dgm:spPr/>
      <dgm:t>
        <a:bodyPr/>
        <a:lstStyle/>
        <a:p>
          <a:endParaRPr lang="ru-RU"/>
        </a:p>
      </dgm:t>
    </dgm:pt>
    <dgm:pt modelId="{11F8FBFE-CDEF-4E53-BE7A-7E2F09184E1D}">
      <dgm:prSet phldrT="[Текст]"/>
      <dgm:spPr/>
      <dgm:t>
        <a:bodyPr/>
        <a:lstStyle/>
        <a:p>
          <a:r>
            <a:rPr lang="ru-RU" dirty="0" smtClean="0"/>
            <a:t>Наличие трудовых ресурсов</a:t>
          </a:r>
          <a:endParaRPr lang="ru-RU" dirty="0"/>
        </a:p>
      </dgm:t>
    </dgm:pt>
    <dgm:pt modelId="{C773C210-CA3F-46CD-9012-1F172C98AA81}" type="parTrans" cxnId="{A5DCB1B2-E2E2-4615-9911-21B3CCC1A143}">
      <dgm:prSet/>
      <dgm:spPr/>
      <dgm:t>
        <a:bodyPr/>
        <a:lstStyle/>
        <a:p>
          <a:endParaRPr lang="ru-RU"/>
        </a:p>
      </dgm:t>
    </dgm:pt>
    <dgm:pt modelId="{17A17593-CB95-4950-8CF5-884D6ABF8DCA}" type="sibTrans" cxnId="{A5DCB1B2-E2E2-4615-9911-21B3CCC1A143}">
      <dgm:prSet/>
      <dgm:spPr/>
      <dgm:t>
        <a:bodyPr/>
        <a:lstStyle/>
        <a:p>
          <a:endParaRPr lang="ru-RU"/>
        </a:p>
      </dgm:t>
    </dgm:pt>
    <dgm:pt modelId="{1ADB606B-0C77-42AA-B92B-8B073F0599C4}">
      <dgm:prSet/>
      <dgm:spPr/>
      <dgm:t>
        <a:bodyPr/>
        <a:lstStyle/>
        <a:p>
          <a:r>
            <a:rPr lang="ru-RU" dirty="0" smtClean="0"/>
            <a:t>Приближенность  к рынкам сбыта</a:t>
          </a:r>
          <a:endParaRPr lang="ru-RU" dirty="0"/>
        </a:p>
      </dgm:t>
    </dgm:pt>
    <dgm:pt modelId="{748E1994-B851-4351-8C95-0BC637F7BFB3}" type="parTrans" cxnId="{2ABB7D37-300A-40CD-80A5-59B104FA44CB}">
      <dgm:prSet/>
      <dgm:spPr/>
      <dgm:t>
        <a:bodyPr/>
        <a:lstStyle/>
        <a:p>
          <a:endParaRPr lang="ru-RU"/>
        </a:p>
      </dgm:t>
    </dgm:pt>
    <dgm:pt modelId="{9820DB54-5688-45E0-B4C8-992A2D66C761}" type="sibTrans" cxnId="{2ABB7D37-300A-40CD-80A5-59B104FA44CB}">
      <dgm:prSet/>
      <dgm:spPr/>
      <dgm:t>
        <a:bodyPr/>
        <a:lstStyle/>
        <a:p>
          <a:endParaRPr lang="ru-RU"/>
        </a:p>
      </dgm:t>
    </dgm:pt>
    <dgm:pt modelId="{AF20077C-6F68-443F-94C2-6C333E8A64DE}" type="pres">
      <dgm:prSet presAssocID="{325CD09D-32E6-4269-AEBC-22CDF7AE26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4423B4-52A2-4F90-BE8D-BEA0E2B84877}" type="pres">
      <dgm:prSet presAssocID="{831DED66-C507-43BE-A458-10663BECBA8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D97EE4-2004-422E-84FE-E4AD106B8282}" type="pres">
      <dgm:prSet presAssocID="{FF8A83C4-15FB-46B5-984D-FF5D3FA460BA}" presName="spacer" presStyleCnt="0"/>
      <dgm:spPr/>
      <dgm:t>
        <a:bodyPr/>
        <a:lstStyle/>
        <a:p>
          <a:endParaRPr lang="ru-RU"/>
        </a:p>
      </dgm:t>
    </dgm:pt>
    <dgm:pt modelId="{0FA6499A-1872-4A42-9060-F0116EB3765B}" type="pres">
      <dgm:prSet presAssocID="{11F8FBFE-CDEF-4E53-BE7A-7E2F09184E1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116E1D-C0E9-46A6-A2AF-4016184540C3}" type="pres">
      <dgm:prSet presAssocID="{17A17593-CB95-4950-8CF5-884D6ABF8DCA}" presName="spacer" presStyleCnt="0"/>
      <dgm:spPr/>
      <dgm:t>
        <a:bodyPr/>
        <a:lstStyle/>
        <a:p>
          <a:endParaRPr lang="ru-RU"/>
        </a:p>
      </dgm:t>
    </dgm:pt>
    <dgm:pt modelId="{CEBB177B-7C05-448F-A9B2-ACBFF5525395}" type="pres">
      <dgm:prSet presAssocID="{6E9A172B-BA0A-444A-87EB-6CE2C4A775C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53BF41-9F09-4CE1-B651-8CF73E515524}" type="pres">
      <dgm:prSet presAssocID="{341F2180-4B5A-468F-920C-BE42F98856CA}" presName="spacer" presStyleCnt="0"/>
      <dgm:spPr/>
      <dgm:t>
        <a:bodyPr/>
        <a:lstStyle/>
        <a:p>
          <a:endParaRPr lang="ru-RU"/>
        </a:p>
      </dgm:t>
    </dgm:pt>
    <dgm:pt modelId="{1735892B-F9E2-4B2D-98C5-6BFB9C6EBB60}" type="pres">
      <dgm:prSet presAssocID="{40BDA07A-3D3E-473F-9527-E7369BFE952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A329A1-5C13-40E2-8CAF-4A95E71F8825}" type="pres">
      <dgm:prSet presAssocID="{B52506B1-567C-45FD-9915-952380FF5DE0}" presName="spacer" presStyleCnt="0"/>
      <dgm:spPr/>
    </dgm:pt>
    <dgm:pt modelId="{A74BB815-7449-426D-9715-28B07BB80DA0}" type="pres">
      <dgm:prSet presAssocID="{1ADB606B-0C77-42AA-B92B-8B073F0599C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5C2296-F33E-4DC8-843F-107A18BF7B90}" type="presOf" srcId="{11F8FBFE-CDEF-4E53-BE7A-7E2F09184E1D}" destId="{0FA6499A-1872-4A42-9060-F0116EB3765B}" srcOrd="0" destOrd="0" presId="urn:microsoft.com/office/officeart/2005/8/layout/vList2"/>
    <dgm:cxn modelId="{2ABB7D37-300A-40CD-80A5-59B104FA44CB}" srcId="{325CD09D-32E6-4269-AEBC-22CDF7AE2616}" destId="{1ADB606B-0C77-42AA-B92B-8B073F0599C4}" srcOrd="4" destOrd="0" parTransId="{748E1994-B851-4351-8C95-0BC637F7BFB3}" sibTransId="{9820DB54-5688-45E0-B4C8-992A2D66C761}"/>
    <dgm:cxn modelId="{2C931CFE-3C84-46E8-A3B7-3637F1940353}" type="presOf" srcId="{1ADB606B-0C77-42AA-B92B-8B073F0599C4}" destId="{A74BB815-7449-426D-9715-28B07BB80DA0}" srcOrd="0" destOrd="0" presId="urn:microsoft.com/office/officeart/2005/8/layout/vList2"/>
    <dgm:cxn modelId="{28B34EC8-F6F6-4D92-8BD6-945743A2133A}" type="presOf" srcId="{40BDA07A-3D3E-473F-9527-E7369BFE952B}" destId="{1735892B-F9E2-4B2D-98C5-6BFB9C6EBB60}" srcOrd="0" destOrd="0" presId="urn:microsoft.com/office/officeart/2005/8/layout/vList2"/>
    <dgm:cxn modelId="{AFD7A4EB-D965-4357-A3FD-3C9A2E2700B6}" srcId="{325CD09D-32E6-4269-AEBC-22CDF7AE2616}" destId="{40BDA07A-3D3E-473F-9527-E7369BFE952B}" srcOrd="3" destOrd="0" parTransId="{342B594D-5AB8-41CA-9F05-3C036FB280D5}" sibTransId="{B52506B1-567C-45FD-9915-952380FF5DE0}"/>
    <dgm:cxn modelId="{F3B4B5E8-7289-4FC1-A26C-2D92990E5BAB}" type="presOf" srcId="{831DED66-C507-43BE-A458-10663BECBA81}" destId="{FE4423B4-52A2-4F90-BE8D-BEA0E2B84877}" srcOrd="0" destOrd="0" presId="urn:microsoft.com/office/officeart/2005/8/layout/vList2"/>
    <dgm:cxn modelId="{2ED307A3-3E1C-4129-9814-0DCAE8FB881A}" srcId="{325CD09D-32E6-4269-AEBC-22CDF7AE2616}" destId="{831DED66-C507-43BE-A458-10663BECBA81}" srcOrd="0" destOrd="0" parTransId="{59B5BE5B-0061-4A72-9867-03D757594F96}" sibTransId="{FF8A83C4-15FB-46B5-984D-FF5D3FA460BA}"/>
    <dgm:cxn modelId="{8E969452-63E7-4BF0-A13C-D04C00619E59}" type="presOf" srcId="{325CD09D-32E6-4269-AEBC-22CDF7AE2616}" destId="{AF20077C-6F68-443F-94C2-6C333E8A64DE}" srcOrd="0" destOrd="0" presId="urn:microsoft.com/office/officeart/2005/8/layout/vList2"/>
    <dgm:cxn modelId="{A5DCB1B2-E2E2-4615-9911-21B3CCC1A143}" srcId="{325CD09D-32E6-4269-AEBC-22CDF7AE2616}" destId="{11F8FBFE-CDEF-4E53-BE7A-7E2F09184E1D}" srcOrd="1" destOrd="0" parTransId="{C773C210-CA3F-46CD-9012-1F172C98AA81}" sibTransId="{17A17593-CB95-4950-8CF5-884D6ABF8DCA}"/>
    <dgm:cxn modelId="{EF4E8709-5FF3-4DDE-92B9-54C84DF24F1B}" srcId="{325CD09D-32E6-4269-AEBC-22CDF7AE2616}" destId="{6E9A172B-BA0A-444A-87EB-6CE2C4A775C0}" srcOrd="2" destOrd="0" parTransId="{7188B92E-C114-436D-99DB-83442A148010}" sibTransId="{341F2180-4B5A-468F-920C-BE42F98856CA}"/>
    <dgm:cxn modelId="{AC378880-7600-44B8-B3B3-52031359A608}" type="presOf" srcId="{6E9A172B-BA0A-444A-87EB-6CE2C4A775C0}" destId="{CEBB177B-7C05-448F-A9B2-ACBFF5525395}" srcOrd="0" destOrd="0" presId="urn:microsoft.com/office/officeart/2005/8/layout/vList2"/>
    <dgm:cxn modelId="{D61EB9CC-9127-43A3-8556-E2F9F933E4F6}" type="presParOf" srcId="{AF20077C-6F68-443F-94C2-6C333E8A64DE}" destId="{FE4423B4-52A2-4F90-BE8D-BEA0E2B84877}" srcOrd="0" destOrd="0" presId="urn:microsoft.com/office/officeart/2005/8/layout/vList2"/>
    <dgm:cxn modelId="{0AE69488-7D99-43EE-B2B4-9FA0CB329918}" type="presParOf" srcId="{AF20077C-6F68-443F-94C2-6C333E8A64DE}" destId="{2FD97EE4-2004-422E-84FE-E4AD106B8282}" srcOrd="1" destOrd="0" presId="urn:microsoft.com/office/officeart/2005/8/layout/vList2"/>
    <dgm:cxn modelId="{EEA74B0F-B72D-474A-980E-744A4594EFE3}" type="presParOf" srcId="{AF20077C-6F68-443F-94C2-6C333E8A64DE}" destId="{0FA6499A-1872-4A42-9060-F0116EB3765B}" srcOrd="2" destOrd="0" presId="urn:microsoft.com/office/officeart/2005/8/layout/vList2"/>
    <dgm:cxn modelId="{338BA678-CA9C-4E4F-81D4-2BB14C0C20F3}" type="presParOf" srcId="{AF20077C-6F68-443F-94C2-6C333E8A64DE}" destId="{D4116E1D-C0E9-46A6-A2AF-4016184540C3}" srcOrd="3" destOrd="0" presId="urn:microsoft.com/office/officeart/2005/8/layout/vList2"/>
    <dgm:cxn modelId="{17A38373-559C-4A7D-90BD-D6498AD48835}" type="presParOf" srcId="{AF20077C-6F68-443F-94C2-6C333E8A64DE}" destId="{CEBB177B-7C05-448F-A9B2-ACBFF5525395}" srcOrd="4" destOrd="0" presId="urn:microsoft.com/office/officeart/2005/8/layout/vList2"/>
    <dgm:cxn modelId="{3519F5F2-5EF0-4470-A521-A90A0C3D09BF}" type="presParOf" srcId="{AF20077C-6F68-443F-94C2-6C333E8A64DE}" destId="{1F53BF41-9F09-4CE1-B651-8CF73E515524}" srcOrd="5" destOrd="0" presId="urn:microsoft.com/office/officeart/2005/8/layout/vList2"/>
    <dgm:cxn modelId="{8957BD14-2DEC-477D-82DD-DEE74AF05B22}" type="presParOf" srcId="{AF20077C-6F68-443F-94C2-6C333E8A64DE}" destId="{1735892B-F9E2-4B2D-98C5-6BFB9C6EBB60}" srcOrd="6" destOrd="0" presId="urn:microsoft.com/office/officeart/2005/8/layout/vList2"/>
    <dgm:cxn modelId="{75BC5C94-B6E9-475E-9F7F-2FAD10FA6255}" type="presParOf" srcId="{AF20077C-6F68-443F-94C2-6C333E8A64DE}" destId="{EBA329A1-5C13-40E2-8CAF-4A95E71F8825}" srcOrd="7" destOrd="0" presId="urn:microsoft.com/office/officeart/2005/8/layout/vList2"/>
    <dgm:cxn modelId="{1C545C3E-AB45-4954-B375-DBBC7601CF67}" type="presParOf" srcId="{AF20077C-6F68-443F-94C2-6C333E8A64DE}" destId="{A74BB815-7449-426D-9715-28B07BB80DA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25CD09D-32E6-4269-AEBC-22CDF7AE2616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1DED66-C507-43BE-A458-10663BECBA81}">
      <dgm:prSet phldrT="[Текст]" custT="1"/>
      <dgm:spPr/>
      <dgm:t>
        <a:bodyPr/>
        <a:lstStyle/>
        <a:p>
          <a:pPr algn="ctr"/>
          <a:r>
            <a:rPr lang="ru-RU" sz="1300" b="1" dirty="0" smtClean="0"/>
            <a:t>Глава администрации муниципального образования поселок Боровский</a:t>
          </a:r>
        </a:p>
        <a:p>
          <a:pPr algn="ctr"/>
          <a:r>
            <a:rPr lang="ru-RU" sz="1600" b="1" dirty="0" smtClean="0"/>
            <a:t>Сычева Светлана Витальевна </a:t>
          </a:r>
        </a:p>
        <a:p>
          <a:pPr algn="ctr"/>
          <a:r>
            <a:rPr lang="ru-RU" sz="1300" b="1" dirty="0" smtClean="0"/>
            <a:t>контакты: (3452) 722-255, 8-904-493-91-28, </a:t>
          </a:r>
          <a:r>
            <a:rPr lang="en-US" sz="1300" b="1" dirty="0" smtClean="0"/>
            <a:t>e-mail</a:t>
          </a:r>
          <a:r>
            <a:rPr lang="ru-RU" sz="1300" b="1" dirty="0" smtClean="0"/>
            <a:t> : </a:t>
          </a:r>
          <a:r>
            <a:rPr lang="en-US" sz="1300" b="1" dirty="0" err="1" smtClean="0"/>
            <a:t>borovskiy</a:t>
          </a:r>
          <a:r>
            <a:rPr lang="ru-RU" sz="1300" b="1" dirty="0" smtClean="0"/>
            <a:t>-</a:t>
          </a:r>
          <a:r>
            <a:rPr lang="en-US" sz="1300" b="1" dirty="0" smtClean="0"/>
            <a:t>m</a:t>
          </a:r>
          <a:r>
            <a:rPr lang="ru-RU" sz="1300" b="1" dirty="0" smtClean="0"/>
            <a:t>.</a:t>
          </a:r>
          <a:r>
            <a:rPr lang="en-US" sz="1300" b="1" dirty="0" smtClean="0"/>
            <a:t>o</a:t>
          </a:r>
          <a:r>
            <a:rPr lang="ru-RU" sz="1300" b="1" dirty="0" smtClean="0"/>
            <a:t>@</a:t>
          </a:r>
          <a:r>
            <a:rPr lang="en-US" sz="1300" b="1" dirty="0" smtClean="0"/>
            <a:t>inbox</a:t>
          </a:r>
          <a:r>
            <a:rPr lang="ru-RU" sz="1300" b="1" dirty="0" smtClean="0"/>
            <a:t>.</a:t>
          </a:r>
          <a:r>
            <a:rPr lang="en-US" sz="1300" b="1" dirty="0" err="1" smtClean="0"/>
            <a:t>ru</a:t>
          </a:r>
          <a:endParaRPr lang="ru-RU" sz="1300" dirty="0"/>
        </a:p>
      </dgm:t>
    </dgm:pt>
    <dgm:pt modelId="{59B5BE5B-0061-4A72-9867-03D757594F96}" type="parTrans" cxnId="{2ED307A3-3E1C-4129-9814-0DCAE8FB881A}">
      <dgm:prSet/>
      <dgm:spPr/>
      <dgm:t>
        <a:bodyPr/>
        <a:lstStyle/>
        <a:p>
          <a:endParaRPr lang="ru-RU"/>
        </a:p>
      </dgm:t>
    </dgm:pt>
    <dgm:pt modelId="{FF8A83C4-15FB-46B5-984D-FF5D3FA460BA}" type="sibTrans" cxnId="{2ED307A3-3E1C-4129-9814-0DCAE8FB881A}">
      <dgm:prSet/>
      <dgm:spPr/>
      <dgm:t>
        <a:bodyPr/>
        <a:lstStyle/>
        <a:p>
          <a:endParaRPr lang="ru-RU"/>
        </a:p>
      </dgm:t>
    </dgm:pt>
    <dgm:pt modelId="{11F8FBFE-CDEF-4E53-BE7A-7E2F09184E1D}">
      <dgm:prSet phldrT="[Текст]"/>
      <dgm:spPr/>
      <dgm:t>
        <a:bodyPr/>
        <a:lstStyle/>
        <a:p>
          <a:pPr algn="ctr"/>
          <a:r>
            <a:rPr lang="ru-RU" dirty="0" smtClean="0"/>
            <a:t>Управление экономики и стратегического развития администрации Тюменского района </a:t>
          </a:r>
        </a:p>
        <a:p>
          <a:pPr algn="ctr"/>
          <a:r>
            <a:rPr lang="ru-RU" dirty="0" smtClean="0"/>
            <a:t>(3452)288-788, e-</a:t>
          </a:r>
          <a:r>
            <a:rPr lang="ru-RU" dirty="0" err="1" smtClean="0"/>
            <a:t>mail</a:t>
          </a:r>
          <a:r>
            <a:rPr lang="ru-RU" dirty="0" smtClean="0"/>
            <a:t>: </a:t>
          </a:r>
          <a:r>
            <a:rPr lang="ru-RU" dirty="0" err="1" smtClean="0"/>
            <a:t>aa_bobrov@atmr</a:t>
          </a:r>
          <a:endParaRPr lang="ru-RU" dirty="0" smtClean="0"/>
        </a:p>
        <a:p>
          <a:pPr algn="ctr"/>
          <a:r>
            <a:rPr lang="ru-RU" dirty="0" smtClean="0"/>
            <a:t>Начальник управления </a:t>
          </a:r>
        </a:p>
        <a:p>
          <a:pPr algn="ctr"/>
          <a:r>
            <a:rPr lang="ru-RU" dirty="0" smtClean="0"/>
            <a:t>Ивченко Сергей Григорьевич, </a:t>
          </a:r>
        </a:p>
        <a:p>
          <a:pPr algn="ctr"/>
          <a:r>
            <a:rPr lang="en-US" dirty="0" smtClean="0"/>
            <a:t>e-mail:</a:t>
          </a:r>
          <a:r>
            <a:rPr lang="ru-RU" dirty="0" smtClean="0"/>
            <a:t> sg_ivchenko@atmr.ru </a:t>
          </a:r>
        </a:p>
        <a:p>
          <a:pPr algn="ctr"/>
          <a:r>
            <a:rPr lang="ru-RU" dirty="0" smtClean="0"/>
            <a:t>мобильный 8-909-180-54-89</a:t>
          </a:r>
          <a:endParaRPr lang="ru-RU" dirty="0"/>
        </a:p>
      </dgm:t>
    </dgm:pt>
    <dgm:pt modelId="{C773C210-CA3F-46CD-9012-1F172C98AA81}" type="parTrans" cxnId="{A5DCB1B2-E2E2-4615-9911-21B3CCC1A143}">
      <dgm:prSet/>
      <dgm:spPr/>
      <dgm:t>
        <a:bodyPr/>
        <a:lstStyle/>
        <a:p>
          <a:endParaRPr lang="ru-RU"/>
        </a:p>
      </dgm:t>
    </dgm:pt>
    <dgm:pt modelId="{17A17593-CB95-4950-8CF5-884D6ABF8DCA}" type="sibTrans" cxnId="{A5DCB1B2-E2E2-4615-9911-21B3CCC1A143}">
      <dgm:prSet/>
      <dgm:spPr/>
      <dgm:t>
        <a:bodyPr/>
        <a:lstStyle/>
        <a:p>
          <a:endParaRPr lang="ru-RU"/>
        </a:p>
      </dgm:t>
    </dgm:pt>
    <dgm:pt modelId="{AF20077C-6F68-443F-94C2-6C333E8A64DE}" type="pres">
      <dgm:prSet presAssocID="{325CD09D-32E6-4269-AEBC-22CDF7AE26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4423B4-52A2-4F90-BE8D-BEA0E2B84877}" type="pres">
      <dgm:prSet presAssocID="{831DED66-C507-43BE-A458-10663BECBA81}" presName="parentText" presStyleLbl="node1" presStyleIdx="0" presStyleCnt="2" custLinFactNeighborX="1250" custLinFactNeighborY="-291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D97EE4-2004-422E-84FE-E4AD106B8282}" type="pres">
      <dgm:prSet presAssocID="{FF8A83C4-15FB-46B5-984D-FF5D3FA460BA}" presName="spacer" presStyleCnt="0"/>
      <dgm:spPr/>
      <dgm:t>
        <a:bodyPr/>
        <a:lstStyle/>
        <a:p>
          <a:endParaRPr lang="ru-RU"/>
        </a:p>
      </dgm:t>
    </dgm:pt>
    <dgm:pt modelId="{0FA6499A-1872-4A42-9060-F0116EB3765B}" type="pres">
      <dgm:prSet presAssocID="{11F8FBFE-CDEF-4E53-BE7A-7E2F09184E1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DCB1B2-E2E2-4615-9911-21B3CCC1A143}" srcId="{325CD09D-32E6-4269-AEBC-22CDF7AE2616}" destId="{11F8FBFE-CDEF-4E53-BE7A-7E2F09184E1D}" srcOrd="1" destOrd="0" parTransId="{C773C210-CA3F-46CD-9012-1F172C98AA81}" sibTransId="{17A17593-CB95-4950-8CF5-884D6ABF8DCA}"/>
    <dgm:cxn modelId="{2ED307A3-3E1C-4129-9814-0DCAE8FB881A}" srcId="{325CD09D-32E6-4269-AEBC-22CDF7AE2616}" destId="{831DED66-C507-43BE-A458-10663BECBA81}" srcOrd="0" destOrd="0" parTransId="{59B5BE5B-0061-4A72-9867-03D757594F96}" sibTransId="{FF8A83C4-15FB-46B5-984D-FF5D3FA460BA}"/>
    <dgm:cxn modelId="{5392231D-F64E-4DF4-B12E-6E2755840918}" type="presOf" srcId="{831DED66-C507-43BE-A458-10663BECBA81}" destId="{FE4423B4-52A2-4F90-BE8D-BEA0E2B84877}" srcOrd="0" destOrd="0" presId="urn:microsoft.com/office/officeart/2005/8/layout/vList2"/>
    <dgm:cxn modelId="{92D231DF-C41F-4FB9-82FE-307BCD565090}" type="presOf" srcId="{11F8FBFE-CDEF-4E53-BE7A-7E2F09184E1D}" destId="{0FA6499A-1872-4A42-9060-F0116EB3765B}" srcOrd="0" destOrd="0" presId="urn:microsoft.com/office/officeart/2005/8/layout/vList2"/>
    <dgm:cxn modelId="{5ED6E1A6-CCC8-45A8-9132-86FED68E6082}" type="presOf" srcId="{325CD09D-32E6-4269-AEBC-22CDF7AE2616}" destId="{AF20077C-6F68-443F-94C2-6C333E8A64DE}" srcOrd="0" destOrd="0" presId="urn:microsoft.com/office/officeart/2005/8/layout/vList2"/>
    <dgm:cxn modelId="{D308B6BF-F5AC-4D08-916A-BA0798773CF0}" type="presParOf" srcId="{AF20077C-6F68-443F-94C2-6C333E8A64DE}" destId="{FE4423B4-52A2-4F90-BE8D-BEA0E2B84877}" srcOrd="0" destOrd="0" presId="urn:microsoft.com/office/officeart/2005/8/layout/vList2"/>
    <dgm:cxn modelId="{C5DDF574-2BA5-4C90-A9D2-103D39E55ACA}" type="presParOf" srcId="{AF20077C-6F68-443F-94C2-6C333E8A64DE}" destId="{2FD97EE4-2004-422E-84FE-E4AD106B8282}" srcOrd="1" destOrd="0" presId="urn:microsoft.com/office/officeart/2005/8/layout/vList2"/>
    <dgm:cxn modelId="{0EA7F78B-FE3C-422D-BDEC-AAC0E7E4F4A0}" type="presParOf" srcId="{AF20077C-6F68-443F-94C2-6C333E8A64DE}" destId="{0FA6499A-1872-4A42-9060-F0116EB3765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8ADFF2-182F-4272-9464-0E597D35B142}" type="doc">
      <dgm:prSet loTypeId="urn:microsoft.com/office/officeart/2008/layout/RadialCluster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7D34DC-7AC7-4044-899D-F73458BC2D46}">
      <dgm:prSet phldrT="[Текст]" custT="1"/>
      <dgm:spPr/>
      <dgm:t>
        <a:bodyPr/>
        <a:lstStyle/>
        <a:p>
          <a:r>
            <a:rPr lang="ru-RU" sz="1400" dirty="0" smtClean="0"/>
            <a:t>МО п. Боровский</a:t>
          </a:r>
          <a:endParaRPr lang="ru-RU" sz="1400" dirty="0"/>
        </a:p>
      </dgm:t>
    </dgm:pt>
    <dgm:pt modelId="{7E8499A2-6BCB-4518-BEF7-D719B9E7C5F4}" type="parTrans" cxnId="{078251A9-C81F-4C0B-886A-73A841E9D0BE}">
      <dgm:prSet/>
      <dgm:spPr/>
      <dgm:t>
        <a:bodyPr/>
        <a:lstStyle/>
        <a:p>
          <a:endParaRPr lang="ru-RU"/>
        </a:p>
      </dgm:t>
    </dgm:pt>
    <dgm:pt modelId="{9AD5B3BD-21CC-401F-977F-89CCED6F279D}" type="sibTrans" cxnId="{078251A9-C81F-4C0B-886A-73A841E9D0BE}">
      <dgm:prSet/>
      <dgm:spPr/>
      <dgm:t>
        <a:bodyPr/>
        <a:lstStyle/>
        <a:p>
          <a:endParaRPr lang="ru-RU"/>
        </a:p>
      </dgm:t>
    </dgm:pt>
    <dgm:pt modelId="{7320C2A9-33C7-4BE7-B046-D7F2BA3298DE}">
      <dgm:prSet phldrT="[Текст]" custT="1"/>
      <dgm:spPr/>
      <dgm:t>
        <a:bodyPr/>
        <a:lstStyle/>
        <a:p>
          <a:r>
            <a:rPr lang="ru-RU" sz="1400" dirty="0" smtClean="0"/>
            <a:t>г. Тюмень, </a:t>
          </a:r>
        </a:p>
        <a:p>
          <a:r>
            <a:rPr lang="ru-RU" sz="1400" dirty="0" smtClean="0"/>
            <a:t>18 км</a:t>
          </a:r>
          <a:endParaRPr lang="ru-RU" sz="1400" dirty="0"/>
        </a:p>
      </dgm:t>
    </dgm:pt>
    <dgm:pt modelId="{D407B675-01E2-4508-A1AB-2244658DA874}" type="parTrans" cxnId="{7F50430A-C076-4290-90C2-F7B4C2A563D8}">
      <dgm:prSet/>
      <dgm:spPr/>
      <dgm:t>
        <a:bodyPr/>
        <a:lstStyle/>
        <a:p>
          <a:endParaRPr lang="ru-RU"/>
        </a:p>
      </dgm:t>
    </dgm:pt>
    <dgm:pt modelId="{736358B2-DE0A-4CF7-A409-1E18810723A4}" type="sibTrans" cxnId="{7F50430A-C076-4290-90C2-F7B4C2A563D8}">
      <dgm:prSet/>
      <dgm:spPr/>
      <dgm:t>
        <a:bodyPr/>
        <a:lstStyle/>
        <a:p>
          <a:endParaRPr lang="ru-RU"/>
        </a:p>
      </dgm:t>
    </dgm:pt>
    <dgm:pt modelId="{6F8F5354-CB90-4867-8DA9-F4AE5B8FDFF7}">
      <dgm:prSet phldrT="[Текст]" custT="1"/>
      <dgm:spPr/>
      <dgm:t>
        <a:bodyPr/>
        <a:lstStyle/>
        <a:p>
          <a:r>
            <a:rPr lang="ru-RU" sz="1400" dirty="0" smtClean="0"/>
            <a:t>Аэропорт, 33 км</a:t>
          </a:r>
          <a:endParaRPr lang="ru-RU" sz="1400" dirty="0"/>
        </a:p>
      </dgm:t>
    </dgm:pt>
    <dgm:pt modelId="{F7B0FF04-E8C4-4944-84D0-4DC70C30BD7A}" type="parTrans" cxnId="{0EA4E5B0-8AB3-47C7-8C9C-5EA77B7B9452}">
      <dgm:prSet/>
      <dgm:spPr/>
      <dgm:t>
        <a:bodyPr/>
        <a:lstStyle/>
        <a:p>
          <a:endParaRPr lang="ru-RU"/>
        </a:p>
      </dgm:t>
    </dgm:pt>
    <dgm:pt modelId="{10EA3E60-0E3A-4B57-8CA4-FA2BEDD0290D}" type="sibTrans" cxnId="{0EA4E5B0-8AB3-47C7-8C9C-5EA77B7B9452}">
      <dgm:prSet/>
      <dgm:spPr/>
      <dgm:t>
        <a:bodyPr/>
        <a:lstStyle/>
        <a:p>
          <a:endParaRPr lang="ru-RU"/>
        </a:p>
      </dgm:t>
    </dgm:pt>
    <dgm:pt modelId="{77A0FD48-D5A0-4816-BF67-648A23648433}">
      <dgm:prSet phldrT="[Текст]" custT="1"/>
      <dgm:spPr/>
      <dgm:t>
        <a:bodyPr/>
        <a:lstStyle/>
        <a:p>
          <a:r>
            <a:rPr lang="ru-RU" sz="1400" dirty="0" smtClean="0"/>
            <a:t>ж/</a:t>
          </a:r>
          <a:r>
            <a:rPr lang="ru-RU" sz="1400" dirty="0" err="1" smtClean="0"/>
            <a:t>д</a:t>
          </a:r>
          <a:r>
            <a:rPr lang="ru-RU" sz="1400" dirty="0" smtClean="0"/>
            <a:t> станция находится в муниципальном образовании</a:t>
          </a:r>
          <a:endParaRPr lang="ru-RU" sz="1400" dirty="0"/>
        </a:p>
      </dgm:t>
    </dgm:pt>
    <dgm:pt modelId="{B797BE9F-3490-4856-813A-A692B0FB7568}" type="parTrans" cxnId="{B5F1B788-C70C-4932-AB9B-0E3E18F623EB}">
      <dgm:prSet/>
      <dgm:spPr/>
      <dgm:t>
        <a:bodyPr/>
        <a:lstStyle/>
        <a:p>
          <a:endParaRPr lang="ru-RU"/>
        </a:p>
      </dgm:t>
    </dgm:pt>
    <dgm:pt modelId="{2E2A858A-14FE-490F-BEA5-34FCDDE57DF4}" type="sibTrans" cxnId="{B5F1B788-C70C-4932-AB9B-0E3E18F623EB}">
      <dgm:prSet/>
      <dgm:spPr/>
      <dgm:t>
        <a:bodyPr/>
        <a:lstStyle/>
        <a:p>
          <a:endParaRPr lang="ru-RU"/>
        </a:p>
      </dgm:t>
    </dgm:pt>
    <dgm:pt modelId="{DD215286-1961-423E-A857-2DC704205B47}" type="pres">
      <dgm:prSet presAssocID="{638ADFF2-182F-4272-9464-0E597D35B14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0928AC4-59EC-457F-8989-499917E3461B}" type="pres">
      <dgm:prSet presAssocID="{8D7D34DC-7AC7-4044-899D-F73458BC2D46}" presName="singleCycle" presStyleCnt="0"/>
      <dgm:spPr/>
      <dgm:t>
        <a:bodyPr/>
        <a:lstStyle/>
        <a:p>
          <a:endParaRPr lang="ru-RU"/>
        </a:p>
      </dgm:t>
    </dgm:pt>
    <dgm:pt modelId="{CDA11CD0-7C27-469F-AB97-072A99D0CA32}" type="pres">
      <dgm:prSet presAssocID="{8D7D34DC-7AC7-4044-899D-F73458BC2D46}" presName="singleCenter" presStyleLbl="node1" presStyleIdx="0" presStyleCnt="4" custScaleX="189225" custScaleY="52048" custLinFactNeighborX="421" custLinFactNeighborY="2627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1C665AA8-4B4E-4992-BF33-1ABE072CA764}" type="pres">
      <dgm:prSet presAssocID="{D407B675-01E2-4508-A1AB-2244658DA874}" presName="Name56" presStyleLbl="parChTrans1D2" presStyleIdx="0" presStyleCnt="3"/>
      <dgm:spPr/>
      <dgm:t>
        <a:bodyPr/>
        <a:lstStyle/>
        <a:p>
          <a:endParaRPr lang="ru-RU"/>
        </a:p>
      </dgm:t>
    </dgm:pt>
    <dgm:pt modelId="{784E32AF-BF79-43B7-B58F-E55EC8AD1737}" type="pres">
      <dgm:prSet presAssocID="{7320C2A9-33C7-4BE7-B046-D7F2BA3298DE}" presName="text0" presStyleLbl="node1" presStyleIdx="1" presStyleCnt="4" custScaleX="209481" custScaleY="93934" custRadScaleRad="86660" custRadScaleInc="1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130AB8-B403-4938-AD7E-7DC0EEA3A0C0}" type="pres">
      <dgm:prSet presAssocID="{F7B0FF04-E8C4-4944-84D0-4DC70C30BD7A}" presName="Name56" presStyleLbl="parChTrans1D2" presStyleIdx="1" presStyleCnt="3"/>
      <dgm:spPr/>
      <dgm:t>
        <a:bodyPr/>
        <a:lstStyle/>
        <a:p>
          <a:endParaRPr lang="ru-RU"/>
        </a:p>
      </dgm:t>
    </dgm:pt>
    <dgm:pt modelId="{4D0B5A6F-0D41-4A54-982B-B1511F3312CD}" type="pres">
      <dgm:prSet presAssocID="{6F8F5354-CB90-4867-8DA9-F4AE5B8FDFF7}" presName="text0" presStyleLbl="node1" presStyleIdx="2" presStyleCnt="4" custScaleX="169828" custRadScaleRad="162756" custRadScaleInc="-102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B59F11-6CD1-4E26-8AA2-1A6F2F5C2003}" type="pres">
      <dgm:prSet presAssocID="{B797BE9F-3490-4856-813A-A692B0FB7568}" presName="Name56" presStyleLbl="parChTrans1D2" presStyleIdx="2" presStyleCnt="3"/>
      <dgm:spPr/>
      <dgm:t>
        <a:bodyPr/>
        <a:lstStyle/>
        <a:p>
          <a:endParaRPr lang="ru-RU"/>
        </a:p>
      </dgm:t>
    </dgm:pt>
    <dgm:pt modelId="{85CE52F4-28A5-4AE1-B3DF-CDB6D6A4ABE6}" type="pres">
      <dgm:prSet presAssocID="{77A0FD48-D5A0-4816-BF67-648A23648433}" presName="text0" presStyleLbl="node1" presStyleIdx="3" presStyleCnt="4" custScaleX="179306" custRadScaleRad="163405" custRadScaleInc="1025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9888C1-0523-429D-AD2A-7A864E06200C}" type="presOf" srcId="{6F8F5354-CB90-4867-8DA9-F4AE5B8FDFF7}" destId="{4D0B5A6F-0D41-4A54-982B-B1511F3312CD}" srcOrd="0" destOrd="0" presId="urn:microsoft.com/office/officeart/2008/layout/RadialCluster"/>
    <dgm:cxn modelId="{3462D702-B49C-401A-918F-EFEE65641E9F}" type="presOf" srcId="{D407B675-01E2-4508-A1AB-2244658DA874}" destId="{1C665AA8-4B4E-4992-BF33-1ABE072CA764}" srcOrd="0" destOrd="0" presId="urn:microsoft.com/office/officeart/2008/layout/RadialCluster"/>
    <dgm:cxn modelId="{B5F1B788-C70C-4932-AB9B-0E3E18F623EB}" srcId="{8D7D34DC-7AC7-4044-899D-F73458BC2D46}" destId="{77A0FD48-D5A0-4816-BF67-648A23648433}" srcOrd="2" destOrd="0" parTransId="{B797BE9F-3490-4856-813A-A692B0FB7568}" sibTransId="{2E2A858A-14FE-490F-BEA5-34FCDDE57DF4}"/>
    <dgm:cxn modelId="{A925FA23-3482-4DF6-B726-BB710662E728}" type="presOf" srcId="{F7B0FF04-E8C4-4944-84D0-4DC70C30BD7A}" destId="{BD130AB8-B403-4938-AD7E-7DC0EEA3A0C0}" srcOrd="0" destOrd="0" presId="urn:microsoft.com/office/officeart/2008/layout/RadialCluster"/>
    <dgm:cxn modelId="{7F50430A-C076-4290-90C2-F7B4C2A563D8}" srcId="{8D7D34DC-7AC7-4044-899D-F73458BC2D46}" destId="{7320C2A9-33C7-4BE7-B046-D7F2BA3298DE}" srcOrd="0" destOrd="0" parTransId="{D407B675-01E2-4508-A1AB-2244658DA874}" sibTransId="{736358B2-DE0A-4CF7-A409-1E18810723A4}"/>
    <dgm:cxn modelId="{7630ABD8-4B6A-4BC9-AF65-35BD7578CB04}" type="presOf" srcId="{7320C2A9-33C7-4BE7-B046-D7F2BA3298DE}" destId="{784E32AF-BF79-43B7-B58F-E55EC8AD1737}" srcOrd="0" destOrd="0" presId="urn:microsoft.com/office/officeart/2008/layout/RadialCluster"/>
    <dgm:cxn modelId="{EE83F5B4-6CA2-48ED-B592-FC14897CF29A}" type="presOf" srcId="{8D7D34DC-7AC7-4044-899D-F73458BC2D46}" destId="{CDA11CD0-7C27-469F-AB97-072A99D0CA32}" srcOrd="0" destOrd="0" presId="urn:microsoft.com/office/officeart/2008/layout/RadialCluster"/>
    <dgm:cxn modelId="{0EA4E5B0-8AB3-47C7-8C9C-5EA77B7B9452}" srcId="{8D7D34DC-7AC7-4044-899D-F73458BC2D46}" destId="{6F8F5354-CB90-4867-8DA9-F4AE5B8FDFF7}" srcOrd="1" destOrd="0" parTransId="{F7B0FF04-E8C4-4944-84D0-4DC70C30BD7A}" sibTransId="{10EA3E60-0E3A-4B57-8CA4-FA2BEDD0290D}"/>
    <dgm:cxn modelId="{CC4C2E75-7D67-4CBA-9EF6-59A2FF8180A2}" type="presOf" srcId="{638ADFF2-182F-4272-9464-0E597D35B142}" destId="{DD215286-1961-423E-A857-2DC704205B47}" srcOrd="0" destOrd="0" presId="urn:microsoft.com/office/officeart/2008/layout/RadialCluster"/>
    <dgm:cxn modelId="{3CF6C941-AE2C-470C-83AE-67DC6BB130C2}" type="presOf" srcId="{77A0FD48-D5A0-4816-BF67-648A23648433}" destId="{85CE52F4-28A5-4AE1-B3DF-CDB6D6A4ABE6}" srcOrd="0" destOrd="0" presId="urn:microsoft.com/office/officeart/2008/layout/RadialCluster"/>
    <dgm:cxn modelId="{078251A9-C81F-4C0B-886A-73A841E9D0BE}" srcId="{638ADFF2-182F-4272-9464-0E597D35B142}" destId="{8D7D34DC-7AC7-4044-899D-F73458BC2D46}" srcOrd="0" destOrd="0" parTransId="{7E8499A2-6BCB-4518-BEF7-D719B9E7C5F4}" sibTransId="{9AD5B3BD-21CC-401F-977F-89CCED6F279D}"/>
    <dgm:cxn modelId="{D0107BB4-FC41-49B4-BABE-6761EA301F90}" type="presOf" srcId="{B797BE9F-3490-4856-813A-A692B0FB7568}" destId="{04B59F11-6CD1-4E26-8AA2-1A6F2F5C2003}" srcOrd="0" destOrd="0" presId="urn:microsoft.com/office/officeart/2008/layout/RadialCluster"/>
    <dgm:cxn modelId="{A20090EE-3D67-43CC-9877-391DEC536115}" type="presParOf" srcId="{DD215286-1961-423E-A857-2DC704205B47}" destId="{C0928AC4-59EC-457F-8989-499917E3461B}" srcOrd="0" destOrd="0" presId="urn:microsoft.com/office/officeart/2008/layout/RadialCluster"/>
    <dgm:cxn modelId="{64E818E0-DE15-4330-871E-99BCE9E6D3E4}" type="presParOf" srcId="{C0928AC4-59EC-457F-8989-499917E3461B}" destId="{CDA11CD0-7C27-469F-AB97-072A99D0CA32}" srcOrd="0" destOrd="0" presId="urn:microsoft.com/office/officeart/2008/layout/RadialCluster"/>
    <dgm:cxn modelId="{CEED931A-6BE9-4110-8761-F350EA93C698}" type="presParOf" srcId="{C0928AC4-59EC-457F-8989-499917E3461B}" destId="{1C665AA8-4B4E-4992-BF33-1ABE072CA764}" srcOrd="1" destOrd="0" presId="urn:microsoft.com/office/officeart/2008/layout/RadialCluster"/>
    <dgm:cxn modelId="{D44FFEC4-AC1A-49DB-BA50-2F49142A3A9C}" type="presParOf" srcId="{C0928AC4-59EC-457F-8989-499917E3461B}" destId="{784E32AF-BF79-43B7-B58F-E55EC8AD1737}" srcOrd="2" destOrd="0" presId="urn:microsoft.com/office/officeart/2008/layout/RadialCluster"/>
    <dgm:cxn modelId="{7A3D802A-A584-43F7-9404-1C2B67F79696}" type="presParOf" srcId="{C0928AC4-59EC-457F-8989-499917E3461B}" destId="{BD130AB8-B403-4938-AD7E-7DC0EEA3A0C0}" srcOrd="3" destOrd="0" presId="urn:microsoft.com/office/officeart/2008/layout/RadialCluster"/>
    <dgm:cxn modelId="{7ADA4EA3-3990-4019-812E-FBB06EA68E74}" type="presParOf" srcId="{C0928AC4-59EC-457F-8989-499917E3461B}" destId="{4D0B5A6F-0D41-4A54-982B-B1511F3312CD}" srcOrd="4" destOrd="0" presId="urn:microsoft.com/office/officeart/2008/layout/RadialCluster"/>
    <dgm:cxn modelId="{B5A10DD3-B9D4-4784-A19C-3246713C5A3E}" type="presParOf" srcId="{C0928AC4-59EC-457F-8989-499917E3461B}" destId="{04B59F11-6CD1-4E26-8AA2-1A6F2F5C2003}" srcOrd="5" destOrd="0" presId="urn:microsoft.com/office/officeart/2008/layout/RadialCluster"/>
    <dgm:cxn modelId="{699C3A0B-923F-47C5-9476-429CE984A868}" type="presParOf" srcId="{C0928AC4-59EC-457F-8989-499917E3461B}" destId="{85CE52F4-28A5-4AE1-B3DF-CDB6D6A4ABE6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3CF5B3-194B-4E79-9891-78703C3031BE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BB0186-EA94-474B-A1E0-1CB09B741B0E}">
      <dgm:prSet phldrT="[Текст]"/>
      <dgm:spPr/>
      <dgm:t>
        <a:bodyPr/>
        <a:lstStyle/>
        <a:p>
          <a:r>
            <a:rPr lang="ru-RU" dirty="0" smtClean="0"/>
            <a:t>Численность населения 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18165</a:t>
          </a:r>
          <a:r>
            <a:rPr lang="ru-RU" dirty="0" smtClean="0"/>
            <a:t> человек</a:t>
          </a:r>
          <a:endParaRPr lang="ru-RU" dirty="0"/>
        </a:p>
      </dgm:t>
    </dgm:pt>
    <dgm:pt modelId="{BC07DE6D-AA2A-4389-815E-BCB0C48B3893}" type="parTrans" cxnId="{E1D5F1A5-E218-441F-A3BA-B8C81927DAA7}">
      <dgm:prSet/>
      <dgm:spPr/>
      <dgm:t>
        <a:bodyPr/>
        <a:lstStyle/>
        <a:p>
          <a:endParaRPr lang="ru-RU"/>
        </a:p>
      </dgm:t>
    </dgm:pt>
    <dgm:pt modelId="{52845B17-E341-48D2-98B7-8D1B67C6F20C}" type="sibTrans" cxnId="{E1D5F1A5-E218-441F-A3BA-B8C81927DAA7}">
      <dgm:prSet/>
      <dgm:spPr/>
      <dgm:t>
        <a:bodyPr/>
        <a:lstStyle/>
        <a:p>
          <a:endParaRPr lang="ru-RU"/>
        </a:p>
      </dgm:t>
    </dgm:pt>
    <dgm:pt modelId="{FD4F8B12-BB3A-4B30-88BB-9D6A2B247604}">
      <dgm:prSet phldrT="[Текст]"/>
      <dgm:spPr/>
      <dgm:t>
        <a:bodyPr/>
        <a:lstStyle/>
        <a:p>
          <a:r>
            <a:rPr lang="ru-RU" dirty="0" smtClean="0"/>
            <a:t>В том числе трудоспособного возраста   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11289 </a:t>
          </a:r>
          <a:r>
            <a:rPr lang="ru-RU" dirty="0" smtClean="0"/>
            <a:t>человек</a:t>
          </a:r>
          <a:endParaRPr lang="ru-RU" dirty="0"/>
        </a:p>
      </dgm:t>
    </dgm:pt>
    <dgm:pt modelId="{934B5B82-CF7C-4539-9C00-3A892FDAF732}" type="parTrans" cxnId="{C37940B2-9DF2-43F6-939D-3A99B460F8B6}">
      <dgm:prSet/>
      <dgm:spPr/>
      <dgm:t>
        <a:bodyPr/>
        <a:lstStyle/>
        <a:p>
          <a:endParaRPr lang="ru-RU"/>
        </a:p>
      </dgm:t>
    </dgm:pt>
    <dgm:pt modelId="{243D3C33-FDED-4D5D-9E2E-4506DEB2FBE1}" type="sibTrans" cxnId="{C37940B2-9DF2-43F6-939D-3A99B460F8B6}">
      <dgm:prSet/>
      <dgm:spPr/>
      <dgm:t>
        <a:bodyPr/>
        <a:lstStyle/>
        <a:p>
          <a:endParaRPr lang="ru-RU"/>
        </a:p>
      </dgm:t>
    </dgm:pt>
    <dgm:pt modelId="{F98BA3C7-E2DB-4733-ACA0-8E04E93C73CC}">
      <dgm:prSet phldrT="[Текст]"/>
      <dgm:spPr/>
      <dgm:t>
        <a:bodyPr/>
        <a:lstStyle/>
        <a:p>
          <a:r>
            <a:rPr lang="ru-RU" dirty="0" smtClean="0"/>
            <a:t>из них в возрасте до 35 лет </a:t>
          </a:r>
          <a:r>
            <a:rPr lang="en-US" dirty="0" smtClean="0"/>
            <a:t>4985 </a:t>
          </a:r>
          <a:r>
            <a:rPr lang="ru-RU" dirty="0" smtClean="0"/>
            <a:t>человек</a:t>
          </a:r>
          <a:endParaRPr lang="ru-RU" dirty="0"/>
        </a:p>
      </dgm:t>
    </dgm:pt>
    <dgm:pt modelId="{245FCCD1-F2AC-49E0-B87F-670C56C38D09}" type="parTrans" cxnId="{BF432835-ED2F-4FB4-8B08-F338F690291F}">
      <dgm:prSet/>
      <dgm:spPr/>
      <dgm:t>
        <a:bodyPr/>
        <a:lstStyle/>
        <a:p>
          <a:endParaRPr lang="ru-RU"/>
        </a:p>
      </dgm:t>
    </dgm:pt>
    <dgm:pt modelId="{F3F889D1-CFB5-49D0-968C-F9728C9C71D8}" type="sibTrans" cxnId="{BF432835-ED2F-4FB4-8B08-F338F690291F}">
      <dgm:prSet/>
      <dgm:spPr/>
      <dgm:t>
        <a:bodyPr/>
        <a:lstStyle/>
        <a:p>
          <a:endParaRPr lang="ru-RU"/>
        </a:p>
      </dgm:t>
    </dgm:pt>
    <dgm:pt modelId="{0699FFFF-4FA3-41CF-9FFD-40B242BD2EF1}">
      <dgm:prSet phldrT="[Текст]"/>
      <dgm:spPr/>
      <dgm:t>
        <a:bodyPr/>
        <a:lstStyle/>
        <a:p>
          <a:r>
            <a:rPr lang="ru-RU" dirty="0" smtClean="0"/>
            <a:t>занятых в экономике  </a:t>
          </a:r>
          <a:r>
            <a:rPr lang="en-US" dirty="0" smtClean="0"/>
            <a:t>6809 </a:t>
          </a:r>
          <a:r>
            <a:rPr lang="ru-RU" dirty="0" smtClean="0"/>
            <a:t>человек</a:t>
          </a:r>
          <a:endParaRPr lang="ru-RU" dirty="0"/>
        </a:p>
      </dgm:t>
    </dgm:pt>
    <dgm:pt modelId="{D66241BE-AEAC-4DD7-B8F0-705F498349A4}" type="parTrans" cxnId="{D5547DFA-6634-4709-8470-21198613E162}">
      <dgm:prSet/>
      <dgm:spPr/>
      <dgm:t>
        <a:bodyPr/>
        <a:lstStyle/>
        <a:p>
          <a:endParaRPr lang="ru-RU"/>
        </a:p>
      </dgm:t>
    </dgm:pt>
    <dgm:pt modelId="{A18C59CF-8031-4E95-8054-F423BA90920B}" type="sibTrans" cxnId="{D5547DFA-6634-4709-8470-21198613E162}">
      <dgm:prSet/>
      <dgm:spPr/>
      <dgm:t>
        <a:bodyPr/>
        <a:lstStyle/>
        <a:p>
          <a:endParaRPr lang="ru-RU"/>
        </a:p>
      </dgm:t>
    </dgm:pt>
    <dgm:pt modelId="{05E98390-4550-405F-BECF-7D39834D1EFE}" type="pres">
      <dgm:prSet presAssocID="{D53CF5B3-194B-4E79-9891-78703C3031B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554A282-558D-4692-94CC-F96AD7011277}" type="pres">
      <dgm:prSet presAssocID="{9BBB0186-EA94-474B-A1E0-1CB09B741B0E}" presName="hierRoot1" presStyleCnt="0"/>
      <dgm:spPr/>
    </dgm:pt>
    <dgm:pt modelId="{DB77F1BE-CEDF-4BE1-A198-0CD044369E58}" type="pres">
      <dgm:prSet presAssocID="{9BBB0186-EA94-474B-A1E0-1CB09B741B0E}" presName="composite" presStyleCnt="0"/>
      <dgm:spPr/>
    </dgm:pt>
    <dgm:pt modelId="{0AB040FF-9E0F-48BF-B551-CEACCF840AF6}" type="pres">
      <dgm:prSet presAssocID="{9BBB0186-EA94-474B-A1E0-1CB09B741B0E}" presName="background" presStyleLbl="node0" presStyleIdx="0" presStyleCnt="1"/>
      <dgm:spPr/>
    </dgm:pt>
    <dgm:pt modelId="{3CE8EE2C-821A-4CB9-BC01-98DF2C1EF837}" type="pres">
      <dgm:prSet presAssocID="{9BBB0186-EA94-474B-A1E0-1CB09B741B0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7A1B73-B34D-444B-844A-EFE16DDC483C}" type="pres">
      <dgm:prSet presAssocID="{9BBB0186-EA94-474B-A1E0-1CB09B741B0E}" presName="hierChild2" presStyleCnt="0"/>
      <dgm:spPr/>
    </dgm:pt>
    <dgm:pt modelId="{E4C3C0EA-E462-4CE5-80AB-B1BDECFCFE32}" type="pres">
      <dgm:prSet presAssocID="{934B5B82-CF7C-4539-9C00-3A892FDAF732}" presName="Name10" presStyleLbl="parChTrans1D2" presStyleIdx="0" presStyleCnt="2"/>
      <dgm:spPr/>
      <dgm:t>
        <a:bodyPr/>
        <a:lstStyle/>
        <a:p>
          <a:endParaRPr lang="ru-RU"/>
        </a:p>
      </dgm:t>
    </dgm:pt>
    <dgm:pt modelId="{8A852BA2-B077-487B-A762-B4370B058208}" type="pres">
      <dgm:prSet presAssocID="{FD4F8B12-BB3A-4B30-88BB-9D6A2B247604}" presName="hierRoot2" presStyleCnt="0"/>
      <dgm:spPr/>
    </dgm:pt>
    <dgm:pt modelId="{CC0E61A0-98BB-404D-8FDA-1F068E9723C5}" type="pres">
      <dgm:prSet presAssocID="{FD4F8B12-BB3A-4B30-88BB-9D6A2B247604}" presName="composite2" presStyleCnt="0"/>
      <dgm:spPr/>
    </dgm:pt>
    <dgm:pt modelId="{EC85EE57-1D66-4B02-BB33-D4EE1E35CF6C}" type="pres">
      <dgm:prSet presAssocID="{FD4F8B12-BB3A-4B30-88BB-9D6A2B247604}" presName="background2" presStyleLbl="node2" presStyleIdx="0" presStyleCnt="2"/>
      <dgm:spPr/>
    </dgm:pt>
    <dgm:pt modelId="{EEAB33D1-7246-47EF-84BA-D049754FB765}" type="pres">
      <dgm:prSet presAssocID="{FD4F8B12-BB3A-4B30-88BB-9D6A2B247604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73DAA4-1D00-4F00-B3A9-686FAC6D65BB}" type="pres">
      <dgm:prSet presAssocID="{FD4F8B12-BB3A-4B30-88BB-9D6A2B247604}" presName="hierChild3" presStyleCnt="0"/>
      <dgm:spPr/>
    </dgm:pt>
    <dgm:pt modelId="{2082B916-F7DF-4F50-A49C-74E85B8092C4}" type="pres">
      <dgm:prSet presAssocID="{245FCCD1-F2AC-49E0-B87F-670C56C38D09}" presName="Name17" presStyleLbl="parChTrans1D3" presStyleIdx="0" presStyleCnt="1"/>
      <dgm:spPr/>
      <dgm:t>
        <a:bodyPr/>
        <a:lstStyle/>
        <a:p>
          <a:endParaRPr lang="ru-RU"/>
        </a:p>
      </dgm:t>
    </dgm:pt>
    <dgm:pt modelId="{E5112EBD-DEBB-449B-8077-B7A6C4FE3117}" type="pres">
      <dgm:prSet presAssocID="{F98BA3C7-E2DB-4733-ACA0-8E04E93C73CC}" presName="hierRoot3" presStyleCnt="0"/>
      <dgm:spPr/>
    </dgm:pt>
    <dgm:pt modelId="{0D71D734-B7A4-4087-8F60-2AC64AF7606A}" type="pres">
      <dgm:prSet presAssocID="{F98BA3C7-E2DB-4733-ACA0-8E04E93C73CC}" presName="composite3" presStyleCnt="0"/>
      <dgm:spPr/>
    </dgm:pt>
    <dgm:pt modelId="{ECFDD254-CDC8-444A-8ED2-4CE48ADF8E62}" type="pres">
      <dgm:prSet presAssocID="{F98BA3C7-E2DB-4733-ACA0-8E04E93C73CC}" presName="background3" presStyleLbl="node3" presStyleIdx="0" presStyleCnt="1"/>
      <dgm:spPr/>
    </dgm:pt>
    <dgm:pt modelId="{1033FF35-88B8-4C57-975A-7E6E2D8D8005}" type="pres">
      <dgm:prSet presAssocID="{F98BA3C7-E2DB-4733-ACA0-8E04E93C73CC}" presName="text3" presStyleLbl="fgAcc3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E33065-F8F6-4D50-BF90-9C466982C893}" type="pres">
      <dgm:prSet presAssocID="{F98BA3C7-E2DB-4733-ACA0-8E04E93C73CC}" presName="hierChild4" presStyleCnt="0"/>
      <dgm:spPr/>
    </dgm:pt>
    <dgm:pt modelId="{13BF95EF-E726-4C0A-B75B-E6ECA1910919}" type="pres">
      <dgm:prSet presAssocID="{D66241BE-AEAC-4DD7-B8F0-705F498349A4}" presName="Name10" presStyleLbl="parChTrans1D2" presStyleIdx="1" presStyleCnt="2"/>
      <dgm:spPr/>
      <dgm:t>
        <a:bodyPr/>
        <a:lstStyle/>
        <a:p>
          <a:endParaRPr lang="ru-RU"/>
        </a:p>
      </dgm:t>
    </dgm:pt>
    <dgm:pt modelId="{927DE6CC-083B-4AD7-A1BB-7E88DF220546}" type="pres">
      <dgm:prSet presAssocID="{0699FFFF-4FA3-41CF-9FFD-40B242BD2EF1}" presName="hierRoot2" presStyleCnt="0"/>
      <dgm:spPr/>
    </dgm:pt>
    <dgm:pt modelId="{2BEE8CA7-68A6-4C78-B5EA-8AF086BE60A6}" type="pres">
      <dgm:prSet presAssocID="{0699FFFF-4FA3-41CF-9FFD-40B242BD2EF1}" presName="composite2" presStyleCnt="0"/>
      <dgm:spPr/>
    </dgm:pt>
    <dgm:pt modelId="{8EE0DA2B-3096-4ED9-8FE6-BDB18F01989E}" type="pres">
      <dgm:prSet presAssocID="{0699FFFF-4FA3-41CF-9FFD-40B242BD2EF1}" presName="background2" presStyleLbl="node2" presStyleIdx="1" presStyleCnt="2"/>
      <dgm:spPr/>
    </dgm:pt>
    <dgm:pt modelId="{F42484C5-EA18-48A3-96C3-1FEA90F1C3AE}" type="pres">
      <dgm:prSet presAssocID="{0699FFFF-4FA3-41CF-9FFD-40B242BD2EF1}" presName="text2" presStyleLbl="fgAcc2" presStyleIdx="1" presStyleCnt="2" custLinFactNeighborX="952" custLinFactNeighborY="36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2ADAED-2C91-458A-B25F-3350A1D39B40}" type="pres">
      <dgm:prSet presAssocID="{0699FFFF-4FA3-41CF-9FFD-40B242BD2EF1}" presName="hierChild3" presStyleCnt="0"/>
      <dgm:spPr/>
    </dgm:pt>
  </dgm:ptLst>
  <dgm:cxnLst>
    <dgm:cxn modelId="{A31B82A8-451B-4B00-8AF7-ED31EB0EA450}" type="presOf" srcId="{934B5B82-CF7C-4539-9C00-3A892FDAF732}" destId="{E4C3C0EA-E462-4CE5-80AB-B1BDECFCFE32}" srcOrd="0" destOrd="0" presId="urn:microsoft.com/office/officeart/2005/8/layout/hierarchy1"/>
    <dgm:cxn modelId="{BF432835-ED2F-4FB4-8B08-F338F690291F}" srcId="{FD4F8B12-BB3A-4B30-88BB-9D6A2B247604}" destId="{F98BA3C7-E2DB-4733-ACA0-8E04E93C73CC}" srcOrd="0" destOrd="0" parTransId="{245FCCD1-F2AC-49E0-B87F-670C56C38D09}" sibTransId="{F3F889D1-CFB5-49D0-968C-F9728C9C71D8}"/>
    <dgm:cxn modelId="{C37940B2-9DF2-43F6-939D-3A99B460F8B6}" srcId="{9BBB0186-EA94-474B-A1E0-1CB09B741B0E}" destId="{FD4F8B12-BB3A-4B30-88BB-9D6A2B247604}" srcOrd="0" destOrd="0" parTransId="{934B5B82-CF7C-4539-9C00-3A892FDAF732}" sibTransId="{243D3C33-FDED-4D5D-9E2E-4506DEB2FBE1}"/>
    <dgm:cxn modelId="{D5547DFA-6634-4709-8470-21198613E162}" srcId="{9BBB0186-EA94-474B-A1E0-1CB09B741B0E}" destId="{0699FFFF-4FA3-41CF-9FFD-40B242BD2EF1}" srcOrd="1" destOrd="0" parTransId="{D66241BE-AEAC-4DD7-B8F0-705F498349A4}" sibTransId="{A18C59CF-8031-4E95-8054-F423BA90920B}"/>
    <dgm:cxn modelId="{B73949BD-2A34-4F0B-8CCF-77C23961272E}" type="presOf" srcId="{FD4F8B12-BB3A-4B30-88BB-9D6A2B247604}" destId="{EEAB33D1-7246-47EF-84BA-D049754FB765}" srcOrd="0" destOrd="0" presId="urn:microsoft.com/office/officeart/2005/8/layout/hierarchy1"/>
    <dgm:cxn modelId="{372436CB-9F71-4D38-B3D1-CF974A429713}" type="presOf" srcId="{0699FFFF-4FA3-41CF-9FFD-40B242BD2EF1}" destId="{F42484C5-EA18-48A3-96C3-1FEA90F1C3AE}" srcOrd="0" destOrd="0" presId="urn:microsoft.com/office/officeart/2005/8/layout/hierarchy1"/>
    <dgm:cxn modelId="{51AAE002-BBB2-43FD-B438-294EA61D29DF}" type="presOf" srcId="{D53CF5B3-194B-4E79-9891-78703C3031BE}" destId="{05E98390-4550-405F-BECF-7D39834D1EFE}" srcOrd="0" destOrd="0" presId="urn:microsoft.com/office/officeart/2005/8/layout/hierarchy1"/>
    <dgm:cxn modelId="{E2905EEC-60B7-46E1-8DF8-AB2194A95703}" type="presOf" srcId="{D66241BE-AEAC-4DD7-B8F0-705F498349A4}" destId="{13BF95EF-E726-4C0A-B75B-E6ECA1910919}" srcOrd="0" destOrd="0" presId="urn:microsoft.com/office/officeart/2005/8/layout/hierarchy1"/>
    <dgm:cxn modelId="{960EB516-3E74-43A3-934C-5822899FE56A}" type="presOf" srcId="{245FCCD1-F2AC-49E0-B87F-670C56C38D09}" destId="{2082B916-F7DF-4F50-A49C-74E85B8092C4}" srcOrd="0" destOrd="0" presId="urn:microsoft.com/office/officeart/2005/8/layout/hierarchy1"/>
    <dgm:cxn modelId="{E1D5F1A5-E218-441F-A3BA-B8C81927DAA7}" srcId="{D53CF5B3-194B-4E79-9891-78703C3031BE}" destId="{9BBB0186-EA94-474B-A1E0-1CB09B741B0E}" srcOrd="0" destOrd="0" parTransId="{BC07DE6D-AA2A-4389-815E-BCB0C48B3893}" sibTransId="{52845B17-E341-48D2-98B7-8D1B67C6F20C}"/>
    <dgm:cxn modelId="{948890E8-4889-4485-A9D2-EF755232717B}" type="presOf" srcId="{F98BA3C7-E2DB-4733-ACA0-8E04E93C73CC}" destId="{1033FF35-88B8-4C57-975A-7E6E2D8D8005}" srcOrd="0" destOrd="0" presId="urn:microsoft.com/office/officeart/2005/8/layout/hierarchy1"/>
    <dgm:cxn modelId="{16AC7F26-BF59-4C9E-A086-413405421C7B}" type="presOf" srcId="{9BBB0186-EA94-474B-A1E0-1CB09B741B0E}" destId="{3CE8EE2C-821A-4CB9-BC01-98DF2C1EF837}" srcOrd="0" destOrd="0" presId="urn:microsoft.com/office/officeart/2005/8/layout/hierarchy1"/>
    <dgm:cxn modelId="{4E547CF6-B214-4357-AA27-660ED1210A22}" type="presParOf" srcId="{05E98390-4550-405F-BECF-7D39834D1EFE}" destId="{4554A282-558D-4692-94CC-F96AD7011277}" srcOrd="0" destOrd="0" presId="urn:microsoft.com/office/officeart/2005/8/layout/hierarchy1"/>
    <dgm:cxn modelId="{C41F9DDB-6BE3-4119-BF11-369BA999FCA8}" type="presParOf" srcId="{4554A282-558D-4692-94CC-F96AD7011277}" destId="{DB77F1BE-CEDF-4BE1-A198-0CD044369E58}" srcOrd="0" destOrd="0" presId="urn:microsoft.com/office/officeart/2005/8/layout/hierarchy1"/>
    <dgm:cxn modelId="{55AD941E-63CB-4B2A-B7A8-B5B3514E0A8A}" type="presParOf" srcId="{DB77F1BE-CEDF-4BE1-A198-0CD044369E58}" destId="{0AB040FF-9E0F-48BF-B551-CEACCF840AF6}" srcOrd="0" destOrd="0" presId="urn:microsoft.com/office/officeart/2005/8/layout/hierarchy1"/>
    <dgm:cxn modelId="{23205DEB-B072-402A-8090-4285634C54F0}" type="presParOf" srcId="{DB77F1BE-CEDF-4BE1-A198-0CD044369E58}" destId="{3CE8EE2C-821A-4CB9-BC01-98DF2C1EF837}" srcOrd="1" destOrd="0" presId="urn:microsoft.com/office/officeart/2005/8/layout/hierarchy1"/>
    <dgm:cxn modelId="{35838BDB-F6C2-4FBE-8C81-DFB54039F9AF}" type="presParOf" srcId="{4554A282-558D-4692-94CC-F96AD7011277}" destId="{1B7A1B73-B34D-444B-844A-EFE16DDC483C}" srcOrd="1" destOrd="0" presId="urn:microsoft.com/office/officeart/2005/8/layout/hierarchy1"/>
    <dgm:cxn modelId="{3354C68A-BC21-483C-A96B-BE0165510AEE}" type="presParOf" srcId="{1B7A1B73-B34D-444B-844A-EFE16DDC483C}" destId="{E4C3C0EA-E462-4CE5-80AB-B1BDECFCFE32}" srcOrd="0" destOrd="0" presId="urn:microsoft.com/office/officeart/2005/8/layout/hierarchy1"/>
    <dgm:cxn modelId="{67B1B3E4-B8D8-417D-8FB8-14C8644D99BB}" type="presParOf" srcId="{1B7A1B73-B34D-444B-844A-EFE16DDC483C}" destId="{8A852BA2-B077-487B-A762-B4370B058208}" srcOrd="1" destOrd="0" presId="urn:microsoft.com/office/officeart/2005/8/layout/hierarchy1"/>
    <dgm:cxn modelId="{AEDC20AB-3349-47D9-A768-6C9E0E2BF095}" type="presParOf" srcId="{8A852BA2-B077-487B-A762-B4370B058208}" destId="{CC0E61A0-98BB-404D-8FDA-1F068E9723C5}" srcOrd="0" destOrd="0" presId="urn:microsoft.com/office/officeart/2005/8/layout/hierarchy1"/>
    <dgm:cxn modelId="{55DF7A00-6FB6-4D16-B9D9-D7DB286B12A1}" type="presParOf" srcId="{CC0E61A0-98BB-404D-8FDA-1F068E9723C5}" destId="{EC85EE57-1D66-4B02-BB33-D4EE1E35CF6C}" srcOrd="0" destOrd="0" presId="urn:microsoft.com/office/officeart/2005/8/layout/hierarchy1"/>
    <dgm:cxn modelId="{57CBAAFB-8CBE-4472-9D6E-A392CD26D18B}" type="presParOf" srcId="{CC0E61A0-98BB-404D-8FDA-1F068E9723C5}" destId="{EEAB33D1-7246-47EF-84BA-D049754FB765}" srcOrd="1" destOrd="0" presId="urn:microsoft.com/office/officeart/2005/8/layout/hierarchy1"/>
    <dgm:cxn modelId="{F55EFAFD-9311-4338-B246-79FB8BCD4662}" type="presParOf" srcId="{8A852BA2-B077-487B-A762-B4370B058208}" destId="{D373DAA4-1D00-4F00-B3A9-686FAC6D65BB}" srcOrd="1" destOrd="0" presId="urn:microsoft.com/office/officeart/2005/8/layout/hierarchy1"/>
    <dgm:cxn modelId="{277EB1C6-9EE2-4C94-8EE2-6B4E8B4224C4}" type="presParOf" srcId="{D373DAA4-1D00-4F00-B3A9-686FAC6D65BB}" destId="{2082B916-F7DF-4F50-A49C-74E85B8092C4}" srcOrd="0" destOrd="0" presId="urn:microsoft.com/office/officeart/2005/8/layout/hierarchy1"/>
    <dgm:cxn modelId="{28600BF2-67B5-4F7B-871D-BF9A6CFF5905}" type="presParOf" srcId="{D373DAA4-1D00-4F00-B3A9-686FAC6D65BB}" destId="{E5112EBD-DEBB-449B-8077-B7A6C4FE3117}" srcOrd="1" destOrd="0" presId="urn:microsoft.com/office/officeart/2005/8/layout/hierarchy1"/>
    <dgm:cxn modelId="{DE9D32D6-57E2-4D74-A42A-707EDB569BBA}" type="presParOf" srcId="{E5112EBD-DEBB-449B-8077-B7A6C4FE3117}" destId="{0D71D734-B7A4-4087-8F60-2AC64AF7606A}" srcOrd="0" destOrd="0" presId="urn:microsoft.com/office/officeart/2005/8/layout/hierarchy1"/>
    <dgm:cxn modelId="{AF134723-D531-472B-9D9F-98C8CCF65FCC}" type="presParOf" srcId="{0D71D734-B7A4-4087-8F60-2AC64AF7606A}" destId="{ECFDD254-CDC8-444A-8ED2-4CE48ADF8E62}" srcOrd="0" destOrd="0" presId="urn:microsoft.com/office/officeart/2005/8/layout/hierarchy1"/>
    <dgm:cxn modelId="{1DFFA42D-FE58-466E-B242-CC93CC9688BE}" type="presParOf" srcId="{0D71D734-B7A4-4087-8F60-2AC64AF7606A}" destId="{1033FF35-88B8-4C57-975A-7E6E2D8D8005}" srcOrd="1" destOrd="0" presId="urn:microsoft.com/office/officeart/2005/8/layout/hierarchy1"/>
    <dgm:cxn modelId="{D1E99284-9F77-4298-8B25-D61946E77CD7}" type="presParOf" srcId="{E5112EBD-DEBB-449B-8077-B7A6C4FE3117}" destId="{2EE33065-F8F6-4D50-BF90-9C466982C893}" srcOrd="1" destOrd="0" presId="urn:microsoft.com/office/officeart/2005/8/layout/hierarchy1"/>
    <dgm:cxn modelId="{58CC2C43-1F69-4E74-80E4-CE90EBA6B544}" type="presParOf" srcId="{1B7A1B73-B34D-444B-844A-EFE16DDC483C}" destId="{13BF95EF-E726-4C0A-B75B-E6ECA1910919}" srcOrd="2" destOrd="0" presId="urn:microsoft.com/office/officeart/2005/8/layout/hierarchy1"/>
    <dgm:cxn modelId="{8F1D7BE9-154E-4468-A0AF-143D5CA19BEE}" type="presParOf" srcId="{1B7A1B73-B34D-444B-844A-EFE16DDC483C}" destId="{927DE6CC-083B-4AD7-A1BB-7E88DF220546}" srcOrd="3" destOrd="0" presId="urn:microsoft.com/office/officeart/2005/8/layout/hierarchy1"/>
    <dgm:cxn modelId="{84E67BC2-9023-4897-8C3A-FC211F1CD667}" type="presParOf" srcId="{927DE6CC-083B-4AD7-A1BB-7E88DF220546}" destId="{2BEE8CA7-68A6-4C78-B5EA-8AF086BE60A6}" srcOrd="0" destOrd="0" presId="urn:microsoft.com/office/officeart/2005/8/layout/hierarchy1"/>
    <dgm:cxn modelId="{20A905E7-AE1C-4549-B3E1-3FA662646E5F}" type="presParOf" srcId="{2BEE8CA7-68A6-4C78-B5EA-8AF086BE60A6}" destId="{8EE0DA2B-3096-4ED9-8FE6-BDB18F01989E}" srcOrd="0" destOrd="0" presId="urn:microsoft.com/office/officeart/2005/8/layout/hierarchy1"/>
    <dgm:cxn modelId="{75073BE0-06D9-4FC3-8C88-60E6F5CC8965}" type="presParOf" srcId="{2BEE8CA7-68A6-4C78-B5EA-8AF086BE60A6}" destId="{F42484C5-EA18-48A3-96C3-1FEA90F1C3AE}" srcOrd="1" destOrd="0" presId="urn:microsoft.com/office/officeart/2005/8/layout/hierarchy1"/>
    <dgm:cxn modelId="{3F49F683-EDD6-4A28-9761-DA2ACDB369D5}" type="presParOf" srcId="{927DE6CC-083B-4AD7-A1BB-7E88DF220546}" destId="{AD2ADAED-2C91-458A-B25F-3350A1D39B4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3CF5B3-194B-4E79-9891-78703C3031BE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BB0186-EA94-474B-A1E0-1CB09B741B0E}">
      <dgm:prSet phldrT="[Текст]"/>
      <dgm:spPr/>
      <dgm:t>
        <a:bodyPr/>
        <a:lstStyle/>
        <a:p>
          <a:r>
            <a:rPr lang="ru-RU" dirty="0" smtClean="0"/>
            <a:t>Занятость по отраслям экономики</a:t>
          </a:r>
          <a:endParaRPr lang="ru-RU" dirty="0"/>
        </a:p>
      </dgm:t>
    </dgm:pt>
    <dgm:pt modelId="{BC07DE6D-AA2A-4389-815E-BCB0C48B3893}" type="parTrans" cxnId="{E1D5F1A5-E218-441F-A3BA-B8C81927DAA7}">
      <dgm:prSet/>
      <dgm:spPr/>
      <dgm:t>
        <a:bodyPr/>
        <a:lstStyle/>
        <a:p>
          <a:endParaRPr lang="ru-RU"/>
        </a:p>
      </dgm:t>
    </dgm:pt>
    <dgm:pt modelId="{52845B17-E341-48D2-98B7-8D1B67C6F20C}" type="sibTrans" cxnId="{E1D5F1A5-E218-441F-A3BA-B8C81927DAA7}">
      <dgm:prSet/>
      <dgm:spPr/>
      <dgm:t>
        <a:bodyPr/>
        <a:lstStyle/>
        <a:p>
          <a:endParaRPr lang="ru-RU"/>
        </a:p>
      </dgm:t>
    </dgm:pt>
    <dgm:pt modelId="{FD4F8B12-BB3A-4B30-88BB-9D6A2B247604}">
      <dgm:prSet phldrT="[Текст]"/>
      <dgm:spPr/>
      <dgm:t>
        <a:bodyPr/>
        <a:lstStyle/>
        <a:p>
          <a:r>
            <a:rPr lang="ru-RU" dirty="0" smtClean="0"/>
            <a:t>Сельское хозяйство </a:t>
          </a:r>
          <a:r>
            <a:rPr lang="en-US" dirty="0" smtClean="0"/>
            <a:t>23</a:t>
          </a:r>
          <a:r>
            <a:rPr lang="ru-RU" dirty="0" smtClean="0"/>
            <a:t>%</a:t>
          </a:r>
          <a:endParaRPr lang="ru-RU" dirty="0"/>
        </a:p>
      </dgm:t>
    </dgm:pt>
    <dgm:pt modelId="{934B5B82-CF7C-4539-9C00-3A892FDAF732}" type="parTrans" cxnId="{C37940B2-9DF2-43F6-939D-3A99B460F8B6}">
      <dgm:prSet/>
      <dgm:spPr/>
      <dgm:t>
        <a:bodyPr/>
        <a:lstStyle/>
        <a:p>
          <a:endParaRPr lang="ru-RU"/>
        </a:p>
      </dgm:t>
    </dgm:pt>
    <dgm:pt modelId="{243D3C33-FDED-4D5D-9E2E-4506DEB2FBE1}" type="sibTrans" cxnId="{C37940B2-9DF2-43F6-939D-3A99B460F8B6}">
      <dgm:prSet/>
      <dgm:spPr/>
      <dgm:t>
        <a:bodyPr/>
        <a:lstStyle/>
        <a:p>
          <a:endParaRPr lang="ru-RU"/>
        </a:p>
      </dgm:t>
    </dgm:pt>
    <dgm:pt modelId="{0699FFFF-4FA3-41CF-9FFD-40B242BD2EF1}">
      <dgm:prSet phldrT="[Текст]"/>
      <dgm:spPr/>
      <dgm:t>
        <a:bodyPr/>
        <a:lstStyle/>
        <a:p>
          <a:r>
            <a:rPr lang="ru-RU" dirty="0" smtClean="0"/>
            <a:t>Сфера бытового обслуживания, торговля, общепит 12%</a:t>
          </a:r>
          <a:endParaRPr lang="ru-RU" dirty="0"/>
        </a:p>
      </dgm:t>
    </dgm:pt>
    <dgm:pt modelId="{D66241BE-AEAC-4DD7-B8F0-705F498349A4}" type="parTrans" cxnId="{D5547DFA-6634-4709-8470-21198613E162}">
      <dgm:prSet/>
      <dgm:spPr/>
      <dgm:t>
        <a:bodyPr/>
        <a:lstStyle/>
        <a:p>
          <a:endParaRPr lang="ru-RU"/>
        </a:p>
      </dgm:t>
    </dgm:pt>
    <dgm:pt modelId="{A18C59CF-8031-4E95-8054-F423BA90920B}" type="sibTrans" cxnId="{D5547DFA-6634-4709-8470-21198613E162}">
      <dgm:prSet/>
      <dgm:spPr/>
      <dgm:t>
        <a:bodyPr/>
        <a:lstStyle/>
        <a:p>
          <a:endParaRPr lang="ru-RU"/>
        </a:p>
      </dgm:t>
    </dgm:pt>
    <dgm:pt modelId="{F98BA3C7-E2DB-4733-ACA0-8E04E93C73CC}">
      <dgm:prSet phldrT="[Текст]"/>
      <dgm:spPr/>
      <dgm:t>
        <a:bodyPr/>
        <a:lstStyle/>
        <a:p>
          <a:r>
            <a:rPr lang="ru-RU" dirty="0" smtClean="0"/>
            <a:t>Промышленное производство и строительство 8%</a:t>
          </a:r>
          <a:endParaRPr lang="ru-RU" dirty="0"/>
        </a:p>
      </dgm:t>
    </dgm:pt>
    <dgm:pt modelId="{F3F889D1-CFB5-49D0-968C-F9728C9C71D8}" type="sibTrans" cxnId="{BF432835-ED2F-4FB4-8B08-F338F690291F}">
      <dgm:prSet/>
      <dgm:spPr/>
      <dgm:t>
        <a:bodyPr/>
        <a:lstStyle/>
        <a:p>
          <a:endParaRPr lang="ru-RU"/>
        </a:p>
      </dgm:t>
    </dgm:pt>
    <dgm:pt modelId="{245FCCD1-F2AC-49E0-B87F-670C56C38D09}" type="parTrans" cxnId="{BF432835-ED2F-4FB4-8B08-F338F690291F}">
      <dgm:prSet/>
      <dgm:spPr/>
      <dgm:t>
        <a:bodyPr/>
        <a:lstStyle/>
        <a:p>
          <a:endParaRPr lang="ru-RU"/>
        </a:p>
      </dgm:t>
    </dgm:pt>
    <dgm:pt modelId="{6A21DD09-A051-4147-AFBB-0F5DF681C102}">
      <dgm:prSet phldrT="[Текст]"/>
      <dgm:spPr/>
      <dgm:t>
        <a:bodyPr/>
        <a:lstStyle/>
        <a:p>
          <a:r>
            <a:rPr lang="ru-RU" dirty="0" smtClean="0"/>
            <a:t>Иное 47%</a:t>
          </a:r>
          <a:endParaRPr lang="ru-RU" dirty="0"/>
        </a:p>
      </dgm:t>
    </dgm:pt>
    <dgm:pt modelId="{12B7801D-8AE1-4DC0-886C-05031B57E34F}" type="parTrans" cxnId="{F680AC63-269D-4A4F-B5B8-6D0F27289DAF}">
      <dgm:prSet/>
      <dgm:spPr/>
      <dgm:t>
        <a:bodyPr/>
        <a:lstStyle/>
        <a:p>
          <a:endParaRPr lang="ru-RU"/>
        </a:p>
      </dgm:t>
    </dgm:pt>
    <dgm:pt modelId="{96A3C151-54A5-4374-8463-4ED49B976356}" type="sibTrans" cxnId="{F680AC63-269D-4A4F-B5B8-6D0F27289DAF}">
      <dgm:prSet/>
      <dgm:spPr/>
      <dgm:t>
        <a:bodyPr/>
        <a:lstStyle/>
        <a:p>
          <a:endParaRPr lang="ru-RU"/>
        </a:p>
      </dgm:t>
    </dgm:pt>
    <dgm:pt modelId="{56C27669-3D3F-4F7F-AFBB-E1E41F290DA2}">
      <dgm:prSet phldrT="[Текст]"/>
      <dgm:spPr/>
      <dgm:t>
        <a:bodyPr/>
        <a:lstStyle/>
        <a:p>
          <a:r>
            <a:rPr lang="ru-RU" dirty="0" smtClean="0"/>
            <a:t>Бюджетная сфера 10%</a:t>
          </a:r>
          <a:endParaRPr lang="ru-RU" dirty="0"/>
        </a:p>
      </dgm:t>
    </dgm:pt>
    <dgm:pt modelId="{98769900-C0C7-4A0C-8475-234235AB816E}" type="parTrans" cxnId="{402DB616-11B1-4539-B0B6-3CC4FC749634}">
      <dgm:prSet/>
      <dgm:spPr/>
      <dgm:t>
        <a:bodyPr/>
        <a:lstStyle/>
        <a:p>
          <a:endParaRPr lang="ru-RU"/>
        </a:p>
      </dgm:t>
    </dgm:pt>
    <dgm:pt modelId="{083773C3-FF35-4765-995C-3A36D2C921AF}" type="sibTrans" cxnId="{402DB616-11B1-4539-B0B6-3CC4FC749634}">
      <dgm:prSet/>
      <dgm:spPr/>
      <dgm:t>
        <a:bodyPr/>
        <a:lstStyle/>
        <a:p>
          <a:endParaRPr lang="ru-RU"/>
        </a:p>
      </dgm:t>
    </dgm:pt>
    <dgm:pt modelId="{05E98390-4550-405F-BECF-7D39834D1EFE}" type="pres">
      <dgm:prSet presAssocID="{D53CF5B3-194B-4E79-9891-78703C3031B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554A282-558D-4692-94CC-F96AD7011277}" type="pres">
      <dgm:prSet presAssocID="{9BBB0186-EA94-474B-A1E0-1CB09B741B0E}" presName="hierRoot1" presStyleCnt="0"/>
      <dgm:spPr/>
    </dgm:pt>
    <dgm:pt modelId="{DB77F1BE-CEDF-4BE1-A198-0CD044369E58}" type="pres">
      <dgm:prSet presAssocID="{9BBB0186-EA94-474B-A1E0-1CB09B741B0E}" presName="composite" presStyleCnt="0"/>
      <dgm:spPr/>
    </dgm:pt>
    <dgm:pt modelId="{0AB040FF-9E0F-48BF-B551-CEACCF840AF6}" type="pres">
      <dgm:prSet presAssocID="{9BBB0186-EA94-474B-A1E0-1CB09B741B0E}" presName="background" presStyleLbl="node0" presStyleIdx="0" presStyleCnt="1"/>
      <dgm:spPr/>
    </dgm:pt>
    <dgm:pt modelId="{3CE8EE2C-821A-4CB9-BC01-98DF2C1EF837}" type="pres">
      <dgm:prSet presAssocID="{9BBB0186-EA94-474B-A1E0-1CB09B741B0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7A1B73-B34D-444B-844A-EFE16DDC483C}" type="pres">
      <dgm:prSet presAssocID="{9BBB0186-EA94-474B-A1E0-1CB09B741B0E}" presName="hierChild2" presStyleCnt="0"/>
      <dgm:spPr/>
    </dgm:pt>
    <dgm:pt modelId="{E4C3C0EA-E462-4CE5-80AB-B1BDECFCFE32}" type="pres">
      <dgm:prSet presAssocID="{934B5B82-CF7C-4539-9C00-3A892FDAF732}" presName="Name10" presStyleLbl="parChTrans1D2" presStyleIdx="0" presStyleCnt="5"/>
      <dgm:spPr/>
      <dgm:t>
        <a:bodyPr/>
        <a:lstStyle/>
        <a:p>
          <a:endParaRPr lang="ru-RU"/>
        </a:p>
      </dgm:t>
    </dgm:pt>
    <dgm:pt modelId="{8A852BA2-B077-487B-A762-B4370B058208}" type="pres">
      <dgm:prSet presAssocID="{FD4F8B12-BB3A-4B30-88BB-9D6A2B247604}" presName="hierRoot2" presStyleCnt="0"/>
      <dgm:spPr/>
    </dgm:pt>
    <dgm:pt modelId="{CC0E61A0-98BB-404D-8FDA-1F068E9723C5}" type="pres">
      <dgm:prSet presAssocID="{FD4F8B12-BB3A-4B30-88BB-9D6A2B247604}" presName="composite2" presStyleCnt="0"/>
      <dgm:spPr/>
    </dgm:pt>
    <dgm:pt modelId="{EC85EE57-1D66-4B02-BB33-D4EE1E35CF6C}" type="pres">
      <dgm:prSet presAssocID="{FD4F8B12-BB3A-4B30-88BB-9D6A2B247604}" presName="background2" presStyleLbl="node2" presStyleIdx="0" presStyleCnt="5"/>
      <dgm:spPr/>
    </dgm:pt>
    <dgm:pt modelId="{EEAB33D1-7246-47EF-84BA-D049754FB765}" type="pres">
      <dgm:prSet presAssocID="{FD4F8B12-BB3A-4B30-88BB-9D6A2B247604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73DAA4-1D00-4F00-B3A9-686FAC6D65BB}" type="pres">
      <dgm:prSet presAssocID="{FD4F8B12-BB3A-4B30-88BB-9D6A2B247604}" presName="hierChild3" presStyleCnt="0"/>
      <dgm:spPr/>
    </dgm:pt>
    <dgm:pt modelId="{88D8D9D7-998F-4211-962B-A50AB7AFA249}" type="pres">
      <dgm:prSet presAssocID="{245FCCD1-F2AC-49E0-B87F-670C56C38D09}" presName="Name10" presStyleLbl="parChTrans1D2" presStyleIdx="1" presStyleCnt="5"/>
      <dgm:spPr/>
      <dgm:t>
        <a:bodyPr/>
        <a:lstStyle/>
        <a:p>
          <a:endParaRPr lang="ru-RU"/>
        </a:p>
      </dgm:t>
    </dgm:pt>
    <dgm:pt modelId="{D9C9C304-11A0-4728-8D01-7C7434A7AEA9}" type="pres">
      <dgm:prSet presAssocID="{F98BA3C7-E2DB-4733-ACA0-8E04E93C73CC}" presName="hierRoot2" presStyleCnt="0"/>
      <dgm:spPr/>
    </dgm:pt>
    <dgm:pt modelId="{8DD3834B-8629-4FB9-AFDD-9755BFA568F9}" type="pres">
      <dgm:prSet presAssocID="{F98BA3C7-E2DB-4733-ACA0-8E04E93C73CC}" presName="composite2" presStyleCnt="0"/>
      <dgm:spPr/>
    </dgm:pt>
    <dgm:pt modelId="{4D288DA1-C995-4B36-91CA-27BCAA31FFD5}" type="pres">
      <dgm:prSet presAssocID="{F98BA3C7-E2DB-4733-ACA0-8E04E93C73CC}" presName="background2" presStyleLbl="node2" presStyleIdx="1" presStyleCnt="5"/>
      <dgm:spPr/>
    </dgm:pt>
    <dgm:pt modelId="{D404C679-C672-4FF2-9C07-0CE2CE9ECDA9}" type="pres">
      <dgm:prSet presAssocID="{F98BA3C7-E2DB-4733-ACA0-8E04E93C73CC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22EB1B-6246-482D-809C-1629F37CBB2E}" type="pres">
      <dgm:prSet presAssocID="{F98BA3C7-E2DB-4733-ACA0-8E04E93C73CC}" presName="hierChild3" presStyleCnt="0"/>
      <dgm:spPr/>
    </dgm:pt>
    <dgm:pt modelId="{13BF95EF-E726-4C0A-B75B-E6ECA1910919}" type="pres">
      <dgm:prSet presAssocID="{D66241BE-AEAC-4DD7-B8F0-705F498349A4}" presName="Name10" presStyleLbl="parChTrans1D2" presStyleIdx="2" presStyleCnt="5"/>
      <dgm:spPr/>
      <dgm:t>
        <a:bodyPr/>
        <a:lstStyle/>
        <a:p>
          <a:endParaRPr lang="ru-RU"/>
        </a:p>
      </dgm:t>
    </dgm:pt>
    <dgm:pt modelId="{927DE6CC-083B-4AD7-A1BB-7E88DF220546}" type="pres">
      <dgm:prSet presAssocID="{0699FFFF-4FA3-41CF-9FFD-40B242BD2EF1}" presName="hierRoot2" presStyleCnt="0"/>
      <dgm:spPr/>
    </dgm:pt>
    <dgm:pt modelId="{2BEE8CA7-68A6-4C78-B5EA-8AF086BE60A6}" type="pres">
      <dgm:prSet presAssocID="{0699FFFF-4FA3-41CF-9FFD-40B242BD2EF1}" presName="composite2" presStyleCnt="0"/>
      <dgm:spPr/>
    </dgm:pt>
    <dgm:pt modelId="{8EE0DA2B-3096-4ED9-8FE6-BDB18F01989E}" type="pres">
      <dgm:prSet presAssocID="{0699FFFF-4FA3-41CF-9FFD-40B242BD2EF1}" presName="background2" presStyleLbl="node2" presStyleIdx="2" presStyleCnt="5"/>
      <dgm:spPr/>
    </dgm:pt>
    <dgm:pt modelId="{F42484C5-EA18-48A3-96C3-1FEA90F1C3AE}" type="pres">
      <dgm:prSet presAssocID="{0699FFFF-4FA3-41CF-9FFD-40B242BD2EF1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2ADAED-2C91-458A-B25F-3350A1D39B40}" type="pres">
      <dgm:prSet presAssocID="{0699FFFF-4FA3-41CF-9FFD-40B242BD2EF1}" presName="hierChild3" presStyleCnt="0"/>
      <dgm:spPr/>
    </dgm:pt>
    <dgm:pt modelId="{11D5D991-7B94-4D44-BA29-155F220186F3}" type="pres">
      <dgm:prSet presAssocID="{12B7801D-8AE1-4DC0-886C-05031B57E34F}" presName="Name10" presStyleLbl="parChTrans1D2" presStyleIdx="3" presStyleCnt="5"/>
      <dgm:spPr/>
      <dgm:t>
        <a:bodyPr/>
        <a:lstStyle/>
        <a:p>
          <a:endParaRPr lang="ru-RU"/>
        </a:p>
      </dgm:t>
    </dgm:pt>
    <dgm:pt modelId="{8509857C-FFDC-451E-A829-E02FDBD6D85D}" type="pres">
      <dgm:prSet presAssocID="{6A21DD09-A051-4147-AFBB-0F5DF681C102}" presName="hierRoot2" presStyleCnt="0"/>
      <dgm:spPr/>
    </dgm:pt>
    <dgm:pt modelId="{64AE3EA7-AF8D-41C4-BF3B-89FE7B02C8DA}" type="pres">
      <dgm:prSet presAssocID="{6A21DD09-A051-4147-AFBB-0F5DF681C102}" presName="composite2" presStyleCnt="0"/>
      <dgm:spPr/>
    </dgm:pt>
    <dgm:pt modelId="{B1A081BE-14E7-48A1-B579-98D94CB5484E}" type="pres">
      <dgm:prSet presAssocID="{6A21DD09-A051-4147-AFBB-0F5DF681C102}" presName="background2" presStyleLbl="node2" presStyleIdx="3" presStyleCnt="5"/>
      <dgm:spPr/>
    </dgm:pt>
    <dgm:pt modelId="{6B964315-AB2B-439B-AF5C-12FC4B0CFF2A}" type="pres">
      <dgm:prSet presAssocID="{6A21DD09-A051-4147-AFBB-0F5DF681C102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9CA06D-2B6C-4FAF-A5DC-615EDEB4C7D0}" type="pres">
      <dgm:prSet presAssocID="{6A21DD09-A051-4147-AFBB-0F5DF681C102}" presName="hierChild3" presStyleCnt="0"/>
      <dgm:spPr/>
    </dgm:pt>
    <dgm:pt modelId="{DC649C29-B0AC-4A4E-8315-F0498E5AB93A}" type="pres">
      <dgm:prSet presAssocID="{98769900-C0C7-4A0C-8475-234235AB816E}" presName="Name10" presStyleLbl="parChTrans1D2" presStyleIdx="4" presStyleCnt="5"/>
      <dgm:spPr/>
      <dgm:t>
        <a:bodyPr/>
        <a:lstStyle/>
        <a:p>
          <a:endParaRPr lang="ru-RU"/>
        </a:p>
      </dgm:t>
    </dgm:pt>
    <dgm:pt modelId="{B50912CB-14A8-46D9-A23B-C610F06C567C}" type="pres">
      <dgm:prSet presAssocID="{56C27669-3D3F-4F7F-AFBB-E1E41F290DA2}" presName="hierRoot2" presStyleCnt="0"/>
      <dgm:spPr/>
    </dgm:pt>
    <dgm:pt modelId="{25795B06-2637-4E60-B97C-023A09918295}" type="pres">
      <dgm:prSet presAssocID="{56C27669-3D3F-4F7F-AFBB-E1E41F290DA2}" presName="composite2" presStyleCnt="0"/>
      <dgm:spPr/>
    </dgm:pt>
    <dgm:pt modelId="{47306492-435E-4BBC-8005-750C550CD2EC}" type="pres">
      <dgm:prSet presAssocID="{56C27669-3D3F-4F7F-AFBB-E1E41F290DA2}" presName="background2" presStyleLbl="node2" presStyleIdx="4" presStyleCnt="5"/>
      <dgm:spPr/>
    </dgm:pt>
    <dgm:pt modelId="{73278A51-0F8D-486A-AE0B-A80C9A5A0790}" type="pres">
      <dgm:prSet presAssocID="{56C27669-3D3F-4F7F-AFBB-E1E41F290DA2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9B1D77-5AC1-4A15-935D-0590173B946F}" type="pres">
      <dgm:prSet presAssocID="{56C27669-3D3F-4F7F-AFBB-E1E41F290DA2}" presName="hierChild3" presStyleCnt="0"/>
      <dgm:spPr/>
    </dgm:pt>
  </dgm:ptLst>
  <dgm:cxnLst>
    <dgm:cxn modelId="{C703B4EA-3AAB-4D8E-AC0F-47046C5ED025}" type="presOf" srcId="{98769900-C0C7-4A0C-8475-234235AB816E}" destId="{DC649C29-B0AC-4A4E-8315-F0498E5AB93A}" srcOrd="0" destOrd="0" presId="urn:microsoft.com/office/officeart/2005/8/layout/hierarchy1"/>
    <dgm:cxn modelId="{E1D5F1A5-E218-441F-A3BA-B8C81927DAA7}" srcId="{D53CF5B3-194B-4E79-9891-78703C3031BE}" destId="{9BBB0186-EA94-474B-A1E0-1CB09B741B0E}" srcOrd="0" destOrd="0" parTransId="{BC07DE6D-AA2A-4389-815E-BCB0C48B3893}" sibTransId="{52845B17-E341-48D2-98B7-8D1B67C6F20C}"/>
    <dgm:cxn modelId="{8DA5F90C-BAFA-4912-BAD1-737B14E5E580}" type="presOf" srcId="{D66241BE-AEAC-4DD7-B8F0-705F498349A4}" destId="{13BF95EF-E726-4C0A-B75B-E6ECA1910919}" srcOrd="0" destOrd="0" presId="urn:microsoft.com/office/officeart/2005/8/layout/hierarchy1"/>
    <dgm:cxn modelId="{8681E02B-CA3C-420B-B2F2-4F0CCC70D41D}" type="presOf" srcId="{245FCCD1-F2AC-49E0-B87F-670C56C38D09}" destId="{88D8D9D7-998F-4211-962B-A50AB7AFA249}" srcOrd="0" destOrd="0" presId="urn:microsoft.com/office/officeart/2005/8/layout/hierarchy1"/>
    <dgm:cxn modelId="{BE03435B-35CB-425C-8A92-7F318F1EF916}" type="presOf" srcId="{56C27669-3D3F-4F7F-AFBB-E1E41F290DA2}" destId="{73278A51-0F8D-486A-AE0B-A80C9A5A0790}" srcOrd="0" destOrd="0" presId="urn:microsoft.com/office/officeart/2005/8/layout/hierarchy1"/>
    <dgm:cxn modelId="{22B55945-B3AA-4D04-B0F5-01FB2DE86BAC}" type="presOf" srcId="{9BBB0186-EA94-474B-A1E0-1CB09B741B0E}" destId="{3CE8EE2C-821A-4CB9-BC01-98DF2C1EF837}" srcOrd="0" destOrd="0" presId="urn:microsoft.com/office/officeart/2005/8/layout/hierarchy1"/>
    <dgm:cxn modelId="{37340B27-2D0C-4933-88BB-09F8189DC932}" type="presOf" srcId="{F98BA3C7-E2DB-4733-ACA0-8E04E93C73CC}" destId="{D404C679-C672-4FF2-9C07-0CE2CE9ECDA9}" srcOrd="0" destOrd="0" presId="urn:microsoft.com/office/officeart/2005/8/layout/hierarchy1"/>
    <dgm:cxn modelId="{641A91C5-A619-4DE1-9D1E-4B5305754B40}" type="presOf" srcId="{FD4F8B12-BB3A-4B30-88BB-9D6A2B247604}" destId="{EEAB33D1-7246-47EF-84BA-D049754FB765}" srcOrd="0" destOrd="0" presId="urn:microsoft.com/office/officeart/2005/8/layout/hierarchy1"/>
    <dgm:cxn modelId="{23ADAAB8-2FCC-4F1A-9D81-D54F98284A69}" type="presOf" srcId="{D53CF5B3-194B-4E79-9891-78703C3031BE}" destId="{05E98390-4550-405F-BECF-7D39834D1EFE}" srcOrd="0" destOrd="0" presId="urn:microsoft.com/office/officeart/2005/8/layout/hierarchy1"/>
    <dgm:cxn modelId="{5DAAA644-1C79-4C22-809B-A056B7CEC5B1}" type="presOf" srcId="{12B7801D-8AE1-4DC0-886C-05031B57E34F}" destId="{11D5D991-7B94-4D44-BA29-155F220186F3}" srcOrd="0" destOrd="0" presId="urn:microsoft.com/office/officeart/2005/8/layout/hierarchy1"/>
    <dgm:cxn modelId="{C37940B2-9DF2-43F6-939D-3A99B460F8B6}" srcId="{9BBB0186-EA94-474B-A1E0-1CB09B741B0E}" destId="{FD4F8B12-BB3A-4B30-88BB-9D6A2B247604}" srcOrd="0" destOrd="0" parTransId="{934B5B82-CF7C-4539-9C00-3A892FDAF732}" sibTransId="{243D3C33-FDED-4D5D-9E2E-4506DEB2FBE1}"/>
    <dgm:cxn modelId="{402DB616-11B1-4539-B0B6-3CC4FC749634}" srcId="{9BBB0186-EA94-474B-A1E0-1CB09B741B0E}" destId="{56C27669-3D3F-4F7F-AFBB-E1E41F290DA2}" srcOrd="4" destOrd="0" parTransId="{98769900-C0C7-4A0C-8475-234235AB816E}" sibTransId="{083773C3-FF35-4765-995C-3A36D2C921AF}"/>
    <dgm:cxn modelId="{F2DC7422-454D-4315-BE94-B65E2F2AB52B}" type="presOf" srcId="{934B5B82-CF7C-4539-9C00-3A892FDAF732}" destId="{E4C3C0EA-E462-4CE5-80AB-B1BDECFCFE32}" srcOrd="0" destOrd="0" presId="urn:microsoft.com/office/officeart/2005/8/layout/hierarchy1"/>
    <dgm:cxn modelId="{D5547DFA-6634-4709-8470-21198613E162}" srcId="{9BBB0186-EA94-474B-A1E0-1CB09B741B0E}" destId="{0699FFFF-4FA3-41CF-9FFD-40B242BD2EF1}" srcOrd="2" destOrd="0" parTransId="{D66241BE-AEAC-4DD7-B8F0-705F498349A4}" sibTransId="{A18C59CF-8031-4E95-8054-F423BA90920B}"/>
    <dgm:cxn modelId="{795BF83F-7A42-4EA7-BBD2-273300500F46}" type="presOf" srcId="{0699FFFF-4FA3-41CF-9FFD-40B242BD2EF1}" destId="{F42484C5-EA18-48A3-96C3-1FEA90F1C3AE}" srcOrd="0" destOrd="0" presId="urn:microsoft.com/office/officeart/2005/8/layout/hierarchy1"/>
    <dgm:cxn modelId="{BF432835-ED2F-4FB4-8B08-F338F690291F}" srcId="{9BBB0186-EA94-474B-A1E0-1CB09B741B0E}" destId="{F98BA3C7-E2DB-4733-ACA0-8E04E93C73CC}" srcOrd="1" destOrd="0" parTransId="{245FCCD1-F2AC-49E0-B87F-670C56C38D09}" sibTransId="{F3F889D1-CFB5-49D0-968C-F9728C9C71D8}"/>
    <dgm:cxn modelId="{113F5D47-ECD2-4CD7-8001-28C79FE65A73}" type="presOf" srcId="{6A21DD09-A051-4147-AFBB-0F5DF681C102}" destId="{6B964315-AB2B-439B-AF5C-12FC4B0CFF2A}" srcOrd="0" destOrd="0" presId="urn:microsoft.com/office/officeart/2005/8/layout/hierarchy1"/>
    <dgm:cxn modelId="{F680AC63-269D-4A4F-B5B8-6D0F27289DAF}" srcId="{9BBB0186-EA94-474B-A1E0-1CB09B741B0E}" destId="{6A21DD09-A051-4147-AFBB-0F5DF681C102}" srcOrd="3" destOrd="0" parTransId="{12B7801D-8AE1-4DC0-886C-05031B57E34F}" sibTransId="{96A3C151-54A5-4374-8463-4ED49B976356}"/>
    <dgm:cxn modelId="{BC944FD7-B780-44D4-935C-48C5D6EDC238}" type="presParOf" srcId="{05E98390-4550-405F-BECF-7D39834D1EFE}" destId="{4554A282-558D-4692-94CC-F96AD7011277}" srcOrd="0" destOrd="0" presId="urn:microsoft.com/office/officeart/2005/8/layout/hierarchy1"/>
    <dgm:cxn modelId="{9028312A-EB01-4E6A-9DFD-29B0B8400CB4}" type="presParOf" srcId="{4554A282-558D-4692-94CC-F96AD7011277}" destId="{DB77F1BE-CEDF-4BE1-A198-0CD044369E58}" srcOrd="0" destOrd="0" presId="urn:microsoft.com/office/officeart/2005/8/layout/hierarchy1"/>
    <dgm:cxn modelId="{D9AFC671-818A-4708-8F32-DB8EADDBD289}" type="presParOf" srcId="{DB77F1BE-CEDF-4BE1-A198-0CD044369E58}" destId="{0AB040FF-9E0F-48BF-B551-CEACCF840AF6}" srcOrd="0" destOrd="0" presId="urn:microsoft.com/office/officeart/2005/8/layout/hierarchy1"/>
    <dgm:cxn modelId="{8B02821F-05E9-40BD-B405-D6AF3713339A}" type="presParOf" srcId="{DB77F1BE-CEDF-4BE1-A198-0CD044369E58}" destId="{3CE8EE2C-821A-4CB9-BC01-98DF2C1EF837}" srcOrd="1" destOrd="0" presId="urn:microsoft.com/office/officeart/2005/8/layout/hierarchy1"/>
    <dgm:cxn modelId="{CA4FA681-1C35-4D5D-B9C2-08717FF28593}" type="presParOf" srcId="{4554A282-558D-4692-94CC-F96AD7011277}" destId="{1B7A1B73-B34D-444B-844A-EFE16DDC483C}" srcOrd="1" destOrd="0" presId="urn:microsoft.com/office/officeart/2005/8/layout/hierarchy1"/>
    <dgm:cxn modelId="{04BAA164-08BE-4E69-B203-84BB0FD38CBD}" type="presParOf" srcId="{1B7A1B73-B34D-444B-844A-EFE16DDC483C}" destId="{E4C3C0EA-E462-4CE5-80AB-B1BDECFCFE32}" srcOrd="0" destOrd="0" presId="urn:microsoft.com/office/officeart/2005/8/layout/hierarchy1"/>
    <dgm:cxn modelId="{28F60FCC-F81C-4343-B692-389076D8573C}" type="presParOf" srcId="{1B7A1B73-B34D-444B-844A-EFE16DDC483C}" destId="{8A852BA2-B077-487B-A762-B4370B058208}" srcOrd="1" destOrd="0" presId="urn:microsoft.com/office/officeart/2005/8/layout/hierarchy1"/>
    <dgm:cxn modelId="{D31B986E-C8F0-4DB7-B34A-50E15E2D61F6}" type="presParOf" srcId="{8A852BA2-B077-487B-A762-B4370B058208}" destId="{CC0E61A0-98BB-404D-8FDA-1F068E9723C5}" srcOrd="0" destOrd="0" presId="urn:microsoft.com/office/officeart/2005/8/layout/hierarchy1"/>
    <dgm:cxn modelId="{B2E4AD3E-DCD7-4365-913F-9133B9C132EA}" type="presParOf" srcId="{CC0E61A0-98BB-404D-8FDA-1F068E9723C5}" destId="{EC85EE57-1D66-4B02-BB33-D4EE1E35CF6C}" srcOrd="0" destOrd="0" presId="urn:microsoft.com/office/officeart/2005/8/layout/hierarchy1"/>
    <dgm:cxn modelId="{21EEE02D-D129-4CD8-92AF-C7FF3922F998}" type="presParOf" srcId="{CC0E61A0-98BB-404D-8FDA-1F068E9723C5}" destId="{EEAB33D1-7246-47EF-84BA-D049754FB765}" srcOrd="1" destOrd="0" presId="urn:microsoft.com/office/officeart/2005/8/layout/hierarchy1"/>
    <dgm:cxn modelId="{56FC454F-D8B0-411A-9CD8-525F9C759F10}" type="presParOf" srcId="{8A852BA2-B077-487B-A762-B4370B058208}" destId="{D373DAA4-1D00-4F00-B3A9-686FAC6D65BB}" srcOrd="1" destOrd="0" presId="urn:microsoft.com/office/officeart/2005/8/layout/hierarchy1"/>
    <dgm:cxn modelId="{24797CBD-5A7B-424C-A29D-9167551EB922}" type="presParOf" srcId="{1B7A1B73-B34D-444B-844A-EFE16DDC483C}" destId="{88D8D9D7-998F-4211-962B-A50AB7AFA249}" srcOrd="2" destOrd="0" presId="urn:microsoft.com/office/officeart/2005/8/layout/hierarchy1"/>
    <dgm:cxn modelId="{381790C0-04CE-42CC-8E66-4DD1C5340745}" type="presParOf" srcId="{1B7A1B73-B34D-444B-844A-EFE16DDC483C}" destId="{D9C9C304-11A0-4728-8D01-7C7434A7AEA9}" srcOrd="3" destOrd="0" presId="urn:microsoft.com/office/officeart/2005/8/layout/hierarchy1"/>
    <dgm:cxn modelId="{F8319188-8972-463D-B19D-68F5792CEDDD}" type="presParOf" srcId="{D9C9C304-11A0-4728-8D01-7C7434A7AEA9}" destId="{8DD3834B-8629-4FB9-AFDD-9755BFA568F9}" srcOrd="0" destOrd="0" presId="urn:microsoft.com/office/officeart/2005/8/layout/hierarchy1"/>
    <dgm:cxn modelId="{A08939BA-20F3-4BB1-87BC-AD66E9472667}" type="presParOf" srcId="{8DD3834B-8629-4FB9-AFDD-9755BFA568F9}" destId="{4D288DA1-C995-4B36-91CA-27BCAA31FFD5}" srcOrd="0" destOrd="0" presId="urn:microsoft.com/office/officeart/2005/8/layout/hierarchy1"/>
    <dgm:cxn modelId="{4D46256A-24DC-45D5-B2F8-6352B61D3496}" type="presParOf" srcId="{8DD3834B-8629-4FB9-AFDD-9755BFA568F9}" destId="{D404C679-C672-4FF2-9C07-0CE2CE9ECDA9}" srcOrd="1" destOrd="0" presId="urn:microsoft.com/office/officeart/2005/8/layout/hierarchy1"/>
    <dgm:cxn modelId="{C54F3ED5-CA14-4B9B-A682-56C8369CC536}" type="presParOf" srcId="{D9C9C304-11A0-4728-8D01-7C7434A7AEA9}" destId="{1F22EB1B-6246-482D-809C-1629F37CBB2E}" srcOrd="1" destOrd="0" presId="urn:microsoft.com/office/officeart/2005/8/layout/hierarchy1"/>
    <dgm:cxn modelId="{B14DAD04-C1DB-4B24-B088-DECBF806D7DD}" type="presParOf" srcId="{1B7A1B73-B34D-444B-844A-EFE16DDC483C}" destId="{13BF95EF-E726-4C0A-B75B-E6ECA1910919}" srcOrd="4" destOrd="0" presId="urn:microsoft.com/office/officeart/2005/8/layout/hierarchy1"/>
    <dgm:cxn modelId="{D6859044-8763-4C44-93FC-8F206ABCEA4F}" type="presParOf" srcId="{1B7A1B73-B34D-444B-844A-EFE16DDC483C}" destId="{927DE6CC-083B-4AD7-A1BB-7E88DF220546}" srcOrd="5" destOrd="0" presId="urn:microsoft.com/office/officeart/2005/8/layout/hierarchy1"/>
    <dgm:cxn modelId="{C8BB0DE5-09DA-472B-A9C0-FFEED620A83A}" type="presParOf" srcId="{927DE6CC-083B-4AD7-A1BB-7E88DF220546}" destId="{2BEE8CA7-68A6-4C78-B5EA-8AF086BE60A6}" srcOrd="0" destOrd="0" presId="urn:microsoft.com/office/officeart/2005/8/layout/hierarchy1"/>
    <dgm:cxn modelId="{D2E671F3-FCC5-47FD-9274-8FAF72CE52A2}" type="presParOf" srcId="{2BEE8CA7-68A6-4C78-B5EA-8AF086BE60A6}" destId="{8EE0DA2B-3096-4ED9-8FE6-BDB18F01989E}" srcOrd="0" destOrd="0" presId="urn:microsoft.com/office/officeart/2005/8/layout/hierarchy1"/>
    <dgm:cxn modelId="{6648EACA-17E6-4968-AE2D-2985E8E4C8E5}" type="presParOf" srcId="{2BEE8CA7-68A6-4C78-B5EA-8AF086BE60A6}" destId="{F42484C5-EA18-48A3-96C3-1FEA90F1C3AE}" srcOrd="1" destOrd="0" presId="urn:microsoft.com/office/officeart/2005/8/layout/hierarchy1"/>
    <dgm:cxn modelId="{4D62CE58-23F1-4DD9-9A29-C52239AC018E}" type="presParOf" srcId="{927DE6CC-083B-4AD7-A1BB-7E88DF220546}" destId="{AD2ADAED-2C91-458A-B25F-3350A1D39B40}" srcOrd="1" destOrd="0" presId="urn:microsoft.com/office/officeart/2005/8/layout/hierarchy1"/>
    <dgm:cxn modelId="{68E8B7BF-CC44-435A-A0AE-62BAB6325C6D}" type="presParOf" srcId="{1B7A1B73-B34D-444B-844A-EFE16DDC483C}" destId="{11D5D991-7B94-4D44-BA29-155F220186F3}" srcOrd="6" destOrd="0" presId="urn:microsoft.com/office/officeart/2005/8/layout/hierarchy1"/>
    <dgm:cxn modelId="{C1DC8B51-1EB2-4FB9-BBE8-F0A3747FE514}" type="presParOf" srcId="{1B7A1B73-B34D-444B-844A-EFE16DDC483C}" destId="{8509857C-FFDC-451E-A829-E02FDBD6D85D}" srcOrd="7" destOrd="0" presId="urn:microsoft.com/office/officeart/2005/8/layout/hierarchy1"/>
    <dgm:cxn modelId="{E1523C1C-AF0F-4EDC-94AB-F61AE3F186BC}" type="presParOf" srcId="{8509857C-FFDC-451E-A829-E02FDBD6D85D}" destId="{64AE3EA7-AF8D-41C4-BF3B-89FE7B02C8DA}" srcOrd="0" destOrd="0" presId="urn:microsoft.com/office/officeart/2005/8/layout/hierarchy1"/>
    <dgm:cxn modelId="{79B5EF9B-E84B-4831-95CD-9A23241925AE}" type="presParOf" srcId="{64AE3EA7-AF8D-41C4-BF3B-89FE7B02C8DA}" destId="{B1A081BE-14E7-48A1-B579-98D94CB5484E}" srcOrd="0" destOrd="0" presId="urn:microsoft.com/office/officeart/2005/8/layout/hierarchy1"/>
    <dgm:cxn modelId="{16CB9A8C-DC78-40EA-AA1C-F8DC97E89F58}" type="presParOf" srcId="{64AE3EA7-AF8D-41C4-BF3B-89FE7B02C8DA}" destId="{6B964315-AB2B-439B-AF5C-12FC4B0CFF2A}" srcOrd="1" destOrd="0" presId="urn:microsoft.com/office/officeart/2005/8/layout/hierarchy1"/>
    <dgm:cxn modelId="{8C47870E-8749-4A45-817C-90D9BA12FF10}" type="presParOf" srcId="{8509857C-FFDC-451E-A829-E02FDBD6D85D}" destId="{8D9CA06D-2B6C-4FAF-A5DC-615EDEB4C7D0}" srcOrd="1" destOrd="0" presId="urn:microsoft.com/office/officeart/2005/8/layout/hierarchy1"/>
    <dgm:cxn modelId="{CC4D0C75-6B69-42BE-8A81-2D6621B04DF9}" type="presParOf" srcId="{1B7A1B73-B34D-444B-844A-EFE16DDC483C}" destId="{DC649C29-B0AC-4A4E-8315-F0498E5AB93A}" srcOrd="8" destOrd="0" presId="urn:microsoft.com/office/officeart/2005/8/layout/hierarchy1"/>
    <dgm:cxn modelId="{44E08686-D57B-4507-A75A-A0A0E459B475}" type="presParOf" srcId="{1B7A1B73-B34D-444B-844A-EFE16DDC483C}" destId="{B50912CB-14A8-46D9-A23B-C610F06C567C}" srcOrd="9" destOrd="0" presId="urn:microsoft.com/office/officeart/2005/8/layout/hierarchy1"/>
    <dgm:cxn modelId="{F01300B7-AC7E-416D-8C7B-3C8A59ED3CC2}" type="presParOf" srcId="{B50912CB-14A8-46D9-A23B-C610F06C567C}" destId="{25795B06-2637-4E60-B97C-023A09918295}" srcOrd="0" destOrd="0" presId="urn:microsoft.com/office/officeart/2005/8/layout/hierarchy1"/>
    <dgm:cxn modelId="{3713E72A-56B1-47CA-8105-A0463D8793B1}" type="presParOf" srcId="{25795B06-2637-4E60-B97C-023A09918295}" destId="{47306492-435E-4BBC-8005-750C550CD2EC}" srcOrd="0" destOrd="0" presId="urn:microsoft.com/office/officeart/2005/8/layout/hierarchy1"/>
    <dgm:cxn modelId="{B9D42B2D-F27A-41EA-912F-4C7CC32265BF}" type="presParOf" srcId="{25795B06-2637-4E60-B97C-023A09918295}" destId="{73278A51-0F8D-486A-AE0B-A80C9A5A0790}" srcOrd="1" destOrd="0" presId="urn:microsoft.com/office/officeart/2005/8/layout/hierarchy1"/>
    <dgm:cxn modelId="{F3455AFA-8A8F-49D6-B892-408309A8EE27}" type="presParOf" srcId="{B50912CB-14A8-46D9-A23B-C610F06C567C}" destId="{019B1D77-5AC1-4A15-935D-0590173B946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3CF5B3-194B-4E79-9891-78703C3031BE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BB0186-EA94-474B-A1E0-1CB09B741B0E}">
      <dgm:prSet phldrT="[Текст]"/>
      <dgm:spPr/>
      <dgm:t>
        <a:bodyPr/>
        <a:lstStyle/>
        <a:p>
          <a:r>
            <a:rPr lang="ru-RU" dirty="0" smtClean="0"/>
            <a:t>Прирост населения 2014 к 2013 в </a:t>
          </a:r>
          <a:r>
            <a:rPr lang="en-US" dirty="0" smtClean="0"/>
            <a:t>0,4</a:t>
          </a:r>
          <a:r>
            <a:rPr lang="ru-RU" dirty="0" smtClean="0"/>
            <a:t>%</a:t>
          </a:r>
          <a:endParaRPr lang="ru-RU" dirty="0"/>
        </a:p>
      </dgm:t>
    </dgm:pt>
    <dgm:pt modelId="{BC07DE6D-AA2A-4389-815E-BCB0C48B3893}" type="parTrans" cxnId="{E1D5F1A5-E218-441F-A3BA-B8C81927DAA7}">
      <dgm:prSet/>
      <dgm:spPr/>
      <dgm:t>
        <a:bodyPr/>
        <a:lstStyle/>
        <a:p>
          <a:endParaRPr lang="ru-RU"/>
        </a:p>
      </dgm:t>
    </dgm:pt>
    <dgm:pt modelId="{52845B17-E341-48D2-98B7-8D1B67C6F20C}" type="sibTrans" cxnId="{E1D5F1A5-E218-441F-A3BA-B8C81927DAA7}">
      <dgm:prSet/>
      <dgm:spPr/>
      <dgm:t>
        <a:bodyPr/>
        <a:lstStyle/>
        <a:p>
          <a:endParaRPr lang="ru-RU"/>
        </a:p>
      </dgm:t>
    </dgm:pt>
    <dgm:pt modelId="{FD4F8B12-BB3A-4B30-88BB-9D6A2B247604}">
      <dgm:prSet phldrT="[Текст]"/>
      <dgm:spPr/>
      <dgm:t>
        <a:bodyPr/>
        <a:lstStyle/>
        <a:p>
          <a:r>
            <a:rPr lang="ru-RU" dirty="0" smtClean="0"/>
            <a:t>Естественный +</a:t>
          </a:r>
          <a:r>
            <a:rPr lang="en-US" dirty="0" smtClean="0"/>
            <a:t>0,</a:t>
          </a:r>
          <a:r>
            <a:rPr lang="ru-RU" dirty="0" smtClean="0"/>
            <a:t>3%</a:t>
          </a:r>
          <a:endParaRPr lang="ru-RU" dirty="0"/>
        </a:p>
      </dgm:t>
    </dgm:pt>
    <dgm:pt modelId="{934B5B82-CF7C-4539-9C00-3A892FDAF732}" type="parTrans" cxnId="{C37940B2-9DF2-43F6-939D-3A99B460F8B6}">
      <dgm:prSet/>
      <dgm:spPr/>
      <dgm:t>
        <a:bodyPr/>
        <a:lstStyle/>
        <a:p>
          <a:endParaRPr lang="ru-RU"/>
        </a:p>
      </dgm:t>
    </dgm:pt>
    <dgm:pt modelId="{243D3C33-FDED-4D5D-9E2E-4506DEB2FBE1}" type="sibTrans" cxnId="{C37940B2-9DF2-43F6-939D-3A99B460F8B6}">
      <dgm:prSet/>
      <dgm:spPr/>
      <dgm:t>
        <a:bodyPr/>
        <a:lstStyle/>
        <a:p>
          <a:endParaRPr lang="ru-RU"/>
        </a:p>
      </dgm:t>
    </dgm:pt>
    <dgm:pt modelId="{0699FFFF-4FA3-41CF-9FFD-40B242BD2EF1}">
      <dgm:prSet phldrT="[Текст]"/>
      <dgm:spPr/>
      <dgm:t>
        <a:bodyPr/>
        <a:lstStyle/>
        <a:p>
          <a:r>
            <a:rPr lang="ru-RU" dirty="0" smtClean="0"/>
            <a:t>Миграционный </a:t>
          </a:r>
          <a:r>
            <a:rPr lang="en-US" dirty="0" smtClean="0"/>
            <a:t>+0,1</a:t>
          </a:r>
          <a:r>
            <a:rPr lang="ru-RU" dirty="0" smtClean="0"/>
            <a:t>%</a:t>
          </a:r>
          <a:endParaRPr lang="ru-RU" dirty="0"/>
        </a:p>
      </dgm:t>
    </dgm:pt>
    <dgm:pt modelId="{D66241BE-AEAC-4DD7-B8F0-705F498349A4}" type="parTrans" cxnId="{D5547DFA-6634-4709-8470-21198613E162}">
      <dgm:prSet/>
      <dgm:spPr/>
      <dgm:t>
        <a:bodyPr/>
        <a:lstStyle/>
        <a:p>
          <a:endParaRPr lang="ru-RU"/>
        </a:p>
      </dgm:t>
    </dgm:pt>
    <dgm:pt modelId="{A18C59CF-8031-4E95-8054-F423BA90920B}" type="sibTrans" cxnId="{D5547DFA-6634-4709-8470-21198613E162}">
      <dgm:prSet/>
      <dgm:spPr/>
      <dgm:t>
        <a:bodyPr/>
        <a:lstStyle/>
        <a:p>
          <a:endParaRPr lang="ru-RU"/>
        </a:p>
      </dgm:t>
    </dgm:pt>
    <dgm:pt modelId="{05E98390-4550-405F-BECF-7D39834D1EFE}" type="pres">
      <dgm:prSet presAssocID="{D53CF5B3-194B-4E79-9891-78703C3031B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554A282-558D-4692-94CC-F96AD7011277}" type="pres">
      <dgm:prSet presAssocID="{9BBB0186-EA94-474B-A1E0-1CB09B741B0E}" presName="hierRoot1" presStyleCnt="0"/>
      <dgm:spPr/>
    </dgm:pt>
    <dgm:pt modelId="{DB77F1BE-CEDF-4BE1-A198-0CD044369E58}" type="pres">
      <dgm:prSet presAssocID="{9BBB0186-EA94-474B-A1E0-1CB09B741B0E}" presName="composite" presStyleCnt="0"/>
      <dgm:spPr/>
    </dgm:pt>
    <dgm:pt modelId="{0AB040FF-9E0F-48BF-B551-CEACCF840AF6}" type="pres">
      <dgm:prSet presAssocID="{9BBB0186-EA94-474B-A1E0-1CB09B741B0E}" presName="background" presStyleLbl="node0" presStyleIdx="0" presStyleCnt="1"/>
      <dgm:spPr/>
    </dgm:pt>
    <dgm:pt modelId="{3CE8EE2C-821A-4CB9-BC01-98DF2C1EF837}" type="pres">
      <dgm:prSet presAssocID="{9BBB0186-EA94-474B-A1E0-1CB09B741B0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7A1B73-B34D-444B-844A-EFE16DDC483C}" type="pres">
      <dgm:prSet presAssocID="{9BBB0186-EA94-474B-A1E0-1CB09B741B0E}" presName="hierChild2" presStyleCnt="0"/>
      <dgm:spPr/>
    </dgm:pt>
    <dgm:pt modelId="{E4C3C0EA-E462-4CE5-80AB-B1BDECFCFE32}" type="pres">
      <dgm:prSet presAssocID="{934B5B82-CF7C-4539-9C00-3A892FDAF732}" presName="Name10" presStyleLbl="parChTrans1D2" presStyleIdx="0" presStyleCnt="2"/>
      <dgm:spPr/>
      <dgm:t>
        <a:bodyPr/>
        <a:lstStyle/>
        <a:p>
          <a:endParaRPr lang="ru-RU"/>
        </a:p>
      </dgm:t>
    </dgm:pt>
    <dgm:pt modelId="{8A852BA2-B077-487B-A762-B4370B058208}" type="pres">
      <dgm:prSet presAssocID="{FD4F8B12-BB3A-4B30-88BB-9D6A2B247604}" presName="hierRoot2" presStyleCnt="0"/>
      <dgm:spPr/>
    </dgm:pt>
    <dgm:pt modelId="{CC0E61A0-98BB-404D-8FDA-1F068E9723C5}" type="pres">
      <dgm:prSet presAssocID="{FD4F8B12-BB3A-4B30-88BB-9D6A2B247604}" presName="composite2" presStyleCnt="0"/>
      <dgm:spPr/>
    </dgm:pt>
    <dgm:pt modelId="{EC85EE57-1D66-4B02-BB33-D4EE1E35CF6C}" type="pres">
      <dgm:prSet presAssocID="{FD4F8B12-BB3A-4B30-88BB-9D6A2B247604}" presName="background2" presStyleLbl="node2" presStyleIdx="0" presStyleCnt="2"/>
      <dgm:spPr/>
    </dgm:pt>
    <dgm:pt modelId="{EEAB33D1-7246-47EF-84BA-D049754FB765}" type="pres">
      <dgm:prSet presAssocID="{FD4F8B12-BB3A-4B30-88BB-9D6A2B247604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73DAA4-1D00-4F00-B3A9-686FAC6D65BB}" type="pres">
      <dgm:prSet presAssocID="{FD4F8B12-BB3A-4B30-88BB-9D6A2B247604}" presName="hierChild3" presStyleCnt="0"/>
      <dgm:spPr/>
    </dgm:pt>
    <dgm:pt modelId="{13BF95EF-E726-4C0A-B75B-E6ECA1910919}" type="pres">
      <dgm:prSet presAssocID="{D66241BE-AEAC-4DD7-B8F0-705F498349A4}" presName="Name10" presStyleLbl="parChTrans1D2" presStyleIdx="1" presStyleCnt="2"/>
      <dgm:spPr/>
      <dgm:t>
        <a:bodyPr/>
        <a:lstStyle/>
        <a:p>
          <a:endParaRPr lang="ru-RU"/>
        </a:p>
      </dgm:t>
    </dgm:pt>
    <dgm:pt modelId="{927DE6CC-083B-4AD7-A1BB-7E88DF220546}" type="pres">
      <dgm:prSet presAssocID="{0699FFFF-4FA3-41CF-9FFD-40B242BD2EF1}" presName="hierRoot2" presStyleCnt="0"/>
      <dgm:spPr/>
    </dgm:pt>
    <dgm:pt modelId="{2BEE8CA7-68A6-4C78-B5EA-8AF086BE60A6}" type="pres">
      <dgm:prSet presAssocID="{0699FFFF-4FA3-41CF-9FFD-40B242BD2EF1}" presName="composite2" presStyleCnt="0"/>
      <dgm:spPr/>
    </dgm:pt>
    <dgm:pt modelId="{8EE0DA2B-3096-4ED9-8FE6-BDB18F01989E}" type="pres">
      <dgm:prSet presAssocID="{0699FFFF-4FA3-41CF-9FFD-40B242BD2EF1}" presName="background2" presStyleLbl="node2" presStyleIdx="1" presStyleCnt="2"/>
      <dgm:spPr/>
    </dgm:pt>
    <dgm:pt modelId="{F42484C5-EA18-48A3-96C3-1FEA90F1C3AE}" type="pres">
      <dgm:prSet presAssocID="{0699FFFF-4FA3-41CF-9FFD-40B242BD2EF1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2ADAED-2C91-458A-B25F-3350A1D39B40}" type="pres">
      <dgm:prSet presAssocID="{0699FFFF-4FA3-41CF-9FFD-40B242BD2EF1}" presName="hierChild3" presStyleCnt="0"/>
      <dgm:spPr/>
    </dgm:pt>
  </dgm:ptLst>
  <dgm:cxnLst>
    <dgm:cxn modelId="{C37940B2-9DF2-43F6-939D-3A99B460F8B6}" srcId="{9BBB0186-EA94-474B-A1E0-1CB09B741B0E}" destId="{FD4F8B12-BB3A-4B30-88BB-9D6A2B247604}" srcOrd="0" destOrd="0" parTransId="{934B5B82-CF7C-4539-9C00-3A892FDAF732}" sibTransId="{243D3C33-FDED-4D5D-9E2E-4506DEB2FBE1}"/>
    <dgm:cxn modelId="{D5547DFA-6634-4709-8470-21198613E162}" srcId="{9BBB0186-EA94-474B-A1E0-1CB09B741B0E}" destId="{0699FFFF-4FA3-41CF-9FFD-40B242BD2EF1}" srcOrd="1" destOrd="0" parTransId="{D66241BE-AEAC-4DD7-B8F0-705F498349A4}" sibTransId="{A18C59CF-8031-4E95-8054-F423BA90920B}"/>
    <dgm:cxn modelId="{9F622DD3-2BAE-4AA3-AC6B-1297960B23E7}" type="presOf" srcId="{934B5B82-CF7C-4539-9C00-3A892FDAF732}" destId="{E4C3C0EA-E462-4CE5-80AB-B1BDECFCFE32}" srcOrd="0" destOrd="0" presId="urn:microsoft.com/office/officeart/2005/8/layout/hierarchy1"/>
    <dgm:cxn modelId="{14BE5AF1-22AD-49DE-818B-0C169DCF6F97}" type="presOf" srcId="{D66241BE-AEAC-4DD7-B8F0-705F498349A4}" destId="{13BF95EF-E726-4C0A-B75B-E6ECA1910919}" srcOrd="0" destOrd="0" presId="urn:microsoft.com/office/officeart/2005/8/layout/hierarchy1"/>
    <dgm:cxn modelId="{956A2BE2-8158-468D-AFCB-CDB60D9861EB}" type="presOf" srcId="{D53CF5B3-194B-4E79-9891-78703C3031BE}" destId="{05E98390-4550-405F-BECF-7D39834D1EFE}" srcOrd="0" destOrd="0" presId="urn:microsoft.com/office/officeart/2005/8/layout/hierarchy1"/>
    <dgm:cxn modelId="{14CA5FFA-41E4-4A25-B8D6-0FD7EC1AD4E2}" type="presOf" srcId="{9BBB0186-EA94-474B-A1E0-1CB09B741B0E}" destId="{3CE8EE2C-821A-4CB9-BC01-98DF2C1EF837}" srcOrd="0" destOrd="0" presId="urn:microsoft.com/office/officeart/2005/8/layout/hierarchy1"/>
    <dgm:cxn modelId="{96BA2728-FABD-431A-B092-6C11C0DC522D}" type="presOf" srcId="{0699FFFF-4FA3-41CF-9FFD-40B242BD2EF1}" destId="{F42484C5-EA18-48A3-96C3-1FEA90F1C3AE}" srcOrd="0" destOrd="0" presId="urn:microsoft.com/office/officeart/2005/8/layout/hierarchy1"/>
    <dgm:cxn modelId="{E1D5F1A5-E218-441F-A3BA-B8C81927DAA7}" srcId="{D53CF5B3-194B-4E79-9891-78703C3031BE}" destId="{9BBB0186-EA94-474B-A1E0-1CB09B741B0E}" srcOrd="0" destOrd="0" parTransId="{BC07DE6D-AA2A-4389-815E-BCB0C48B3893}" sibTransId="{52845B17-E341-48D2-98B7-8D1B67C6F20C}"/>
    <dgm:cxn modelId="{B5B41422-98E4-4342-9161-30E24859B3C5}" type="presOf" srcId="{FD4F8B12-BB3A-4B30-88BB-9D6A2B247604}" destId="{EEAB33D1-7246-47EF-84BA-D049754FB765}" srcOrd="0" destOrd="0" presId="urn:microsoft.com/office/officeart/2005/8/layout/hierarchy1"/>
    <dgm:cxn modelId="{890D8499-4BE5-4D57-BE7A-A163452729C8}" type="presParOf" srcId="{05E98390-4550-405F-BECF-7D39834D1EFE}" destId="{4554A282-558D-4692-94CC-F96AD7011277}" srcOrd="0" destOrd="0" presId="urn:microsoft.com/office/officeart/2005/8/layout/hierarchy1"/>
    <dgm:cxn modelId="{423F16F5-118C-42BF-ADD8-A79D2D66210B}" type="presParOf" srcId="{4554A282-558D-4692-94CC-F96AD7011277}" destId="{DB77F1BE-CEDF-4BE1-A198-0CD044369E58}" srcOrd="0" destOrd="0" presId="urn:microsoft.com/office/officeart/2005/8/layout/hierarchy1"/>
    <dgm:cxn modelId="{C4C818E9-7953-4D18-A21C-3E1DD214DE45}" type="presParOf" srcId="{DB77F1BE-CEDF-4BE1-A198-0CD044369E58}" destId="{0AB040FF-9E0F-48BF-B551-CEACCF840AF6}" srcOrd="0" destOrd="0" presId="urn:microsoft.com/office/officeart/2005/8/layout/hierarchy1"/>
    <dgm:cxn modelId="{52F0DBDF-AD22-4A5D-8AAB-6639C3DD3865}" type="presParOf" srcId="{DB77F1BE-CEDF-4BE1-A198-0CD044369E58}" destId="{3CE8EE2C-821A-4CB9-BC01-98DF2C1EF837}" srcOrd="1" destOrd="0" presId="urn:microsoft.com/office/officeart/2005/8/layout/hierarchy1"/>
    <dgm:cxn modelId="{A64358CC-403F-4CD4-A565-FB0B71969AA2}" type="presParOf" srcId="{4554A282-558D-4692-94CC-F96AD7011277}" destId="{1B7A1B73-B34D-444B-844A-EFE16DDC483C}" srcOrd="1" destOrd="0" presId="urn:microsoft.com/office/officeart/2005/8/layout/hierarchy1"/>
    <dgm:cxn modelId="{512FF007-4245-40AA-9F49-649A61B0B60A}" type="presParOf" srcId="{1B7A1B73-B34D-444B-844A-EFE16DDC483C}" destId="{E4C3C0EA-E462-4CE5-80AB-B1BDECFCFE32}" srcOrd="0" destOrd="0" presId="urn:microsoft.com/office/officeart/2005/8/layout/hierarchy1"/>
    <dgm:cxn modelId="{DAFBB14E-0E70-4360-81D0-D20C2FAB9270}" type="presParOf" srcId="{1B7A1B73-B34D-444B-844A-EFE16DDC483C}" destId="{8A852BA2-B077-487B-A762-B4370B058208}" srcOrd="1" destOrd="0" presId="urn:microsoft.com/office/officeart/2005/8/layout/hierarchy1"/>
    <dgm:cxn modelId="{B7693691-E907-46B3-B2DE-7E6D75FD3BAD}" type="presParOf" srcId="{8A852BA2-B077-487B-A762-B4370B058208}" destId="{CC0E61A0-98BB-404D-8FDA-1F068E9723C5}" srcOrd="0" destOrd="0" presId="urn:microsoft.com/office/officeart/2005/8/layout/hierarchy1"/>
    <dgm:cxn modelId="{BA1DD42E-DFFC-405D-B4AE-861A97C985AE}" type="presParOf" srcId="{CC0E61A0-98BB-404D-8FDA-1F068E9723C5}" destId="{EC85EE57-1D66-4B02-BB33-D4EE1E35CF6C}" srcOrd="0" destOrd="0" presId="urn:microsoft.com/office/officeart/2005/8/layout/hierarchy1"/>
    <dgm:cxn modelId="{60EF3CEB-61F4-49C8-86F0-F00DD8BB4046}" type="presParOf" srcId="{CC0E61A0-98BB-404D-8FDA-1F068E9723C5}" destId="{EEAB33D1-7246-47EF-84BA-D049754FB765}" srcOrd="1" destOrd="0" presId="urn:microsoft.com/office/officeart/2005/8/layout/hierarchy1"/>
    <dgm:cxn modelId="{7A0CD18D-6B1B-424C-B543-D7F151365934}" type="presParOf" srcId="{8A852BA2-B077-487B-A762-B4370B058208}" destId="{D373DAA4-1D00-4F00-B3A9-686FAC6D65BB}" srcOrd="1" destOrd="0" presId="urn:microsoft.com/office/officeart/2005/8/layout/hierarchy1"/>
    <dgm:cxn modelId="{7C1E2B6F-D9C1-42B1-A911-0E1D62A56112}" type="presParOf" srcId="{1B7A1B73-B34D-444B-844A-EFE16DDC483C}" destId="{13BF95EF-E726-4C0A-B75B-E6ECA1910919}" srcOrd="2" destOrd="0" presId="urn:microsoft.com/office/officeart/2005/8/layout/hierarchy1"/>
    <dgm:cxn modelId="{1F1DC3F1-96B9-4C6E-A498-2D19227547D9}" type="presParOf" srcId="{1B7A1B73-B34D-444B-844A-EFE16DDC483C}" destId="{927DE6CC-083B-4AD7-A1BB-7E88DF220546}" srcOrd="3" destOrd="0" presId="urn:microsoft.com/office/officeart/2005/8/layout/hierarchy1"/>
    <dgm:cxn modelId="{58B4201F-B9BA-4913-AE59-F32B36BAC0D1}" type="presParOf" srcId="{927DE6CC-083B-4AD7-A1BB-7E88DF220546}" destId="{2BEE8CA7-68A6-4C78-B5EA-8AF086BE60A6}" srcOrd="0" destOrd="0" presId="urn:microsoft.com/office/officeart/2005/8/layout/hierarchy1"/>
    <dgm:cxn modelId="{5C45B3AA-8B76-4979-81EC-DDB4E5F650F8}" type="presParOf" srcId="{2BEE8CA7-68A6-4C78-B5EA-8AF086BE60A6}" destId="{8EE0DA2B-3096-4ED9-8FE6-BDB18F01989E}" srcOrd="0" destOrd="0" presId="urn:microsoft.com/office/officeart/2005/8/layout/hierarchy1"/>
    <dgm:cxn modelId="{E7691BE4-ABBA-4630-90E5-DC6C74615239}" type="presParOf" srcId="{2BEE8CA7-68A6-4C78-B5EA-8AF086BE60A6}" destId="{F42484C5-EA18-48A3-96C3-1FEA90F1C3AE}" srcOrd="1" destOrd="0" presId="urn:microsoft.com/office/officeart/2005/8/layout/hierarchy1"/>
    <dgm:cxn modelId="{E9AF5BED-ADD4-49EA-B48C-4D9FB454ACB7}" type="presParOf" srcId="{927DE6CC-083B-4AD7-A1BB-7E88DF220546}" destId="{AD2ADAED-2C91-458A-B25F-3350A1D39B4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F07AA2-C474-4AAE-BAA5-224484FCCB92}" type="doc">
      <dgm:prSet loTypeId="urn:microsoft.com/office/officeart/2009/3/layout/HorizontalOrganizationChart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E4C393-F027-4E03-A5A8-5CF5A6F537A1}">
      <dgm:prSet phldrT="[Текст]"/>
      <dgm:spPr/>
      <dgm:t>
        <a:bodyPr/>
        <a:lstStyle/>
        <a:p>
          <a:r>
            <a:rPr lang="ru-RU" dirty="0" smtClean="0"/>
            <a:t>Общее количество хозяйствующих субъектов 630</a:t>
          </a:r>
          <a:endParaRPr lang="ru-RU" dirty="0"/>
        </a:p>
      </dgm:t>
    </dgm:pt>
    <dgm:pt modelId="{6563242E-140D-4AEC-B7C3-B5C59EF5FFB2}" type="parTrans" cxnId="{FCA96C0D-6ED1-4953-B680-690D4545210F}">
      <dgm:prSet/>
      <dgm:spPr/>
      <dgm:t>
        <a:bodyPr/>
        <a:lstStyle/>
        <a:p>
          <a:endParaRPr lang="ru-RU"/>
        </a:p>
      </dgm:t>
    </dgm:pt>
    <dgm:pt modelId="{309632B5-F1B9-49DA-AB14-CDAFA8CDF925}" type="sibTrans" cxnId="{FCA96C0D-6ED1-4953-B680-690D4545210F}">
      <dgm:prSet/>
      <dgm:spPr/>
      <dgm:t>
        <a:bodyPr/>
        <a:lstStyle/>
        <a:p>
          <a:endParaRPr lang="ru-RU"/>
        </a:p>
      </dgm:t>
    </dgm:pt>
    <dgm:pt modelId="{93F78CFA-4FBB-4477-94CF-8CB3A37F0E34}" type="asst">
      <dgm:prSet phldrT="[Текст]"/>
      <dgm:spPr/>
      <dgm:t>
        <a:bodyPr/>
        <a:lstStyle/>
        <a:p>
          <a:r>
            <a:rPr lang="ru-RU" dirty="0" smtClean="0"/>
            <a:t>Юридических лиц  162</a:t>
          </a:r>
        </a:p>
        <a:p>
          <a:r>
            <a:rPr lang="ru-RU" dirty="0" smtClean="0"/>
            <a:t>ИП 468</a:t>
          </a:r>
          <a:endParaRPr lang="ru-RU" dirty="0"/>
        </a:p>
      </dgm:t>
    </dgm:pt>
    <dgm:pt modelId="{034554E1-0D14-44F1-8580-2002E54EE8E9}" type="parTrans" cxnId="{957633C6-F1CF-4E46-A09B-ED4870BB0CBA}">
      <dgm:prSet/>
      <dgm:spPr/>
      <dgm:t>
        <a:bodyPr/>
        <a:lstStyle/>
        <a:p>
          <a:endParaRPr lang="ru-RU"/>
        </a:p>
      </dgm:t>
    </dgm:pt>
    <dgm:pt modelId="{283E7A57-553F-43FD-93D0-D1CE0472FA42}" type="sibTrans" cxnId="{957633C6-F1CF-4E46-A09B-ED4870BB0CBA}">
      <dgm:prSet/>
      <dgm:spPr/>
      <dgm:t>
        <a:bodyPr/>
        <a:lstStyle/>
        <a:p>
          <a:endParaRPr lang="ru-RU"/>
        </a:p>
      </dgm:t>
    </dgm:pt>
    <dgm:pt modelId="{21C9485D-5916-4A60-9503-B494365F6832}">
      <dgm:prSet phldrT="[Текст]"/>
      <dgm:spPr/>
      <dgm:t>
        <a:bodyPr/>
        <a:lstStyle/>
        <a:p>
          <a:r>
            <a:rPr lang="ru-RU" dirty="0" smtClean="0"/>
            <a:t>Промышленность 58</a:t>
          </a:r>
          <a:endParaRPr lang="ru-RU" dirty="0"/>
        </a:p>
      </dgm:t>
    </dgm:pt>
    <dgm:pt modelId="{543EB913-070E-4410-A196-40C7EEB5E6E0}" type="parTrans" cxnId="{E9623B8F-2494-4EB1-801A-C5DA2F40C9E4}">
      <dgm:prSet/>
      <dgm:spPr/>
      <dgm:t>
        <a:bodyPr/>
        <a:lstStyle/>
        <a:p>
          <a:endParaRPr lang="ru-RU"/>
        </a:p>
      </dgm:t>
    </dgm:pt>
    <dgm:pt modelId="{42481C65-7069-48ED-95C3-749B643A6CE5}" type="sibTrans" cxnId="{E9623B8F-2494-4EB1-801A-C5DA2F40C9E4}">
      <dgm:prSet/>
      <dgm:spPr/>
      <dgm:t>
        <a:bodyPr/>
        <a:lstStyle/>
        <a:p>
          <a:endParaRPr lang="ru-RU"/>
        </a:p>
      </dgm:t>
    </dgm:pt>
    <dgm:pt modelId="{4AB99B85-9CA6-49BD-9D6C-A26E6D93EF0E}">
      <dgm:prSet phldrT="[Текст]"/>
      <dgm:spPr/>
      <dgm:t>
        <a:bodyPr/>
        <a:lstStyle/>
        <a:p>
          <a:r>
            <a:rPr lang="ru-RU" dirty="0" smtClean="0"/>
            <a:t>Сельское хозяйство 7</a:t>
          </a:r>
          <a:endParaRPr lang="ru-RU" dirty="0"/>
        </a:p>
      </dgm:t>
    </dgm:pt>
    <dgm:pt modelId="{4F003FD1-2F76-4C83-8BF8-42DDBFA9C09C}" type="parTrans" cxnId="{943091D0-36AB-4416-9EA5-819B8FDE1B7D}">
      <dgm:prSet/>
      <dgm:spPr/>
      <dgm:t>
        <a:bodyPr/>
        <a:lstStyle/>
        <a:p>
          <a:endParaRPr lang="ru-RU"/>
        </a:p>
      </dgm:t>
    </dgm:pt>
    <dgm:pt modelId="{87A0D8C7-73BD-49C4-BED9-5F7847579DDA}" type="sibTrans" cxnId="{943091D0-36AB-4416-9EA5-819B8FDE1B7D}">
      <dgm:prSet/>
      <dgm:spPr/>
      <dgm:t>
        <a:bodyPr/>
        <a:lstStyle/>
        <a:p>
          <a:endParaRPr lang="ru-RU"/>
        </a:p>
      </dgm:t>
    </dgm:pt>
    <dgm:pt modelId="{BC9E8DE7-D259-4236-8F16-134298B3B82C}">
      <dgm:prSet phldrT="[Текст]"/>
      <dgm:spPr/>
      <dgm:t>
        <a:bodyPr/>
        <a:lstStyle/>
        <a:p>
          <a:r>
            <a:rPr lang="ru-RU" dirty="0" smtClean="0"/>
            <a:t>Транспорт и придорожный сервис 21</a:t>
          </a:r>
          <a:endParaRPr lang="ru-RU" dirty="0"/>
        </a:p>
      </dgm:t>
    </dgm:pt>
    <dgm:pt modelId="{886F1496-887C-4231-9B5B-B811053B7FB8}" type="parTrans" cxnId="{03B361BA-8946-4D0F-9D3E-DB28F433A576}">
      <dgm:prSet/>
      <dgm:spPr/>
      <dgm:t>
        <a:bodyPr/>
        <a:lstStyle/>
        <a:p>
          <a:endParaRPr lang="ru-RU"/>
        </a:p>
      </dgm:t>
    </dgm:pt>
    <dgm:pt modelId="{1A6E1FB7-029F-4BD7-957D-24D3F273F292}" type="sibTrans" cxnId="{03B361BA-8946-4D0F-9D3E-DB28F433A576}">
      <dgm:prSet/>
      <dgm:spPr/>
      <dgm:t>
        <a:bodyPr/>
        <a:lstStyle/>
        <a:p>
          <a:endParaRPr lang="ru-RU"/>
        </a:p>
      </dgm:t>
    </dgm:pt>
    <dgm:pt modelId="{764FF364-572E-4659-A1DD-69B6D8539C67}">
      <dgm:prSet phldrT="[Текст]"/>
      <dgm:spPr/>
      <dgm:t>
        <a:bodyPr/>
        <a:lstStyle/>
        <a:p>
          <a:r>
            <a:rPr lang="ru-RU" dirty="0" smtClean="0"/>
            <a:t>Санаторно-оздоровительные услуги 4</a:t>
          </a:r>
          <a:endParaRPr lang="ru-RU" dirty="0"/>
        </a:p>
      </dgm:t>
    </dgm:pt>
    <dgm:pt modelId="{72D85C9D-B2B7-4712-AEBA-0937C9FE99F9}" type="parTrans" cxnId="{017C6571-69FD-4DAD-9231-A46000B3D8FB}">
      <dgm:prSet/>
      <dgm:spPr/>
      <dgm:t>
        <a:bodyPr/>
        <a:lstStyle/>
        <a:p>
          <a:endParaRPr lang="ru-RU"/>
        </a:p>
      </dgm:t>
    </dgm:pt>
    <dgm:pt modelId="{D0416503-A501-4562-84DA-BD410E56D8E8}" type="sibTrans" cxnId="{017C6571-69FD-4DAD-9231-A46000B3D8FB}">
      <dgm:prSet/>
      <dgm:spPr/>
      <dgm:t>
        <a:bodyPr/>
        <a:lstStyle/>
        <a:p>
          <a:endParaRPr lang="ru-RU"/>
        </a:p>
      </dgm:t>
    </dgm:pt>
    <dgm:pt modelId="{9BF3D505-E80E-46F2-B467-F60A6371847E}">
      <dgm:prSet phldrT="[Текст]"/>
      <dgm:spPr/>
      <dgm:t>
        <a:bodyPr/>
        <a:lstStyle/>
        <a:p>
          <a:r>
            <a:rPr lang="ru-RU" dirty="0" smtClean="0"/>
            <a:t>Торговля 244</a:t>
          </a:r>
          <a:endParaRPr lang="ru-RU" dirty="0"/>
        </a:p>
      </dgm:t>
    </dgm:pt>
    <dgm:pt modelId="{23FB21CA-BC65-4599-964B-88355B6266FA}" type="parTrans" cxnId="{9AF2B6D3-2279-4F3D-AAE7-52DEF29EA3DE}">
      <dgm:prSet/>
      <dgm:spPr/>
      <dgm:t>
        <a:bodyPr/>
        <a:lstStyle/>
        <a:p>
          <a:endParaRPr lang="ru-RU"/>
        </a:p>
      </dgm:t>
    </dgm:pt>
    <dgm:pt modelId="{4012842F-15B0-4279-94B6-C5078D9F55B3}" type="sibTrans" cxnId="{9AF2B6D3-2279-4F3D-AAE7-52DEF29EA3DE}">
      <dgm:prSet/>
      <dgm:spPr/>
      <dgm:t>
        <a:bodyPr/>
        <a:lstStyle/>
        <a:p>
          <a:endParaRPr lang="ru-RU"/>
        </a:p>
      </dgm:t>
    </dgm:pt>
    <dgm:pt modelId="{E4CAD109-015A-4B52-8AD5-F3CAA1FC30AA}">
      <dgm:prSet phldrT="[Текст]"/>
      <dgm:spPr/>
      <dgm:t>
        <a:bodyPr/>
        <a:lstStyle/>
        <a:p>
          <a:r>
            <a:rPr lang="ru-RU" dirty="0" smtClean="0"/>
            <a:t>Общественное питание 10</a:t>
          </a:r>
          <a:endParaRPr lang="ru-RU" dirty="0"/>
        </a:p>
      </dgm:t>
    </dgm:pt>
    <dgm:pt modelId="{BF121CC1-10AC-43B8-95AA-24A3ABFCBFB2}" type="parTrans" cxnId="{FB36B9C7-3599-4E82-85C2-863B3031CB20}">
      <dgm:prSet/>
      <dgm:spPr/>
      <dgm:t>
        <a:bodyPr/>
        <a:lstStyle/>
        <a:p>
          <a:endParaRPr lang="ru-RU"/>
        </a:p>
      </dgm:t>
    </dgm:pt>
    <dgm:pt modelId="{C0FD2E55-32DC-481A-93E0-C699E363743A}" type="sibTrans" cxnId="{FB36B9C7-3599-4E82-85C2-863B3031CB20}">
      <dgm:prSet/>
      <dgm:spPr/>
      <dgm:t>
        <a:bodyPr/>
        <a:lstStyle/>
        <a:p>
          <a:endParaRPr lang="ru-RU"/>
        </a:p>
      </dgm:t>
    </dgm:pt>
    <dgm:pt modelId="{E9E6894A-909E-4B83-ADBD-C9DFDDFDB59E}">
      <dgm:prSet phldrT="[Текст]"/>
      <dgm:spPr/>
      <dgm:t>
        <a:bodyPr/>
        <a:lstStyle/>
        <a:p>
          <a:r>
            <a:rPr lang="ru-RU" dirty="0" smtClean="0"/>
            <a:t>Прочие 286</a:t>
          </a:r>
          <a:endParaRPr lang="ru-RU" dirty="0"/>
        </a:p>
      </dgm:t>
    </dgm:pt>
    <dgm:pt modelId="{C571ECE6-EAEA-45A5-B718-CC084E847BA2}" type="parTrans" cxnId="{2BC1B936-7E6E-4E7C-A2F8-147B6B4639BD}">
      <dgm:prSet/>
      <dgm:spPr/>
      <dgm:t>
        <a:bodyPr/>
        <a:lstStyle/>
        <a:p>
          <a:endParaRPr lang="ru-RU"/>
        </a:p>
      </dgm:t>
    </dgm:pt>
    <dgm:pt modelId="{6AF83E31-8D76-417D-B811-8469CFD0B551}" type="sibTrans" cxnId="{2BC1B936-7E6E-4E7C-A2F8-147B6B4639BD}">
      <dgm:prSet/>
      <dgm:spPr/>
      <dgm:t>
        <a:bodyPr/>
        <a:lstStyle/>
        <a:p>
          <a:endParaRPr lang="ru-RU"/>
        </a:p>
      </dgm:t>
    </dgm:pt>
    <dgm:pt modelId="{AA11946D-3A0B-4CA2-8600-6C8D37929F34}" type="pres">
      <dgm:prSet presAssocID="{77F07AA2-C474-4AAE-BAA5-224484FCCB9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00F8A70-FFC6-4501-9296-B537361810FC}" type="pres">
      <dgm:prSet presAssocID="{07E4C393-F027-4E03-A5A8-5CF5A6F537A1}" presName="hierRoot1" presStyleCnt="0">
        <dgm:presLayoutVars>
          <dgm:hierBranch val="init"/>
        </dgm:presLayoutVars>
      </dgm:prSet>
      <dgm:spPr/>
    </dgm:pt>
    <dgm:pt modelId="{EB728599-C303-4600-8FA0-D252428A39F8}" type="pres">
      <dgm:prSet presAssocID="{07E4C393-F027-4E03-A5A8-5CF5A6F537A1}" presName="rootComposite1" presStyleCnt="0"/>
      <dgm:spPr/>
    </dgm:pt>
    <dgm:pt modelId="{4CC68FD2-857C-4E82-8A90-154A85355FCF}" type="pres">
      <dgm:prSet presAssocID="{07E4C393-F027-4E03-A5A8-5CF5A6F537A1}" presName="rootText1" presStyleLbl="node0" presStyleIdx="0" presStyleCnt="1" custScaleX="116941" custScaleY="162004" custLinFactY="-100000" custLinFactNeighborX="-2764" custLinFactNeighborY="-1327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EB26C8-FBA6-489D-A62D-2AAA9A9D9107}" type="pres">
      <dgm:prSet presAssocID="{07E4C393-F027-4E03-A5A8-5CF5A6F537A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A96F0C3-EDBF-47C5-9E6F-DE2EB6CF57E0}" type="pres">
      <dgm:prSet presAssocID="{07E4C393-F027-4E03-A5A8-5CF5A6F537A1}" presName="hierChild2" presStyleCnt="0"/>
      <dgm:spPr/>
    </dgm:pt>
    <dgm:pt modelId="{A6F97664-9F88-4BBB-BE9D-F2D54BBAE51C}" type="pres">
      <dgm:prSet presAssocID="{543EB913-070E-4410-A196-40C7EEB5E6E0}" presName="Name64" presStyleLbl="parChTrans1D2" presStyleIdx="0" presStyleCnt="8"/>
      <dgm:spPr/>
      <dgm:t>
        <a:bodyPr/>
        <a:lstStyle/>
        <a:p>
          <a:endParaRPr lang="ru-RU"/>
        </a:p>
      </dgm:t>
    </dgm:pt>
    <dgm:pt modelId="{E04C587F-20AF-4740-AE64-A462F419B1DD}" type="pres">
      <dgm:prSet presAssocID="{21C9485D-5916-4A60-9503-B494365F6832}" presName="hierRoot2" presStyleCnt="0">
        <dgm:presLayoutVars>
          <dgm:hierBranch val="init"/>
        </dgm:presLayoutVars>
      </dgm:prSet>
      <dgm:spPr/>
    </dgm:pt>
    <dgm:pt modelId="{EBE328A9-0B87-4B03-B589-A795AC39E56C}" type="pres">
      <dgm:prSet presAssocID="{21C9485D-5916-4A60-9503-B494365F6832}" presName="rootComposite" presStyleCnt="0"/>
      <dgm:spPr/>
    </dgm:pt>
    <dgm:pt modelId="{30760BE0-97EF-42B2-9FAE-6BBD5026FBDB}" type="pres">
      <dgm:prSet presAssocID="{21C9485D-5916-4A60-9503-B494365F6832}" presName="rootText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F99552-EA8D-442C-9452-FD1A73A258CA}" type="pres">
      <dgm:prSet presAssocID="{21C9485D-5916-4A60-9503-B494365F6832}" presName="rootConnector" presStyleLbl="node2" presStyleIdx="0" presStyleCnt="7"/>
      <dgm:spPr/>
      <dgm:t>
        <a:bodyPr/>
        <a:lstStyle/>
        <a:p>
          <a:endParaRPr lang="ru-RU"/>
        </a:p>
      </dgm:t>
    </dgm:pt>
    <dgm:pt modelId="{0A1EE299-5748-4FA2-892E-47A0633D4C9D}" type="pres">
      <dgm:prSet presAssocID="{21C9485D-5916-4A60-9503-B494365F6832}" presName="hierChild4" presStyleCnt="0"/>
      <dgm:spPr/>
    </dgm:pt>
    <dgm:pt modelId="{AF7F952B-C8E7-46BF-8014-AC42EB716336}" type="pres">
      <dgm:prSet presAssocID="{21C9485D-5916-4A60-9503-B494365F6832}" presName="hierChild5" presStyleCnt="0"/>
      <dgm:spPr/>
    </dgm:pt>
    <dgm:pt modelId="{53CA7721-8BAA-4C71-B549-503A5875865E}" type="pres">
      <dgm:prSet presAssocID="{4F003FD1-2F76-4C83-8BF8-42DDBFA9C09C}" presName="Name64" presStyleLbl="parChTrans1D2" presStyleIdx="1" presStyleCnt="8"/>
      <dgm:spPr/>
      <dgm:t>
        <a:bodyPr/>
        <a:lstStyle/>
        <a:p>
          <a:endParaRPr lang="ru-RU"/>
        </a:p>
      </dgm:t>
    </dgm:pt>
    <dgm:pt modelId="{44A1D5AA-0DBA-4D2F-992E-607B66765DAF}" type="pres">
      <dgm:prSet presAssocID="{4AB99B85-9CA6-49BD-9D6C-A26E6D93EF0E}" presName="hierRoot2" presStyleCnt="0">
        <dgm:presLayoutVars>
          <dgm:hierBranch val="init"/>
        </dgm:presLayoutVars>
      </dgm:prSet>
      <dgm:spPr/>
    </dgm:pt>
    <dgm:pt modelId="{3707C8B3-9B78-4863-8A47-463FC06C373B}" type="pres">
      <dgm:prSet presAssocID="{4AB99B85-9CA6-49BD-9D6C-A26E6D93EF0E}" presName="rootComposite" presStyleCnt="0"/>
      <dgm:spPr/>
    </dgm:pt>
    <dgm:pt modelId="{55792E25-1FC3-45CE-8F83-414BB731683D}" type="pres">
      <dgm:prSet presAssocID="{4AB99B85-9CA6-49BD-9D6C-A26E6D93EF0E}" presName="rootText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6FE22F-32EB-4590-BC47-2FA832FAE3FE}" type="pres">
      <dgm:prSet presAssocID="{4AB99B85-9CA6-49BD-9D6C-A26E6D93EF0E}" presName="rootConnector" presStyleLbl="node2" presStyleIdx="1" presStyleCnt="7"/>
      <dgm:spPr/>
      <dgm:t>
        <a:bodyPr/>
        <a:lstStyle/>
        <a:p>
          <a:endParaRPr lang="ru-RU"/>
        </a:p>
      </dgm:t>
    </dgm:pt>
    <dgm:pt modelId="{80CDD0BD-6F5D-4E87-906A-6B889DAD1A2A}" type="pres">
      <dgm:prSet presAssocID="{4AB99B85-9CA6-49BD-9D6C-A26E6D93EF0E}" presName="hierChild4" presStyleCnt="0"/>
      <dgm:spPr/>
    </dgm:pt>
    <dgm:pt modelId="{7B03674D-6613-48DD-BD74-BB71C6013B60}" type="pres">
      <dgm:prSet presAssocID="{4AB99B85-9CA6-49BD-9D6C-A26E6D93EF0E}" presName="hierChild5" presStyleCnt="0"/>
      <dgm:spPr/>
    </dgm:pt>
    <dgm:pt modelId="{779E67C6-C027-40B4-AAC6-C801D8D6307A}" type="pres">
      <dgm:prSet presAssocID="{886F1496-887C-4231-9B5B-B811053B7FB8}" presName="Name64" presStyleLbl="parChTrans1D2" presStyleIdx="2" presStyleCnt="8"/>
      <dgm:spPr/>
      <dgm:t>
        <a:bodyPr/>
        <a:lstStyle/>
        <a:p>
          <a:endParaRPr lang="ru-RU"/>
        </a:p>
      </dgm:t>
    </dgm:pt>
    <dgm:pt modelId="{DFD93920-CF01-4795-9F38-2571E8FDB946}" type="pres">
      <dgm:prSet presAssocID="{BC9E8DE7-D259-4236-8F16-134298B3B82C}" presName="hierRoot2" presStyleCnt="0">
        <dgm:presLayoutVars>
          <dgm:hierBranch val="init"/>
        </dgm:presLayoutVars>
      </dgm:prSet>
      <dgm:spPr/>
    </dgm:pt>
    <dgm:pt modelId="{0C62EFAA-1AE1-46A1-B2E7-8CB533CC3778}" type="pres">
      <dgm:prSet presAssocID="{BC9E8DE7-D259-4236-8F16-134298B3B82C}" presName="rootComposite" presStyleCnt="0"/>
      <dgm:spPr/>
    </dgm:pt>
    <dgm:pt modelId="{4484AB77-7E83-45A5-8E7E-4DEC364E8BC2}" type="pres">
      <dgm:prSet presAssocID="{BC9E8DE7-D259-4236-8F16-134298B3B82C}" presName="rootText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4C73A1-B7AF-479E-858C-AEC68FB728C5}" type="pres">
      <dgm:prSet presAssocID="{BC9E8DE7-D259-4236-8F16-134298B3B82C}" presName="rootConnector" presStyleLbl="node2" presStyleIdx="2" presStyleCnt="7"/>
      <dgm:spPr/>
      <dgm:t>
        <a:bodyPr/>
        <a:lstStyle/>
        <a:p>
          <a:endParaRPr lang="ru-RU"/>
        </a:p>
      </dgm:t>
    </dgm:pt>
    <dgm:pt modelId="{98211E86-8ADE-4CEA-B74D-7645FE51C20C}" type="pres">
      <dgm:prSet presAssocID="{BC9E8DE7-D259-4236-8F16-134298B3B82C}" presName="hierChild4" presStyleCnt="0"/>
      <dgm:spPr/>
    </dgm:pt>
    <dgm:pt modelId="{842BD0EA-EAE5-43C6-8E9A-B9473D342E14}" type="pres">
      <dgm:prSet presAssocID="{BC9E8DE7-D259-4236-8F16-134298B3B82C}" presName="hierChild5" presStyleCnt="0"/>
      <dgm:spPr/>
    </dgm:pt>
    <dgm:pt modelId="{898E3CCC-3FA6-4281-B9F3-BE7F25464DC4}" type="pres">
      <dgm:prSet presAssocID="{72D85C9D-B2B7-4712-AEBA-0937C9FE99F9}" presName="Name64" presStyleLbl="parChTrans1D2" presStyleIdx="3" presStyleCnt="8"/>
      <dgm:spPr/>
      <dgm:t>
        <a:bodyPr/>
        <a:lstStyle/>
        <a:p>
          <a:endParaRPr lang="ru-RU"/>
        </a:p>
      </dgm:t>
    </dgm:pt>
    <dgm:pt modelId="{79DEEAEE-9F5A-4C68-BB3E-9957F4E8A759}" type="pres">
      <dgm:prSet presAssocID="{764FF364-572E-4659-A1DD-69B6D8539C67}" presName="hierRoot2" presStyleCnt="0">
        <dgm:presLayoutVars>
          <dgm:hierBranch val="init"/>
        </dgm:presLayoutVars>
      </dgm:prSet>
      <dgm:spPr/>
    </dgm:pt>
    <dgm:pt modelId="{6F0C323E-AC57-438E-B262-3096C85AB46C}" type="pres">
      <dgm:prSet presAssocID="{764FF364-572E-4659-A1DD-69B6D8539C67}" presName="rootComposite" presStyleCnt="0"/>
      <dgm:spPr/>
    </dgm:pt>
    <dgm:pt modelId="{39079598-3F8B-439B-8808-4E8E4A53486D}" type="pres">
      <dgm:prSet presAssocID="{764FF364-572E-4659-A1DD-69B6D8539C67}" presName="rootText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51F5DB-BA60-41AC-B814-07E564C49FEE}" type="pres">
      <dgm:prSet presAssocID="{764FF364-572E-4659-A1DD-69B6D8539C67}" presName="rootConnector" presStyleLbl="node2" presStyleIdx="3" presStyleCnt="7"/>
      <dgm:spPr/>
      <dgm:t>
        <a:bodyPr/>
        <a:lstStyle/>
        <a:p>
          <a:endParaRPr lang="ru-RU"/>
        </a:p>
      </dgm:t>
    </dgm:pt>
    <dgm:pt modelId="{B07BC961-ECD0-4F8A-97F0-37741F019726}" type="pres">
      <dgm:prSet presAssocID="{764FF364-572E-4659-A1DD-69B6D8539C67}" presName="hierChild4" presStyleCnt="0"/>
      <dgm:spPr/>
    </dgm:pt>
    <dgm:pt modelId="{851A663F-B7BE-4FA7-9364-5DDCBDB2A56F}" type="pres">
      <dgm:prSet presAssocID="{764FF364-572E-4659-A1DD-69B6D8539C67}" presName="hierChild5" presStyleCnt="0"/>
      <dgm:spPr/>
    </dgm:pt>
    <dgm:pt modelId="{624086D6-CA0F-4750-9FF3-1EAB58EC3E3F}" type="pres">
      <dgm:prSet presAssocID="{23FB21CA-BC65-4599-964B-88355B6266FA}" presName="Name64" presStyleLbl="parChTrans1D2" presStyleIdx="4" presStyleCnt="8"/>
      <dgm:spPr/>
      <dgm:t>
        <a:bodyPr/>
        <a:lstStyle/>
        <a:p>
          <a:endParaRPr lang="ru-RU"/>
        </a:p>
      </dgm:t>
    </dgm:pt>
    <dgm:pt modelId="{E4F98C07-8917-4BF6-AFC8-495195246569}" type="pres">
      <dgm:prSet presAssocID="{9BF3D505-E80E-46F2-B467-F60A6371847E}" presName="hierRoot2" presStyleCnt="0">
        <dgm:presLayoutVars>
          <dgm:hierBranch val="init"/>
        </dgm:presLayoutVars>
      </dgm:prSet>
      <dgm:spPr/>
    </dgm:pt>
    <dgm:pt modelId="{2B1DFC9C-DC9A-4BA0-A66D-5B8DBE62E24F}" type="pres">
      <dgm:prSet presAssocID="{9BF3D505-E80E-46F2-B467-F60A6371847E}" presName="rootComposite" presStyleCnt="0"/>
      <dgm:spPr/>
    </dgm:pt>
    <dgm:pt modelId="{1A2570F5-D61E-429C-9F61-323739DE1383}" type="pres">
      <dgm:prSet presAssocID="{9BF3D505-E80E-46F2-B467-F60A6371847E}" presName="rootText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A52C3B-78B4-4839-8D9F-A4B007811C52}" type="pres">
      <dgm:prSet presAssocID="{9BF3D505-E80E-46F2-B467-F60A6371847E}" presName="rootConnector" presStyleLbl="node2" presStyleIdx="4" presStyleCnt="7"/>
      <dgm:spPr/>
      <dgm:t>
        <a:bodyPr/>
        <a:lstStyle/>
        <a:p>
          <a:endParaRPr lang="ru-RU"/>
        </a:p>
      </dgm:t>
    </dgm:pt>
    <dgm:pt modelId="{65E3D28D-BFA6-4395-B95F-68905CDB7CF9}" type="pres">
      <dgm:prSet presAssocID="{9BF3D505-E80E-46F2-B467-F60A6371847E}" presName="hierChild4" presStyleCnt="0"/>
      <dgm:spPr/>
    </dgm:pt>
    <dgm:pt modelId="{316B01CA-40E0-45E7-8678-056CFAF40C62}" type="pres">
      <dgm:prSet presAssocID="{9BF3D505-E80E-46F2-B467-F60A6371847E}" presName="hierChild5" presStyleCnt="0"/>
      <dgm:spPr/>
    </dgm:pt>
    <dgm:pt modelId="{B12C0E81-AFF2-4D2C-99BA-01208777DA30}" type="pres">
      <dgm:prSet presAssocID="{BF121CC1-10AC-43B8-95AA-24A3ABFCBFB2}" presName="Name64" presStyleLbl="parChTrans1D2" presStyleIdx="5" presStyleCnt="8"/>
      <dgm:spPr/>
      <dgm:t>
        <a:bodyPr/>
        <a:lstStyle/>
        <a:p>
          <a:endParaRPr lang="ru-RU"/>
        </a:p>
      </dgm:t>
    </dgm:pt>
    <dgm:pt modelId="{42C5C570-8D4D-4D88-A305-0DAD8460340D}" type="pres">
      <dgm:prSet presAssocID="{E4CAD109-015A-4B52-8AD5-F3CAA1FC30AA}" presName="hierRoot2" presStyleCnt="0">
        <dgm:presLayoutVars>
          <dgm:hierBranch val="init"/>
        </dgm:presLayoutVars>
      </dgm:prSet>
      <dgm:spPr/>
    </dgm:pt>
    <dgm:pt modelId="{6ABE6572-5CB1-4A9D-BD6E-0D7E7CA591CC}" type="pres">
      <dgm:prSet presAssocID="{E4CAD109-015A-4B52-8AD5-F3CAA1FC30AA}" presName="rootComposite" presStyleCnt="0"/>
      <dgm:spPr/>
    </dgm:pt>
    <dgm:pt modelId="{D631CCA9-3A7A-4172-8BF7-51516C355DFB}" type="pres">
      <dgm:prSet presAssocID="{E4CAD109-015A-4B52-8AD5-F3CAA1FC30AA}" presName="rootText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B853BE-21B3-4867-BB78-E18EF1944104}" type="pres">
      <dgm:prSet presAssocID="{E4CAD109-015A-4B52-8AD5-F3CAA1FC30AA}" presName="rootConnector" presStyleLbl="node2" presStyleIdx="5" presStyleCnt="7"/>
      <dgm:spPr/>
      <dgm:t>
        <a:bodyPr/>
        <a:lstStyle/>
        <a:p>
          <a:endParaRPr lang="ru-RU"/>
        </a:p>
      </dgm:t>
    </dgm:pt>
    <dgm:pt modelId="{E8775608-3361-44D2-848B-09AA78C89056}" type="pres">
      <dgm:prSet presAssocID="{E4CAD109-015A-4B52-8AD5-F3CAA1FC30AA}" presName="hierChild4" presStyleCnt="0"/>
      <dgm:spPr/>
    </dgm:pt>
    <dgm:pt modelId="{3C45A3AA-AA3D-4074-93F6-70942BD4A034}" type="pres">
      <dgm:prSet presAssocID="{E4CAD109-015A-4B52-8AD5-F3CAA1FC30AA}" presName="hierChild5" presStyleCnt="0"/>
      <dgm:spPr/>
    </dgm:pt>
    <dgm:pt modelId="{BF831504-FF1D-485F-96C1-71A8840CAB6A}" type="pres">
      <dgm:prSet presAssocID="{C571ECE6-EAEA-45A5-B718-CC084E847BA2}" presName="Name64" presStyleLbl="parChTrans1D2" presStyleIdx="6" presStyleCnt="8"/>
      <dgm:spPr/>
      <dgm:t>
        <a:bodyPr/>
        <a:lstStyle/>
        <a:p>
          <a:endParaRPr lang="ru-RU"/>
        </a:p>
      </dgm:t>
    </dgm:pt>
    <dgm:pt modelId="{FDAA125F-6D81-461E-A188-73C9B5C30149}" type="pres">
      <dgm:prSet presAssocID="{E9E6894A-909E-4B83-ADBD-C9DFDDFDB59E}" presName="hierRoot2" presStyleCnt="0">
        <dgm:presLayoutVars>
          <dgm:hierBranch val="init"/>
        </dgm:presLayoutVars>
      </dgm:prSet>
      <dgm:spPr/>
    </dgm:pt>
    <dgm:pt modelId="{EBD653FE-968D-47F7-B6CD-E17676F1BE43}" type="pres">
      <dgm:prSet presAssocID="{E9E6894A-909E-4B83-ADBD-C9DFDDFDB59E}" presName="rootComposite" presStyleCnt="0"/>
      <dgm:spPr/>
    </dgm:pt>
    <dgm:pt modelId="{A48DEFE7-A08D-4C55-82D2-0C9D1B0DEC04}" type="pres">
      <dgm:prSet presAssocID="{E9E6894A-909E-4B83-ADBD-C9DFDDFDB59E}" presName="rootText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A095F6-42AF-4C8B-A646-D09AB7F51FCC}" type="pres">
      <dgm:prSet presAssocID="{E9E6894A-909E-4B83-ADBD-C9DFDDFDB59E}" presName="rootConnector" presStyleLbl="node2" presStyleIdx="6" presStyleCnt="7"/>
      <dgm:spPr/>
      <dgm:t>
        <a:bodyPr/>
        <a:lstStyle/>
        <a:p>
          <a:endParaRPr lang="ru-RU"/>
        </a:p>
      </dgm:t>
    </dgm:pt>
    <dgm:pt modelId="{41AAAE00-931B-4D1B-A6FB-3CA700BCAEA0}" type="pres">
      <dgm:prSet presAssocID="{E9E6894A-909E-4B83-ADBD-C9DFDDFDB59E}" presName="hierChild4" presStyleCnt="0"/>
      <dgm:spPr/>
    </dgm:pt>
    <dgm:pt modelId="{9FB643EE-53B7-4DCD-80DA-726A81DAA1D4}" type="pres">
      <dgm:prSet presAssocID="{E9E6894A-909E-4B83-ADBD-C9DFDDFDB59E}" presName="hierChild5" presStyleCnt="0"/>
      <dgm:spPr/>
    </dgm:pt>
    <dgm:pt modelId="{1A809BCA-9381-4931-A0BB-31E7E167BE4B}" type="pres">
      <dgm:prSet presAssocID="{07E4C393-F027-4E03-A5A8-5CF5A6F537A1}" presName="hierChild3" presStyleCnt="0"/>
      <dgm:spPr/>
    </dgm:pt>
    <dgm:pt modelId="{6C3E2D10-CC7D-4268-A598-09DA60A75720}" type="pres">
      <dgm:prSet presAssocID="{034554E1-0D14-44F1-8580-2002E54EE8E9}" presName="Name115" presStyleLbl="parChTrans1D2" presStyleIdx="7" presStyleCnt="8"/>
      <dgm:spPr/>
      <dgm:t>
        <a:bodyPr/>
        <a:lstStyle/>
        <a:p>
          <a:endParaRPr lang="ru-RU"/>
        </a:p>
      </dgm:t>
    </dgm:pt>
    <dgm:pt modelId="{C02572F8-6CCD-44FB-B1B4-FAFF022DC88F}" type="pres">
      <dgm:prSet presAssocID="{93F78CFA-4FBB-4477-94CF-8CB3A37F0E34}" presName="hierRoot3" presStyleCnt="0">
        <dgm:presLayoutVars>
          <dgm:hierBranch val="init"/>
        </dgm:presLayoutVars>
      </dgm:prSet>
      <dgm:spPr/>
    </dgm:pt>
    <dgm:pt modelId="{F1AD95B2-14CA-4153-A7FE-947505288664}" type="pres">
      <dgm:prSet presAssocID="{93F78CFA-4FBB-4477-94CF-8CB3A37F0E34}" presName="rootComposite3" presStyleCnt="0"/>
      <dgm:spPr/>
    </dgm:pt>
    <dgm:pt modelId="{507D484A-97B2-4232-8A9A-8D90D1366B84}" type="pres">
      <dgm:prSet presAssocID="{93F78CFA-4FBB-4477-94CF-8CB3A37F0E34}" presName="rootText3" presStyleLbl="asst1" presStyleIdx="0" presStyleCnt="1" custLinFactY="-152545" custLinFactNeighborX="-1444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471A54-5F33-459D-B3F3-13598D08C4ED}" type="pres">
      <dgm:prSet presAssocID="{93F78CFA-4FBB-4477-94CF-8CB3A37F0E34}" presName="rootConnector3" presStyleLbl="asst1" presStyleIdx="0" presStyleCnt="1"/>
      <dgm:spPr/>
      <dgm:t>
        <a:bodyPr/>
        <a:lstStyle/>
        <a:p>
          <a:endParaRPr lang="ru-RU"/>
        </a:p>
      </dgm:t>
    </dgm:pt>
    <dgm:pt modelId="{9994FDDA-BE60-40C4-A343-5905333B4C1C}" type="pres">
      <dgm:prSet presAssocID="{93F78CFA-4FBB-4477-94CF-8CB3A37F0E34}" presName="hierChild6" presStyleCnt="0"/>
      <dgm:spPr/>
    </dgm:pt>
    <dgm:pt modelId="{C12DC6E4-85D6-4BB3-9ACD-08BFF7446D7B}" type="pres">
      <dgm:prSet presAssocID="{93F78CFA-4FBB-4477-94CF-8CB3A37F0E34}" presName="hierChild7" presStyleCnt="0"/>
      <dgm:spPr/>
    </dgm:pt>
  </dgm:ptLst>
  <dgm:cxnLst>
    <dgm:cxn modelId="{ED7346EB-28E0-48AE-AE85-050110FFAF21}" type="presOf" srcId="{07E4C393-F027-4E03-A5A8-5CF5A6F537A1}" destId="{CBEB26C8-FBA6-489D-A62D-2AAA9A9D9107}" srcOrd="1" destOrd="0" presId="urn:microsoft.com/office/officeart/2009/3/layout/HorizontalOrganizationChart"/>
    <dgm:cxn modelId="{03B361BA-8946-4D0F-9D3E-DB28F433A576}" srcId="{07E4C393-F027-4E03-A5A8-5CF5A6F537A1}" destId="{BC9E8DE7-D259-4236-8F16-134298B3B82C}" srcOrd="3" destOrd="0" parTransId="{886F1496-887C-4231-9B5B-B811053B7FB8}" sibTransId="{1A6E1FB7-029F-4BD7-957D-24D3F273F292}"/>
    <dgm:cxn modelId="{943091D0-36AB-4416-9EA5-819B8FDE1B7D}" srcId="{07E4C393-F027-4E03-A5A8-5CF5A6F537A1}" destId="{4AB99B85-9CA6-49BD-9D6C-A26E6D93EF0E}" srcOrd="2" destOrd="0" parTransId="{4F003FD1-2F76-4C83-8BF8-42DDBFA9C09C}" sibTransId="{87A0D8C7-73BD-49C4-BED9-5F7847579DDA}"/>
    <dgm:cxn modelId="{F4D9D39D-44B7-4B2B-A433-6452EEE8684C}" type="presOf" srcId="{9BF3D505-E80E-46F2-B467-F60A6371847E}" destId="{1A2570F5-D61E-429C-9F61-323739DE1383}" srcOrd="0" destOrd="0" presId="urn:microsoft.com/office/officeart/2009/3/layout/HorizontalOrganizationChart"/>
    <dgm:cxn modelId="{EB93C39F-8527-49C4-8543-6CF23ACD270C}" type="presOf" srcId="{21C9485D-5916-4A60-9503-B494365F6832}" destId="{E9F99552-EA8D-442C-9452-FD1A73A258CA}" srcOrd="1" destOrd="0" presId="urn:microsoft.com/office/officeart/2009/3/layout/HorizontalOrganizationChart"/>
    <dgm:cxn modelId="{274B2F83-7EDF-4D83-88E4-DA91AEE1A994}" type="presOf" srcId="{E4CAD109-015A-4B52-8AD5-F3CAA1FC30AA}" destId="{90B853BE-21B3-4867-BB78-E18EF1944104}" srcOrd="1" destOrd="0" presId="urn:microsoft.com/office/officeart/2009/3/layout/HorizontalOrganizationChart"/>
    <dgm:cxn modelId="{199D8B6E-C4FE-4314-A93A-D5D50DF38A47}" type="presOf" srcId="{4F003FD1-2F76-4C83-8BF8-42DDBFA9C09C}" destId="{53CA7721-8BAA-4C71-B549-503A5875865E}" srcOrd="0" destOrd="0" presId="urn:microsoft.com/office/officeart/2009/3/layout/HorizontalOrganizationChart"/>
    <dgm:cxn modelId="{248AED8B-9E0C-4F93-A782-BE76E19084CA}" type="presOf" srcId="{4AB99B85-9CA6-49BD-9D6C-A26E6D93EF0E}" destId="{55792E25-1FC3-45CE-8F83-414BB731683D}" srcOrd="0" destOrd="0" presId="urn:microsoft.com/office/officeart/2009/3/layout/HorizontalOrganizationChart"/>
    <dgm:cxn modelId="{D467EB4E-D668-4139-A097-4F1823AF241B}" type="presOf" srcId="{07E4C393-F027-4E03-A5A8-5CF5A6F537A1}" destId="{4CC68FD2-857C-4E82-8A90-154A85355FCF}" srcOrd="0" destOrd="0" presId="urn:microsoft.com/office/officeart/2009/3/layout/HorizontalOrganizationChart"/>
    <dgm:cxn modelId="{3CF678C9-7387-4709-A479-E17A97DF3A54}" type="presOf" srcId="{4AB99B85-9CA6-49BD-9D6C-A26E6D93EF0E}" destId="{7E6FE22F-32EB-4590-BC47-2FA832FAE3FE}" srcOrd="1" destOrd="0" presId="urn:microsoft.com/office/officeart/2009/3/layout/HorizontalOrganizationChart"/>
    <dgm:cxn modelId="{A6382E49-1D73-4CFB-ACD3-76CE64BBC8AD}" type="presOf" srcId="{72D85C9D-B2B7-4712-AEBA-0937C9FE99F9}" destId="{898E3CCC-3FA6-4281-B9F3-BE7F25464DC4}" srcOrd="0" destOrd="0" presId="urn:microsoft.com/office/officeart/2009/3/layout/HorizontalOrganizationChart"/>
    <dgm:cxn modelId="{166394D3-F435-42BA-8071-5C8998AADFA4}" type="presOf" srcId="{E9E6894A-909E-4B83-ADBD-C9DFDDFDB59E}" destId="{A48DEFE7-A08D-4C55-82D2-0C9D1B0DEC04}" srcOrd="0" destOrd="0" presId="urn:microsoft.com/office/officeart/2009/3/layout/HorizontalOrganizationChart"/>
    <dgm:cxn modelId="{FCA96C0D-6ED1-4953-B680-690D4545210F}" srcId="{77F07AA2-C474-4AAE-BAA5-224484FCCB92}" destId="{07E4C393-F027-4E03-A5A8-5CF5A6F537A1}" srcOrd="0" destOrd="0" parTransId="{6563242E-140D-4AEC-B7C3-B5C59EF5FFB2}" sibTransId="{309632B5-F1B9-49DA-AB14-CDAFA8CDF925}"/>
    <dgm:cxn modelId="{CC6BFC36-0774-40F5-B727-6C0263BE83AA}" type="presOf" srcId="{9BF3D505-E80E-46F2-B467-F60A6371847E}" destId="{68A52C3B-78B4-4839-8D9F-A4B007811C52}" srcOrd="1" destOrd="0" presId="urn:microsoft.com/office/officeart/2009/3/layout/HorizontalOrganizationChart"/>
    <dgm:cxn modelId="{9AF2B6D3-2279-4F3D-AAE7-52DEF29EA3DE}" srcId="{07E4C393-F027-4E03-A5A8-5CF5A6F537A1}" destId="{9BF3D505-E80E-46F2-B467-F60A6371847E}" srcOrd="5" destOrd="0" parTransId="{23FB21CA-BC65-4599-964B-88355B6266FA}" sibTransId="{4012842F-15B0-4279-94B6-C5078D9F55B3}"/>
    <dgm:cxn modelId="{8FAEEC26-A41B-4396-84E4-2C1F8DD253B6}" type="presOf" srcId="{764FF364-572E-4659-A1DD-69B6D8539C67}" destId="{39079598-3F8B-439B-8808-4E8E4A53486D}" srcOrd="0" destOrd="0" presId="urn:microsoft.com/office/officeart/2009/3/layout/HorizontalOrganizationChart"/>
    <dgm:cxn modelId="{DC0BDB40-0C2C-4E68-886F-64AC6186F4CF}" type="presOf" srcId="{886F1496-887C-4231-9B5B-B811053B7FB8}" destId="{779E67C6-C027-40B4-AAC6-C801D8D6307A}" srcOrd="0" destOrd="0" presId="urn:microsoft.com/office/officeart/2009/3/layout/HorizontalOrganizationChart"/>
    <dgm:cxn modelId="{017C6571-69FD-4DAD-9231-A46000B3D8FB}" srcId="{07E4C393-F027-4E03-A5A8-5CF5A6F537A1}" destId="{764FF364-572E-4659-A1DD-69B6D8539C67}" srcOrd="4" destOrd="0" parTransId="{72D85C9D-B2B7-4712-AEBA-0937C9FE99F9}" sibTransId="{D0416503-A501-4562-84DA-BD410E56D8E8}"/>
    <dgm:cxn modelId="{957633C6-F1CF-4E46-A09B-ED4870BB0CBA}" srcId="{07E4C393-F027-4E03-A5A8-5CF5A6F537A1}" destId="{93F78CFA-4FBB-4477-94CF-8CB3A37F0E34}" srcOrd="0" destOrd="0" parTransId="{034554E1-0D14-44F1-8580-2002E54EE8E9}" sibTransId="{283E7A57-553F-43FD-93D0-D1CE0472FA42}"/>
    <dgm:cxn modelId="{5C73B479-6F47-4233-8F8D-D06DBA0F2371}" type="presOf" srcId="{C571ECE6-EAEA-45A5-B718-CC084E847BA2}" destId="{BF831504-FF1D-485F-96C1-71A8840CAB6A}" srcOrd="0" destOrd="0" presId="urn:microsoft.com/office/officeart/2009/3/layout/HorizontalOrganizationChart"/>
    <dgm:cxn modelId="{6A0A2B86-CD1B-4A58-BFD9-8D50D04B7314}" type="presOf" srcId="{BC9E8DE7-D259-4236-8F16-134298B3B82C}" destId="{8F4C73A1-B7AF-479E-858C-AEC68FB728C5}" srcOrd="1" destOrd="0" presId="urn:microsoft.com/office/officeart/2009/3/layout/HorizontalOrganizationChart"/>
    <dgm:cxn modelId="{2BC1B936-7E6E-4E7C-A2F8-147B6B4639BD}" srcId="{07E4C393-F027-4E03-A5A8-5CF5A6F537A1}" destId="{E9E6894A-909E-4B83-ADBD-C9DFDDFDB59E}" srcOrd="7" destOrd="0" parTransId="{C571ECE6-EAEA-45A5-B718-CC084E847BA2}" sibTransId="{6AF83E31-8D76-417D-B811-8469CFD0B551}"/>
    <dgm:cxn modelId="{2AF088F8-E5C1-4C83-9017-6BDF3336A90B}" type="presOf" srcId="{93F78CFA-4FBB-4477-94CF-8CB3A37F0E34}" destId="{9D471A54-5F33-459D-B3F3-13598D08C4ED}" srcOrd="1" destOrd="0" presId="urn:microsoft.com/office/officeart/2009/3/layout/HorizontalOrganizationChart"/>
    <dgm:cxn modelId="{4AA6E9E1-C21C-4D39-9ABC-DC62729FF6DF}" type="presOf" srcId="{21C9485D-5916-4A60-9503-B494365F6832}" destId="{30760BE0-97EF-42B2-9FAE-6BBD5026FBDB}" srcOrd="0" destOrd="0" presId="urn:microsoft.com/office/officeart/2009/3/layout/HorizontalOrganizationChart"/>
    <dgm:cxn modelId="{943174A0-9004-41B4-B704-B65DBDD66563}" type="presOf" srcId="{E4CAD109-015A-4B52-8AD5-F3CAA1FC30AA}" destId="{D631CCA9-3A7A-4172-8BF7-51516C355DFB}" srcOrd="0" destOrd="0" presId="urn:microsoft.com/office/officeart/2009/3/layout/HorizontalOrganizationChart"/>
    <dgm:cxn modelId="{6FCBE60F-6A32-409C-9A9E-A1E8FD464349}" type="presOf" srcId="{BF121CC1-10AC-43B8-95AA-24A3ABFCBFB2}" destId="{B12C0E81-AFF2-4D2C-99BA-01208777DA30}" srcOrd="0" destOrd="0" presId="urn:microsoft.com/office/officeart/2009/3/layout/HorizontalOrganizationChart"/>
    <dgm:cxn modelId="{3CA32D7D-FBE7-4D1D-873A-8324910BD68C}" type="presOf" srcId="{23FB21CA-BC65-4599-964B-88355B6266FA}" destId="{624086D6-CA0F-4750-9FF3-1EAB58EC3E3F}" srcOrd="0" destOrd="0" presId="urn:microsoft.com/office/officeart/2009/3/layout/HorizontalOrganizationChart"/>
    <dgm:cxn modelId="{D0997CEA-4BF5-4ED5-867F-07A2B72266E3}" type="presOf" srcId="{034554E1-0D14-44F1-8580-2002E54EE8E9}" destId="{6C3E2D10-CC7D-4268-A598-09DA60A75720}" srcOrd="0" destOrd="0" presId="urn:microsoft.com/office/officeart/2009/3/layout/HorizontalOrganizationChart"/>
    <dgm:cxn modelId="{F3B4A25B-DFCF-494D-B674-4A184EE9B3C1}" type="presOf" srcId="{BC9E8DE7-D259-4236-8F16-134298B3B82C}" destId="{4484AB77-7E83-45A5-8E7E-4DEC364E8BC2}" srcOrd="0" destOrd="0" presId="urn:microsoft.com/office/officeart/2009/3/layout/HorizontalOrganizationChart"/>
    <dgm:cxn modelId="{E8E48319-4A3C-4980-8841-30545F8B383F}" type="presOf" srcId="{77F07AA2-C474-4AAE-BAA5-224484FCCB92}" destId="{AA11946D-3A0B-4CA2-8600-6C8D37929F34}" srcOrd="0" destOrd="0" presId="urn:microsoft.com/office/officeart/2009/3/layout/HorizontalOrganizationChart"/>
    <dgm:cxn modelId="{C6E1F061-1DE5-4C54-A531-C6BBA321C40F}" type="presOf" srcId="{E9E6894A-909E-4B83-ADBD-C9DFDDFDB59E}" destId="{08A095F6-42AF-4C8B-A646-D09AB7F51FCC}" srcOrd="1" destOrd="0" presId="urn:microsoft.com/office/officeart/2009/3/layout/HorizontalOrganizationChart"/>
    <dgm:cxn modelId="{97E94FA7-DAA4-46E9-95FC-16134E59F7A5}" type="presOf" srcId="{764FF364-572E-4659-A1DD-69B6D8539C67}" destId="{9551F5DB-BA60-41AC-B814-07E564C49FEE}" srcOrd="1" destOrd="0" presId="urn:microsoft.com/office/officeart/2009/3/layout/HorizontalOrganizationChart"/>
    <dgm:cxn modelId="{FB36B9C7-3599-4E82-85C2-863B3031CB20}" srcId="{07E4C393-F027-4E03-A5A8-5CF5A6F537A1}" destId="{E4CAD109-015A-4B52-8AD5-F3CAA1FC30AA}" srcOrd="6" destOrd="0" parTransId="{BF121CC1-10AC-43B8-95AA-24A3ABFCBFB2}" sibTransId="{C0FD2E55-32DC-481A-93E0-C699E363743A}"/>
    <dgm:cxn modelId="{E9623B8F-2494-4EB1-801A-C5DA2F40C9E4}" srcId="{07E4C393-F027-4E03-A5A8-5CF5A6F537A1}" destId="{21C9485D-5916-4A60-9503-B494365F6832}" srcOrd="1" destOrd="0" parTransId="{543EB913-070E-4410-A196-40C7EEB5E6E0}" sibTransId="{42481C65-7069-48ED-95C3-749B643A6CE5}"/>
    <dgm:cxn modelId="{4D6426BF-BEFB-4485-838B-28BE6D045029}" type="presOf" srcId="{543EB913-070E-4410-A196-40C7EEB5E6E0}" destId="{A6F97664-9F88-4BBB-BE9D-F2D54BBAE51C}" srcOrd="0" destOrd="0" presId="urn:microsoft.com/office/officeart/2009/3/layout/HorizontalOrganizationChart"/>
    <dgm:cxn modelId="{1206EC6F-8EED-4350-A9D0-26860F6157F0}" type="presOf" srcId="{93F78CFA-4FBB-4477-94CF-8CB3A37F0E34}" destId="{507D484A-97B2-4232-8A9A-8D90D1366B84}" srcOrd="0" destOrd="0" presId="urn:microsoft.com/office/officeart/2009/3/layout/HorizontalOrganizationChart"/>
    <dgm:cxn modelId="{7FA9F6EA-6566-4F89-961D-D432BDDB8F42}" type="presParOf" srcId="{AA11946D-3A0B-4CA2-8600-6C8D37929F34}" destId="{300F8A70-FFC6-4501-9296-B537361810FC}" srcOrd="0" destOrd="0" presId="urn:microsoft.com/office/officeart/2009/3/layout/HorizontalOrganizationChart"/>
    <dgm:cxn modelId="{A5BAA80B-4D22-42CA-B626-F871BB51984D}" type="presParOf" srcId="{300F8A70-FFC6-4501-9296-B537361810FC}" destId="{EB728599-C303-4600-8FA0-D252428A39F8}" srcOrd="0" destOrd="0" presId="urn:microsoft.com/office/officeart/2009/3/layout/HorizontalOrganizationChart"/>
    <dgm:cxn modelId="{58C84B0F-627F-43F5-B822-00397A9ECB1C}" type="presParOf" srcId="{EB728599-C303-4600-8FA0-D252428A39F8}" destId="{4CC68FD2-857C-4E82-8A90-154A85355FCF}" srcOrd="0" destOrd="0" presId="urn:microsoft.com/office/officeart/2009/3/layout/HorizontalOrganizationChart"/>
    <dgm:cxn modelId="{8F27C4E7-3CD2-4ED3-8EBE-F551FBBB1EBA}" type="presParOf" srcId="{EB728599-C303-4600-8FA0-D252428A39F8}" destId="{CBEB26C8-FBA6-489D-A62D-2AAA9A9D9107}" srcOrd="1" destOrd="0" presId="urn:microsoft.com/office/officeart/2009/3/layout/HorizontalOrganizationChart"/>
    <dgm:cxn modelId="{82204025-4030-41B7-9CCB-FECB0CE52A5F}" type="presParOf" srcId="{300F8A70-FFC6-4501-9296-B537361810FC}" destId="{DA96F0C3-EDBF-47C5-9E6F-DE2EB6CF57E0}" srcOrd="1" destOrd="0" presId="urn:microsoft.com/office/officeart/2009/3/layout/HorizontalOrganizationChart"/>
    <dgm:cxn modelId="{559F59CA-F099-4555-95E2-BD28BB5B8020}" type="presParOf" srcId="{DA96F0C3-EDBF-47C5-9E6F-DE2EB6CF57E0}" destId="{A6F97664-9F88-4BBB-BE9D-F2D54BBAE51C}" srcOrd="0" destOrd="0" presId="urn:microsoft.com/office/officeart/2009/3/layout/HorizontalOrganizationChart"/>
    <dgm:cxn modelId="{1447F397-DD62-43F9-B372-967B8BA70E4A}" type="presParOf" srcId="{DA96F0C3-EDBF-47C5-9E6F-DE2EB6CF57E0}" destId="{E04C587F-20AF-4740-AE64-A462F419B1DD}" srcOrd="1" destOrd="0" presId="urn:microsoft.com/office/officeart/2009/3/layout/HorizontalOrganizationChart"/>
    <dgm:cxn modelId="{228C21EA-85EA-4C9C-A419-AFE5DB0FD334}" type="presParOf" srcId="{E04C587F-20AF-4740-AE64-A462F419B1DD}" destId="{EBE328A9-0B87-4B03-B589-A795AC39E56C}" srcOrd="0" destOrd="0" presId="urn:microsoft.com/office/officeart/2009/3/layout/HorizontalOrganizationChart"/>
    <dgm:cxn modelId="{F251F163-8C41-4436-B730-F415357B145C}" type="presParOf" srcId="{EBE328A9-0B87-4B03-B589-A795AC39E56C}" destId="{30760BE0-97EF-42B2-9FAE-6BBD5026FBDB}" srcOrd="0" destOrd="0" presId="urn:microsoft.com/office/officeart/2009/3/layout/HorizontalOrganizationChart"/>
    <dgm:cxn modelId="{564BAEF8-5E78-47CC-8AB5-BFF7975B0EB1}" type="presParOf" srcId="{EBE328A9-0B87-4B03-B589-A795AC39E56C}" destId="{E9F99552-EA8D-442C-9452-FD1A73A258CA}" srcOrd="1" destOrd="0" presId="urn:microsoft.com/office/officeart/2009/3/layout/HorizontalOrganizationChart"/>
    <dgm:cxn modelId="{FC292478-CF1D-4B5D-9840-A4EA8102A163}" type="presParOf" srcId="{E04C587F-20AF-4740-AE64-A462F419B1DD}" destId="{0A1EE299-5748-4FA2-892E-47A0633D4C9D}" srcOrd="1" destOrd="0" presId="urn:microsoft.com/office/officeart/2009/3/layout/HorizontalOrganizationChart"/>
    <dgm:cxn modelId="{AD81BD5C-F7CC-4EDD-A748-2BD13FD3532A}" type="presParOf" srcId="{E04C587F-20AF-4740-AE64-A462F419B1DD}" destId="{AF7F952B-C8E7-46BF-8014-AC42EB716336}" srcOrd="2" destOrd="0" presId="urn:microsoft.com/office/officeart/2009/3/layout/HorizontalOrganizationChart"/>
    <dgm:cxn modelId="{D40DBB6C-B3AD-415B-A9C3-6E01752F46B4}" type="presParOf" srcId="{DA96F0C3-EDBF-47C5-9E6F-DE2EB6CF57E0}" destId="{53CA7721-8BAA-4C71-B549-503A5875865E}" srcOrd="2" destOrd="0" presId="urn:microsoft.com/office/officeart/2009/3/layout/HorizontalOrganizationChart"/>
    <dgm:cxn modelId="{6B8C5344-DBC1-463C-B761-D9DF4F6ACA9E}" type="presParOf" srcId="{DA96F0C3-EDBF-47C5-9E6F-DE2EB6CF57E0}" destId="{44A1D5AA-0DBA-4D2F-992E-607B66765DAF}" srcOrd="3" destOrd="0" presId="urn:microsoft.com/office/officeart/2009/3/layout/HorizontalOrganizationChart"/>
    <dgm:cxn modelId="{BEAD903E-D3BB-4C15-AC47-F6C6E5318320}" type="presParOf" srcId="{44A1D5AA-0DBA-4D2F-992E-607B66765DAF}" destId="{3707C8B3-9B78-4863-8A47-463FC06C373B}" srcOrd="0" destOrd="0" presId="urn:microsoft.com/office/officeart/2009/3/layout/HorizontalOrganizationChart"/>
    <dgm:cxn modelId="{1C535621-D6D6-4D41-9CF0-745B947D69BE}" type="presParOf" srcId="{3707C8B3-9B78-4863-8A47-463FC06C373B}" destId="{55792E25-1FC3-45CE-8F83-414BB731683D}" srcOrd="0" destOrd="0" presId="urn:microsoft.com/office/officeart/2009/3/layout/HorizontalOrganizationChart"/>
    <dgm:cxn modelId="{299F2456-B5B6-4DBE-8CF9-BE6B11F5CC29}" type="presParOf" srcId="{3707C8B3-9B78-4863-8A47-463FC06C373B}" destId="{7E6FE22F-32EB-4590-BC47-2FA832FAE3FE}" srcOrd="1" destOrd="0" presId="urn:microsoft.com/office/officeart/2009/3/layout/HorizontalOrganizationChart"/>
    <dgm:cxn modelId="{4DBEEF04-7213-4166-9680-D2FD209DFF7A}" type="presParOf" srcId="{44A1D5AA-0DBA-4D2F-992E-607B66765DAF}" destId="{80CDD0BD-6F5D-4E87-906A-6B889DAD1A2A}" srcOrd="1" destOrd="0" presId="urn:microsoft.com/office/officeart/2009/3/layout/HorizontalOrganizationChart"/>
    <dgm:cxn modelId="{B2A34E51-CE3C-459B-86F4-D25792B597A1}" type="presParOf" srcId="{44A1D5AA-0DBA-4D2F-992E-607B66765DAF}" destId="{7B03674D-6613-48DD-BD74-BB71C6013B60}" srcOrd="2" destOrd="0" presId="urn:microsoft.com/office/officeart/2009/3/layout/HorizontalOrganizationChart"/>
    <dgm:cxn modelId="{F29F71C8-A57F-4066-9F76-1E76CF58ABDB}" type="presParOf" srcId="{DA96F0C3-EDBF-47C5-9E6F-DE2EB6CF57E0}" destId="{779E67C6-C027-40B4-AAC6-C801D8D6307A}" srcOrd="4" destOrd="0" presId="urn:microsoft.com/office/officeart/2009/3/layout/HorizontalOrganizationChart"/>
    <dgm:cxn modelId="{9C1060D8-DA1D-4234-9A77-B3A72AF5A510}" type="presParOf" srcId="{DA96F0C3-EDBF-47C5-9E6F-DE2EB6CF57E0}" destId="{DFD93920-CF01-4795-9F38-2571E8FDB946}" srcOrd="5" destOrd="0" presId="urn:microsoft.com/office/officeart/2009/3/layout/HorizontalOrganizationChart"/>
    <dgm:cxn modelId="{6E39DDA5-9B43-4C7F-B965-38C2F87A70CE}" type="presParOf" srcId="{DFD93920-CF01-4795-9F38-2571E8FDB946}" destId="{0C62EFAA-1AE1-46A1-B2E7-8CB533CC3778}" srcOrd="0" destOrd="0" presId="urn:microsoft.com/office/officeart/2009/3/layout/HorizontalOrganizationChart"/>
    <dgm:cxn modelId="{2B19414C-A4EA-464C-BEB9-55B20FC6610F}" type="presParOf" srcId="{0C62EFAA-1AE1-46A1-B2E7-8CB533CC3778}" destId="{4484AB77-7E83-45A5-8E7E-4DEC364E8BC2}" srcOrd="0" destOrd="0" presId="urn:microsoft.com/office/officeart/2009/3/layout/HorizontalOrganizationChart"/>
    <dgm:cxn modelId="{8B372A4F-C8D5-47B2-B7F7-A4DB00C4A216}" type="presParOf" srcId="{0C62EFAA-1AE1-46A1-B2E7-8CB533CC3778}" destId="{8F4C73A1-B7AF-479E-858C-AEC68FB728C5}" srcOrd="1" destOrd="0" presId="urn:microsoft.com/office/officeart/2009/3/layout/HorizontalOrganizationChart"/>
    <dgm:cxn modelId="{EBFA1C32-AC7E-4CFC-8696-3B8FE5BC3951}" type="presParOf" srcId="{DFD93920-CF01-4795-9F38-2571E8FDB946}" destId="{98211E86-8ADE-4CEA-B74D-7645FE51C20C}" srcOrd="1" destOrd="0" presId="urn:microsoft.com/office/officeart/2009/3/layout/HorizontalOrganizationChart"/>
    <dgm:cxn modelId="{88F98785-56BC-4ABB-A0F9-AA2C026A363E}" type="presParOf" srcId="{DFD93920-CF01-4795-9F38-2571E8FDB946}" destId="{842BD0EA-EAE5-43C6-8E9A-B9473D342E14}" srcOrd="2" destOrd="0" presId="urn:microsoft.com/office/officeart/2009/3/layout/HorizontalOrganizationChart"/>
    <dgm:cxn modelId="{4C6D445C-8B66-44A2-913F-4C6288CC690D}" type="presParOf" srcId="{DA96F0C3-EDBF-47C5-9E6F-DE2EB6CF57E0}" destId="{898E3CCC-3FA6-4281-B9F3-BE7F25464DC4}" srcOrd="6" destOrd="0" presId="urn:microsoft.com/office/officeart/2009/3/layout/HorizontalOrganizationChart"/>
    <dgm:cxn modelId="{EC8B14BC-E77B-4F9C-B223-6CC316EB7376}" type="presParOf" srcId="{DA96F0C3-EDBF-47C5-9E6F-DE2EB6CF57E0}" destId="{79DEEAEE-9F5A-4C68-BB3E-9957F4E8A759}" srcOrd="7" destOrd="0" presId="urn:microsoft.com/office/officeart/2009/3/layout/HorizontalOrganizationChart"/>
    <dgm:cxn modelId="{B428D9D3-D6FB-4C11-AD3D-DF881405D65F}" type="presParOf" srcId="{79DEEAEE-9F5A-4C68-BB3E-9957F4E8A759}" destId="{6F0C323E-AC57-438E-B262-3096C85AB46C}" srcOrd="0" destOrd="0" presId="urn:microsoft.com/office/officeart/2009/3/layout/HorizontalOrganizationChart"/>
    <dgm:cxn modelId="{8AA1716F-ED2C-40AD-BB3B-C807653DAE83}" type="presParOf" srcId="{6F0C323E-AC57-438E-B262-3096C85AB46C}" destId="{39079598-3F8B-439B-8808-4E8E4A53486D}" srcOrd="0" destOrd="0" presId="urn:microsoft.com/office/officeart/2009/3/layout/HorizontalOrganizationChart"/>
    <dgm:cxn modelId="{A27121A9-91DA-4E8E-BCAB-8BBA8459A077}" type="presParOf" srcId="{6F0C323E-AC57-438E-B262-3096C85AB46C}" destId="{9551F5DB-BA60-41AC-B814-07E564C49FEE}" srcOrd="1" destOrd="0" presId="urn:microsoft.com/office/officeart/2009/3/layout/HorizontalOrganizationChart"/>
    <dgm:cxn modelId="{BC093FF0-2F4D-4506-88E4-A06283425515}" type="presParOf" srcId="{79DEEAEE-9F5A-4C68-BB3E-9957F4E8A759}" destId="{B07BC961-ECD0-4F8A-97F0-37741F019726}" srcOrd="1" destOrd="0" presId="urn:microsoft.com/office/officeart/2009/3/layout/HorizontalOrganizationChart"/>
    <dgm:cxn modelId="{B17725A2-1C9C-4C2E-AA0C-E5A4E8BB48D7}" type="presParOf" srcId="{79DEEAEE-9F5A-4C68-BB3E-9957F4E8A759}" destId="{851A663F-B7BE-4FA7-9364-5DDCBDB2A56F}" srcOrd="2" destOrd="0" presId="urn:microsoft.com/office/officeart/2009/3/layout/HorizontalOrganizationChart"/>
    <dgm:cxn modelId="{D1F63F5C-0DB5-46FB-AB79-1C77C5101D41}" type="presParOf" srcId="{DA96F0C3-EDBF-47C5-9E6F-DE2EB6CF57E0}" destId="{624086D6-CA0F-4750-9FF3-1EAB58EC3E3F}" srcOrd="8" destOrd="0" presId="urn:microsoft.com/office/officeart/2009/3/layout/HorizontalOrganizationChart"/>
    <dgm:cxn modelId="{8F14DCC0-D5BD-41FA-925B-DB8F2F5025CB}" type="presParOf" srcId="{DA96F0C3-EDBF-47C5-9E6F-DE2EB6CF57E0}" destId="{E4F98C07-8917-4BF6-AFC8-495195246569}" srcOrd="9" destOrd="0" presId="urn:microsoft.com/office/officeart/2009/3/layout/HorizontalOrganizationChart"/>
    <dgm:cxn modelId="{9C693360-03B4-45F5-9212-11B806622B01}" type="presParOf" srcId="{E4F98C07-8917-4BF6-AFC8-495195246569}" destId="{2B1DFC9C-DC9A-4BA0-A66D-5B8DBE62E24F}" srcOrd="0" destOrd="0" presId="urn:microsoft.com/office/officeart/2009/3/layout/HorizontalOrganizationChart"/>
    <dgm:cxn modelId="{45A8F03B-A66E-4A05-817C-055E5AA2EAF6}" type="presParOf" srcId="{2B1DFC9C-DC9A-4BA0-A66D-5B8DBE62E24F}" destId="{1A2570F5-D61E-429C-9F61-323739DE1383}" srcOrd="0" destOrd="0" presId="urn:microsoft.com/office/officeart/2009/3/layout/HorizontalOrganizationChart"/>
    <dgm:cxn modelId="{9A3A6CFF-1DD6-4278-8A36-8C33AEEF9AF2}" type="presParOf" srcId="{2B1DFC9C-DC9A-4BA0-A66D-5B8DBE62E24F}" destId="{68A52C3B-78B4-4839-8D9F-A4B007811C52}" srcOrd="1" destOrd="0" presId="urn:microsoft.com/office/officeart/2009/3/layout/HorizontalOrganizationChart"/>
    <dgm:cxn modelId="{467FA6B6-E856-42F4-85A9-1388B33045E5}" type="presParOf" srcId="{E4F98C07-8917-4BF6-AFC8-495195246569}" destId="{65E3D28D-BFA6-4395-B95F-68905CDB7CF9}" srcOrd="1" destOrd="0" presId="urn:microsoft.com/office/officeart/2009/3/layout/HorizontalOrganizationChart"/>
    <dgm:cxn modelId="{EDBDDA3E-690D-4169-BF0E-F151F6E27150}" type="presParOf" srcId="{E4F98C07-8917-4BF6-AFC8-495195246569}" destId="{316B01CA-40E0-45E7-8678-056CFAF40C62}" srcOrd="2" destOrd="0" presId="urn:microsoft.com/office/officeart/2009/3/layout/HorizontalOrganizationChart"/>
    <dgm:cxn modelId="{30C3D898-6435-45CE-A005-893AC0BD35CF}" type="presParOf" srcId="{DA96F0C3-EDBF-47C5-9E6F-DE2EB6CF57E0}" destId="{B12C0E81-AFF2-4D2C-99BA-01208777DA30}" srcOrd="10" destOrd="0" presId="urn:microsoft.com/office/officeart/2009/3/layout/HorizontalOrganizationChart"/>
    <dgm:cxn modelId="{61035CEC-6A42-4125-B575-8388267593EA}" type="presParOf" srcId="{DA96F0C3-EDBF-47C5-9E6F-DE2EB6CF57E0}" destId="{42C5C570-8D4D-4D88-A305-0DAD8460340D}" srcOrd="11" destOrd="0" presId="urn:microsoft.com/office/officeart/2009/3/layout/HorizontalOrganizationChart"/>
    <dgm:cxn modelId="{2F902E68-40A8-479B-B0BF-20B082EA26EE}" type="presParOf" srcId="{42C5C570-8D4D-4D88-A305-0DAD8460340D}" destId="{6ABE6572-5CB1-4A9D-BD6E-0D7E7CA591CC}" srcOrd="0" destOrd="0" presId="urn:microsoft.com/office/officeart/2009/3/layout/HorizontalOrganizationChart"/>
    <dgm:cxn modelId="{1DAF3CDA-BA18-4A93-9267-0B4498649A25}" type="presParOf" srcId="{6ABE6572-5CB1-4A9D-BD6E-0D7E7CA591CC}" destId="{D631CCA9-3A7A-4172-8BF7-51516C355DFB}" srcOrd="0" destOrd="0" presId="urn:microsoft.com/office/officeart/2009/3/layout/HorizontalOrganizationChart"/>
    <dgm:cxn modelId="{C71AFFBF-ED4C-44A7-A19F-F0F36C540390}" type="presParOf" srcId="{6ABE6572-5CB1-4A9D-BD6E-0D7E7CA591CC}" destId="{90B853BE-21B3-4867-BB78-E18EF1944104}" srcOrd="1" destOrd="0" presId="urn:microsoft.com/office/officeart/2009/3/layout/HorizontalOrganizationChart"/>
    <dgm:cxn modelId="{51AF83F8-64D6-4108-AF73-B69AEAEE8856}" type="presParOf" srcId="{42C5C570-8D4D-4D88-A305-0DAD8460340D}" destId="{E8775608-3361-44D2-848B-09AA78C89056}" srcOrd="1" destOrd="0" presId="urn:microsoft.com/office/officeart/2009/3/layout/HorizontalOrganizationChart"/>
    <dgm:cxn modelId="{FB6834F3-4DC1-4B77-8BA4-5A4FFDD472C6}" type="presParOf" srcId="{42C5C570-8D4D-4D88-A305-0DAD8460340D}" destId="{3C45A3AA-AA3D-4074-93F6-70942BD4A034}" srcOrd="2" destOrd="0" presId="urn:microsoft.com/office/officeart/2009/3/layout/HorizontalOrganizationChart"/>
    <dgm:cxn modelId="{3067A056-44AC-4371-9580-B71D42EF279A}" type="presParOf" srcId="{DA96F0C3-EDBF-47C5-9E6F-DE2EB6CF57E0}" destId="{BF831504-FF1D-485F-96C1-71A8840CAB6A}" srcOrd="12" destOrd="0" presId="urn:microsoft.com/office/officeart/2009/3/layout/HorizontalOrganizationChart"/>
    <dgm:cxn modelId="{FF774F29-2A14-4F57-AE15-0B4FFD74FEFD}" type="presParOf" srcId="{DA96F0C3-EDBF-47C5-9E6F-DE2EB6CF57E0}" destId="{FDAA125F-6D81-461E-A188-73C9B5C30149}" srcOrd="13" destOrd="0" presId="urn:microsoft.com/office/officeart/2009/3/layout/HorizontalOrganizationChart"/>
    <dgm:cxn modelId="{425E7D42-E19D-4F15-B805-48098573CDDD}" type="presParOf" srcId="{FDAA125F-6D81-461E-A188-73C9B5C30149}" destId="{EBD653FE-968D-47F7-B6CD-E17676F1BE43}" srcOrd="0" destOrd="0" presId="urn:microsoft.com/office/officeart/2009/3/layout/HorizontalOrganizationChart"/>
    <dgm:cxn modelId="{175ED1AD-5F13-4239-AEFC-0753BBB1F19E}" type="presParOf" srcId="{EBD653FE-968D-47F7-B6CD-E17676F1BE43}" destId="{A48DEFE7-A08D-4C55-82D2-0C9D1B0DEC04}" srcOrd="0" destOrd="0" presId="urn:microsoft.com/office/officeart/2009/3/layout/HorizontalOrganizationChart"/>
    <dgm:cxn modelId="{4FA5EAAD-5EB2-4498-B737-F3E9E21357EF}" type="presParOf" srcId="{EBD653FE-968D-47F7-B6CD-E17676F1BE43}" destId="{08A095F6-42AF-4C8B-A646-D09AB7F51FCC}" srcOrd="1" destOrd="0" presId="urn:microsoft.com/office/officeart/2009/3/layout/HorizontalOrganizationChart"/>
    <dgm:cxn modelId="{F42A9AB1-FE19-4BDA-B96E-2F4B52527AE8}" type="presParOf" srcId="{FDAA125F-6D81-461E-A188-73C9B5C30149}" destId="{41AAAE00-931B-4D1B-A6FB-3CA700BCAEA0}" srcOrd="1" destOrd="0" presId="urn:microsoft.com/office/officeart/2009/3/layout/HorizontalOrganizationChart"/>
    <dgm:cxn modelId="{2E4B9DE5-23D5-49BB-81AD-BDE0FC14CEF9}" type="presParOf" srcId="{FDAA125F-6D81-461E-A188-73C9B5C30149}" destId="{9FB643EE-53B7-4DCD-80DA-726A81DAA1D4}" srcOrd="2" destOrd="0" presId="urn:microsoft.com/office/officeart/2009/3/layout/HorizontalOrganizationChart"/>
    <dgm:cxn modelId="{A868E98A-F15D-4A7D-9834-32A8A68A89B8}" type="presParOf" srcId="{300F8A70-FFC6-4501-9296-B537361810FC}" destId="{1A809BCA-9381-4931-A0BB-31E7E167BE4B}" srcOrd="2" destOrd="0" presId="urn:microsoft.com/office/officeart/2009/3/layout/HorizontalOrganizationChart"/>
    <dgm:cxn modelId="{455505EC-C80E-4B3A-9875-A7375EACA411}" type="presParOf" srcId="{1A809BCA-9381-4931-A0BB-31E7E167BE4B}" destId="{6C3E2D10-CC7D-4268-A598-09DA60A75720}" srcOrd="0" destOrd="0" presId="urn:microsoft.com/office/officeart/2009/3/layout/HorizontalOrganizationChart"/>
    <dgm:cxn modelId="{D3C28415-6057-40D6-9E5A-50DA02B67225}" type="presParOf" srcId="{1A809BCA-9381-4931-A0BB-31E7E167BE4B}" destId="{C02572F8-6CCD-44FB-B1B4-FAFF022DC88F}" srcOrd="1" destOrd="0" presId="urn:microsoft.com/office/officeart/2009/3/layout/HorizontalOrganizationChart"/>
    <dgm:cxn modelId="{94F03CD5-E91F-42E2-995E-997323943569}" type="presParOf" srcId="{C02572F8-6CCD-44FB-B1B4-FAFF022DC88F}" destId="{F1AD95B2-14CA-4153-A7FE-947505288664}" srcOrd="0" destOrd="0" presId="urn:microsoft.com/office/officeart/2009/3/layout/HorizontalOrganizationChart"/>
    <dgm:cxn modelId="{D75080DB-0A78-444D-8000-909C406E628E}" type="presParOf" srcId="{F1AD95B2-14CA-4153-A7FE-947505288664}" destId="{507D484A-97B2-4232-8A9A-8D90D1366B84}" srcOrd="0" destOrd="0" presId="urn:microsoft.com/office/officeart/2009/3/layout/HorizontalOrganizationChart"/>
    <dgm:cxn modelId="{CEE7C6C0-CD11-46C2-91B3-8890CA2031EA}" type="presParOf" srcId="{F1AD95B2-14CA-4153-A7FE-947505288664}" destId="{9D471A54-5F33-459D-B3F3-13598D08C4ED}" srcOrd="1" destOrd="0" presId="urn:microsoft.com/office/officeart/2009/3/layout/HorizontalOrganizationChart"/>
    <dgm:cxn modelId="{12DDFB0F-551A-4662-BA13-E50012B5977A}" type="presParOf" srcId="{C02572F8-6CCD-44FB-B1B4-FAFF022DC88F}" destId="{9994FDDA-BE60-40C4-A343-5905333B4C1C}" srcOrd="1" destOrd="0" presId="urn:microsoft.com/office/officeart/2009/3/layout/HorizontalOrganizationChart"/>
    <dgm:cxn modelId="{5D97CE1E-5AB5-4FA2-9B0C-F27CD75FAB86}" type="presParOf" srcId="{C02572F8-6CCD-44FB-B1B4-FAFF022DC88F}" destId="{C12DC6E4-85D6-4BB3-9ACD-08BFF7446D7B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7D1201-FD77-4885-8527-D5B93343BB8F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3DC426-21FE-488C-A6B7-A36A8A3FD0E2}">
      <dgm:prSet phldrT="[Текст]"/>
      <dgm:spPr/>
      <dgm:t>
        <a:bodyPr/>
        <a:lstStyle/>
        <a:p>
          <a:r>
            <a:rPr lang="ru-RU" dirty="0" smtClean="0"/>
            <a:t>Природно-ресурсный потенциал</a:t>
          </a:r>
          <a:endParaRPr lang="ru-RU" dirty="0"/>
        </a:p>
      </dgm:t>
    </dgm:pt>
    <dgm:pt modelId="{5BEF2615-2F24-46B8-BCAF-70CC5348387D}" type="parTrans" cxnId="{2B92009E-1386-4E27-B195-01F1B2C42B54}">
      <dgm:prSet/>
      <dgm:spPr/>
      <dgm:t>
        <a:bodyPr/>
        <a:lstStyle/>
        <a:p>
          <a:endParaRPr lang="ru-RU"/>
        </a:p>
      </dgm:t>
    </dgm:pt>
    <dgm:pt modelId="{DA60706A-E6D8-4939-88B4-1DE2DFE81767}" type="sibTrans" cxnId="{2B92009E-1386-4E27-B195-01F1B2C42B54}">
      <dgm:prSet/>
      <dgm:spPr/>
      <dgm:t>
        <a:bodyPr/>
        <a:lstStyle/>
        <a:p>
          <a:endParaRPr lang="ru-RU"/>
        </a:p>
      </dgm:t>
    </dgm:pt>
    <dgm:pt modelId="{8D9AB327-2FA9-4E05-9BB1-84E2C21F58C1}">
      <dgm:prSet phldrT="[Текст]"/>
      <dgm:spPr/>
      <dgm:t>
        <a:bodyPr/>
        <a:lstStyle/>
        <a:p>
          <a:r>
            <a:rPr lang="ru-RU" dirty="0" smtClean="0"/>
            <a:t>Лесные ресурсы (площадь -5310 га, Тюменское лесничество ГБУ Тюменский  филиал)</a:t>
          </a:r>
          <a:endParaRPr lang="ru-RU" dirty="0"/>
        </a:p>
      </dgm:t>
    </dgm:pt>
    <dgm:pt modelId="{009FC294-A374-48E5-8666-FE9B452D1207}" type="parTrans" cxnId="{EA67D7DF-9BE0-4855-A84E-7F922D21AC5C}">
      <dgm:prSet/>
      <dgm:spPr/>
      <dgm:t>
        <a:bodyPr/>
        <a:lstStyle/>
        <a:p>
          <a:endParaRPr lang="ru-RU"/>
        </a:p>
      </dgm:t>
    </dgm:pt>
    <dgm:pt modelId="{79749EDE-82BF-48E4-A69D-FADD642460D6}" type="sibTrans" cxnId="{EA67D7DF-9BE0-4855-A84E-7F922D21AC5C}">
      <dgm:prSet/>
      <dgm:spPr/>
      <dgm:t>
        <a:bodyPr/>
        <a:lstStyle/>
        <a:p>
          <a:endParaRPr lang="ru-RU"/>
        </a:p>
      </dgm:t>
    </dgm:pt>
    <dgm:pt modelId="{58B52EA0-960B-49D2-9590-740B3491CD05}">
      <dgm:prSet phldrT="[Текст]"/>
      <dgm:spPr/>
      <dgm:t>
        <a:bodyPr/>
        <a:lstStyle/>
        <a:p>
          <a:r>
            <a:rPr lang="ru-RU" dirty="0" smtClean="0"/>
            <a:t>Водные ресурсы (озеро Андреевское, озеро </a:t>
          </a:r>
          <a:r>
            <a:rPr lang="ru-RU" dirty="0" err="1" smtClean="0"/>
            <a:t>Кирчим</a:t>
          </a:r>
          <a:r>
            <a:rPr lang="ru-RU" dirty="0" smtClean="0"/>
            <a:t>, озеро Лебяжье)</a:t>
          </a:r>
          <a:endParaRPr lang="ru-RU" dirty="0"/>
        </a:p>
      </dgm:t>
    </dgm:pt>
    <dgm:pt modelId="{57A69A4D-81F5-4B25-A3E1-21047C6CC52D}" type="parTrans" cxnId="{7CE3748B-7A7E-43F9-863B-F225D5D1CAAD}">
      <dgm:prSet/>
      <dgm:spPr/>
      <dgm:t>
        <a:bodyPr/>
        <a:lstStyle/>
        <a:p>
          <a:endParaRPr lang="ru-RU"/>
        </a:p>
      </dgm:t>
    </dgm:pt>
    <dgm:pt modelId="{EF43E127-138B-4FBB-ABD8-D7F45B06BAF5}" type="sibTrans" cxnId="{7CE3748B-7A7E-43F9-863B-F225D5D1CAAD}">
      <dgm:prSet/>
      <dgm:spPr/>
      <dgm:t>
        <a:bodyPr/>
        <a:lstStyle/>
        <a:p>
          <a:endParaRPr lang="ru-RU"/>
        </a:p>
      </dgm:t>
    </dgm:pt>
    <dgm:pt modelId="{8916A285-11B3-4DB6-98DF-572940337E04}">
      <dgm:prSet phldrT="[Текст]"/>
      <dgm:spPr/>
      <dgm:t>
        <a:bodyPr/>
        <a:lstStyle/>
        <a:p>
          <a:r>
            <a:rPr lang="ru-RU" dirty="0" smtClean="0"/>
            <a:t>Запасы песка</a:t>
          </a:r>
        </a:p>
        <a:p>
          <a:r>
            <a:rPr lang="ru-RU" dirty="0" smtClean="0"/>
            <a:t>Запасы торфа (</a:t>
          </a:r>
          <a:r>
            <a:rPr lang="ru-RU" dirty="0" err="1" smtClean="0"/>
            <a:t>свед</a:t>
          </a:r>
          <a:r>
            <a:rPr lang="ru-RU" dirty="0" smtClean="0"/>
            <a:t>. уточняются)</a:t>
          </a:r>
        </a:p>
      </dgm:t>
    </dgm:pt>
    <dgm:pt modelId="{9973D3B7-AE94-4F71-B5FE-A05E2711AD3F}" type="parTrans" cxnId="{79E07A9A-DC01-43E8-B1EB-84DDCC98B72D}">
      <dgm:prSet/>
      <dgm:spPr/>
      <dgm:t>
        <a:bodyPr/>
        <a:lstStyle/>
        <a:p>
          <a:endParaRPr lang="ru-RU"/>
        </a:p>
      </dgm:t>
    </dgm:pt>
    <dgm:pt modelId="{5CBD9B7A-B20F-4A19-8EE4-026537276322}" type="sibTrans" cxnId="{79E07A9A-DC01-43E8-B1EB-84DDCC98B72D}">
      <dgm:prSet/>
      <dgm:spPr/>
      <dgm:t>
        <a:bodyPr/>
        <a:lstStyle/>
        <a:p>
          <a:endParaRPr lang="ru-RU"/>
        </a:p>
      </dgm:t>
    </dgm:pt>
    <dgm:pt modelId="{4BDA3842-BF15-4D23-95FD-F3A2C626B948}" type="pres">
      <dgm:prSet presAssocID="{0D7D1201-FD77-4885-8527-D5B93343BB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C1E7EEE-4230-49C4-A307-17EF4AD25CF6}" type="pres">
      <dgm:prSet presAssocID="{533DC426-21FE-488C-A6B7-A36A8A3FD0E2}" presName="hierRoot1" presStyleCnt="0">
        <dgm:presLayoutVars>
          <dgm:hierBranch val="init"/>
        </dgm:presLayoutVars>
      </dgm:prSet>
      <dgm:spPr/>
    </dgm:pt>
    <dgm:pt modelId="{958B37BF-70B5-4630-B9AC-68E296B5EFE8}" type="pres">
      <dgm:prSet presAssocID="{533DC426-21FE-488C-A6B7-A36A8A3FD0E2}" presName="rootComposite1" presStyleCnt="0"/>
      <dgm:spPr/>
    </dgm:pt>
    <dgm:pt modelId="{F3897CBE-CDBA-4356-BC87-B007986CA20A}" type="pres">
      <dgm:prSet presAssocID="{533DC426-21FE-488C-A6B7-A36A8A3FD0E2}" presName="rootText1" presStyleLbl="node0" presStyleIdx="0" presStyleCnt="1" custLinFactNeighborX="18829" custLinFactNeighborY="23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DF935B-9985-4038-B8FE-5A04A317CC72}" type="pres">
      <dgm:prSet presAssocID="{533DC426-21FE-488C-A6B7-A36A8A3FD0E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D4261AD-82DE-48C1-890E-D721A769D6D7}" type="pres">
      <dgm:prSet presAssocID="{533DC426-21FE-488C-A6B7-A36A8A3FD0E2}" presName="hierChild2" presStyleCnt="0"/>
      <dgm:spPr/>
    </dgm:pt>
    <dgm:pt modelId="{A33B0A47-3255-431C-9B41-B674FA256885}" type="pres">
      <dgm:prSet presAssocID="{009FC294-A374-48E5-8666-FE9B452D1207}" presName="Name37" presStyleLbl="parChTrans1D2" presStyleIdx="0" presStyleCnt="3"/>
      <dgm:spPr/>
      <dgm:t>
        <a:bodyPr/>
        <a:lstStyle/>
        <a:p>
          <a:endParaRPr lang="ru-RU"/>
        </a:p>
      </dgm:t>
    </dgm:pt>
    <dgm:pt modelId="{57909197-33C5-4F24-B957-D726B9B9A90E}" type="pres">
      <dgm:prSet presAssocID="{8D9AB327-2FA9-4E05-9BB1-84E2C21F58C1}" presName="hierRoot2" presStyleCnt="0">
        <dgm:presLayoutVars>
          <dgm:hierBranch val="init"/>
        </dgm:presLayoutVars>
      </dgm:prSet>
      <dgm:spPr/>
    </dgm:pt>
    <dgm:pt modelId="{220269B4-569C-41EE-93F3-E6035F6D02DA}" type="pres">
      <dgm:prSet presAssocID="{8D9AB327-2FA9-4E05-9BB1-84E2C21F58C1}" presName="rootComposite" presStyleCnt="0"/>
      <dgm:spPr/>
    </dgm:pt>
    <dgm:pt modelId="{BBD43731-1550-4D77-91AA-533866E24A82}" type="pres">
      <dgm:prSet presAssocID="{8D9AB327-2FA9-4E05-9BB1-84E2C21F58C1}" presName="rootText" presStyleLbl="node2" presStyleIdx="0" presStyleCnt="3" custLinFactNeighborX="23299" custLinFactNeighborY="-12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2A164E-EA29-4B9C-8A38-E2991FA588DE}" type="pres">
      <dgm:prSet presAssocID="{8D9AB327-2FA9-4E05-9BB1-84E2C21F58C1}" presName="rootConnector" presStyleLbl="node2" presStyleIdx="0" presStyleCnt="3"/>
      <dgm:spPr/>
      <dgm:t>
        <a:bodyPr/>
        <a:lstStyle/>
        <a:p>
          <a:endParaRPr lang="ru-RU"/>
        </a:p>
      </dgm:t>
    </dgm:pt>
    <dgm:pt modelId="{9BF70FF0-A874-4CCC-92F4-5CA00FFEB95E}" type="pres">
      <dgm:prSet presAssocID="{8D9AB327-2FA9-4E05-9BB1-84E2C21F58C1}" presName="hierChild4" presStyleCnt="0"/>
      <dgm:spPr/>
    </dgm:pt>
    <dgm:pt modelId="{D4F0FCF2-18DE-4172-BF39-C6D9611DB324}" type="pres">
      <dgm:prSet presAssocID="{8D9AB327-2FA9-4E05-9BB1-84E2C21F58C1}" presName="hierChild5" presStyleCnt="0"/>
      <dgm:spPr/>
    </dgm:pt>
    <dgm:pt modelId="{FD94249A-BC9C-40EB-8038-A0370BAB227E}" type="pres">
      <dgm:prSet presAssocID="{57A69A4D-81F5-4B25-A3E1-21047C6CC52D}" presName="Name37" presStyleLbl="parChTrans1D2" presStyleIdx="1" presStyleCnt="3"/>
      <dgm:spPr/>
      <dgm:t>
        <a:bodyPr/>
        <a:lstStyle/>
        <a:p>
          <a:endParaRPr lang="ru-RU"/>
        </a:p>
      </dgm:t>
    </dgm:pt>
    <dgm:pt modelId="{64BC3EFC-4D41-4CAB-B9B2-C41154C1BB58}" type="pres">
      <dgm:prSet presAssocID="{58B52EA0-960B-49D2-9590-740B3491CD05}" presName="hierRoot2" presStyleCnt="0">
        <dgm:presLayoutVars>
          <dgm:hierBranch val="init"/>
        </dgm:presLayoutVars>
      </dgm:prSet>
      <dgm:spPr/>
    </dgm:pt>
    <dgm:pt modelId="{9572089C-3107-4D1A-8CD8-E790A9DC9B19}" type="pres">
      <dgm:prSet presAssocID="{58B52EA0-960B-49D2-9590-740B3491CD05}" presName="rootComposite" presStyleCnt="0"/>
      <dgm:spPr/>
    </dgm:pt>
    <dgm:pt modelId="{70529581-431F-4B77-B9AF-98EF280C1ACF}" type="pres">
      <dgm:prSet presAssocID="{58B52EA0-960B-49D2-9590-740B3491CD05}" presName="rootText" presStyleLbl="node2" presStyleIdx="1" presStyleCnt="3" custLinFactNeighborX="18829" custLinFactNeighborY="-12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C802AD-2CC9-4BD5-8C4E-D6D3A0FE618F}" type="pres">
      <dgm:prSet presAssocID="{58B52EA0-960B-49D2-9590-740B3491CD05}" presName="rootConnector" presStyleLbl="node2" presStyleIdx="1" presStyleCnt="3"/>
      <dgm:spPr/>
      <dgm:t>
        <a:bodyPr/>
        <a:lstStyle/>
        <a:p>
          <a:endParaRPr lang="ru-RU"/>
        </a:p>
      </dgm:t>
    </dgm:pt>
    <dgm:pt modelId="{D56BD0BB-7D5E-40F2-B90A-645D7B2FC947}" type="pres">
      <dgm:prSet presAssocID="{58B52EA0-960B-49D2-9590-740B3491CD05}" presName="hierChild4" presStyleCnt="0"/>
      <dgm:spPr/>
    </dgm:pt>
    <dgm:pt modelId="{C652017D-35F5-455F-BC9B-44AD203297F0}" type="pres">
      <dgm:prSet presAssocID="{58B52EA0-960B-49D2-9590-740B3491CD05}" presName="hierChild5" presStyleCnt="0"/>
      <dgm:spPr/>
    </dgm:pt>
    <dgm:pt modelId="{1282D1CE-BF40-4A9F-8451-1283254BA097}" type="pres">
      <dgm:prSet presAssocID="{9973D3B7-AE94-4F71-B5FE-A05E2711AD3F}" presName="Name37" presStyleLbl="parChTrans1D2" presStyleIdx="2" presStyleCnt="3"/>
      <dgm:spPr/>
      <dgm:t>
        <a:bodyPr/>
        <a:lstStyle/>
        <a:p>
          <a:endParaRPr lang="ru-RU"/>
        </a:p>
      </dgm:t>
    </dgm:pt>
    <dgm:pt modelId="{10CB7F85-09DA-4D19-A55A-64C1D8FD3A01}" type="pres">
      <dgm:prSet presAssocID="{8916A285-11B3-4DB6-98DF-572940337E04}" presName="hierRoot2" presStyleCnt="0">
        <dgm:presLayoutVars>
          <dgm:hierBranch val="init"/>
        </dgm:presLayoutVars>
      </dgm:prSet>
      <dgm:spPr/>
    </dgm:pt>
    <dgm:pt modelId="{1A24FD73-056B-4F3E-AEAF-B01C17B77407}" type="pres">
      <dgm:prSet presAssocID="{8916A285-11B3-4DB6-98DF-572940337E04}" presName="rootComposite" presStyleCnt="0"/>
      <dgm:spPr/>
    </dgm:pt>
    <dgm:pt modelId="{7EF859A4-2A0D-487F-9BDC-C833E346D074}" type="pres">
      <dgm:prSet presAssocID="{8916A285-11B3-4DB6-98DF-572940337E04}" presName="rootText" presStyleLbl="node2" presStyleIdx="2" presStyleCnt="3" custLinFactNeighborX="25284" custLinFactNeighborY="-12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7FE5AE-CEDB-4DF4-9E93-EBA40E1DA12C}" type="pres">
      <dgm:prSet presAssocID="{8916A285-11B3-4DB6-98DF-572940337E04}" presName="rootConnector" presStyleLbl="node2" presStyleIdx="2" presStyleCnt="3"/>
      <dgm:spPr/>
      <dgm:t>
        <a:bodyPr/>
        <a:lstStyle/>
        <a:p>
          <a:endParaRPr lang="ru-RU"/>
        </a:p>
      </dgm:t>
    </dgm:pt>
    <dgm:pt modelId="{F1F8622D-7CB2-4F46-9FA7-AAE6117DDA4C}" type="pres">
      <dgm:prSet presAssocID="{8916A285-11B3-4DB6-98DF-572940337E04}" presName="hierChild4" presStyleCnt="0"/>
      <dgm:spPr/>
    </dgm:pt>
    <dgm:pt modelId="{04DDC25F-2204-4A38-B0B4-710DC2DA070E}" type="pres">
      <dgm:prSet presAssocID="{8916A285-11B3-4DB6-98DF-572940337E04}" presName="hierChild5" presStyleCnt="0"/>
      <dgm:spPr/>
    </dgm:pt>
    <dgm:pt modelId="{B689A1C3-B2A6-4936-B455-34CED241B74A}" type="pres">
      <dgm:prSet presAssocID="{533DC426-21FE-488C-A6B7-A36A8A3FD0E2}" presName="hierChild3" presStyleCnt="0"/>
      <dgm:spPr/>
    </dgm:pt>
  </dgm:ptLst>
  <dgm:cxnLst>
    <dgm:cxn modelId="{70A4A882-0C99-4284-AECA-06F91B737977}" type="presOf" srcId="{58B52EA0-960B-49D2-9590-740B3491CD05}" destId="{69C802AD-2CC9-4BD5-8C4E-D6D3A0FE618F}" srcOrd="1" destOrd="0" presId="urn:microsoft.com/office/officeart/2005/8/layout/orgChart1"/>
    <dgm:cxn modelId="{D5F4ACB6-0C56-4318-BE91-EC101E1DE73A}" type="presOf" srcId="{8916A285-11B3-4DB6-98DF-572940337E04}" destId="{DB7FE5AE-CEDB-4DF4-9E93-EBA40E1DA12C}" srcOrd="1" destOrd="0" presId="urn:microsoft.com/office/officeart/2005/8/layout/orgChart1"/>
    <dgm:cxn modelId="{94AEB861-4550-4EBC-8CBD-BD7267845D1C}" type="presOf" srcId="{8916A285-11B3-4DB6-98DF-572940337E04}" destId="{7EF859A4-2A0D-487F-9BDC-C833E346D074}" srcOrd="0" destOrd="0" presId="urn:microsoft.com/office/officeart/2005/8/layout/orgChart1"/>
    <dgm:cxn modelId="{426B41A2-26EE-4019-9A79-7030FA5B56B8}" type="presOf" srcId="{8D9AB327-2FA9-4E05-9BB1-84E2C21F58C1}" destId="{562A164E-EA29-4B9C-8A38-E2991FA588DE}" srcOrd="1" destOrd="0" presId="urn:microsoft.com/office/officeart/2005/8/layout/orgChart1"/>
    <dgm:cxn modelId="{2773AE8E-388E-4C01-9C79-190E77811818}" type="presOf" srcId="{0D7D1201-FD77-4885-8527-D5B93343BB8F}" destId="{4BDA3842-BF15-4D23-95FD-F3A2C626B948}" srcOrd="0" destOrd="0" presId="urn:microsoft.com/office/officeart/2005/8/layout/orgChart1"/>
    <dgm:cxn modelId="{7CE3748B-7A7E-43F9-863B-F225D5D1CAAD}" srcId="{533DC426-21FE-488C-A6B7-A36A8A3FD0E2}" destId="{58B52EA0-960B-49D2-9590-740B3491CD05}" srcOrd="1" destOrd="0" parTransId="{57A69A4D-81F5-4B25-A3E1-21047C6CC52D}" sibTransId="{EF43E127-138B-4FBB-ABD8-D7F45B06BAF5}"/>
    <dgm:cxn modelId="{01A7C65E-80F7-4AC7-85A4-645ACA292C0A}" type="presOf" srcId="{533DC426-21FE-488C-A6B7-A36A8A3FD0E2}" destId="{02DF935B-9985-4038-B8FE-5A04A317CC72}" srcOrd="1" destOrd="0" presId="urn:microsoft.com/office/officeart/2005/8/layout/orgChart1"/>
    <dgm:cxn modelId="{043AF78B-CE2F-44AF-BEFD-88AE477F2C58}" type="presOf" srcId="{009FC294-A374-48E5-8666-FE9B452D1207}" destId="{A33B0A47-3255-431C-9B41-B674FA256885}" srcOrd="0" destOrd="0" presId="urn:microsoft.com/office/officeart/2005/8/layout/orgChart1"/>
    <dgm:cxn modelId="{B846F33D-3E8B-436B-950B-7D73A1E6F152}" type="presOf" srcId="{8D9AB327-2FA9-4E05-9BB1-84E2C21F58C1}" destId="{BBD43731-1550-4D77-91AA-533866E24A82}" srcOrd="0" destOrd="0" presId="urn:microsoft.com/office/officeart/2005/8/layout/orgChart1"/>
    <dgm:cxn modelId="{79E07A9A-DC01-43E8-B1EB-84DDCC98B72D}" srcId="{533DC426-21FE-488C-A6B7-A36A8A3FD0E2}" destId="{8916A285-11B3-4DB6-98DF-572940337E04}" srcOrd="2" destOrd="0" parTransId="{9973D3B7-AE94-4F71-B5FE-A05E2711AD3F}" sibTransId="{5CBD9B7A-B20F-4A19-8EE4-026537276322}"/>
    <dgm:cxn modelId="{58F5144C-A6C4-46C5-9C4B-01A0659F1E52}" type="presOf" srcId="{58B52EA0-960B-49D2-9590-740B3491CD05}" destId="{70529581-431F-4B77-B9AF-98EF280C1ACF}" srcOrd="0" destOrd="0" presId="urn:microsoft.com/office/officeart/2005/8/layout/orgChart1"/>
    <dgm:cxn modelId="{2B92009E-1386-4E27-B195-01F1B2C42B54}" srcId="{0D7D1201-FD77-4885-8527-D5B93343BB8F}" destId="{533DC426-21FE-488C-A6B7-A36A8A3FD0E2}" srcOrd="0" destOrd="0" parTransId="{5BEF2615-2F24-46B8-BCAF-70CC5348387D}" sibTransId="{DA60706A-E6D8-4939-88B4-1DE2DFE81767}"/>
    <dgm:cxn modelId="{58F47F2D-ABFB-45B7-A137-93F7D828863F}" type="presOf" srcId="{57A69A4D-81F5-4B25-A3E1-21047C6CC52D}" destId="{FD94249A-BC9C-40EB-8038-A0370BAB227E}" srcOrd="0" destOrd="0" presId="urn:microsoft.com/office/officeart/2005/8/layout/orgChart1"/>
    <dgm:cxn modelId="{EA67D7DF-9BE0-4855-A84E-7F922D21AC5C}" srcId="{533DC426-21FE-488C-A6B7-A36A8A3FD0E2}" destId="{8D9AB327-2FA9-4E05-9BB1-84E2C21F58C1}" srcOrd="0" destOrd="0" parTransId="{009FC294-A374-48E5-8666-FE9B452D1207}" sibTransId="{79749EDE-82BF-48E4-A69D-FADD642460D6}"/>
    <dgm:cxn modelId="{7EF09AB3-2C81-49A2-AD3C-090053EC8E2E}" type="presOf" srcId="{533DC426-21FE-488C-A6B7-A36A8A3FD0E2}" destId="{F3897CBE-CDBA-4356-BC87-B007986CA20A}" srcOrd="0" destOrd="0" presId="urn:microsoft.com/office/officeart/2005/8/layout/orgChart1"/>
    <dgm:cxn modelId="{793EE532-28BB-46FE-834B-FB9B4BCBDC4B}" type="presOf" srcId="{9973D3B7-AE94-4F71-B5FE-A05E2711AD3F}" destId="{1282D1CE-BF40-4A9F-8451-1283254BA097}" srcOrd="0" destOrd="0" presId="urn:microsoft.com/office/officeart/2005/8/layout/orgChart1"/>
    <dgm:cxn modelId="{E2F1F2A5-159C-4B8A-9982-666A61973FDE}" type="presParOf" srcId="{4BDA3842-BF15-4D23-95FD-F3A2C626B948}" destId="{3C1E7EEE-4230-49C4-A307-17EF4AD25CF6}" srcOrd="0" destOrd="0" presId="urn:microsoft.com/office/officeart/2005/8/layout/orgChart1"/>
    <dgm:cxn modelId="{8DE0FEE6-2A75-48CB-A4A4-9F4148294452}" type="presParOf" srcId="{3C1E7EEE-4230-49C4-A307-17EF4AD25CF6}" destId="{958B37BF-70B5-4630-B9AC-68E296B5EFE8}" srcOrd="0" destOrd="0" presId="urn:microsoft.com/office/officeart/2005/8/layout/orgChart1"/>
    <dgm:cxn modelId="{E2447C2C-4549-489B-AC60-9FA85CEC3707}" type="presParOf" srcId="{958B37BF-70B5-4630-B9AC-68E296B5EFE8}" destId="{F3897CBE-CDBA-4356-BC87-B007986CA20A}" srcOrd="0" destOrd="0" presId="urn:microsoft.com/office/officeart/2005/8/layout/orgChart1"/>
    <dgm:cxn modelId="{F3A2A805-2A70-406E-B75D-5EC6411EE873}" type="presParOf" srcId="{958B37BF-70B5-4630-B9AC-68E296B5EFE8}" destId="{02DF935B-9985-4038-B8FE-5A04A317CC72}" srcOrd="1" destOrd="0" presId="urn:microsoft.com/office/officeart/2005/8/layout/orgChart1"/>
    <dgm:cxn modelId="{06A57C2E-EC81-429E-98E0-A102840A3D93}" type="presParOf" srcId="{3C1E7EEE-4230-49C4-A307-17EF4AD25CF6}" destId="{2D4261AD-82DE-48C1-890E-D721A769D6D7}" srcOrd="1" destOrd="0" presId="urn:microsoft.com/office/officeart/2005/8/layout/orgChart1"/>
    <dgm:cxn modelId="{987B0314-AFB8-4D1A-ADAD-1C7C429F8BFE}" type="presParOf" srcId="{2D4261AD-82DE-48C1-890E-D721A769D6D7}" destId="{A33B0A47-3255-431C-9B41-B674FA256885}" srcOrd="0" destOrd="0" presId="urn:microsoft.com/office/officeart/2005/8/layout/orgChart1"/>
    <dgm:cxn modelId="{B2BC4553-2311-4576-B2F9-5F6EBCC6F683}" type="presParOf" srcId="{2D4261AD-82DE-48C1-890E-D721A769D6D7}" destId="{57909197-33C5-4F24-B957-D726B9B9A90E}" srcOrd="1" destOrd="0" presId="urn:microsoft.com/office/officeart/2005/8/layout/orgChart1"/>
    <dgm:cxn modelId="{182F89E6-841E-4C08-973C-576FF9B91B03}" type="presParOf" srcId="{57909197-33C5-4F24-B957-D726B9B9A90E}" destId="{220269B4-569C-41EE-93F3-E6035F6D02DA}" srcOrd="0" destOrd="0" presId="urn:microsoft.com/office/officeart/2005/8/layout/orgChart1"/>
    <dgm:cxn modelId="{9E42901D-1223-4F7C-8025-C78E409CB9E4}" type="presParOf" srcId="{220269B4-569C-41EE-93F3-E6035F6D02DA}" destId="{BBD43731-1550-4D77-91AA-533866E24A82}" srcOrd="0" destOrd="0" presId="urn:microsoft.com/office/officeart/2005/8/layout/orgChart1"/>
    <dgm:cxn modelId="{A42254A3-AECF-49FC-AB0E-D1C6EBCA8EAE}" type="presParOf" srcId="{220269B4-569C-41EE-93F3-E6035F6D02DA}" destId="{562A164E-EA29-4B9C-8A38-E2991FA588DE}" srcOrd="1" destOrd="0" presId="urn:microsoft.com/office/officeart/2005/8/layout/orgChart1"/>
    <dgm:cxn modelId="{2F943445-7F4B-45F1-8391-34AD8476D9D6}" type="presParOf" srcId="{57909197-33C5-4F24-B957-D726B9B9A90E}" destId="{9BF70FF0-A874-4CCC-92F4-5CA00FFEB95E}" srcOrd="1" destOrd="0" presId="urn:microsoft.com/office/officeart/2005/8/layout/orgChart1"/>
    <dgm:cxn modelId="{9BE2DFA6-7C18-42C7-AB55-62C9DCA7D246}" type="presParOf" srcId="{57909197-33C5-4F24-B957-D726B9B9A90E}" destId="{D4F0FCF2-18DE-4172-BF39-C6D9611DB324}" srcOrd="2" destOrd="0" presId="urn:microsoft.com/office/officeart/2005/8/layout/orgChart1"/>
    <dgm:cxn modelId="{49F6BC42-3425-41A0-A468-27B08EDF8E5B}" type="presParOf" srcId="{2D4261AD-82DE-48C1-890E-D721A769D6D7}" destId="{FD94249A-BC9C-40EB-8038-A0370BAB227E}" srcOrd="2" destOrd="0" presId="urn:microsoft.com/office/officeart/2005/8/layout/orgChart1"/>
    <dgm:cxn modelId="{CEDCDE04-89EE-42AB-A946-FBD6070C61BC}" type="presParOf" srcId="{2D4261AD-82DE-48C1-890E-D721A769D6D7}" destId="{64BC3EFC-4D41-4CAB-B9B2-C41154C1BB58}" srcOrd="3" destOrd="0" presId="urn:microsoft.com/office/officeart/2005/8/layout/orgChart1"/>
    <dgm:cxn modelId="{F21429C3-B892-48DF-9DF5-63F83763377A}" type="presParOf" srcId="{64BC3EFC-4D41-4CAB-B9B2-C41154C1BB58}" destId="{9572089C-3107-4D1A-8CD8-E790A9DC9B19}" srcOrd="0" destOrd="0" presId="urn:microsoft.com/office/officeart/2005/8/layout/orgChart1"/>
    <dgm:cxn modelId="{05AC7C7A-EB0E-4F0A-B4D8-ECC58BC37DA6}" type="presParOf" srcId="{9572089C-3107-4D1A-8CD8-E790A9DC9B19}" destId="{70529581-431F-4B77-B9AF-98EF280C1ACF}" srcOrd="0" destOrd="0" presId="urn:microsoft.com/office/officeart/2005/8/layout/orgChart1"/>
    <dgm:cxn modelId="{1808F072-518A-4F8C-94C9-95C958EDD39E}" type="presParOf" srcId="{9572089C-3107-4D1A-8CD8-E790A9DC9B19}" destId="{69C802AD-2CC9-4BD5-8C4E-D6D3A0FE618F}" srcOrd="1" destOrd="0" presId="urn:microsoft.com/office/officeart/2005/8/layout/orgChart1"/>
    <dgm:cxn modelId="{EA088E01-1561-4244-8792-7DF0C2424D87}" type="presParOf" srcId="{64BC3EFC-4D41-4CAB-B9B2-C41154C1BB58}" destId="{D56BD0BB-7D5E-40F2-B90A-645D7B2FC947}" srcOrd="1" destOrd="0" presId="urn:microsoft.com/office/officeart/2005/8/layout/orgChart1"/>
    <dgm:cxn modelId="{0310C7B8-D37B-4BFC-A763-583EF0EB4B67}" type="presParOf" srcId="{64BC3EFC-4D41-4CAB-B9B2-C41154C1BB58}" destId="{C652017D-35F5-455F-BC9B-44AD203297F0}" srcOrd="2" destOrd="0" presId="urn:microsoft.com/office/officeart/2005/8/layout/orgChart1"/>
    <dgm:cxn modelId="{1B1D5F98-0210-47C1-825C-6F7BE7246044}" type="presParOf" srcId="{2D4261AD-82DE-48C1-890E-D721A769D6D7}" destId="{1282D1CE-BF40-4A9F-8451-1283254BA097}" srcOrd="4" destOrd="0" presId="urn:microsoft.com/office/officeart/2005/8/layout/orgChart1"/>
    <dgm:cxn modelId="{EEBA4941-1D85-4050-9118-AB4A64A54F9A}" type="presParOf" srcId="{2D4261AD-82DE-48C1-890E-D721A769D6D7}" destId="{10CB7F85-09DA-4D19-A55A-64C1D8FD3A01}" srcOrd="5" destOrd="0" presId="urn:microsoft.com/office/officeart/2005/8/layout/orgChart1"/>
    <dgm:cxn modelId="{65D34652-B35A-458E-9D7E-7C516A5C5A3E}" type="presParOf" srcId="{10CB7F85-09DA-4D19-A55A-64C1D8FD3A01}" destId="{1A24FD73-056B-4F3E-AEAF-B01C17B77407}" srcOrd="0" destOrd="0" presId="urn:microsoft.com/office/officeart/2005/8/layout/orgChart1"/>
    <dgm:cxn modelId="{029E96E7-8BED-4AD9-9E05-C4B913A700DF}" type="presParOf" srcId="{1A24FD73-056B-4F3E-AEAF-B01C17B77407}" destId="{7EF859A4-2A0D-487F-9BDC-C833E346D074}" srcOrd="0" destOrd="0" presId="urn:microsoft.com/office/officeart/2005/8/layout/orgChart1"/>
    <dgm:cxn modelId="{51F1C724-D5C0-43A4-89EB-90F79209B502}" type="presParOf" srcId="{1A24FD73-056B-4F3E-AEAF-B01C17B77407}" destId="{DB7FE5AE-CEDB-4DF4-9E93-EBA40E1DA12C}" srcOrd="1" destOrd="0" presId="urn:microsoft.com/office/officeart/2005/8/layout/orgChart1"/>
    <dgm:cxn modelId="{329563CD-FC95-4D08-A23D-A8EDE825BBD9}" type="presParOf" srcId="{10CB7F85-09DA-4D19-A55A-64C1D8FD3A01}" destId="{F1F8622D-7CB2-4F46-9FA7-AAE6117DDA4C}" srcOrd="1" destOrd="0" presId="urn:microsoft.com/office/officeart/2005/8/layout/orgChart1"/>
    <dgm:cxn modelId="{2EE65EC2-8932-4943-AB21-21725BB3567E}" type="presParOf" srcId="{10CB7F85-09DA-4D19-A55A-64C1D8FD3A01}" destId="{04DDC25F-2204-4A38-B0B4-710DC2DA070E}" srcOrd="2" destOrd="0" presId="urn:microsoft.com/office/officeart/2005/8/layout/orgChart1"/>
    <dgm:cxn modelId="{373B58C6-8935-48BB-8D9F-2E71FF91DACF}" type="presParOf" srcId="{3C1E7EEE-4230-49C4-A307-17EF4AD25CF6}" destId="{B689A1C3-B2A6-4936-B455-34CED241B74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D7D1201-FD77-4885-8527-D5B93343BB8F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3DC426-21FE-488C-A6B7-A36A8A3FD0E2}">
      <dgm:prSet phldrT="[Текст]"/>
      <dgm:spPr/>
      <dgm:t>
        <a:bodyPr/>
        <a:lstStyle/>
        <a:p>
          <a:r>
            <a:rPr lang="ru-RU" dirty="0" smtClean="0"/>
            <a:t>Туристический потенциал</a:t>
          </a:r>
          <a:endParaRPr lang="ru-RU" dirty="0"/>
        </a:p>
      </dgm:t>
    </dgm:pt>
    <dgm:pt modelId="{5BEF2615-2F24-46B8-BCAF-70CC5348387D}" type="parTrans" cxnId="{2B92009E-1386-4E27-B195-01F1B2C42B54}">
      <dgm:prSet/>
      <dgm:spPr/>
      <dgm:t>
        <a:bodyPr/>
        <a:lstStyle/>
        <a:p>
          <a:endParaRPr lang="ru-RU"/>
        </a:p>
      </dgm:t>
    </dgm:pt>
    <dgm:pt modelId="{DA60706A-E6D8-4939-88B4-1DE2DFE81767}" type="sibTrans" cxnId="{2B92009E-1386-4E27-B195-01F1B2C42B54}">
      <dgm:prSet/>
      <dgm:spPr/>
      <dgm:t>
        <a:bodyPr/>
        <a:lstStyle/>
        <a:p>
          <a:endParaRPr lang="ru-RU"/>
        </a:p>
      </dgm:t>
    </dgm:pt>
    <dgm:pt modelId="{2EDD0FED-E356-442A-8E7F-A0803C8E27BF}">
      <dgm:prSet phldrT="[Текст]"/>
      <dgm:spPr/>
      <dgm:t>
        <a:bodyPr/>
        <a:lstStyle/>
        <a:p>
          <a:r>
            <a:rPr lang="ru-RU" dirty="0" smtClean="0"/>
            <a:t>Заказник регионального значения «Лебяжье»</a:t>
          </a:r>
          <a:endParaRPr lang="ru-RU" dirty="0"/>
        </a:p>
      </dgm:t>
    </dgm:pt>
    <dgm:pt modelId="{3B960BB1-189F-4535-91CD-942ED72A3B60}" type="parTrans" cxnId="{F9ED66BB-03AA-4BDB-A62C-A3C9ABD4F8DA}">
      <dgm:prSet/>
      <dgm:spPr/>
      <dgm:t>
        <a:bodyPr/>
        <a:lstStyle/>
        <a:p>
          <a:endParaRPr lang="ru-RU"/>
        </a:p>
      </dgm:t>
    </dgm:pt>
    <dgm:pt modelId="{A12E1CED-184B-4321-BB21-DBC289F3C55B}" type="sibTrans" cxnId="{F9ED66BB-03AA-4BDB-A62C-A3C9ABD4F8DA}">
      <dgm:prSet/>
      <dgm:spPr/>
      <dgm:t>
        <a:bodyPr/>
        <a:lstStyle/>
        <a:p>
          <a:endParaRPr lang="ru-RU"/>
        </a:p>
      </dgm:t>
    </dgm:pt>
    <dgm:pt modelId="{4BDA3842-BF15-4D23-95FD-F3A2C626B948}" type="pres">
      <dgm:prSet presAssocID="{0D7D1201-FD77-4885-8527-D5B93343BB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C1E7EEE-4230-49C4-A307-17EF4AD25CF6}" type="pres">
      <dgm:prSet presAssocID="{533DC426-21FE-488C-A6B7-A36A8A3FD0E2}" presName="hierRoot1" presStyleCnt="0">
        <dgm:presLayoutVars>
          <dgm:hierBranch val="init"/>
        </dgm:presLayoutVars>
      </dgm:prSet>
      <dgm:spPr/>
    </dgm:pt>
    <dgm:pt modelId="{958B37BF-70B5-4630-B9AC-68E296B5EFE8}" type="pres">
      <dgm:prSet presAssocID="{533DC426-21FE-488C-A6B7-A36A8A3FD0E2}" presName="rootComposite1" presStyleCnt="0"/>
      <dgm:spPr/>
    </dgm:pt>
    <dgm:pt modelId="{F3897CBE-CDBA-4356-BC87-B007986CA20A}" type="pres">
      <dgm:prSet presAssocID="{533DC426-21FE-488C-A6B7-A36A8A3FD0E2}" presName="rootText1" presStyleLbl="node0" presStyleIdx="0" presStyleCnt="1" custLinFactNeighborX="13822" custLinFactNeighborY="71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DF935B-9985-4038-B8FE-5A04A317CC72}" type="pres">
      <dgm:prSet presAssocID="{533DC426-21FE-488C-A6B7-A36A8A3FD0E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D4261AD-82DE-48C1-890E-D721A769D6D7}" type="pres">
      <dgm:prSet presAssocID="{533DC426-21FE-488C-A6B7-A36A8A3FD0E2}" presName="hierChild2" presStyleCnt="0"/>
      <dgm:spPr/>
    </dgm:pt>
    <dgm:pt modelId="{CF9E6850-C3C7-4EA8-BC1D-95C89CEE5BF3}" type="pres">
      <dgm:prSet presAssocID="{3B960BB1-189F-4535-91CD-942ED72A3B60}" presName="Name37" presStyleLbl="parChTrans1D2" presStyleIdx="0" presStyleCnt="1"/>
      <dgm:spPr/>
      <dgm:t>
        <a:bodyPr/>
        <a:lstStyle/>
        <a:p>
          <a:endParaRPr lang="ru-RU"/>
        </a:p>
      </dgm:t>
    </dgm:pt>
    <dgm:pt modelId="{144097EE-766A-48CF-BF15-A5F86F60BAE6}" type="pres">
      <dgm:prSet presAssocID="{2EDD0FED-E356-442A-8E7F-A0803C8E27BF}" presName="hierRoot2" presStyleCnt="0">
        <dgm:presLayoutVars>
          <dgm:hierBranch val="init"/>
        </dgm:presLayoutVars>
      </dgm:prSet>
      <dgm:spPr/>
    </dgm:pt>
    <dgm:pt modelId="{2A06078F-5952-47E4-AD81-ACBC403E276D}" type="pres">
      <dgm:prSet presAssocID="{2EDD0FED-E356-442A-8E7F-A0803C8E27BF}" presName="rootComposite" presStyleCnt="0"/>
      <dgm:spPr/>
    </dgm:pt>
    <dgm:pt modelId="{CF5F9C84-6643-49E3-9539-87A2E8FDCA5E}" type="pres">
      <dgm:prSet presAssocID="{2EDD0FED-E356-442A-8E7F-A0803C8E27BF}" presName="rootText" presStyleLbl="node2" presStyleIdx="0" presStyleCnt="1" custLinFactNeighborX="13822" custLinFactNeighborY="71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9B3821-819C-4BE6-8EA7-86D439BE10D0}" type="pres">
      <dgm:prSet presAssocID="{2EDD0FED-E356-442A-8E7F-A0803C8E27BF}" presName="rootConnector" presStyleLbl="node2" presStyleIdx="0" presStyleCnt="1"/>
      <dgm:spPr/>
      <dgm:t>
        <a:bodyPr/>
        <a:lstStyle/>
        <a:p>
          <a:endParaRPr lang="ru-RU"/>
        </a:p>
      </dgm:t>
    </dgm:pt>
    <dgm:pt modelId="{64646D13-B0F3-4C0E-B256-7B827A8959BD}" type="pres">
      <dgm:prSet presAssocID="{2EDD0FED-E356-442A-8E7F-A0803C8E27BF}" presName="hierChild4" presStyleCnt="0"/>
      <dgm:spPr/>
    </dgm:pt>
    <dgm:pt modelId="{B7ADF819-F85C-4DB1-B657-1B33791C08AA}" type="pres">
      <dgm:prSet presAssocID="{2EDD0FED-E356-442A-8E7F-A0803C8E27BF}" presName="hierChild5" presStyleCnt="0"/>
      <dgm:spPr/>
    </dgm:pt>
    <dgm:pt modelId="{B689A1C3-B2A6-4936-B455-34CED241B74A}" type="pres">
      <dgm:prSet presAssocID="{533DC426-21FE-488C-A6B7-A36A8A3FD0E2}" presName="hierChild3" presStyleCnt="0"/>
      <dgm:spPr/>
    </dgm:pt>
  </dgm:ptLst>
  <dgm:cxnLst>
    <dgm:cxn modelId="{2FA3273C-78A4-42AB-8A88-1BEFC0C21F7A}" type="presOf" srcId="{533DC426-21FE-488C-A6B7-A36A8A3FD0E2}" destId="{F3897CBE-CDBA-4356-BC87-B007986CA20A}" srcOrd="0" destOrd="0" presId="urn:microsoft.com/office/officeart/2005/8/layout/orgChart1"/>
    <dgm:cxn modelId="{A8925927-39CA-4ECF-8E4F-46FCED128BF7}" type="presOf" srcId="{3B960BB1-189F-4535-91CD-942ED72A3B60}" destId="{CF9E6850-C3C7-4EA8-BC1D-95C89CEE5BF3}" srcOrd="0" destOrd="0" presId="urn:microsoft.com/office/officeart/2005/8/layout/orgChart1"/>
    <dgm:cxn modelId="{A00CDBD8-4E9D-4F96-80FE-5D855D579E10}" type="presOf" srcId="{533DC426-21FE-488C-A6B7-A36A8A3FD0E2}" destId="{02DF935B-9985-4038-B8FE-5A04A317CC72}" srcOrd="1" destOrd="0" presId="urn:microsoft.com/office/officeart/2005/8/layout/orgChart1"/>
    <dgm:cxn modelId="{ABA2F30D-7599-4167-B9CE-832761F6A0FF}" type="presOf" srcId="{2EDD0FED-E356-442A-8E7F-A0803C8E27BF}" destId="{8F9B3821-819C-4BE6-8EA7-86D439BE10D0}" srcOrd="1" destOrd="0" presId="urn:microsoft.com/office/officeart/2005/8/layout/orgChart1"/>
    <dgm:cxn modelId="{2B92009E-1386-4E27-B195-01F1B2C42B54}" srcId="{0D7D1201-FD77-4885-8527-D5B93343BB8F}" destId="{533DC426-21FE-488C-A6B7-A36A8A3FD0E2}" srcOrd="0" destOrd="0" parTransId="{5BEF2615-2F24-46B8-BCAF-70CC5348387D}" sibTransId="{DA60706A-E6D8-4939-88B4-1DE2DFE81767}"/>
    <dgm:cxn modelId="{5B4EBA19-7E10-4C49-990D-3BC657C25B30}" type="presOf" srcId="{2EDD0FED-E356-442A-8E7F-A0803C8E27BF}" destId="{CF5F9C84-6643-49E3-9539-87A2E8FDCA5E}" srcOrd="0" destOrd="0" presId="urn:microsoft.com/office/officeart/2005/8/layout/orgChart1"/>
    <dgm:cxn modelId="{F9ED66BB-03AA-4BDB-A62C-A3C9ABD4F8DA}" srcId="{533DC426-21FE-488C-A6B7-A36A8A3FD0E2}" destId="{2EDD0FED-E356-442A-8E7F-A0803C8E27BF}" srcOrd="0" destOrd="0" parTransId="{3B960BB1-189F-4535-91CD-942ED72A3B60}" sibTransId="{A12E1CED-184B-4321-BB21-DBC289F3C55B}"/>
    <dgm:cxn modelId="{8B498965-B6BD-45F1-92D5-EDBACF59EB69}" type="presOf" srcId="{0D7D1201-FD77-4885-8527-D5B93343BB8F}" destId="{4BDA3842-BF15-4D23-95FD-F3A2C626B948}" srcOrd="0" destOrd="0" presId="urn:microsoft.com/office/officeart/2005/8/layout/orgChart1"/>
    <dgm:cxn modelId="{688F80D5-4963-4781-8E6E-B777898E7A48}" type="presParOf" srcId="{4BDA3842-BF15-4D23-95FD-F3A2C626B948}" destId="{3C1E7EEE-4230-49C4-A307-17EF4AD25CF6}" srcOrd="0" destOrd="0" presId="urn:microsoft.com/office/officeart/2005/8/layout/orgChart1"/>
    <dgm:cxn modelId="{DC6FA493-13B9-4BF7-BFD1-62EC2878A80A}" type="presParOf" srcId="{3C1E7EEE-4230-49C4-A307-17EF4AD25CF6}" destId="{958B37BF-70B5-4630-B9AC-68E296B5EFE8}" srcOrd="0" destOrd="0" presId="urn:microsoft.com/office/officeart/2005/8/layout/orgChart1"/>
    <dgm:cxn modelId="{F9A5F79A-1D01-479F-A94D-CEC326737762}" type="presParOf" srcId="{958B37BF-70B5-4630-B9AC-68E296B5EFE8}" destId="{F3897CBE-CDBA-4356-BC87-B007986CA20A}" srcOrd="0" destOrd="0" presId="urn:microsoft.com/office/officeart/2005/8/layout/orgChart1"/>
    <dgm:cxn modelId="{D0A9F1C6-F20F-49B9-85A4-74D3D5431C49}" type="presParOf" srcId="{958B37BF-70B5-4630-B9AC-68E296B5EFE8}" destId="{02DF935B-9985-4038-B8FE-5A04A317CC72}" srcOrd="1" destOrd="0" presId="urn:microsoft.com/office/officeart/2005/8/layout/orgChart1"/>
    <dgm:cxn modelId="{602ED035-0D51-45D3-B11C-9D49A5424FAC}" type="presParOf" srcId="{3C1E7EEE-4230-49C4-A307-17EF4AD25CF6}" destId="{2D4261AD-82DE-48C1-890E-D721A769D6D7}" srcOrd="1" destOrd="0" presId="urn:microsoft.com/office/officeart/2005/8/layout/orgChart1"/>
    <dgm:cxn modelId="{C5CA0193-4B22-46CC-8270-3645ED0223F2}" type="presParOf" srcId="{2D4261AD-82DE-48C1-890E-D721A769D6D7}" destId="{CF9E6850-C3C7-4EA8-BC1D-95C89CEE5BF3}" srcOrd="0" destOrd="0" presId="urn:microsoft.com/office/officeart/2005/8/layout/orgChart1"/>
    <dgm:cxn modelId="{A00E9496-5DE5-433B-B935-787E7BB5FDE0}" type="presParOf" srcId="{2D4261AD-82DE-48C1-890E-D721A769D6D7}" destId="{144097EE-766A-48CF-BF15-A5F86F60BAE6}" srcOrd="1" destOrd="0" presId="urn:microsoft.com/office/officeart/2005/8/layout/orgChart1"/>
    <dgm:cxn modelId="{19CEF2F8-886E-4231-90EC-8F140BAA0422}" type="presParOf" srcId="{144097EE-766A-48CF-BF15-A5F86F60BAE6}" destId="{2A06078F-5952-47E4-AD81-ACBC403E276D}" srcOrd="0" destOrd="0" presId="urn:microsoft.com/office/officeart/2005/8/layout/orgChart1"/>
    <dgm:cxn modelId="{9E42B9DC-CAAD-42D9-847E-751AA3137180}" type="presParOf" srcId="{2A06078F-5952-47E4-AD81-ACBC403E276D}" destId="{CF5F9C84-6643-49E3-9539-87A2E8FDCA5E}" srcOrd="0" destOrd="0" presId="urn:microsoft.com/office/officeart/2005/8/layout/orgChart1"/>
    <dgm:cxn modelId="{E9D1072F-3BD6-4266-8C19-51971F7B16A5}" type="presParOf" srcId="{2A06078F-5952-47E4-AD81-ACBC403E276D}" destId="{8F9B3821-819C-4BE6-8EA7-86D439BE10D0}" srcOrd="1" destOrd="0" presId="urn:microsoft.com/office/officeart/2005/8/layout/orgChart1"/>
    <dgm:cxn modelId="{67466194-632E-4C0F-8964-7107491FF995}" type="presParOf" srcId="{144097EE-766A-48CF-BF15-A5F86F60BAE6}" destId="{64646D13-B0F3-4C0E-B256-7B827A8959BD}" srcOrd="1" destOrd="0" presId="urn:microsoft.com/office/officeart/2005/8/layout/orgChart1"/>
    <dgm:cxn modelId="{1B378842-3B90-4B04-AD6E-AF7E9FA4EF19}" type="presParOf" srcId="{144097EE-766A-48CF-BF15-A5F86F60BAE6}" destId="{B7ADF819-F85C-4DB1-B657-1B33791C08AA}" srcOrd="2" destOrd="0" presId="urn:microsoft.com/office/officeart/2005/8/layout/orgChart1"/>
    <dgm:cxn modelId="{27AC54D4-1A97-40C3-B3E2-5F750EEFD2FE}" type="presParOf" srcId="{3C1E7EEE-4230-49C4-A307-17EF4AD25CF6}" destId="{B689A1C3-B2A6-4936-B455-34CED241B74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63C66D8-0B54-44CE-B907-730388963DBE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C19FDE-6704-4668-AB04-A3BB18A3C993}">
      <dgm:prSet phldrT="[Текст]" custT="1"/>
      <dgm:spPr/>
      <dgm:t>
        <a:bodyPr/>
        <a:lstStyle/>
        <a:p>
          <a:r>
            <a:rPr lang="ru-RU" sz="1400" dirty="0" smtClean="0"/>
            <a:t>Общая площадь МО 12 288,4 га</a:t>
          </a:r>
          <a:endParaRPr lang="ru-RU" sz="1400" dirty="0"/>
        </a:p>
      </dgm:t>
    </dgm:pt>
    <dgm:pt modelId="{1763012B-E5D5-4BAE-9A53-EE2DA5B9F419}" type="parTrans" cxnId="{B3B61178-8BD1-4273-B4B6-75604FD07AE1}">
      <dgm:prSet/>
      <dgm:spPr/>
      <dgm:t>
        <a:bodyPr/>
        <a:lstStyle/>
        <a:p>
          <a:endParaRPr lang="ru-RU"/>
        </a:p>
      </dgm:t>
    </dgm:pt>
    <dgm:pt modelId="{B8A6DD57-CCCD-471B-8B1C-0855438BD667}" type="sibTrans" cxnId="{B3B61178-8BD1-4273-B4B6-75604FD07AE1}">
      <dgm:prSet/>
      <dgm:spPr/>
      <dgm:t>
        <a:bodyPr/>
        <a:lstStyle/>
        <a:p>
          <a:endParaRPr lang="ru-RU"/>
        </a:p>
      </dgm:t>
    </dgm:pt>
    <dgm:pt modelId="{29BDAC60-5CEC-4D55-BAC1-83DB35190A25}">
      <dgm:prSet phldrT="[Текст]"/>
      <dgm:spPr/>
      <dgm:t>
        <a:bodyPr/>
        <a:lstStyle/>
        <a:p>
          <a:r>
            <a:rPr lang="ru-RU" dirty="0" smtClean="0"/>
            <a:t>Площадь населенного пункта 3 076,73  га</a:t>
          </a:r>
          <a:endParaRPr lang="ru-RU" dirty="0"/>
        </a:p>
      </dgm:t>
    </dgm:pt>
    <dgm:pt modelId="{3C38BB9A-6845-4B39-9E0D-DF58923B0ABA}" type="parTrans" cxnId="{9C6A0D31-983B-400B-B5C6-75772631948C}">
      <dgm:prSet/>
      <dgm:spPr/>
      <dgm:t>
        <a:bodyPr/>
        <a:lstStyle/>
        <a:p>
          <a:endParaRPr lang="ru-RU"/>
        </a:p>
      </dgm:t>
    </dgm:pt>
    <dgm:pt modelId="{A9835FC4-DBDC-4991-93C7-23903FACA378}" type="sibTrans" cxnId="{9C6A0D31-983B-400B-B5C6-75772631948C}">
      <dgm:prSet/>
      <dgm:spPr/>
      <dgm:t>
        <a:bodyPr/>
        <a:lstStyle/>
        <a:p>
          <a:endParaRPr lang="ru-RU"/>
        </a:p>
      </dgm:t>
    </dgm:pt>
    <dgm:pt modelId="{65745363-12A3-4D04-9961-9BCA84B474B3}">
      <dgm:prSet phldrT="[Текст]" custT="1"/>
      <dgm:spPr/>
      <dgm:t>
        <a:bodyPr/>
        <a:lstStyle/>
        <a:p>
          <a:r>
            <a:rPr lang="ru-RU" sz="1400" dirty="0" smtClean="0"/>
            <a:t>Площадь земель промышленного назначения 95,65 га</a:t>
          </a:r>
          <a:endParaRPr lang="ru-RU" sz="1400" dirty="0"/>
        </a:p>
      </dgm:t>
    </dgm:pt>
    <dgm:pt modelId="{41F41437-D76A-448E-8342-9FD63FD236F3}" type="parTrans" cxnId="{DC64DFC9-AB33-43E7-8466-B115138352C4}">
      <dgm:prSet/>
      <dgm:spPr/>
      <dgm:t>
        <a:bodyPr/>
        <a:lstStyle/>
        <a:p>
          <a:endParaRPr lang="ru-RU"/>
        </a:p>
      </dgm:t>
    </dgm:pt>
    <dgm:pt modelId="{DA1F5207-557F-4B6F-9D00-D0FAD631435C}" type="sibTrans" cxnId="{DC64DFC9-AB33-43E7-8466-B115138352C4}">
      <dgm:prSet/>
      <dgm:spPr/>
      <dgm:t>
        <a:bodyPr/>
        <a:lstStyle/>
        <a:p>
          <a:endParaRPr lang="ru-RU"/>
        </a:p>
      </dgm:t>
    </dgm:pt>
    <dgm:pt modelId="{1D06257D-2846-4F1F-9BD1-6F717ECB7B54}">
      <dgm:prSet phldrT="[Текст]"/>
      <dgm:spPr/>
      <dgm:t>
        <a:bodyPr/>
        <a:lstStyle/>
        <a:p>
          <a:r>
            <a:rPr lang="ru-RU" dirty="0" smtClean="0"/>
            <a:t>В т.ч неиспользуемых 26,9 га</a:t>
          </a:r>
          <a:endParaRPr lang="ru-RU" dirty="0"/>
        </a:p>
      </dgm:t>
    </dgm:pt>
    <dgm:pt modelId="{7D0A269D-84B5-4B4F-ACF8-DA6F2EE28B60}" type="parTrans" cxnId="{A46F51FB-5A77-47D3-A5E7-5E0869B6F10A}">
      <dgm:prSet/>
      <dgm:spPr/>
      <dgm:t>
        <a:bodyPr/>
        <a:lstStyle/>
        <a:p>
          <a:endParaRPr lang="ru-RU"/>
        </a:p>
      </dgm:t>
    </dgm:pt>
    <dgm:pt modelId="{D725A802-052F-44DB-B3F3-1BAAD0F064C5}" type="sibTrans" cxnId="{A46F51FB-5A77-47D3-A5E7-5E0869B6F10A}">
      <dgm:prSet/>
      <dgm:spPr/>
      <dgm:t>
        <a:bodyPr/>
        <a:lstStyle/>
        <a:p>
          <a:endParaRPr lang="ru-RU"/>
        </a:p>
      </dgm:t>
    </dgm:pt>
    <dgm:pt modelId="{F3D4AA21-59EE-4AD6-BEFA-5590099BE379}">
      <dgm:prSet phldrT="[Текст]"/>
      <dgm:spPr/>
      <dgm:t>
        <a:bodyPr/>
        <a:lstStyle/>
        <a:p>
          <a:r>
            <a:rPr lang="ru-RU" dirty="0" smtClean="0"/>
            <a:t>Площадь земель с/х назначения 3 783,39 га</a:t>
          </a:r>
          <a:endParaRPr lang="ru-RU" dirty="0"/>
        </a:p>
      </dgm:t>
    </dgm:pt>
    <dgm:pt modelId="{A7E1A29F-B87D-49BF-8394-C28554EC032B}" type="parTrans" cxnId="{88C76713-67B2-427F-9D8D-1DDE0CF95410}">
      <dgm:prSet/>
      <dgm:spPr/>
      <dgm:t>
        <a:bodyPr/>
        <a:lstStyle/>
        <a:p>
          <a:endParaRPr lang="ru-RU"/>
        </a:p>
      </dgm:t>
    </dgm:pt>
    <dgm:pt modelId="{D9C12E8D-0D99-497D-89FC-6D7FE468D800}" type="sibTrans" cxnId="{88C76713-67B2-427F-9D8D-1DDE0CF95410}">
      <dgm:prSet/>
      <dgm:spPr/>
      <dgm:t>
        <a:bodyPr/>
        <a:lstStyle/>
        <a:p>
          <a:endParaRPr lang="ru-RU"/>
        </a:p>
      </dgm:t>
    </dgm:pt>
    <dgm:pt modelId="{2C3CE38D-CEC3-4E40-AC59-D76A23844C2A}">
      <dgm:prSet phldrT="[Текст]"/>
      <dgm:spPr/>
      <dgm:t>
        <a:bodyPr/>
        <a:lstStyle/>
        <a:p>
          <a:r>
            <a:rPr lang="ru-RU" dirty="0" smtClean="0"/>
            <a:t>В т.ч. неиспользуемых 39,9 га</a:t>
          </a:r>
          <a:endParaRPr lang="ru-RU" dirty="0"/>
        </a:p>
      </dgm:t>
    </dgm:pt>
    <dgm:pt modelId="{A639F6DA-8057-41BC-949B-D8D7D2ED1D99}" type="parTrans" cxnId="{AFDC89DB-42A9-4740-9E26-B1F85AC32FC3}">
      <dgm:prSet/>
      <dgm:spPr/>
      <dgm:t>
        <a:bodyPr/>
        <a:lstStyle/>
        <a:p>
          <a:endParaRPr lang="ru-RU"/>
        </a:p>
      </dgm:t>
    </dgm:pt>
    <dgm:pt modelId="{99CED239-357C-44BF-8368-BD112A5EC9BC}" type="sibTrans" cxnId="{AFDC89DB-42A9-4740-9E26-B1F85AC32FC3}">
      <dgm:prSet/>
      <dgm:spPr/>
      <dgm:t>
        <a:bodyPr/>
        <a:lstStyle/>
        <a:p>
          <a:endParaRPr lang="ru-RU"/>
        </a:p>
      </dgm:t>
    </dgm:pt>
    <dgm:pt modelId="{18D6C998-A188-4559-B217-83793AAC071B}">
      <dgm:prSet phldrT="[Текст]"/>
      <dgm:spPr/>
      <dgm:t>
        <a:bodyPr/>
        <a:lstStyle/>
        <a:p>
          <a:r>
            <a:rPr lang="ru-RU" dirty="0" smtClean="0"/>
            <a:t>Площадь земель лесного фонда 5 310 га</a:t>
          </a:r>
          <a:endParaRPr lang="ru-RU" dirty="0"/>
        </a:p>
      </dgm:t>
    </dgm:pt>
    <dgm:pt modelId="{248DCC34-B3C3-4F8B-8F56-1A0A06B4F312}" type="parTrans" cxnId="{503FEEC7-34C0-48D7-9473-5E46FDCD6EF0}">
      <dgm:prSet/>
      <dgm:spPr/>
      <dgm:t>
        <a:bodyPr/>
        <a:lstStyle/>
        <a:p>
          <a:endParaRPr lang="ru-RU"/>
        </a:p>
      </dgm:t>
    </dgm:pt>
    <dgm:pt modelId="{C29A8A78-6982-42A2-9E90-D93EC7E527D1}" type="sibTrans" cxnId="{503FEEC7-34C0-48D7-9473-5E46FDCD6EF0}">
      <dgm:prSet/>
      <dgm:spPr/>
      <dgm:t>
        <a:bodyPr/>
        <a:lstStyle/>
        <a:p>
          <a:endParaRPr lang="ru-RU"/>
        </a:p>
      </dgm:t>
    </dgm:pt>
    <dgm:pt modelId="{C1FDB560-D56D-4AA1-A3C0-A1D368E02552}" type="pres">
      <dgm:prSet presAssocID="{E63C66D8-0B54-44CE-B907-730388963D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98010A-46A8-442F-88B9-FE0AA7DAD064}" type="pres">
      <dgm:prSet presAssocID="{5BC19FDE-6704-4668-AB04-A3BB18A3C993}" presName="parentText" presStyleLbl="node1" presStyleIdx="0" presStyleCnt="4" custScaleY="44227" custLinFactY="-100000" custLinFactNeighborX="1562" custLinFactNeighborY="-1765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B442AE-4292-4EB3-BB3C-97F381292FCC}" type="pres">
      <dgm:prSet presAssocID="{5BC19FDE-6704-4668-AB04-A3BB18A3C993}" presName="childText" presStyleLbl="revTx" presStyleIdx="0" presStyleCnt="3" custLinFactNeighborX="1550" custLinFactNeighborY="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59B7A7-4A0B-4210-A21C-E3985BBC8200}" type="pres">
      <dgm:prSet presAssocID="{65745363-12A3-4D04-9961-9BCA84B474B3}" presName="parentText" presStyleLbl="node1" presStyleIdx="1" presStyleCnt="4" custScaleY="44352" custLinFactNeighborX="-1501" custLinFactNeighborY="-887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83EB8-4298-455F-83EA-9EDA2DAC7D75}" type="pres">
      <dgm:prSet presAssocID="{65745363-12A3-4D04-9961-9BCA84B474B3}" presName="childText" presStyleLbl="revTx" presStyleIdx="1" presStyleCnt="3" custLinFactY="26614" custLinFactNeighborX="156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E752C5-ED1B-4581-A782-3B120A43CECE}" type="pres">
      <dgm:prSet presAssocID="{F3D4AA21-59EE-4AD6-BEFA-5590099BE379}" presName="parentText" presStyleLbl="node1" presStyleIdx="2" presStyleCnt="4" custScaleY="40355" custLinFactNeighborX="3030" custLinFactNeighborY="-834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62DDB-8E01-4060-BE78-1364A1963019}" type="pres">
      <dgm:prSet presAssocID="{F3D4AA21-59EE-4AD6-BEFA-5590099BE379}" presName="childText" presStyleLbl="revTx" presStyleIdx="2" presStyleCnt="3" custLinFactNeighborY="-20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38A9B6-9025-445B-9073-154547F606CA}" type="pres">
      <dgm:prSet presAssocID="{18D6C998-A188-4559-B217-83793AAC071B}" presName="parentText" presStyleLbl="node1" presStyleIdx="3" presStyleCnt="4" custScaleY="38437" custLinFactNeighborX="1563" custLinFactNeighborY="-802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1A6AFF-50D0-448F-9C65-3E9340D7E22D}" type="presOf" srcId="{5BC19FDE-6704-4668-AB04-A3BB18A3C993}" destId="{7998010A-46A8-442F-88B9-FE0AA7DAD064}" srcOrd="0" destOrd="0" presId="urn:microsoft.com/office/officeart/2005/8/layout/vList2"/>
    <dgm:cxn modelId="{C18C38AA-70D7-44CE-B31F-674E18CA1D30}" type="presOf" srcId="{E63C66D8-0B54-44CE-B907-730388963DBE}" destId="{C1FDB560-D56D-4AA1-A3C0-A1D368E02552}" srcOrd="0" destOrd="0" presId="urn:microsoft.com/office/officeart/2005/8/layout/vList2"/>
    <dgm:cxn modelId="{88C76713-67B2-427F-9D8D-1DDE0CF95410}" srcId="{E63C66D8-0B54-44CE-B907-730388963DBE}" destId="{F3D4AA21-59EE-4AD6-BEFA-5590099BE379}" srcOrd="2" destOrd="0" parTransId="{A7E1A29F-B87D-49BF-8394-C28554EC032B}" sibTransId="{D9C12E8D-0D99-497D-89FC-6D7FE468D800}"/>
    <dgm:cxn modelId="{AFDC89DB-42A9-4740-9E26-B1F85AC32FC3}" srcId="{F3D4AA21-59EE-4AD6-BEFA-5590099BE379}" destId="{2C3CE38D-CEC3-4E40-AC59-D76A23844C2A}" srcOrd="0" destOrd="0" parTransId="{A639F6DA-8057-41BC-949B-D8D7D2ED1D99}" sibTransId="{99CED239-357C-44BF-8368-BD112A5EC9BC}"/>
    <dgm:cxn modelId="{77AB04BD-E303-4A15-BF55-755383E30D99}" type="presOf" srcId="{29BDAC60-5CEC-4D55-BAC1-83DB35190A25}" destId="{5DB442AE-4292-4EB3-BB3C-97F381292FCC}" srcOrd="0" destOrd="0" presId="urn:microsoft.com/office/officeart/2005/8/layout/vList2"/>
    <dgm:cxn modelId="{503FEEC7-34C0-48D7-9473-5E46FDCD6EF0}" srcId="{E63C66D8-0B54-44CE-B907-730388963DBE}" destId="{18D6C998-A188-4559-B217-83793AAC071B}" srcOrd="3" destOrd="0" parTransId="{248DCC34-B3C3-4F8B-8F56-1A0A06B4F312}" sibTransId="{C29A8A78-6982-42A2-9E90-D93EC7E527D1}"/>
    <dgm:cxn modelId="{9C6A0D31-983B-400B-B5C6-75772631948C}" srcId="{5BC19FDE-6704-4668-AB04-A3BB18A3C993}" destId="{29BDAC60-5CEC-4D55-BAC1-83DB35190A25}" srcOrd="0" destOrd="0" parTransId="{3C38BB9A-6845-4B39-9E0D-DF58923B0ABA}" sibTransId="{A9835FC4-DBDC-4991-93C7-23903FACA378}"/>
    <dgm:cxn modelId="{DC64DFC9-AB33-43E7-8466-B115138352C4}" srcId="{E63C66D8-0B54-44CE-B907-730388963DBE}" destId="{65745363-12A3-4D04-9961-9BCA84B474B3}" srcOrd="1" destOrd="0" parTransId="{41F41437-D76A-448E-8342-9FD63FD236F3}" sibTransId="{DA1F5207-557F-4B6F-9D00-D0FAD631435C}"/>
    <dgm:cxn modelId="{B51A9ED8-A440-4DD4-80F6-07679528AED1}" type="presOf" srcId="{18D6C998-A188-4559-B217-83793AAC071B}" destId="{BE38A9B6-9025-445B-9073-154547F606CA}" srcOrd="0" destOrd="0" presId="urn:microsoft.com/office/officeart/2005/8/layout/vList2"/>
    <dgm:cxn modelId="{A87F7186-DC3F-4032-9E70-474AEC648DF8}" type="presOf" srcId="{2C3CE38D-CEC3-4E40-AC59-D76A23844C2A}" destId="{4B962DDB-8E01-4060-BE78-1364A1963019}" srcOrd="0" destOrd="0" presId="urn:microsoft.com/office/officeart/2005/8/layout/vList2"/>
    <dgm:cxn modelId="{A46F51FB-5A77-47D3-A5E7-5E0869B6F10A}" srcId="{65745363-12A3-4D04-9961-9BCA84B474B3}" destId="{1D06257D-2846-4F1F-9BD1-6F717ECB7B54}" srcOrd="0" destOrd="0" parTransId="{7D0A269D-84B5-4B4F-ACF8-DA6F2EE28B60}" sibTransId="{D725A802-052F-44DB-B3F3-1BAAD0F064C5}"/>
    <dgm:cxn modelId="{E756AA7E-2BA0-4927-9BAA-D35DE5772801}" type="presOf" srcId="{65745363-12A3-4D04-9961-9BCA84B474B3}" destId="{5859B7A7-4A0B-4210-A21C-E3985BBC8200}" srcOrd="0" destOrd="0" presId="urn:microsoft.com/office/officeart/2005/8/layout/vList2"/>
    <dgm:cxn modelId="{C7C6DCA0-5BF8-4F71-8E81-56D69941C531}" type="presOf" srcId="{1D06257D-2846-4F1F-9BD1-6F717ECB7B54}" destId="{88783EB8-4298-455F-83EA-9EDA2DAC7D75}" srcOrd="0" destOrd="0" presId="urn:microsoft.com/office/officeart/2005/8/layout/vList2"/>
    <dgm:cxn modelId="{D6C3B34F-EC8E-4B4D-8CC8-5059E6C8A169}" type="presOf" srcId="{F3D4AA21-59EE-4AD6-BEFA-5590099BE379}" destId="{BFE752C5-ED1B-4581-A782-3B120A43CECE}" srcOrd="0" destOrd="0" presId="urn:microsoft.com/office/officeart/2005/8/layout/vList2"/>
    <dgm:cxn modelId="{B3B61178-8BD1-4273-B4B6-75604FD07AE1}" srcId="{E63C66D8-0B54-44CE-B907-730388963DBE}" destId="{5BC19FDE-6704-4668-AB04-A3BB18A3C993}" srcOrd="0" destOrd="0" parTransId="{1763012B-E5D5-4BAE-9A53-EE2DA5B9F419}" sibTransId="{B8A6DD57-CCCD-471B-8B1C-0855438BD667}"/>
    <dgm:cxn modelId="{AC2BBD02-00D2-40DC-B2F8-77DC69C577CA}" type="presParOf" srcId="{C1FDB560-D56D-4AA1-A3C0-A1D368E02552}" destId="{7998010A-46A8-442F-88B9-FE0AA7DAD064}" srcOrd="0" destOrd="0" presId="urn:microsoft.com/office/officeart/2005/8/layout/vList2"/>
    <dgm:cxn modelId="{7932DB96-EA3E-4CFC-9A6E-89830BC2DD37}" type="presParOf" srcId="{C1FDB560-D56D-4AA1-A3C0-A1D368E02552}" destId="{5DB442AE-4292-4EB3-BB3C-97F381292FCC}" srcOrd="1" destOrd="0" presId="urn:microsoft.com/office/officeart/2005/8/layout/vList2"/>
    <dgm:cxn modelId="{5BD9455F-2A64-40EE-A059-0CF89C8A73C2}" type="presParOf" srcId="{C1FDB560-D56D-4AA1-A3C0-A1D368E02552}" destId="{5859B7A7-4A0B-4210-A21C-E3985BBC8200}" srcOrd="2" destOrd="0" presId="urn:microsoft.com/office/officeart/2005/8/layout/vList2"/>
    <dgm:cxn modelId="{D80C348B-6E5D-41AF-A500-73849CBEB432}" type="presParOf" srcId="{C1FDB560-D56D-4AA1-A3C0-A1D368E02552}" destId="{88783EB8-4298-455F-83EA-9EDA2DAC7D75}" srcOrd="3" destOrd="0" presId="urn:microsoft.com/office/officeart/2005/8/layout/vList2"/>
    <dgm:cxn modelId="{9FC99872-982A-4F39-B85C-FC7542586B27}" type="presParOf" srcId="{C1FDB560-D56D-4AA1-A3C0-A1D368E02552}" destId="{BFE752C5-ED1B-4581-A782-3B120A43CECE}" srcOrd="4" destOrd="0" presId="urn:microsoft.com/office/officeart/2005/8/layout/vList2"/>
    <dgm:cxn modelId="{3A3EB801-8437-43DF-A462-F91CCFAFDF6D}" type="presParOf" srcId="{C1FDB560-D56D-4AA1-A3C0-A1D368E02552}" destId="{4B962DDB-8E01-4060-BE78-1364A1963019}" srcOrd="5" destOrd="0" presId="urn:microsoft.com/office/officeart/2005/8/layout/vList2"/>
    <dgm:cxn modelId="{48373057-C427-488D-98D8-C8EF562AECA7}" type="presParOf" srcId="{C1FDB560-D56D-4AA1-A3C0-A1D368E02552}" destId="{BE38A9B6-9025-445B-9073-154547F606CA}" srcOrd="6" destOrd="0" presId="urn:microsoft.com/office/officeart/2005/8/layout/vList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7FB70A-772E-46A6-AE01-7180B45E7BA4}">
      <dsp:nvSpPr>
        <dsp:cNvPr id="0" name=""/>
        <dsp:cNvSpPr/>
      </dsp:nvSpPr>
      <dsp:spPr>
        <a:xfrm rot="5400000">
          <a:off x="960358" y="644724"/>
          <a:ext cx="1112497" cy="185117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B95C8B-95AC-4FC9-BB73-6AF56D4FFF5B}">
      <dsp:nvSpPr>
        <dsp:cNvPr id="0" name=""/>
        <dsp:cNvSpPr/>
      </dsp:nvSpPr>
      <dsp:spPr>
        <a:xfrm>
          <a:off x="774655" y="1197825"/>
          <a:ext cx="1671247" cy="1464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В состав МО поселок Боровский входит один населенный пункт  - р.п. Боровский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774655" y="1197825"/>
        <a:ext cx="1671247" cy="1464946"/>
      </dsp:txXfrm>
    </dsp:sp>
    <dsp:sp modelId="{07A0092C-5E2A-4EE5-A635-FB52EF694D98}">
      <dsp:nvSpPr>
        <dsp:cNvPr id="0" name=""/>
        <dsp:cNvSpPr/>
      </dsp:nvSpPr>
      <dsp:spPr>
        <a:xfrm>
          <a:off x="2130573" y="508438"/>
          <a:ext cx="315329" cy="315329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2356CD-9595-40E3-8CAC-B44A8E1BFE24}">
      <dsp:nvSpPr>
        <dsp:cNvPr id="0" name=""/>
        <dsp:cNvSpPr/>
      </dsp:nvSpPr>
      <dsp:spPr>
        <a:xfrm rot="5400000">
          <a:off x="3006292" y="138455"/>
          <a:ext cx="1112497" cy="185117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61D824-6086-43E3-8CE6-F8AC4338BAAD}">
      <dsp:nvSpPr>
        <dsp:cNvPr id="0" name=""/>
        <dsp:cNvSpPr/>
      </dsp:nvSpPr>
      <dsp:spPr>
        <a:xfrm>
          <a:off x="2820588" y="691557"/>
          <a:ext cx="1671247" cy="1464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Административным центром МО поселок Боровский является р.п. Боровский</a:t>
          </a:r>
          <a:endParaRPr lang="ru-RU" sz="1300" kern="1200" dirty="0"/>
        </a:p>
      </dsp:txBody>
      <dsp:txXfrm>
        <a:off x="2820588" y="691557"/>
        <a:ext cx="1671247" cy="1464946"/>
      </dsp:txXfrm>
    </dsp:sp>
    <dsp:sp modelId="{BFD35D80-B940-4899-933E-14FE068A6137}">
      <dsp:nvSpPr>
        <dsp:cNvPr id="0" name=""/>
        <dsp:cNvSpPr/>
      </dsp:nvSpPr>
      <dsp:spPr>
        <a:xfrm>
          <a:off x="4176506" y="2170"/>
          <a:ext cx="315329" cy="315329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3B6ED2-97D8-481D-A22D-0929686FDF6E}">
      <dsp:nvSpPr>
        <dsp:cNvPr id="0" name=""/>
        <dsp:cNvSpPr/>
      </dsp:nvSpPr>
      <dsp:spPr>
        <a:xfrm rot="5400000">
          <a:off x="5052225" y="-367812"/>
          <a:ext cx="1112497" cy="185117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3A9211-1A9B-4AF4-9328-B7466C3019A4}">
      <dsp:nvSpPr>
        <dsp:cNvPr id="0" name=""/>
        <dsp:cNvSpPr/>
      </dsp:nvSpPr>
      <dsp:spPr>
        <a:xfrm>
          <a:off x="4866522" y="185288"/>
          <a:ext cx="1671247" cy="1464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МО расположено на юге Тюменской области в 18 км юго-восточнее города Тюмени на западном берегу озера Андреевское  </a:t>
          </a:r>
        </a:p>
      </dsp:txBody>
      <dsp:txXfrm>
        <a:off x="4866522" y="185288"/>
        <a:ext cx="1671247" cy="14649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4423B4-52A2-4F90-BE8D-BEA0E2B84877}">
      <dsp:nvSpPr>
        <dsp:cNvPr id="0" name=""/>
        <dsp:cNvSpPr/>
      </dsp:nvSpPr>
      <dsp:spPr>
        <a:xfrm>
          <a:off x="0" y="6982"/>
          <a:ext cx="5760640" cy="83795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Высокий процент износа инженерных сетей.</a:t>
          </a:r>
          <a:endParaRPr lang="ru-RU" sz="1500" kern="1200" dirty="0"/>
        </a:p>
      </dsp:txBody>
      <dsp:txXfrm>
        <a:off x="40905" y="47887"/>
        <a:ext cx="5678830" cy="756142"/>
      </dsp:txXfrm>
    </dsp:sp>
    <dsp:sp modelId="{9778CEF6-C6B3-4E88-86EB-1E4E2EEFE224}">
      <dsp:nvSpPr>
        <dsp:cNvPr id="0" name=""/>
        <dsp:cNvSpPr/>
      </dsp:nvSpPr>
      <dsp:spPr>
        <a:xfrm>
          <a:off x="0" y="888135"/>
          <a:ext cx="5760640" cy="83795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Удаленность основных инвестиционных площадок от инженерных сетей (электроснабжение, газоснабжения)</a:t>
          </a:r>
          <a:endParaRPr lang="ru-RU" sz="1500" kern="1200" dirty="0"/>
        </a:p>
      </dsp:txBody>
      <dsp:txXfrm>
        <a:off x="40905" y="929040"/>
        <a:ext cx="5678830" cy="756142"/>
      </dsp:txXfrm>
    </dsp:sp>
    <dsp:sp modelId="{0FA6499A-1872-4A42-9060-F0116EB3765B}">
      <dsp:nvSpPr>
        <dsp:cNvPr id="0" name=""/>
        <dsp:cNvSpPr/>
      </dsp:nvSpPr>
      <dsp:spPr>
        <a:xfrm>
          <a:off x="0" y="1769287"/>
          <a:ext cx="5760640" cy="83795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Высокая плотность застройки</a:t>
          </a:r>
          <a:endParaRPr lang="ru-RU" sz="1500" kern="1200" dirty="0"/>
        </a:p>
      </dsp:txBody>
      <dsp:txXfrm>
        <a:off x="40905" y="1810192"/>
        <a:ext cx="5678830" cy="756142"/>
      </dsp:txXfrm>
    </dsp:sp>
    <dsp:sp modelId="{CEBB177B-7C05-448F-A9B2-ACBFF5525395}">
      <dsp:nvSpPr>
        <dsp:cNvPr id="0" name=""/>
        <dsp:cNvSpPr/>
      </dsp:nvSpPr>
      <dsp:spPr>
        <a:xfrm>
          <a:off x="0" y="2650440"/>
          <a:ext cx="5760640" cy="83795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Территория поселка ограничена в расширении землями </a:t>
          </a:r>
          <a:r>
            <a:rPr lang="ru-RU" sz="1500" kern="1200" dirty="0" err="1" smtClean="0"/>
            <a:t>гос.лесфонда</a:t>
          </a:r>
          <a:r>
            <a:rPr lang="ru-RU" sz="1500" kern="1200" dirty="0" smtClean="0"/>
            <a:t>, садоводческими товариществами и землями ОАО «Птицефабрика </a:t>
          </a:r>
          <a:r>
            <a:rPr lang="ru-RU" sz="1500" kern="1200" dirty="0" err="1" smtClean="0"/>
            <a:t>Боровская</a:t>
          </a:r>
          <a:r>
            <a:rPr lang="ru-RU" sz="1500" kern="1200" dirty="0" smtClean="0"/>
            <a:t>»</a:t>
          </a:r>
          <a:endParaRPr lang="ru-RU" sz="1500" kern="1200" dirty="0"/>
        </a:p>
      </dsp:txBody>
      <dsp:txXfrm>
        <a:off x="40905" y="2691345"/>
        <a:ext cx="5678830" cy="756142"/>
      </dsp:txXfrm>
    </dsp:sp>
    <dsp:sp modelId="{1735892B-F9E2-4B2D-98C5-6BFB9C6EBB60}">
      <dsp:nvSpPr>
        <dsp:cNvPr id="0" name=""/>
        <dsp:cNvSpPr/>
      </dsp:nvSpPr>
      <dsp:spPr>
        <a:xfrm>
          <a:off x="0" y="3520833"/>
          <a:ext cx="5760640" cy="83795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Высокая кадастровая стоимость земельных участков</a:t>
          </a:r>
          <a:endParaRPr lang="ru-RU" sz="1500" kern="1200" dirty="0"/>
        </a:p>
      </dsp:txBody>
      <dsp:txXfrm>
        <a:off x="40905" y="3561738"/>
        <a:ext cx="5678830" cy="75614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11CD0-7C27-469F-AB97-072A99D0CA32}">
      <dsp:nvSpPr>
        <dsp:cNvPr id="0" name=""/>
        <dsp:cNvSpPr/>
      </dsp:nvSpPr>
      <dsp:spPr>
        <a:xfrm>
          <a:off x="1918479" y="2291648"/>
          <a:ext cx="2329997" cy="6408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МО п. Боровский</a:t>
          </a:r>
          <a:endParaRPr lang="ru-RU" sz="1400" kern="1200" dirty="0"/>
        </a:p>
      </dsp:txBody>
      <dsp:txXfrm>
        <a:off x="1949764" y="2322933"/>
        <a:ext cx="2267427" cy="578316"/>
      </dsp:txXfrm>
    </dsp:sp>
    <dsp:sp modelId="{1C665AA8-4B4E-4992-BF33-1ABE072CA764}">
      <dsp:nvSpPr>
        <dsp:cNvPr id="0" name=""/>
        <dsp:cNvSpPr/>
      </dsp:nvSpPr>
      <dsp:spPr>
        <a:xfrm rot="16227703">
          <a:off x="2574833" y="1776285"/>
          <a:ext cx="10307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3076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4E32AF-BF79-43B7-B58F-E55EC8AD1737}">
      <dsp:nvSpPr>
        <dsp:cNvPr id="0" name=""/>
        <dsp:cNvSpPr/>
      </dsp:nvSpPr>
      <dsp:spPr>
        <a:xfrm>
          <a:off x="2233384" y="485970"/>
          <a:ext cx="1728209" cy="7749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г. Тюмень,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18 км</a:t>
          </a:r>
          <a:endParaRPr lang="ru-RU" sz="1400" kern="1200" dirty="0"/>
        </a:p>
      </dsp:txBody>
      <dsp:txXfrm>
        <a:off x="2271214" y="523800"/>
        <a:ext cx="1652549" cy="699291"/>
      </dsp:txXfrm>
    </dsp:sp>
    <dsp:sp modelId="{BD130AB8-B403-4938-AD7E-7DC0EEA3A0C0}">
      <dsp:nvSpPr>
        <dsp:cNvPr id="0" name=""/>
        <dsp:cNvSpPr/>
      </dsp:nvSpPr>
      <dsp:spPr>
        <a:xfrm rot="19405635">
          <a:off x="3353067" y="1800456"/>
          <a:ext cx="16487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4873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B5A6F-0D41-4A54-982B-B1511F3312CD}">
      <dsp:nvSpPr>
        <dsp:cNvPr id="0" name=""/>
        <dsp:cNvSpPr/>
      </dsp:nvSpPr>
      <dsp:spPr>
        <a:xfrm>
          <a:off x="4694926" y="484267"/>
          <a:ext cx="1401073" cy="8249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Аэропорт, 33 км</a:t>
          </a:r>
          <a:endParaRPr lang="ru-RU" sz="1400" kern="1200" dirty="0"/>
        </a:p>
      </dsp:txBody>
      <dsp:txXfrm>
        <a:off x="4735199" y="524540"/>
        <a:ext cx="1320527" cy="744449"/>
      </dsp:txXfrm>
    </dsp:sp>
    <dsp:sp modelId="{04B59F11-6CD1-4E26-8AA2-1A6F2F5C2003}">
      <dsp:nvSpPr>
        <dsp:cNvPr id="0" name=""/>
        <dsp:cNvSpPr/>
      </dsp:nvSpPr>
      <dsp:spPr>
        <a:xfrm rot="12971913">
          <a:off x="1142727" y="1800447"/>
          <a:ext cx="16634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6343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E52F4-28A5-4AE1-B3DF-CDB6D6A4ABE6}">
      <dsp:nvSpPr>
        <dsp:cNvPr id="0" name=""/>
        <dsp:cNvSpPr/>
      </dsp:nvSpPr>
      <dsp:spPr>
        <a:xfrm>
          <a:off x="0" y="484250"/>
          <a:ext cx="1479266" cy="8249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ж/</a:t>
          </a:r>
          <a:r>
            <a:rPr lang="ru-RU" sz="1400" kern="1200" dirty="0" err="1" smtClean="0"/>
            <a:t>д</a:t>
          </a:r>
          <a:r>
            <a:rPr lang="ru-RU" sz="1400" kern="1200" dirty="0" smtClean="0"/>
            <a:t> станция находится в муниципальном образовании</a:t>
          </a:r>
          <a:endParaRPr lang="ru-RU" sz="1400" kern="1200" dirty="0"/>
        </a:p>
      </dsp:txBody>
      <dsp:txXfrm>
        <a:off x="40273" y="524523"/>
        <a:ext cx="1398720" cy="7444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F95EF-E726-4C0A-B75B-E6ECA1910919}">
      <dsp:nvSpPr>
        <dsp:cNvPr id="0" name=""/>
        <dsp:cNvSpPr/>
      </dsp:nvSpPr>
      <dsp:spPr>
        <a:xfrm>
          <a:off x="2616970" y="952594"/>
          <a:ext cx="930904" cy="471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261"/>
              </a:lnTo>
              <a:lnTo>
                <a:pt x="930904" y="332261"/>
              </a:lnTo>
              <a:lnTo>
                <a:pt x="930904" y="471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82B916-F7DF-4F50-A49C-74E85B8092C4}">
      <dsp:nvSpPr>
        <dsp:cNvPr id="0" name=""/>
        <dsp:cNvSpPr/>
      </dsp:nvSpPr>
      <dsp:spPr>
        <a:xfrm>
          <a:off x="1654625" y="2341281"/>
          <a:ext cx="91440" cy="4362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623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C3C0EA-E462-4CE5-80AB-B1BDECFCFE32}">
      <dsp:nvSpPr>
        <dsp:cNvPr id="0" name=""/>
        <dsp:cNvSpPr/>
      </dsp:nvSpPr>
      <dsp:spPr>
        <a:xfrm>
          <a:off x="1700345" y="952594"/>
          <a:ext cx="916625" cy="436230"/>
        </a:xfrm>
        <a:custGeom>
          <a:avLst/>
          <a:gdLst/>
          <a:ahLst/>
          <a:cxnLst/>
          <a:rect l="0" t="0" r="0" b="0"/>
          <a:pathLst>
            <a:path>
              <a:moveTo>
                <a:pt x="916625" y="0"/>
              </a:moveTo>
              <a:lnTo>
                <a:pt x="916625" y="297278"/>
              </a:lnTo>
              <a:lnTo>
                <a:pt x="0" y="297278"/>
              </a:lnTo>
              <a:lnTo>
                <a:pt x="0" y="4362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B040FF-9E0F-48BF-B551-CEACCF840AF6}">
      <dsp:nvSpPr>
        <dsp:cNvPr id="0" name=""/>
        <dsp:cNvSpPr/>
      </dsp:nvSpPr>
      <dsp:spPr>
        <a:xfrm>
          <a:off x="1867004" y="137"/>
          <a:ext cx="1499932" cy="9524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E8EE2C-821A-4CB9-BC01-98DF2C1EF837}">
      <dsp:nvSpPr>
        <dsp:cNvPr id="0" name=""/>
        <dsp:cNvSpPr/>
      </dsp:nvSpPr>
      <dsp:spPr>
        <a:xfrm>
          <a:off x="2033663" y="158463"/>
          <a:ext cx="1499932" cy="9524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Численность населения 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18165</a:t>
          </a:r>
          <a:r>
            <a:rPr lang="ru-RU" sz="1400" kern="1200" dirty="0" smtClean="0"/>
            <a:t> человек</a:t>
          </a:r>
          <a:endParaRPr lang="ru-RU" sz="1400" kern="1200" dirty="0"/>
        </a:p>
      </dsp:txBody>
      <dsp:txXfrm>
        <a:off x="2061559" y="186359"/>
        <a:ext cx="1444140" cy="896664"/>
      </dsp:txXfrm>
    </dsp:sp>
    <dsp:sp modelId="{EC85EE57-1D66-4B02-BB33-D4EE1E35CF6C}">
      <dsp:nvSpPr>
        <dsp:cNvPr id="0" name=""/>
        <dsp:cNvSpPr/>
      </dsp:nvSpPr>
      <dsp:spPr>
        <a:xfrm>
          <a:off x="950379" y="1388824"/>
          <a:ext cx="1499932" cy="9524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EAB33D1-7246-47EF-84BA-D049754FB765}">
      <dsp:nvSpPr>
        <dsp:cNvPr id="0" name=""/>
        <dsp:cNvSpPr/>
      </dsp:nvSpPr>
      <dsp:spPr>
        <a:xfrm>
          <a:off x="1117038" y="1547150"/>
          <a:ext cx="1499932" cy="9524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 том числе трудоспособного возраста   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11289 </a:t>
          </a:r>
          <a:r>
            <a:rPr lang="ru-RU" sz="1400" kern="1200" dirty="0" smtClean="0"/>
            <a:t>человек</a:t>
          </a:r>
          <a:endParaRPr lang="ru-RU" sz="1400" kern="1200" dirty="0"/>
        </a:p>
      </dsp:txBody>
      <dsp:txXfrm>
        <a:off x="1144934" y="1575046"/>
        <a:ext cx="1444140" cy="896664"/>
      </dsp:txXfrm>
    </dsp:sp>
    <dsp:sp modelId="{ECFDD254-CDC8-444A-8ED2-4CE48ADF8E62}">
      <dsp:nvSpPr>
        <dsp:cNvPr id="0" name=""/>
        <dsp:cNvSpPr/>
      </dsp:nvSpPr>
      <dsp:spPr>
        <a:xfrm>
          <a:off x="950379" y="2777511"/>
          <a:ext cx="1499932" cy="9524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033FF35-88B8-4C57-975A-7E6E2D8D8005}">
      <dsp:nvSpPr>
        <dsp:cNvPr id="0" name=""/>
        <dsp:cNvSpPr/>
      </dsp:nvSpPr>
      <dsp:spPr>
        <a:xfrm>
          <a:off x="1117038" y="2935837"/>
          <a:ext cx="1499932" cy="9524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из них в возрасте до 35 лет </a:t>
          </a:r>
          <a:r>
            <a:rPr lang="en-US" sz="1400" kern="1200" dirty="0" smtClean="0"/>
            <a:t>4985 </a:t>
          </a:r>
          <a:r>
            <a:rPr lang="ru-RU" sz="1400" kern="1200" dirty="0" smtClean="0"/>
            <a:t>человек</a:t>
          </a:r>
          <a:endParaRPr lang="ru-RU" sz="1400" kern="1200" dirty="0"/>
        </a:p>
      </dsp:txBody>
      <dsp:txXfrm>
        <a:off x="1144934" y="2963733"/>
        <a:ext cx="1444140" cy="896664"/>
      </dsp:txXfrm>
    </dsp:sp>
    <dsp:sp modelId="{8EE0DA2B-3096-4ED9-8FE6-BDB18F01989E}">
      <dsp:nvSpPr>
        <dsp:cNvPr id="0" name=""/>
        <dsp:cNvSpPr/>
      </dsp:nvSpPr>
      <dsp:spPr>
        <a:xfrm>
          <a:off x="2797908" y="1423808"/>
          <a:ext cx="1499932" cy="9524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42484C5-EA18-48A3-96C3-1FEA90F1C3AE}">
      <dsp:nvSpPr>
        <dsp:cNvPr id="0" name=""/>
        <dsp:cNvSpPr/>
      </dsp:nvSpPr>
      <dsp:spPr>
        <a:xfrm>
          <a:off x="2964568" y="1582134"/>
          <a:ext cx="1499932" cy="9524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занятых в экономике  </a:t>
          </a:r>
          <a:r>
            <a:rPr lang="en-US" sz="1400" kern="1200" dirty="0" smtClean="0"/>
            <a:t>6809 </a:t>
          </a:r>
          <a:r>
            <a:rPr lang="ru-RU" sz="1400" kern="1200" dirty="0" smtClean="0"/>
            <a:t>человек</a:t>
          </a:r>
          <a:endParaRPr lang="ru-RU" sz="1400" kern="1200" dirty="0"/>
        </a:p>
      </dsp:txBody>
      <dsp:txXfrm>
        <a:off x="2992464" y="1610030"/>
        <a:ext cx="1444140" cy="8966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649C29-B0AC-4A4E-8315-F0498E5AB93A}">
      <dsp:nvSpPr>
        <dsp:cNvPr id="0" name=""/>
        <dsp:cNvSpPr/>
      </dsp:nvSpPr>
      <dsp:spPr>
        <a:xfrm>
          <a:off x="3887148" y="1502729"/>
          <a:ext cx="3224819" cy="383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466"/>
              </a:lnTo>
              <a:lnTo>
                <a:pt x="3224819" y="261466"/>
              </a:lnTo>
              <a:lnTo>
                <a:pt x="3224819" y="3836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D5D991-7B94-4D44-BA29-155F220186F3}">
      <dsp:nvSpPr>
        <dsp:cNvPr id="0" name=""/>
        <dsp:cNvSpPr/>
      </dsp:nvSpPr>
      <dsp:spPr>
        <a:xfrm>
          <a:off x="3887148" y="1502729"/>
          <a:ext cx="1612409" cy="383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466"/>
              </a:lnTo>
              <a:lnTo>
                <a:pt x="1612409" y="261466"/>
              </a:lnTo>
              <a:lnTo>
                <a:pt x="1612409" y="3836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BF95EF-E726-4C0A-B75B-E6ECA1910919}">
      <dsp:nvSpPr>
        <dsp:cNvPr id="0" name=""/>
        <dsp:cNvSpPr/>
      </dsp:nvSpPr>
      <dsp:spPr>
        <a:xfrm>
          <a:off x="3841428" y="1502729"/>
          <a:ext cx="91440" cy="383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36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D8D9D7-998F-4211-962B-A50AB7AFA249}">
      <dsp:nvSpPr>
        <dsp:cNvPr id="0" name=""/>
        <dsp:cNvSpPr/>
      </dsp:nvSpPr>
      <dsp:spPr>
        <a:xfrm>
          <a:off x="2274739" y="1502729"/>
          <a:ext cx="1612409" cy="383680"/>
        </a:xfrm>
        <a:custGeom>
          <a:avLst/>
          <a:gdLst/>
          <a:ahLst/>
          <a:cxnLst/>
          <a:rect l="0" t="0" r="0" b="0"/>
          <a:pathLst>
            <a:path>
              <a:moveTo>
                <a:pt x="1612409" y="0"/>
              </a:moveTo>
              <a:lnTo>
                <a:pt x="1612409" y="261466"/>
              </a:lnTo>
              <a:lnTo>
                <a:pt x="0" y="261466"/>
              </a:lnTo>
              <a:lnTo>
                <a:pt x="0" y="3836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C3C0EA-E462-4CE5-80AB-B1BDECFCFE32}">
      <dsp:nvSpPr>
        <dsp:cNvPr id="0" name=""/>
        <dsp:cNvSpPr/>
      </dsp:nvSpPr>
      <dsp:spPr>
        <a:xfrm>
          <a:off x="662329" y="1502729"/>
          <a:ext cx="3224819" cy="383680"/>
        </a:xfrm>
        <a:custGeom>
          <a:avLst/>
          <a:gdLst/>
          <a:ahLst/>
          <a:cxnLst/>
          <a:rect l="0" t="0" r="0" b="0"/>
          <a:pathLst>
            <a:path>
              <a:moveTo>
                <a:pt x="3224819" y="0"/>
              </a:moveTo>
              <a:lnTo>
                <a:pt x="3224819" y="261466"/>
              </a:lnTo>
              <a:lnTo>
                <a:pt x="0" y="261466"/>
              </a:lnTo>
              <a:lnTo>
                <a:pt x="0" y="3836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B040FF-9E0F-48BF-B551-CEACCF840AF6}">
      <dsp:nvSpPr>
        <dsp:cNvPr id="0" name=""/>
        <dsp:cNvSpPr/>
      </dsp:nvSpPr>
      <dsp:spPr>
        <a:xfrm>
          <a:off x="3227526" y="665009"/>
          <a:ext cx="1319244" cy="8377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E8EE2C-821A-4CB9-BC01-98DF2C1EF837}">
      <dsp:nvSpPr>
        <dsp:cNvPr id="0" name=""/>
        <dsp:cNvSpPr/>
      </dsp:nvSpPr>
      <dsp:spPr>
        <a:xfrm>
          <a:off x="3374109" y="804262"/>
          <a:ext cx="1319244" cy="837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Занятость по отраслям экономики</a:t>
          </a:r>
          <a:endParaRPr lang="ru-RU" sz="1200" kern="1200" dirty="0"/>
        </a:p>
      </dsp:txBody>
      <dsp:txXfrm>
        <a:off x="3398645" y="828798"/>
        <a:ext cx="1270172" cy="788648"/>
      </dsp:txXfrm>
    </dsp:sp>
    <dsp:sp modelId="{EC85EE57-1D66-4B02-BB33-D4EE1E35CF6C}">
      <dsp:nvSpPr>
        <dsp:cNvPr id="0" name=""/>
        <dsp:cNvSpPr/>
      </dsp:nvSpPr>
      <dsp:spPr>
        <a:xfrm>
          <a:off x="2707" y="1886409"/>
          <a:ext cx="1319244" cy="8377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EAB33D1-7246-47EF-84BA-D049754FB765}">
      <dsp:nvSpPr>
        <dsp:cNvPr id="0" name=""/>
        <dsp:cNvSpPr/>
      </dsp:nvSpPr>
      <dsp:spPr>
        <a:xfrm>
          <a:off x="149290" y="2025662"/>
          <a:ext cx="1319244" cy="837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Сельское хозяйство </a:t>
          </a:r>
          <a:r>
            <a:rPr lang="en-US" sz="1200" kern="1200" dirty="0" smtClean="0"/>
            <a:t>23</a:t>
          </a:r>
          <a:r>
            <a:rPr lang="ru-RU" sz="1200" kern="1200" dirty="0" smtClean="0"/>
            <a:t>%</a:t>
          </a:r>
          <a:endParaRPr lang="ru-RU" sz="1200" kern="1200" dirty="0"/>
        </a:p>
      </dsp:txBody>
      <dsp:txXfrm>
        <a:off x="173826" y="2050198"/>
        <a:ext cx="1270172" cy="788648"/>
      </dsp:txXfrm>
    </dsp:sp>
    <dsp:sp modelId="{4D288DA1-C995-4B36-91CA-27BCAA31FFD5}">
      <dsp:nvSpPr>
        <dsp:cNvPr id="0" name=""/>
        <dsp:cNvSpPr/>
      </dsp:nvSpPr>
      <dsp:spPr>
        <a:xfrm>
          <a:off x="1615116" y="1886409"/>
          <a:ext cx="1319244" cy="8377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04C679-C672-4FF2-9C07-0CE2CE9ECDA9}">
      <dsp:nvSpPr>
        <dsp:cNvPr id="0" name=""/>
        <dsp:cNvSpPr/>
      </dsp:nvSpPr>
      <dsp:spPr>
        <a:xfrm>
          <a:off x="1761699" y="2025662"/>
          <a:ext cx="1319244" cy="837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Промышленное производство и строительство 8%</a:t>
          </a:r>
          <a:endParaRPr lang="ru-RU" sz="1200" kern="1200" dirty="0"/>
        </a:p>
      </dsp:txBody>
      <dsp:txXfrm>
        <a:off x="1786235" y="2050198"/>
        <a:ext cx="1270172" cy="788648"/>
      </dsp:txXfrm>
    </dsp:sp>
    <dsp:sp modelId="{8EE0DA2B-3096-4ED9-8FE6-BDB18F01989E}">
      <dsp:nvSpPr>
        <dsp:cNvPr id="0" name=""/>
        <dsp:cNvSpPr/>
      </dsp:nvSpPr>
      <dsp:spPr>
        <a:xfrm>
          <a:off x="3227526" y="1886409"/>
          <a:ext cx="1319244" cy="8377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42484C5-EA18-48A3-96C3-1FEA90F1C3AE}">
      <dsp:nvSpPr>
        <dsp:cNvPr id="0" name=""/>
        <dsp:cNvSpPr/>
      </dsp:nvSpPr>
      <dsp:spPr>
        <a:xfrm>
          <a:off x="3374109" y="2025662"/>
          <a:ext cx="1319244" cy="837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Сфера бытового обслуживания, торговля, общепит 12%</a:t>
          </a:r>
          <a:endParaRPr lang="ru-RU" sz="1200" kern="1200" dirty="0"/>
        </a:p>
      </dsp:txBody>
      <dsp:txXfrm>
        <a:off x="3398645" y="2050198"/>
        <a:ext cx="1270172" cy="788648"/>
      </dsp:txXfrm>
    </dsp:sp>
    <dsp:sp modelId="{B1A081BE-14E7-48A1-B579-98D94CB5484E}">
      <dsp:nvSpPr>
        <dsp:cNvPr id="0" name=""/>
        <dsp:cNvSpPr/>
      </dsp:nvSpPr>
      <dsp:spPr>
        <a:xfrm>
          <a:off x="4839936" y="1886409"/>
          <a:ext cx="1319244" cy="8377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B964315-AB2B-439B-AF5C-12FC4B0CFF2A}">
      <dsp:nvSpPr>
        <dsp:cNvPr id="0" name=""/>
        <dsp:cNvSpPr/>
      </dsp:nvSpPr>
      <dsp:spPr>
        <a:xfrm>
          <a:off x="4986518" y="2025662"/>
          <a:ext cx="1319244" cy="837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Иное 47%</a:t>
          </a:r>
          <a:endParaRPr lang="ru-RU" sz="1200" kern="1200" dirty="0"/>
        </a:p>
      </dsp:txBody>
      <dsp:txXfrm>
        <a:off x="5011054" y="2050198"/>
        <a:ext cx="1270172" cy="788648"/>
      </dsp:txXfrm>
    </dsp:sp>
    <dsp:sp modelId="{47306492-435E-4BBC-8005-750C550CD2EC}">
      <dsp:nvSpPr>
        <dsp:cNvPr id="0" name=""/>
        <dsp:cNvSpPr/>
      </dsp:nvSpPr>
      <dsp:spPr>
        <a:xfrm>
          <a:off x="6452345" y="1886409"/>
          <a:ext cx="1319244" cy="8377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278A51-0F8D-486A-AE0B-A80C9A5A0790}">
      <dsp:nvSpPr>
        <dsp:cNvPr id="0" name=""/>
        <dsp:cNvSpPr/>
      </dsp:nvSpPr>
      <dsp:spPr>
        <a:xfrm>
          <a:off x="6598928" y="2025662"/>
          <a:ext cx="1319244" cy="837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Бюджетная сфера 10%</a:t>
          </a:r>
          <a:endParaRPr lang="ru-RU" sz="1200" kern="1200" dirty="0"/>
        </a:p>
      </dsp:txBody>
      <dsp:txXfrm>
        <a:off x="6623464" y="2050198"/>
        <a:ext cx="1270172" cy="7886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F95EF-E726-4C0A-B75B-E6ECA1910919}">
      <dsp:nvSpPr>
        <dsp:cNvPr id="0" name=""/>
        <dsp:cNvSpPr/>
      </dsp:nvSpPr>
      <dsp:spPr>
        <a:xfrm>
          <a:off x="2006660" y="933129"/>
          <a:ext cx="897287" cy="427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006"/>
              </a:lnTo>
              <a:lnTo>
                <a:pt x="897287" y="291006"/>
              </a:lnTo>
              <a:lnTo>
                <a:pt x="897287" y="4270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C3C0EA-E462-4CE5-80AB-B1BDECFCFE32}">
      <dsp:nvSpPr>
        <dsp:cNvPr id="0" name=""/>
        <dsp:cNvSpPr/>
      </dsp:nvSpPr>
      <dsp:spPr>
        <a:xfrm>
          <a:off x="1109373" y="933129"/>
          <a:ext cx="897287" cy="427027"/>
        </a:xfrm>
        <a:custGeom>
          <a:avLst/>
          <a:gdLst/>
          <a:ahLst/>
          <a:cxnLst/>
          <a:rect l="0" t="0" r="0" b="0"/>
          <a:pathLst>
            <a:path>
              <a:moveTo>
                <a:pt x="897287" y="0"/>
              </a:moveTo>
              <a:lnTo>
                <a:pt x="897287" y="291006"/>
              </a:lnTo>
              <a:lnTo>
                <a:pt x="0" y="291006"/>
              </a:lnTo>
              <a:lnTo>
                <a:pt x="0" y="4270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B040FF-9E0F-48BF-B551-CEACCF840AF6}">
      <dsp:nvSpPr>
        <dsp:cNvPr id="0" name=""/>
        <dsp:cNvSpPr/>
      </dsp:nvSpPr>
      <dsp:spPr>
        <a:xfrm>
          <a:off x="1272516" y="766"/>
          <a:ext cx="1468288" cy="9323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E8EE2C-821A-4CB9-BC01-98DF2C1EF837}">
      <dsp:nvSpPr>
        <dsp:cNvPr id="0" name=""/>
        <dsp:cNvSpPr/>
      </dsp:nvSpPr>
      <dsp:spPr>
        <a:xfrm>
          <a:off x="1435659" y="155752"/>
          <a:ext cx="1468288" cy="9323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Прирост населения 2014 к 2013 в </a:t>
          </a:r>
          <a:r>
            <a:rPr lang="en-US" sz="1500" kern="1200" dirty="0" smtClean="0"/>
            <a:t>0,4</a:t>
          </a:r>
          <a:r>
            <a:rPr lang="ru-RU" sz="1500" kern="1200" dirty="0" smtClean="0"/>
            <a:t>%</a:t>
          </a:r>
          <a:endParaRPr lang="ru-RU" sz="1500" kern="1200" dirty="0"/>
        </a:p>
      </dsp:txBody>
      <dsp:txXfrm>
        <a:off x="1462967" y="183060"/>
        <a:ext cx="1413672" cy="877746"/>
      </dsp:txXfrm>
    </dsp:sp>
    <dsp:sp modelId="{EC85EE57-1D66-4B02-BB33-D4EE1E35CF6C}">
      <dsp:nvSpPr>
        <dsp:cNvPr id="0" name=""/>
        <dsp:cNvSpPr/>
      </dsp:nvSpPr>
      <dsp:spPr>
        <a:xfrm>
          <a:off x="375229" y="1360156"/>
          <a:ext cx="1468288" cy="9323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EAB33D1-7246-47EF-84BA-D049754FB765}">
      <dsp:nvSpPr>
        <dsp:cNvPr id="0" name=""/>
        <dsp:cNvSpPr/>
      </dsp:nvSpPr>
      <dsp:spPr>
        <a:xfrm>
          <a:off x="538372" y="1515142"/>
          <a:ext cx="1468288" cy="9323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Естественный +</a:t>
          </a:r>
          <a:r>
            <a:rPr lang="en-US" sz="1500" kern="1200" dirty="0" smtClean="0"/>
            <a:t>0,</a:t>
          </a:r>
          <a:r>
            <a:rPr lang="ru-RU" sz="1500" kern="1200" dirty="0" smtClean="0"/>
            <a:t>3%</a:t>
          </a:r>
          <a:endParaRPr lang="ru-RU" sz="1500" kern="1200" dirty="0"/>
        </a:p>
      </dsp:txBody>
      <dsp:txXfrm>
        <a:off x="565680" y="1542450"/>
        <a:ext cx="1413672" cy="877746"/>
      </dsp:txXfrm>
    </dsp:sp>
    <dsp:sp modelId="{8EE0DA2B-3096-4ED9-8FE6-BDB18F01989E}">
      <dsp:nvSpPr>
        <dsp:cNvPr id="0" name=""/>
        <dsp:cNvSpPr/>
      </dsp:nvSpPr>
      <dsp:spPr>
        <a:xfrm>
          <a:off x="2169803" y="1360156"/>
          <a:ext cx="1468288" cy="9323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42484C5-EA18-48A3-96C3-1FEA90F1C3AE}">
      <dsp:nvSpPr>
        <dsp:cNvPr id="0" name=""/>
        <dsp:cNvSpPr/>
      </dsp:nvSpPr>
      <dsp:spPr>
        <a:xfrm>
          <a:off x="2332946" y="1515142"/>
          <a:ext cx="1468288" cy="9323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Миграционный </a:t>
          </a:r>
          <a:r>
            <a:rPr lang="en-US" sz="1500" kern="1200" dirty="0" smtClean="0"/>
            <a:t>+0,1</a:t>
          </a:r>
          <a:r>
            <a:rPr lang="ru-RU" sz="1500" kern="1200" dirty="0" smtClean="0"/>
            <a:t>%</a:t>
          </a:r>
          <a:endParaRPr lang="ru-RU" sz="1500" kern="1200" dirty="0"/>
        </a:p>
      </dsp:txBody>
      <dsp:txXfrm>
        <a:off x="2360254" y="1542450"/>
        <a:ext cx="1413672" cy="8777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E2D10-CC7D-4268-A598-09DA60A75720}">
      <dsp:nvSpPr>
        <dsp:cNvPr id="0" name=""/>
        <dsp:cNvSpPr/>
      </dsp:nvSpPr>
      <dsp:spPr>
        <a:xfrm>
          <a:off x="2757510" y="587733"/>
          <a:ext cx="1374333" cy="824446"/>
        </a:xfrm>
        <a:custGeom>
          <a:avLst/>
          <a:gdLst/>
          <a:ahLst/>
          <a:cxnLst/>
          <a:rect l="0" t="0" r="0" b="0"/>
          <a:pathLst>
            <a:path>
              <a:moveTo>
                <a:pt x="0" y="824446"/>
              </a:moveTo>
              <a:lnTo>
                <a:pt x="1374333" y="824446"/>
              </a:lnTo>
              <a:lnTo>
                <a:pt x="137433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831504-FF1D-485F-96C1-71A8840CAB6A}">
      <dsp:nvSpPr>
        <dsp:cNvPr id="0" name=""/>
        <dsp:cNvSpPr/>
      </dsp:nvSpPr>
      <dsp:spPr>
        <a:xfrm>
          <a:off x="2757510" y="1412180"/>
          <a:ext cx="2751057" cy="3853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58357" y="0"/>
              </a:lnTo>
              <a:lnTo>
                <a:pt x="2558357" y="3853840"/>
              </a:lnTo>
              <a:lnTo>
                <a:pt x="2751057" y="38538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2C0E81-AFF2-4D2C-99BA-01208777DA30}">
      <dsp:nvSpPr>
        <dsp:cNvPr id="0" name=""/>
        <dsp:cNvSpPr/>
      </dsp:nvSpPr>
      <dsp:spPr>
        <a:xfrm>
          <a:off x="2757510" y="1412180"/>
          <a:ext cx="2751057" cy="3025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58357" y="0"/>
              </a:lnTo>
              <a:lnTo>
                <a:pt x="2558357" y="3025232"/>
              </a:lnTo>
              <a:lnTo>
                <a:pt x="2751057" y="30252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086D6-CA0F-4750-9FF3-1EAB58EC3E3F}">
      <dsp:nvSpPr>
        <dsp:cNvPr id="0" name=""/>
        <dsp:cNvSpPr/>
      </dsp:nvSpPr>
      <dsp:spPr>
        <a:xfrm>
          <a:off x="2757510" y="1412180"/>
          <a:ext cx="2751057" cy="2196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58357" y="0"/>
              </a:lnTo>
              <a:lnTo>
                <a:pt x="2558357" y="2196623"/>
              </a:lnTo>
              <a:lnTo>
                <a:pt x="2751057" y="21966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8E3CCC-3FA6-4281-B9F3-BE7F25464DC4}">
      <dsp:nvSpPr>
        <dsp:cNvPr id="0" name=""/>
        <dsp:cNvSpPr/>
      </dsp:nvSpPr>
      <dsp:spPr>
        <a:xfrm>
          <a:off x="2757510" y="1412180"/>
          <a:ext cx="2751057" cy="1368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58357" y="0"/>
              </a:lnTo>
              <a:lnTo>
                <a:pt x="2558357" y="1368015"/>
              </a:lnTo>
              <a:lnTo>
                <a:pt x="2751057" y="13680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9E67C6-C027-40B4-AAC6-C801D8D6307A}">
      <dsp:nvSpPr>
        <dsp:cNvPr id="0" name=""/>
        <dsp:cNvSpPr/>
      </dsp:nvSpPr>
      <dsp:spPr>
        <a:xfrm>
          <a:off x="2757510" y="1412180"/>
          <a:ext cx="2751057" cy="539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58357" y="0"/>
              </a:lnTo>
              <a:lnTo>
                <a:pt x="2558357" y="539406"/>
              </a:lnTo>
              <a:lnTo>
                <a:pt x="2751057" y="5394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CA7721-8BAA-4C71-B549-503A5875865E}">
      <dsp:nvSpPr>
        <dsp:cNvPr id="0" name=""/>
        <dsp:cNvSpPr/>
      </dsp:nvSpPr>
      <dsp:spPr>
        <a:xfrm>
          <a:off x="2757510" y="1122979"/>
          <a:ext cx="2751057" cy="289201"/>
        </a:xfrm>
        <a:custGeom>
          <a:avLst/>
          <a:gdLst/>
          <a:ahLst/>
          <a:cxnLst/>
          <a:rect l="0" t="0" r="0" b="0"/>
          <a:pathLst>
            <a:path>
              <a:moveTo>
                <a:pt x="0" y="289201"/>
              </a:moveTo>
              <a:lnTo>
                <a:pt x="2558357" y="289201"/>
              </a:lnTo>
              <a:lnTo>
                <a:pt x="2558357" y="0"/>
              </a:lnTo>
              <a:lnTo>
                <a:pt x="275105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F97664-9F88-4BBB-BE9D-F2D54BBAE51C}">
      <dsp:nvSpPr>
        <dsp:cNvPr id="0" name=""/>
        <dsp:cNvSpPr/>
      </dsp:nvSpPr>
      <dsp:spPr>
        <a:xfrm>
          <a:off x="2757510" y="294370"/>
          <a:ext cx="2751057" cy="1117809"/>
        </a:xfrm>
        <a:custGeom>
          <a:avLst/>
          <a:gdLst/>
          <a:ahLst/>
          <a:cxnLst/>
          <a:rect l="0" t="0" r="0" b="0"/>
          <a:pathLst>
            <a:path>
              <a:moveTo>
                <a:pt x="0" y="1117809"/>
              </a:moveTo>
              <a:lnTo>
                <a:pt x="2558357" y="1117809"/>
              </a:lnTo>
              <a:lnTo>
                <a:pt x="2558357" y="0"/>
              </a:lnTo>
              <a:lnTo>
                <a:pt x="275105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C68FD2-857C-4E82-8A90-154A85355FCF}">
      <dsp:nvSpPr>
        <dsp:cNvPr id="0" name=""/>
        <dsp:cNvSpPr/>
      </dsp:nvSpPr>
      <dsp:spPr>
        <a:xfrm>
          <a:off x="504061" y="936104"/>
          <a:ext cx="2253448" cy="9521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Общее количество хозяйствующих субъектов 630</a:t>
          </a:r>
          <a:endParaRPr lang="ru-RU" sz="1300" kern="1200" dirty="0"/>
        </a:p>
      </dsp:txBody>
      <dsp:txXfrm>
        <a:off x="504061" y="936104"/>
        <a:ext cx="2253448" cy="952152"/>
      </dsp:txXfrm>
    </dsp:sp>
    <dsp:sp modelId="{30760BE0-97EF-42B2-9FAE-6BBD5026FBDB}">
      <dsp:nvSpPr>
        <dsp:cNvPr id="0" name=""/>
        <dsp:cNvSpPr/>
      </dsp:nvSpPr>
      <dsp:spPr>
        <a:xfrm>
          <a:off x="5508567" y="503"/>
          <a:ext cx="1926996" cy="5877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Промышленность 58</a:t>
          </a:r>
          <a:endParaRPr lang="ru-RU" sz="1300" kern="1200" dirty="0"/>
        </a:p>
      </dsp:txBody>
      <dsp:txXfrm>
        <a:off x="5508567" y="503"/>
        <a:ext cx="1926996" cy="587733"/>
      </dsp:txXfrm>
    </dsp:sp>
    <dsp:sp modelId="{55792E25-1FC3-45CE-8F83-414BB731683D}">
      <dsp:nvSpPr>
        <dsp:cNvPr id="0" name=""/>
        <dsp:cNvSpPr/>
      </dsp:nvSpPr>
      <dsp:spPr>
        <a:xfrm>
          <a:off x="5508567" y="829112"/>
          <a:ext cx="1926996" cy="5877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Сельское хозяйство 7</a:t>
          </a:r>
          <a:endParaRPr lang="ru-RU" sz="1300" kern="1200" dirty="0"/>
        </a:p>
      </dsp:txBody>
      <dsp:txXfrm>
        <a:off x="5508567" y="829112"/>
        <a:ext cx="1926996" cy="587733"/>
      </dsp:txXfrm>
    </dsp:sp>
    <dsp:sp modelId="{4484AB77-7E83-45A5-8E7E-4DEC364E8BC2}">
      <dsp:nvSpPr>
        <dsp:cNvPr id="0" name=""/>
        <dsp:cNvSpPr/>
      </dsp:nvSpPr>
      <dsp:spPr>
        <a:xfrm>
          <a:off x="5508567" y="1657720"/>
          <a:ext cx="1926996" cy="5877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Транспорт и придорожный сервис 21</a:t>
          </a:r>
          <a:endParaRPr lang="ru-RU" sz="1300" kern="1200" dirty="0"/>
        </a:p>
      </dsp:txBody>
      <dsp:txXfrm>
        <a:off x="5508567" y="1657720"/>
        <a:ext cx="1926996" cy="587733"/>
      </dsp:txXfrm>
    </dsp:sp>
    <dsp:sp modelId="{39079598-3F8B-439B-8808-4E8E4A53486D}">
      <dsp:nvSpPr>
        <dsp:cNvPr id="0" name=""/>
        <dsp:cNvSpPr/>
      </dsp:nvSpPr>
      <dsp:spPr>
        <a:xfrm>
          <a:off x="5508567" y="2486329"/>
          <a:ext cx="1926996" cy="5877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Санаторно-оздоровительные услуги 4</a:t>
          </a:r>
          <a:endParaRPr lang="ru-RU" sz="1300" kern="1200" dirty="0"/>
        </a:p>
      </dsp:txBody>
      <dsp:txXfrm>
        <a:off x="5508567" y="2486329"/>
        <a:ext cx="1926996" cy="587733"/>
      </dsp:txXfrm>
    </dsp:sp>
    <dsp:sp modelId="{1A2570F5-D61E-429C-9F61-323739DE1383}">
      <dsp:nvSpPr>
        <dsp:cNvPr id="0" name=""/>
        <dsp:cNvSpPr/>
      </dsp:nvSpPr>
      <dsp:spPr>
        <a:xfrm>
          <a:off x="5508567" y="3314937"/>
          <a:ext cx="1926996" cy="5877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Торговля 244</a:t>
          </a:r>
          <a:endParaRPr lang="ru-RU" sz="1300" kern="1200" dirty="0"/>
        </a:p>
      </dsp:txBody>
      <dsp:txXfrm>
        <a:off x="5508567" y="3314937"/>
        <a:ext cx="1926996" cy="587733"/>
      </dsp:txXfrm>
    </dsp:sp>
    <dsp:sp modelId="{D631CCA9-3A7A-4172-8BF7-51516C355DFB}">
      <dsp:nvSpPr>
        <dsp:cNvPr id="0" name=""/>
        <dsp:cNvSpPr/>
      </dsp:nvSpPr>
      <dsp:spPr>
        <a:xfrm>
          <a:off x="5508567" y="4143545"/>
          <a:ext cx="1926996" cy="5877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Общественное питание 10</a:t>
          </a:r>
          <a:endParaRPr lang="ru-RU" sz="1300" kern="1200" dirty="0"/>
        </a:p>
      </dsp:txBody>
      <dsp:txXfrm>
        <a:off x="5508567" y="4143545"/>
        <a:ext cx="1926996" cy="587733"/>
      </dsp:txXfrm>
    </dsp:sp>
    <dsp:sp modelId="{A48DEFE7-A08D-4C55-82D2-0C9D1B0DEC04}">
      <dsp:nvSpPr>
        <dsp:cNvPr id="0" name=""/>
        <dsp:cNvSpPr/>
      </dsp:nvSpPr>
      <dsp:spPr>
        <a:xfrm>
          <a:off x="5508567" y="4972154"/>
          <a:ext cx="1926996" cy="5877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Прочие 286</a:t>
          </a:r>
          <a:endParaRPr lang="ru-RU" sz="1300" kern="1200" dirty="0"/>
        </a:p>
      </dsp:txBody>
      <dsp:txXfrm>
        <a:off x="5508567" y="4972154"/>
        <a:ext cx="1926996" cy="587733"/>
      </dsp:txXfrm>
    </dsp:sp>
    <dsp:sp modelId="{507D484A-97B2-4232-8A9A-8D90D1366B84}">
      <dsp:nvSpPr>
        <dsp:cNvPr id="0" name=""/>
        <dsp:cNvSpPr/>
      </dsp:nvSpPr>
      <dsp:spPr>
        <a:xfrm>
          <a:off x="3168346" y="0"/>
          <a:ext cx="1926996" cy="5877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Юридических лиц  162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ИП 468</a:t>
          </a:r>
          <a:endParaRPr lang="ru-RU" sz="1300" kern="1200" dirty="0"/>
        </a:p>
      </dsp:txBody>
      <dsp:txXfrm>
        <a:off x="3168346" y="0"/>
        <a:ext cx="1926996" cy="5877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82D1CE-BF40-4A9F-8451-1283254BA097}">
      <dsp:nvSpPr>
        <dsp:cNvPr id="0" name=""/>
        <dsp:cNvSpPr/>
      </dsp:nvSpPr>
      <dsp:spPr>
        <a:xfrm>
          <a:off x="4293811" y="1005376"/>
          <a:ext cx="2500334" cy="376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475"/>
              </a:lnTo>
              <a:lnTo>
                <a:pt x="2500334" y="170475"/>
              </a:lnTo>
              <a:lnTo>
                <a:pt x="2500334" y="3764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94249A-BC9C-40EB-8038-A0370BAB227E}">
      <dsp:nvSpPr>
        <dsp:cNvPr id="0" name=""/>
        <dsp:cNvSpPr/>
      </dsp:nvSpPr>
      <dsp:spPr>
        <a:xfrm>
          <a:off x="4248091" y="1005376"/>
          <a:ext cx="91440" cy="3764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64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3B0A47-3255-431C-9B41-B674FA256885}">
      <dsp:nvSpPr>
        <dsp:cNvPr id="0" name=""/>
        <dsp:cNvSpPr/>
      </dsp:nvSpPr>
      <dsp:spPr>
        <a:xfrm>
          <a:off x="2007797" y="1005376"/>
          <a:ext cx="2286014" cy="376457"/>
        </a:xfrm>
        <a:custGeom>
          <a:avLst/>
          <a:gdLst/>
          <a:ahLst/>
          <a:cxnLst/>
          <a:rect l="0" t="0" r="0" b="0"/>
          <a:pathLst>
            <a:path>
              <a:moveTo>
                <a:pt x="2286014" y="0"/>
              </a:moveTo>
              <a:lnTo>
                <a:pt x="2286014" y="170475"/>
              </a:lnTo>
              <a:lnTo>
                <a:pt x="0" y="170475"/>
              </a:lnTo>
              <a:lnTo>
                <a:pt x="0" y="3764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897CBE-CDBA-4356-BC87-B007986CA20A}">
      <dsp:nvSpPr>
        <dsp:cNvPr id="0" name=""/>
        <dsp:cNvSpPr/>
      </dsp:nvSpPr>
      <dsp:spPr>
        <a:xfrm>
          <a:off x="3312942" y="24506"/>
          <a:ext cx="1961738" cy="9808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Природно-ресурсный потенциал</a:t>
          </a:r>
          <a:endParaRPr lang="ru-RU" sz="1400" kern="1200" dirty="0"/>
        </a:p>
      </dsp:txBody>
      <dsp:txXfrm>
        <a:off x="3312942" y="24506"/>
        <a:ext cx="1961738" cy="980869"/>
      </dsp:txXfrm>
    </dsp:sp>
    <dsp:sp modelId="{BBD43731-1550-4D77-91AA-533866E24A82}">
      <dsp:nvSpPr>
        <dsp:cNvPr id="0" name=""/>
        <dsp:cNvSpPr/>
      </dsp:nvSpPr>
      <dsp:spPr>
        <a:xfrm>
          <a:off x="1026927" y="1381834"/>
          <a:ext cx="1961738" cy="9808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Лесные ресурсы (площадь -5310 га, Тюменское лесничество ГБУ Тюменский  филиал)</a:t>
          </a:r>
          <a:endParaRPr lang="ru-RU" sz="1400" kern="1200" dirty="0"/>
        </a:p>
      </dsp:txBody>
      <dsp:txXfrm>
        <a:off x="1026927" y="1381834"/>
        <a:ext cx="1961738" cy="980869"/>
      </dsp:txXfrm>
    </dsp:sp>
    <dsp:sp modelId="{70529581-431F-4B77-B9AF-98EF280C1ACF}">
      <dsp:nvSpPr>
        <dsp:cNvPr id="0" name=""/>
        <dsp:cNvSpPr/>
      </dsp:nvSpPr>
      <dsp:spPr>
        <a:xfrm>
          <a:off x="3312942" y="1381834"/>
          <a:ext cx="1961738" cy="9808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Водные ресурсы (озеро Андреевское, озеро </a:t>
          </a:r>
          <a:r>
            <a:rPr lang="ru-RU" sz="1400" kern="1200" dirty="0" err="1" smtClean="0"/>
            <a:t>Кирчим</a:t>
          </a:r>
          <a:r>
            <a:rPr lang="ru-RU" sz="1400" kern="1200" dirty="0" smtClean="0"/>
            <a:t>, озеро Лебяжье)</a:t>
          </a:r>
          <a:endParaRPr lang="ru-RU" sz="1400" kern="1200" dirty="0"/>
        </a:p>
      </dsp:txBody>
      <dsp:txXfrm>
        <a:off x="3312942" y="1381834"/>
        <a:ext cx="1961738" cy="980869"/>
      </dsp:txXfrm>
    </dsp:sp>
    <dsp:sp modelId="{7EF859A4-2A0D-487F-9BDC-C833E346D074}">
      <dsp:nvSpPr>
        <dsp:cNvPr id="0" name=""/>
        <dsp:cNvSpPr/>
      </dsp:nvSpPr>
      <dsp:spPr>
        <a:xfrm>
          <a:off x="5813276" y="1381834"/>
          <a:ext cx="1961738" cy="9808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Запасы песка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Запасы торфа (</a:t>
          </a:r>
          <a:r>
            <a:rPr lang="ru-RU" sz="1400" kern="1200" dirty="0" err="1" smtClean="0"/>
            <a:t>свед</a:t>
          </a:r>
          <a:r>
            <a:rPr lang="ru-RU" sz="1400" kern="1200" dirty="0" smtClean="0"/>
            <a:t>. уточняются)</a:t>
          </a:r>
        </a:p>
      </dsp:txBody>
      <dsp:txXfrm>
        <a:off x="5813276" y="1381834"/>
        <a:ext cx="1961738" cy="9808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E6850-C3C7-4EA8-BC1D-95C89CEE5BF3}">
      <dsp:nvSpPr>
        <dsp:cNvPr id="0" name=""/>
        <dsp:cNvSpPr/>
      </dsp:nvSpPr>
      <dsp:spPr>
        <a:xfrm>
          <a:off x="4149867" y="1052311"/>
          <a:ext cx="91440" cy="3430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30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897CBE-CDBA-4356-BC87-B007986CA20A}">
      <dsp:nvSpPr>
        <dsp:cNvPr id="0" name=""/>
        <dsp:cNvSpPr/>
      </dsp:nvSpPr>
      <dsp:spPr>
        <a:xfrm>
          <a:off x="3214718" y="71441"/>
          <a:ext cx="1961738" cy="9808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Туристический потенциал</a:t>
          </a:r>
          <a:endParaRPr lang="ru-RU" sz="1700" kern="1200" dirty="0"/>
        </a:p>
      </dsp:txBody>
      <dsp:txXfrm>
        <a:off x="3214718" y="71441"/>
        <a:ext cx="1961738" cy="980869"/>
      </dsp:txXfrm>
    </dsp:sp>
    <dsp:sp modelId="{CF5F9C84-6643-49E3-9539-87A2E8FDCA5E}">
      <dsp:nvSpPr>
        <dsp:cNvPr id="0" name=""/>
        <dsp:cNvSpPr/>
      </dsp:nvSpPr>
      <dsp:spPr>
        <a:xfrm>
          <a:off x="3214718" y="1395394"/>
          <a:ext cx="1961738" cy="9808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Заказник регионального значения «Лебяжье»</a:t>
          </a:r>
          <a:endParaRPr lang="ru-RU" sz="1700" kern="1200" dirty="0"/>
        </a:p>
      </dsp:txBody>
      <dsp:txXfrm>
        <a:off x="3214718" y="1395394"/>
        <a:ext cx="1961738" cy="98086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8010A-46A8-442F-88B9-FE0AA7DAD064}">
      <dsp:nvSpPr>
        <dsp:cNvPr id="0" name=""/>
        <dsp:cNvSpPr/>
      </dsp:nvSpPr>
      <dsp:spPr>
        <a:xfrm>
          <a:off x="0" y="0"/>
          <a:ext cx="4608512" cy="4750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Общая площадь МО 12 288,4 га</a:t>
          </a:r>
          <a:endParaRPr lang="ru-RU" sz="1400" kern="1200" dirty="0"/>
        </a:p>
      </dsp:txBody>
      <dsp:txXfrm>
        <a:off x="23189" y="23189"/>
        <a:ext cx="4562134" cy="428646"/>
      </dsp:txXfrm>
    </dsp:sp>
    <dsp:sp modelId="{5DB442AE-4292-4EB3-BB3C-97F381292FCC}">
      <dsp:nvSpPr>
        <dsp:cNvPr id="0" name=""/>
        <dsp:cNvSpPr/>
      </dsp:nvSpPr>
      <dsp:spPr>
        <a:xfrm>
          <a:off x="0" y="499484"/>
          <a:ext cx="4608512" cy="65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32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Площадь населенного пункта 3 076,73  га</a:t>
          </a:r>
          <a:endParaRPr lang="ru-RU" sz="1300" kern="1200" dirty="0"/>
        </a:p>
      </dsp:txBody>
      <dsp:txXfrm>
        <a:off x="0" y="499484"/>
        <a:ext cx="4608512" cy="656707"/>
      </dsp:txXfrm>
    </dsp:sp>
    <dsp:sp modelId="{5859B7A7-4A0B-4210-A21C-E3985BBC8200}">
      <dsp:nvSpPr>
        <dsp:cNvPr id="0" name=""/>
        <dsp:cNvSpPr/>
      </dsp:nvSpPr>
      <dsp:spPr>
        <a:xfrm>
          <a:off x="0" y="755145"/>
          <a:ext cx="4608512" cy="4763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Площадь земель промышленного назначения 95,65 га</a:t>
          </a:r>
          <a:endParaRPr lang="ru-RU" sz="1400" kern="1200" dirty="0"/>
        </a:p>
      </dsp:txBody>
      <dsp:txXfrm>
        <a:off x="23254" y="778399"/>
        <a:ext cx="4562004" cy="429859"/>
      </dsp:txXfrm>
    </dsp:sp>
    <dsp:sp modelId="{88783EB8-4298-455F-83EA-9EDA2DAC7D75}">
      <dsp:nvSpPr>
        <dsp:cNvPr id="0" name=""/>
        <dsp:cNvSpPr/>
      </dsp:nvSpPr>
      <dsp:spPr>
        <a:xfrm>
          <a:off x="0" y="2821222"/>
          <a:ext cx="4608512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32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В т.ч неиспользуемых 26,9 га</a:t>
          </a:r>
          <a:endParaRPr lang="ru-RU" sz="1300" kern="1200" dirty="0"/>
        </a:p>
      </dsp:txBody>
      <dsp:txXfrm>
        <a:off x="0" y="2821222"/>
        <a:ext cx="4608512" cy="447120"/>
      </dsp:txXfrm>
    </dsp:sp>
    <dsp:sp modelId="{BFE752C5-ED1B-4581-A782-3B120A43CECE}">
      <dsp:nvSpPr>
        <dsp:cNvPr id="0" name=""/>
        <dsp:cNvSpPr/>
      </dsp:nvSpPr>
      <dsp:spPr>
        <a:xfrm>
          <a:off x="0" y="1702039"/>
          <a:ext cx="4608512" cy="43343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Площадь земель с/х назначения 3 783,39 га</a:t>
          </a:r>
          <a:endParaRPr lang="ru-RU" sz="1700" kern="1200" dirty="0"/>
        </a:p>
      </dsp:txBody>
      <dsp:txXfrm>
        <a:off x="21159" y="1723198"/>
        <a:ext cx="4566194" cy="391118"/>
      </dsp:txXfrm>
    </dsp:sp>
    <dsp:sp modelId="{4B962DDB-8E01-4060-BE78-1364A1963019}">
      <dsp:nvSpPr>
        <dsp:cNvPr id="0" name=""/>
        <dsp:cNvSpPr/>
      </dsp:nvSpPr>
      <dsp:spPr>
        <a:xfrm>
          <a:off x="0" y="2286382"/>
          <a:ext cx="4608512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32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В т.ч. неиспользуемых 39,9 га</a:t>
          </a:r>
          <a:endParaRPr lang="ru-RU" sz="1300" kern="1200" dirty="0"/>
        </a:p>
      </dsp:txBody>
      <dsp:txXfrm>
        <a:off x="0" y="2286382"/>
        <a:ext cx="4608512" cy="447120"/>
      </dsp:txXfrm>
    </dsp:sp>
    <dsp:sp modelId="{BE38A9B6-9025-445B-9073-154547F606CA}">
      <dsp:nvSpPr>
        <dsp:cNvPr id="0" name=""/>
        <dsp:cNvSpPr/>
      </dsp:nvSpPr>
      <dsp:spPr>
        <a:xfrm>
          <a:off x="0" y="2597217"/>
          <a:ext cx="4608512" cy="41283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Площадь земель лесного фонда 5 310 га</a:t>
          </a:r>
          <a:endParaRPr lang="ru-RU" sz="1700" kern="1200" dirty="0"/>
        </a:p>
      </dsp:txBody>
      <dsp:txXfrm>
        <a:off x="20153" y="2617370"/>
        <a:ext cx="4568206" cy="372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4551" cy="499825"/>
          </a:xfrm>
          <a:prstGeom prst="rect">
            <a:avLst/>
          </a:prstGeom>
        </p:spPr>
        <p:txBody>
          <a:bodyPr vert="horz" lIns="91736" tIns="45868" rIns="91736" bIns="4586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1" cy="499825"/>
          </a:xfrm>
          <a:prstGeom prst="rect">
            <a:avLst/>
          </a:prstGeom>
        </p:spPr>
        <p:txBody>
          <a:bodyPr vert="horz" lIns="91736" tIns="45868" rIns="91736" bIns="45868" rtlCol="0"/>
          <a:lstStyle>
            <a:lvl1pPr algn="r">
              <a:defRPr sz="1200"/>
            </a:lvl1pPr>
          </a:lstStyle>
          <a:p>
            <a:fld id="{E490D84F-D684-4D33-AF7B-404539537E55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50888"/>
            <a:ext cx="4997450" cy="37480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36" tIns="45868" rIns="91736" bIns="4586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6436" y="4748333"/>
            <a:ext cx="5491480" cy="4498420"/>
          </a:xfrm>
          <a:prstGeom prst="rect">
            <a:avLst/>
          </a:prstGeom>
        </p:spPr>
        <p:txBody>
          <a:bodyPr vert="horz" lIns="91736" tIns="45868" rIns="91736" bIns="4586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94929"/>
            <a:ext cx="2974551" cy="499825"/>
          </a:xfrm>
          <a:prstGeom prst="rect">
            <a:avLst/>
          </a:prstGeom>
        </p:spPr>
        <p:txBody>
          <a:bodyPr vert="horz" lIns="91736" tIns="45868" rIns="91736" bIns="4586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1" cy="499825"/>
          </a:xfrm>
          <a:prstGeom prst="rect">
            <a:avLst/>
          </a:prstGeom>
        </p:spPr>
        <p:txBody>
          <a:bodyPr vert="horz" lIns="91736" tIns="45868" rIns="91736" bIns="45868" rtlCol="0" anchor="b"/>
          <a:lstStyle>
            <a:lvl1pPr algn="r">
              <a:defRPr sz="1200"/>
            </a:lvl1pPr>
          </a:lstStyle>
          <a:p>
            <a:fld id="{24CB3EEC-9617-45F5-B023-1A67E0BE17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522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B3EEC-9617-45F5-B023-1A67E0BE171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361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3.gif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3.gif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3.gif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Colors" Target="../diagrams/colors4.xml"/><Relationship Id="rId18" Type="http://schemas.openxmlformats.org/officeDocument/2006/relationships/diagramColors" Target="../diagrams/colors5.xml"/><Relationship Id="rId3" Type="http://schemas.openxmlformats.org/officeDocument/2006/relationships/oleObject" Target="../embeddings/oleObject1.bin"/><Relationship Id="rId7" Type="http://schemas.openxmlformats.org/officeDocument/2006/relationships/diagramQuickStyle" Target="../diagrams/quickStyle3.xml"/><Relationship Id="rId12" Type="http://schemas.openxmlformats.org/officeDocument/2006/relationships/diagramQuickStyle" Target="../diagrams/quickStyle4.xml"/><Relationship Id="rId17" Type="http://schemas.openxmlformats.org/officeDocument/2006/relationships/diagramQuickStyle" Target="../diagrams/quickStyle5.xml"/><Relationship Id="rId2" Type="http://schemas.openxmlformats.org/officeDocument/2006/relationships/slideLayout" Target="../slideLayouts/slideLayout7.xml"/><Relationship Id="rId16" Type="http://schemas.openxmlformats.org/officeDocument/2006/relationships/diagramLayout" Target="../diagrams/layout5.xml"/><Relationship Id="rId20" Type="http://schemas.openxmlformats.org/officeDocument/2006/relationships/image" Target="../media/image3.gif"/><Relationship Id="rId1" Type="http://schemas.openxmlformats.org/officeDocument/2006/relationships/vmlDrawing" Target="../drawings/vmlDrawing1.vml"/><Relationship Id="rId6" Type="http://schemas.openxmlformats.org/officeDocument/2006/relationships/diagramLayout" Target="../diagrams/layout3.xml"/><Relationship Id="rId11" Type="http://schemas.openxmlformats.org/officeDocument/2006/relationships/diagramLayout" Target="../diagrams/layout4.xml"/><Relationship Id="rId5" Type="http://schemas.openxmlformats.org/officeDocument/2006/relationships/diagramData" Target="../diagrams/data3.xml"/><Relationship Id="rId15" Type="http://schemas.openxmlformats.org/officeDocument/2006/relationships/diagramData" Target="../diagrams/data5.xml"/><Relationship Id="rId10" Type="http://schemas.openxmlformats.org/officeDocument/2006/relationships/diagramData" Target="../diagrams/data4.xml"/><Relationship Id="rId19" Type="http://schemas.microsoft.com/office/2007/relationships/diagramDrawing" Target="../diagrams/drawing5.xml"/><Relationship Id="rId4" Type="http://schemas.openxmlformats.org/officeDocument/2006/relationships/image" Target="../media/image5.emf"/><Relationship Id="rId9" Type="http://schemas.microsoft.com/office/2007/relationships/diagramDrawing" Target="../diagrams/drawing3.xml"/><Relationship Id="rId14" Type="http://schemas.microsoft.com/office/2007/relationships/diagramDrawing" Target="../diagrams/drawin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gi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3.gi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124744"/>
            <a:ext cx="7772400" cy="1207426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Инвестиционный потенциал</a:t>
            </a:r>
            <a:b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муниципального образования поселок Боровский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547664" y="1052736"/>
            <a:ext cx="6400800" cy="449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C:\Users\aa_bobrov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2276872"/>
            <a:ext cx="5572009" cy="419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9" name="Picture 55" descr="C:\Users\Суппес\Desktop\инвестиции план\borovski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0"/>
            <a:ext cx="714380" cy="1143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037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7951" y="115249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Площадка №2</a:t>
            </a:r>
            <a:endParaRPr lang="ru-RU" dirty="0"/>
          </a:p>
        </p:txBody>
      </p:sp>
      <p:pic>
        <p:nvPicPr>
          <p:cNvPr id="14338" name="Picture 2" descr="\\atmr307\РАБОЧАЯ\!!!!!  И Н В Е С Т И Ц И И\Координационный Совет\2015\инвестиционый совет\1 30.01.2015\КорСовет_28_01_2015\Горьковка_ИП_Плахин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37227" y="669520"/>
            <a:ext cx="2555511" cy="254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134963"/>
              </p:ext>
            </p:extLst>
          </p:nvPr>
        </p:nvGraphicFramePr>
        <p:xfrm>
          <a:off x="3857620" y="71415"/>
          <a:ext cx="5178481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066"/>
                <a:gridCol w="2891415"/>
              </a:tblGrid>
              <a:tr h="386639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Собственник участка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Государственная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собственность не разграничена</a:t>
                      </a:r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3456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Площадь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6,9 га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3198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Функциональная зона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Производственная</a:t>
                      </a:r>
                      <a:endParaRPr lang="ru-RU" sz="1200" dirty="0"/>
                    </a:p>
                  </a:txBody>
                  <a:tcPr/>
                </a:tc>
              </a:tr>
              <a:tr h="23456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Территориальная зона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Зона промышленных и коммунально-складских объектов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28407">
                <a:tc>
                  <a:txBody>
                    <a:bodyPr/>
                    <a:lstStyle/>
                    <a:p>
                      <a:r>
                        <a:rPr lang="ru-RU" sz="1200" i="0" dirty="0" smtClean="0"/>
                        <a:t>Основной вид разрешенного использования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размещения объектов: складского назначения, производственного назначения, дорожного сервиса административного назначения, торговли, коммунального</a:t>
                      </a:r>
                      <a:r>
                        <a:rPr kumimoji="0" lang="ru-RU" sz="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бытового </a:t>
                      </a: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обслуживания населения, оказание ритуальных услуг, инженерной и транспортной инфраструктуры</a:t>
                      </a:r>
                      <a:endParaRPr kumimoji="0" lang="ru-RU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8686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Вспомогательный вид разрешенного использования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размещения объектов: инженерной и транспортной инфраструктуры, рекламы, хранения автотранспорта, для временного проживания, спорта, общественного питания, благоустройства, предназначенных для сбора ТБО и КГМ</a:t>
                      </a:r>
                      <a:endParaRPr kumimoji="0" lang="ru-RU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8306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Предельные параметры  застройки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Максимальная этажность – 5 этажей (включительно);</a:t>
                      </a:r>
                    </a:p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Минимальное расстояние от границы земельного участка со стороны улицы до границы размещения основного строения – 5 м.;</a:t>
                      </a:r>
                    </a:p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Минимальное расстояние между границей размещения основного строения и границей смежного земельного участка – 3 м.;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683197"/>
              </p:ext>
            </p:extLst>
          </p:nvPr>
        </p:nvGraphicFramePr>
        <p:xfrm>
          <a:off x="1086015" y="3286124"/>
          <a:ext cx="7950480" cy="34533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9972"/>
                <a:gridCol w="1037508"/>
                <a:gridCol w="1193114"/>
                <a:gridCol w="1193114"/>
                <a:gridCol w="1193114"/>
                <a:gridCol w="1193658"/>
              </a:tblGrid>
              <a:tr h="471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Имеющиеся максимальные мощности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Место расположения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(привязка к участку)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Возможность подключения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Принадлежность (собственник)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Обслуживающая организация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3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Газ (имеющаяся мощность в наличии, возможность подключения)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Среднего/низкого давления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  <a:r>
                        <a:rPr kumimoji="0" lang="ru-RU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км на северо-запад 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Газпром распределение Север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Газпром распределение Север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58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Электроэнергия (имеющаяся мощность в наличии, возможность подключения)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10/0,4 кВ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 м на северо-восток 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СУЭНКО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СУЭНКО</a:t>
                      </a: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2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Отопление (состояние, возможность подключения)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8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Водопровод (наличие, возможность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подключения, возможность бурения скважин)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 бурение скважин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9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Ливневая канализация (состояние, возможность подключения)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7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Канализационные очистные сооружения (КОС) (состояние наличие возможности подключения)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Индивидуальные септики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7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Транспортная доступность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Областная автомобильная дорога </a:t>
                      </a:r>
                      <a:r>
                        <a:rPr kumimoji="0" lang="ru-RU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Тюмень-Боровский-Богандинский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(асфальт)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трелка вправо 7"/>
          <p:cNvSpPr/>
          <p:nvPr/>
        </p:nvSpPr>
        <p:spPr>
          <a:xfrm rot="2323880">
            <a:off x="2857488" y="2000240"/>
            <a:ext cx="214314" cy="7143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0232" y="1643050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Площадка №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5" descr="C:\Users\Суппес\Desktop\инвестиции план\borovski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116631"/>
            <a:ext cx="855173" cy="1143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978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7951" y="115249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Площадка №3</a:t>
            </a:r>
            <a:endParaRPr lang="ru-RU" dirty="0"/>
          </a:p>
        </p:txBody>
      </p:sp>
      <p:pic>
        <p:nvPicPr>
          <p:cNvPr id="14338" name="Picture 2" descr="\\atmr307\РАБОЧАЯ\!!!!!  И Н В Е С Т И Ц И И\Координационный Совет\2015\инвестиционый совет\1 30.01.2015\КорСовет_28_01_2015\Горьковка_ИП_Плахин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02405" y="642918"/>
            <a:ext cx="2690334" cy="234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642233"/>
              </p:ext>
            </p:extLst>
          </p:nvPr>
        </p:nvGraphicFramePr>
        <p:xfrm>
          <a:off x="3857620" y="71415"/>
          <a:ext cx="5178481" cy="3115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066"/>
                <a:gridCol w="2891415"/>
              </a:tblGrid>
              <a:tr h="386639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Собственник участка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Государственная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собственность не разграничена</a:t>
                      </a:r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3456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Площадь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r>
                        <a:rPr lang="ru-RU" sz="10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3198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Функциональная зона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Общественно деловая</a:t>
                      </a:r>
                    </a:p>
                  </a:txBody>
                  <a:tcPr/>
                </a:tc>
              </a:tr>
              <a:tr h="23456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Территориальная зона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зона размещения объектов социального и коммунально-бытового назначения</a:t>
                      </a:r>
                      <a:endParaRPr kumimoji="0" lang="ru-RU" sz="105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28407">
                <a:tc>
                  <a:txBody>
                    <a:bodyPr/>
                    <a:lstStyle/>
                    <a:p>
                      <a:r>
                        <a:rPr lang="ru-RU" sz="1200" i="0" dirty="0" smtClean="0"/>
                        <a:t>Основной вид разрешенного использования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размещения объектов: для размещения объектов,</a:t>
                      </a:r>
                      <a:r>
                        <a:rPr kumimoji="0" lang="ru-RU" sz="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здравоохранения, культуры и искусства, образования , коммунального, бытового и социального обслуживания населения</a:t>
                      </a:r>
                      <a:endParaRPr kumimoji="0" lang="ru-RU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8686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Вспомогательный вид разрешенного использования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размещения объектов: инженерной и транспортной инфраструктуры, рекламы, хранения автотранспорта, для временного проживания</a:t>
                      </a:r>
                      <a:r>
                        <a:rPr kumimoji="0" lang="ru-RU" sz="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т.д.</a:t>
                      </a:r>
                      <a:endParaRPr kumimoji="0" lang="ru-RU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8306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Предельные параметры  застройки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Максимальная этажность – 5 этажей (включительно);</a:t>
                      </a:r>
                    </a:p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Минимальное расстояние от границы земельного участка со стороны улицы до границы размещения основного строения – 5 м.;</a:t>
                      </a:r>
                    </a:p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Минимальное расстояние между границей размещения основного строения и границей смежного земельного участка – 3 м.;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132731"/>
              </p:ext>
            </p:extLst>
          </p:nvPr>
        </p:nvGraphicFramePr>
        <p:xfrm>
          <a:off x="1137672" y="3159219"/>
          <a:ext cx="7898824" cy="37005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6068"/>
                <a:gridCol w="1030767"/>
                <a:gridCol w="1185362"/>
                <a:gridCol w="1185362"/>
                <a:gridCol w="1185362"/>
                <a:gridCol w="1185903"/>
              </a:tblGrid>
              <a:tr h="4456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Имеющиеся максимальные мощности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Место расположения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(привязка к участку)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Возможность подключения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Принадлежность (собственник)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Обслуживающая организация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45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Газ (имеющаяся мощность в наличии, возможность подключения)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Низкого давления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радиусе 100-150 метров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Газпром распределение Север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Газпром распределение Север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3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Электроэнергия (имеющаяся мощность в наличии, возможность подключения)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10/0,4 кВ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радиусе 200-300</a:t>
                      </a:r>
                      <a:r>
                        <a:rPr kumimoji="0" lang="ru-RU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метров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СУЭНКО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СУЭНКО</a:t>
                      </a: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41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Отопление (состояние, возможность подключения)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051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Водопровод (наличие, возможность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подключения, возможность бурения скважин)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 бурение скважин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Водопровод по ул. Тельмана (d=110), Набережная (d=110,160). Возможно бурение скважин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41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Ливневая канализация (состояние, возможность подключения)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45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Канализационные очистные сооружения (КОС) (состояние наличие возможности подключения)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Индивидуальные септики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30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Транспортная доступность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Дорога местного значения ул. Орджоникидзе (асфальт</a:t>
                      </a: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kumimoji="0" lang="ru-RU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трелка вправо 7"/>
          <p:cNvSpPr/>
          <p:nvPr/>
        </p:nvSpPr>
        <p:spPr>
          <a:xfrm rot="7898378">
            <a:off x="2348159" y="1711147"/>
            <a:ext cx="214314" cy="7143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4546" y="1428736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Площадка №3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5" descr="C:\Users\Суппес\Desktop\инвестиции план\borovski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116631"/>
            <a:ext cx="855173" cy="1143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978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7951" y="115249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Площадка №4</a:t>
            </a:r>
            <a:endParaRPr lang="ru-RU" dirty="0"/>
          </a:p>
        </p:txBody>
      </p:sp>
      <p:pic>
        <p:nvPicPr>
          <p:cNvPr id="14338" name="Picture 2" descr="\\atmr307\РАБОЧАЯ\!!!!!  И Н В Е С Т И Ц И И\Координационный Совет\2015\инвестиционый совет\1 30.01.2015\КорСовет_28_01_2015\Горьковка_ИП_Плахин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49306" y="624096"/>
            <a:ext cx="2589289" cy="249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830009"/>
              </p:ext>
            </p:extLst>
          </p:nvPr>
        </p:nvGraphicFramePr>
        <p:xfrm>
          <a:off x="3857620" y="71415"/>
          <a:ext cx="5178481" cy="3103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066"/>
                <a:gridCol w="2891415"/>
              </a:tblGrid>
              <a:tr h="386639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Собственник участка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Государственная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собственность не разграничена</a:t>
                      </a:r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3456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Площадь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26,8 га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3198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Функциональная зона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Сельскохозяйственного</a:t>
                      </a:r>
                      <a:r>
                        <a:rPr lang="ru-RU" sz="1200" baseline="0" dirty="0" smtClean="0"/>
                        <a:t> использования</a:t>
                      </a:r>
                      <a:endParaRPr lang="ru-RU" sz="1200" dirty="0"/>
                    </a:p>
                  </a:txBody>
                  <a:tcPr/>
                </a:tc>
              </a:tr>
              <a:tr h="23456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Территориальная зона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Зона сельскохозяйственных объектов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28407">
                <a:tc>
                  <a:txBody>
                    <a:bodyPr/>
                    <a:lstStyle/>
                    <a:p>
                      <a:r>
                        <a:rPr lang="ru-RU" sz="1200" i="0" dirty="0" smtClean="0"/>
                        <a:t>Основной вид разрешенного использования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размещения объектов: дачного хозяйства, садоводства и огородничества , торговли, сельскохозяйственной деятельности, инженерной и транспортной инфраструктуры</a:t>
                      </a:r>
                      <a:endParaRPr kumimoji="0" lang="ru-RU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8686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Вспомогательный вид разрешенного использования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размещения объектов: инженерной и транспортной инфраструктуры, рекламы, хранения автотранспорта, благоустройства, предназначенных для сбора ТБО и КГМ</a:t>
                      </a:r>
                      <a:endParaRPr kumimoji="0" lang="ru-RU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8306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Предельные параметры  застройки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Максимальная этажность – 3 этажей (включительно);</a:t>
                      </a:r>
                    </a:p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Минимальное расстояние от границы земельного участка со стороны улицы до границы размещения основного строения – 5 м.;</a:t>
                      </a:r>
                    </a:p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Минимальное расстояние между границей размещения основного строения и границей смежного земельного участка – 3 м.;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194025"/>
              </p:ext>
            </p:extLst>
          </p:nvPr>
        </p:nvGraphicFramePr>
        <p:xfrm>
          <a:off x="1086015" y="3286124"/>
          <a:ext cx="7950480" cy="3495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9972"/>
                <a:gridCol w="1037508"/>
                <a:gridCol w="1193114"/>
                <a:gridCol w="1193114"/>
                <a:gridCol w="1193114"/>
                <a:gridCol w="1193658"/>
              </a:tblGrid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Имеющиеся максимальные мощности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Место расположения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(привязка к участку)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Возможность подключения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Принадлежность (собственник)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Обслуживающая организация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3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Газ (имеющаяся мощность в наличии, возможность подключения)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Высокого давления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Частично</a:t>
                      </a:r>
                      <a:r>
                        <a:rPr kumimoji="0" lang="ru-RU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проходит по участку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Информации нет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Газпром распределение Север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58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Электроэнергия (имеющаяся мощность в наличии, возможность подключения)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110/10/0,4 кВ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Подстанция на территории СНТ «Боровое»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Информации нет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Информации нет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2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Отопление (состояние, возможность подключения)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8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Водопровод (наличие, возможность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подключения, возможность бурения скважин)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 бурение скважин</a:t>
                      </a: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9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Ливневая канализация (состояние, возможность подключения)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7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Канализационные очистные сооружения (КОС) (состояние наличие возможности подключения)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Индивидуальные септики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7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Транспортная доступность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Грунтовая дорога от областной автомобильной дороги </a:t>
                      </a:r>
                      <a:r>
                        <a:rPr kumimoji="0" lang="ru-RU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Тюмень-Боровский-Богандинский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600-1300</a:t>
                      </a:r>
                      <a:r>
                        <a:rPr kumimoji="0" lang="ru-RU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трелка вправо 7"/>
          <p:cNvSpPr/>
          <p:nvPr/>
        </p:nvSpPr>
        <p:spPr>
          <a:xfrm rot="2323880">
            <a:off x="2285984" y="1785926"/>
            <a:ext cx="214314" cy="7143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728" y="1428736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Площадка №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5" descr="C:\Users\Суппес\Desktop\инвестиции план\borovski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116631"/>
            <a:ext cx="855173" cy="1143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162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2143116"/>
            <a:ext cx="597666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/>
              <a:t>Раздел 2</a:t>
            </a:r>
          </a:p>
          <a:p>
            <a:pPr algn="ctr"/>
            <a:endParaRPr lang="ru-RU" sz="3000" b="1" dirty="0" smtClean="0"/>
          </a:p>
          <a:p>
            <a:pPr algn="ctr"/>
            <a:endParaRPr lang="ru-RU" sz="3000" b="1" dirty="0" smtClean="0"/>
          </a:p>
          <a:p>
            <a:pPr algn="ctr"/>
            <a:endParaRPr lang="ru-RU" sz="3000" b="1" dirty="0" smtClean="0"/>
          </a:p>
          <a:p>
            <a:pPr algn="ctr"/>
            <a:r>
              <a:rPr lang="ru-RU" sz="3000" b="1" dirty="0" smtClean="0"/>
              <a:t>Справочная информация</a:t>
            </a:r>
            <a:endParaRPr lang="ru-RU" sz="3000" b="1" dirty="0"/>
          </a:p>
        </p:txBody>
      </p:sp>
      <p:pic>
        <p:nvPicPr>
          <p:cNvPr id="4" name="Picture 55" descr="C:\Users\Суппес\Desktop\инвестиции план\borovski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16631"/>
            <a:ext cx="855173" cy="11430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0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Площадка возможная к предоставлению после внесения изменений в документы территориального планирования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088619"/>
              </p:ext>
            </p:extLst>
          </p:nvPr>
        </p:nvGraphicFramePr>
        <p:xfrm>
          <a:off x="1071538" y="4214818"/>
          <a:ext cx="4782129" cy="26144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1849"/>
                <a:gridCol w="2520280"/>
              </a:tblGrid>
              <a:tr h="149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66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Газопровод низкого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давления по ул. Орджоникидзе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1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Электроэнергия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10/0,4 кВ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96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Отопление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Возможность отсутствует</a:t>
                      </a: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87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Водопровод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Водопровод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ул. Тельмана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(d=110)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Набережная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(d=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110,160). Возможно бурение скважин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84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Ливневая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канализация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Возможность отсутствует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87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Канализационные очистные сооружения (КОС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Возможность отсутствует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9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Транспортная доступность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Дорога местного значения ул. Орджоникидзе (асфальт)</a:t>
                      </a:r>
                      <a:endParaRPr kumimoji="0"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9458" name="Picture 2" descr="\\atmr307\РАБОЧАЯ\!!!!!  И Н В Е С Т И Ц И И\Координационный Совет\2014\6 09.07.2014\КорСовет_09_07_2014\Богандинский_Экострой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00760" y="4214818"/>
            <a:ext cx="2996751" cy="245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788005"/>
              </p:ext>
            </p:extLst>
          </p:nvPr>
        </p:nvGraphicFramePr>
        <p:xfrm>
          <a:off x="1172367" y="646331"/>
          <a:ext cx="7803757" cy="3542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997"/>
                <a:gridCol w="2813880"/>
                <a:gridCol w="2813880"/>
              </a:tblGrid>
              <a:tr h="435172">
                <a:tc>
                  <a:txBody>
                    <a:bodyPr/>
                    <a:lstStyle/>
                    <a:p>
                      <a:endParaRPr lang="ru-RU" sz="105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Ситуация в настоящее время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изменение документов территориального планирования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182329"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Собственник участка</a:t>
                      </a: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Государственная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</a:rPr>
                        <a:t> собственность не разграничена</a:t>
                      </a:r>
                      <a:endParaRPr lang="ru-RU" sz="105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05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44671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r>
                        <a:rPr lang="ru-RU" sz="10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га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50" kern="1200" baseline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0,3 </a:t>
                      </a:r>
                      <a:r>
                        <a:rPr kumimoji="0" lang="ru-RU" sz="105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га</a:t>
                      </a:r>
                      <a:endParaRPr kumimoji="0" lang="ru-RU" sz="105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75552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Функциональная зона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Общественно деловая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5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Производственная (СЗЗ не более 50 м.)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Территориальная зона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зона размещения объектов социального и коммунально-бытового назначения</a:t>
                      </a:r>
                      <a:endParaRPr kumimoji="0" lang="ru-RU" sz="105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Зона промышленных и коммунально-складских объектов</a:t>
                      </a:r>
                      <a:endParaRPr kumimoji="0" lang="ru-RU" sz="105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1087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вид разрешенного использования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размещения объектов: для размещения объектов,</a:t>
                      </a:r>
                      <a:r>
                        <a:rPr kumimoji="0" lang="ru-RU" sz="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здравоохранения, культуры и искусства, образования , коммунального, бытового и социального обслуживания населения</a:t>
                      </a:r>
                      <a:endParaRPr kumimoji="0" lang="ru-RU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размещения объектов: складского назначения, производственного назначения, дорожного сервиса административного назначения, торговли</a:t>
                      </a:r>
                      <a:r>
                        <a:rPr kumimoji="0" lang="ru-RU" sz="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т.д.</a:t>
                      </a:r>
                      <a:endParaRPr kumimoji="0" lang="ru-RU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1655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Вспомогательный вид разрешенного использования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размещения объектов: инженерной и транспортной инфраструктуры, рекламы, хранения автотранспорта, для временного проживания</a:t>
                      </a:r>
                      <a:r>
                        <a:rPr kumimoji="0" lang="ru-RU" sz="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т.д.</a:t>
                      </a:r>
                      <a:endParaRPr kumimoji="0" lang="ru-RU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размещения объектов: инженерной и транспортной инфраструктуры, рекламы, хранения автотранспорта, для временного проживания, спорта</a:t>
                      </a:r>
                      <a:r>
                        <a:rPr kumimoji="0" lang="ru-RU" sz="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т.д.</a:t>
                      </a:r>
                      <a:endParaRPr kumimoji="0" lang="ru-RU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47938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Предельные параметры  застройки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Максимальная этажность – 5 этажей (включительно);</a:t>
                      </a:r>
                    </a:p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Минимальное расстояние от границы земельного участка со стороны улицы до границы размещения основного строения – 5 м.;</a:t>
                      </a:r>
                    </a:p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Минимальное расстояние между границей размещения основного строения и границей смежного земельного участка – 3 м.;</a:t>
                      </a:r>
                      <a:endParaRPr kumimoji="0" lang="ru-RU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Максимальная этажность – 5 этажей (включительно);</a:t>
                      </a:r>
                    </a:p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Минимальное расстояние от границы земельного участка со стороны улицы до границы размещения основного строения – 5 м.;</a:t>
                      </a:r>
                    </a:p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Минимальное расстояние между границей размещения основного строения и границей смежного земельного участка – 3 м.;</a:t>
                      </a:r>
                    </a:p>
                  </a:txBody>
                  <a:tcPr/>
                </a:tc>
              </a:tr>
              <a:tr h="447938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Потенциальный инвестор на данную площадку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kumimoji="0" lang="ru-RU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1600" y="116632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Площадка №3</a:t>
            </a:r>
            <a:endParaRPr lang="ru-RU" sz="1600" dirty="0"/>
          </a:p>
        </p:txBody>
      </p:sp>
      <p:sp>
        <p:nvSpPr>
          <p:cNvPr id="9" name="Стрелка вправо 8"/>
          <p:cNvSpPr/>
          <p:nvPr/>
        </p:nvSpPr>
        <p:spPr>
          <a:xfrm rot="7693711">
            <a:off x="7416730" y="5356949"/>
            <a:ext cx="214314" cy="7143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58082" y="5072074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Площадка №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5" descr="C:\Users\Суппес\Desktop\инвестиции план\borovski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116631"/>
            <a:ext cx="855173" cy="1143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194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0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Площадка возможная к предоставлению после внесения изменений в документы территориального планирования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138156"/>
              </p:ext>
            </p:extLst>
          </p:nvPr>
        </p:nvGraphicFramePr>
        <p:xfrm>
          <a:off x="1071538" y="4214818"/>
          <a:ext cx="4782129" cy="23935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1849"/>
                <a:gridCol w="2520280"/>
              </a:tblGrid>
              <a:tr h="149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66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Газопровод высокого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давления 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1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Электроэнергия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110/10/0,4 кВ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96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Отопление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Возможность отсутствует</a:t>
                      </a: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87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Водопровод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 бурение скважин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84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Ливневая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канализация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Возможность отсутствует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87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Канализационные очистные сооружения (КОС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Возможность отсутствует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9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Транспортная доступность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Полевая</a:t>
                      </a:r>
                      <a:r>
                        <a:rPr kumimoji="0"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грунтовая дорога</a:t>
                      </a:r>
                      <a:endParaRPr kumimoji="0"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9458" name="Picture 2" descr="\\atmr307\РАБОЧАЯ\!!!!!  И Н В Е С Т И Ц И И\Координационный Совет\2014\6 09.07.2014\КорСовет_09_07_2014\Богандинский_Экострой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00760" y="3995592"/>
            <a:ext cx="2791176" cy="264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525880"/>
              </p:ext>
            </p:extLst>
          </p:nvPr>
        </p:nvGraphicFramePr>
        <p:xfrm>
          <a:off x="1172367" y="646331"/>
          <a:ext cx="7803757" cy="3382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997"/>
                <a:gridCol w="2813880"/>
                <a:gridCol w="2813880"/>
              </a:tblGrid>
              <a:tr h="435172">
                <a:tc>
                  <a:txBody>
                    <a:bodyPr/>
                    <a:lstStyle/>
                    <a:p>
                      <a:endParaRPr lang="ru-RU" sz="105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Ситуация в настоящее время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изменение документов территориального планирования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182329"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Собственник участка</a:t>
                      </a: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Государственная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</a:rPr>
                        <a:t> собственность не разграничена</a:t>
                      </a:r>
                      <a:endParaRPr lang="ru-RU" sz="105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05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44671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ru-RU" sz="10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га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5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га</a:t>
                      </a:r>
                      <a:endParaRPr kumimoji="0" lang="ru-RU" sz="105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75552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Функциональная зона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Природного ландшафта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Сельскохозяйственного</a:t>
                      </a:r>
                      <a:r>
                        <a:rPr lang="ru-RU" sz="1050" baseline="0" dirty="0" smtClean="0"/>
                        <a:t> использования</a:t>
                      </a:r>
                      <a:endParaRPr lang="ru-RU" sz="105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Территориальная зона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земли лесного фонда</a:t>
                      </a:r>
                      <a:endParaRPr kumimoji="0" lang="ru-RU" sz="105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Зона сельскохозяйственных объектов</a:t>
                      </a:r>
                      <a:endParaRPr kumimoji="0" lang="ru-RU" sz="105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1087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вид разрешенного использования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размещения объектов: дачного хозяйства, садоводства и огородничества , торговли, сельскохозяйственной деятельности, инженерной и транспортной инфраструктуры</a:t>
                      </a:r>
                      <a:endParaRPr kumimoji="0" lang="ru-RU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1655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Вспомогательный вид разрешенного использования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размещения объектов: инженерной и транспортной инфраструктуры, рекламы, хранения автотранспорта, благоустройства, предназначенных для сбора ТБО и КГМ</a:t>
                      </a:r>
                      <a:endParaRPr kumimoji="0" lang="ru-RU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47938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Предельные параметры  застройки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Максимальная этажность – 3 этажей (включительно);</a:t>
                      </a:r>
                    </a:p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Минимальное расстояние от границы земельного участка со стороны улицы до границы размещения основного строения – 5 м.;</a:t>
                      </a:r>
                    </a:p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Минимальное расстояние между границей размещения основного строения и границей смежного земельного участка – 3 м.;</a:t>
                      </a:r>
                    </a:p>
                  </a:txBody>
                  <a:tcPr/>
                </a:tc>
              </a:tr>
              <a:tr h="447938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Потенциальный инвестор на данную площадку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kumimoji="0" lang="ru-RU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1600" y="116632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Площадка №5</a:t>
            </a:r>
            <a:endParaRPr lang="ru-RU" sz="1600" dirty="0"/>
          </a:p>
        </p:txBody>
      </p:sp>
      <p:sp>
        <p:nvSpPr>
          <p:cNvPr id="9" name="Стрелка вправо 8"/>
          <p:cNvSpPr/>
          <p:nvPr/>
        </p:nvSpPr>
        <p:spPr>
          <a:xfrm rot="7751493">
            <a:off x="6631941" y="5713480"/>
            <a:ext cx="214314" cy="7143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0826" y="5429264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Площадка №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5" descr="C:\Users\Суппес\Desktop\инвестиции план\borovski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116631"/>
            <a:ext cx="855173" cy="1143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194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7951" y="115249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Площадка №6</a:t>
            </a:r>
            <a:endParaRPr lang="ru-RU" dirty="0"/>
          </a:p>
        </p:txBody>
      </p:sp>
      <p:pic>
        <p:nvPicPr>
          <p:cNvPr id="14338" name="Picture 2" descr="\\atmr307\РАБОЧАЯ\!!!!!  И Н В Е С Т И Ц И И\Координационный Совет\2015\инвестиционый совет\1 30.01.2015\КорСовет_28_01_2015\Горьковка_ИП_Плахин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64890" y="610999"/>
            <a:ext cx="2558120" cy="252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556781"/>
              </p:ext>
            </p:extLst>
          </p:nvPr>
        </p:nvGraphicFramePr>
        <p:xfrm>
          <a:off x="3857620" y="71415"/>
          <a:ext cx="5178481" cy="3160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066"/>
                <a:gridCol w="2891415"/>
              </a:tblGrid>
              <a:tr h="386639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Собственник участка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ООО «Центавр»</a:t>
                      </a:r>
                    </a:p>
                  </a:txBody>
                  <a:tcPr>
                    <a:noFill/>
                  </a:tcPr>
                </a:tc>
              </a:tr>
              <a:tr h="23456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Площадь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8,7 га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3198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Функциональная зона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Производственная</a:t>
                      </a:r>
                      <a:endParaRPr lang="ru-RU" sz="1200" dirty="0"/>
                    </a:p>
                  </a:txBody>
                  <a:tcPr/>
                </a:tc>
              </a:tr>
              <a:tr h="23456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Территориальная зона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Зона промышленных и коммунально-складских объектов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28407">
                <a:tc>
                  <a:txBody>
                    <a:bodyPr/>
                    <a:lstStyle/>
                    <a:p>
                      <a:r>
                        <a:rPr lang="ru-RU" sz="1200" i="0" dirty="0" smtClean="0"/>
                        <a:t>Основной вид разрешенного использования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размещения объектов: складского назначения, производственного назначения, дорожного сервиса административного назначения, торговли, коммунального</a:t>
                      </a:r>
                      <a:r>
                        <a:rPr kumimoji="0" lang="ru-RU" sz="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бытового </a:t>
                      </a: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обслуживания населения, оказание ритуальных услуг, инженерной и транспортной инфраструктуры</a:t>
                      </a:r>
                      <a:endParaRPr kumimoji="0" lang="ru-RU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8686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Вспомогательный вид разрешенного использования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размещения объектов: инженерной и транспортной инфраструктуры, рекламы, хранения автотранспорта, для временного проживания, спорта, общественного питания, благоустройства, предназначенных для сбора ТБО и КГМ</a:t>
                      </a:r>
                      <a:endParaRPr kumimoji="0" lang="ru-RU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8306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Предельные параметры  застройки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Максимальная этажность – 5 этажей (включительно);</a:t>
                      </a:r>
                    </a:p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Минимальное расстояние от границы земельного участка со стороны улицы до границы размещения основного строения – 5 м.;</a:t>
                      </a:r>
                    </a:p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Минимальное расстояние между границей размещения основного строения и границей смежного земельного участка – 3 м.;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322062"/>
              </p:ext>
            </p:extLst>
          </p:nvPr>
        </p:nvGraphicFramePr>
        <p:xfrm>
          <a:off x="1086015" y="3286124"/>
          <a:ext cx="7950480" cy="34533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9972"/>
                <a:gridCol w="1037508"/>
                <a:gridCol w="1193114"/>
                <a:gridCol w="1193114"/>
                <a:gridCol w="1193114"/>
                <a:gridCol w="1193658"/>
              </a:tblGrid>
              <a:tr h="471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Имеющиеся максимальные мощности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Место расположения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(привязка к участку)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Возможность подключения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Принадлежность (собственник)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Обслуживающая организация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3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Газ (имеющаяся мощность в наличии, возможность подключения)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Среднего/низкого давления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Проходит по ул. Герцена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Газпром распределение Север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Газпром распределение Север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58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Электроэнергия (имеющаяся мощность в наличии, возможность подключения)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10/0,4 кВ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ТП находятся</a:t>
                      </a:r>
                      <a:r>
                        <a:rPr kumimoji="0" lang="ru-RU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внутри территорий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СУЭНКО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СУЭНКО</a:t>
                      </a: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2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Отопление (состояние, возможность подключения)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8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Водопровод (наличие, возможность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подключения, возможность бурения скважин)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Проходит по ул. Герцена </a:t>
                      </a:r>
                      <a:r>
                        <a:rPr kumimoji="0"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9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kumimoji="0" lang="ru-RU" sz="9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kumimoji="0" lang="en-US" sz="9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  <a:r>
                        <a:rPr kumimoji="0" lang="ru-RU" sz="9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ru-RU" sz="9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НЗС</a:t>
                      </a: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МУП ЖКХ Боровский</a:t>
                      </a: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9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Ливневая канализация (состояние, возможность подключения)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7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Канализационные очистные сооружения (КОС) (состояние наличие возможности подключения)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Индивидуальные септики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7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Транспортная доступность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Дорога</a:t>
                      </a:r>
                      <a:r>
                        <a:rPr kumimoji="0" lang="ru-RU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местного значения ул. Герцена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(асфальт)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трелка вправо 7"/>
          <p:cNvSpPr/>
          <p:nvPr/>
        </p:nvSpPr>
        <p:spPr>
          <a:xfrm rot="14789338">
            <a:off x="2540080" y="2577097"/>
            <a:ext cx="214314" cy="7143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2643182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Площадка №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5" descr="C:\Users\Суппес\Desktop\инвестиции план\borovski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116631"/>
            <a:ext cx="855173" cy="1143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607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33265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Площадка №6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980726"/>
            <a:ext cx="633670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Адрес местонахождения</a:t>
            </a:r>
            <a:r>
              <a:rPr lang="ru-RU" b="1" dirty="0"/>
              <a:t>: </a:t>
            </a:r>
            <a:r>
              <a:rPr lang="ru-RU" b="1" dirty="0" err="1"/>
              <a:t>п.Боровский</a:t>
            </a:r>
            <a:r>
              <a:rPr lang="ru-RU" b="1" dirty="0"/>
              <a:t>, </a:t>
            </a:r>
            <a:r>
              <a:rPr lang="ru-RU" b="1" dirty="0" err="1" smtClean="0"/>
              <a:t>ул.Герцена</a:t>
            </a:r>
            <a:r>
              <a:rPr lang="ru-RU" b="1" dirty="0" smtClean="0"/>
              <a:t> 1,10</a:t>
            </a:r>
          </a:p>
          <a:p>
            <a:r>
              <a:rPr lang="ru-RU" sz="1600" dirty="0" smtClean="0"/>
              <a:t>Земельный </a:t>
            </a:r>
            <a:r>
              <a:rPr lang="ru-RU" sz="1600" dirty="0"/>
              <a:t>участок площадью </a:t>
            </a:r>
            <a:r>
              <a:rPr lang="ru-RU" sz="1600" dirty="0" smtClean="0"/>
              <a:t>8,7 га . На земельном участке </a:t>
            </a:r>
            <a:r>
              <a:rPr lang="ru-RU" sz="1600" dirty="0"/>
              <a:t>размещены административное здание, мастерские, складские помещения, крытая площадка </a:t>
            </a:r>
            <a:r>
              <a:rPr lang="ru-RU" sz="1600" dirty="0" smtClean="0"/>
              <a:t>с кран </a:t>
            </a:r>
            <a:r>
              <a:rPr lang="ru-RU" sz="1600" dirty="0"/>
              <a:t>балкой на улице, строение АЗС,  склад резервного топлива, РММ, цеха деревообработки, закрытая стоянка для автомашин, РБУ, вспомогательные здания</a:t>
            </a:r>
            <a:r>
              <a:rPr lang="ru-RU" sz="1600" dirty="0" smtClean="0"/>
              <a:t>. Имеются </a:t>
            </a:r>
            <a:r>
              <a:rPr lang="ru-RU" sz="1600" dirty="0"/>
              <a:t>железнодорожные пути.</a:t>
            </a:r>
          </a:p>
          <a:p>
            <a:r>
              <a:rPr lang="ru-RU" sz="1600" dirty="0" smtClean="0"/>
              <a:t>Собственник земельного участка ООО «Центавр».</a:t>
            </a:r>
          </a:p>
          <a:p>
            <a:r>
              <a:rPr lang="ru-RU" sz="1600" dirty="0"/>
              <a:t>По состоянию на 01.06.2015г. имеются следующие площади для </a:t>
            </a:r>
            <a:r>
              <a:rPr lang="ru-RU" sz="1600" dirty="0" smtClean="0"/>
              <a:t>сдачи  </a:t>
            </a:r>
            <a:r>
              <a:rPr lang="ru-RU" sz="1600" dirty="0"/>
              <a:t>в </a:t>
            </a:r>
            <a:r>
              <a:rPr lang="ru-RU" sz="1600" dirty="0" smtClean="0"/>
              <a:t>аренду: складские </a:t>
            </a:r>
            <a:r>
              <a:rPr lang="ru-RU" sz="1600" dirty="0"/>
              <a:t>помещения 2149,3 </a:t>
            </a:r>
            <a:r>
              <a:rPr lang="ru-RU" sz="1600" dirty="0" smtClean="0"/>
              <a:t>м2, цех деревообработки </a:t>
            </a:r>
            <a:r>
              <a:rPr lang="ru-RU" sz="1600" dirty="0"/>
              <a:t>- 1788,2 </a:t>
            </a:r>
            <a:r>
              <a:rPr lang="ru-RU" sz="1600" dirty="0" smtClean="0"/>
              <a:t>м2,мастерские </a:t>
            </a:r>
            <a:r>
              <a:rPr lang="ru-RU" sz="1600" dirty="0"/>
              <a:t>- 378,1 </a:t>
            </a:r>
            <a:r>
              <a:rPr lang="ru-RU" sz="1600" dirty="0" smtClean="0"/>
              <a:t>м2, </a:t>
            </a:r>
            <a:r>
              <a:rPr lang="ru-RU" sz="1600" dirty="0"/>
              <a:t>крытая площадка с кран балкой на улице - 800 </a:t>
            </a:r>
            <a:r>
              <a:rPr lang="ru-RU" sz="1600" dirty="0" smtClean="0"/>
              <a:t>м2, </a:t>
            </a:r>
            <a:r>
              <a:rPr lang="ru-RU" sz="1600" dirty="0"/>
              <a:t>строение АЗС - 27,9 </a:t>
            </a:r>
            <a:r>
              <a:rPr lang="ru-RU" sz="1600" dirty="0" smtClean="0"/>
              <a:t>м2, </a:t>
            </a:r>
            <a:r>
              <a:rPr lang="ru-RU" sz="1600" dirty="0"/>
              <a:t>склад резервного топлива - 158,3 </a:t>
            </a:r>
            <a:r>
              <a:rPr lang="ru-RU" sz="1600" dirty="0" smtClean="0"/>
              <a:t>м2, РБУ </a:t>
            </a:r>
            <a:r>
              <a:rPr lang="ru-RU" sz="1600" dirty="0"/>
              <a:t>- 1008,1 </a:t>
            </a:r>
            <a:r>
              <a:rPr lang="ru-RU" sz="1600" dirty="0" smtClean="0"/>
              <a:t>м2, строение </a:t>
            </a:r>
            <a:r>
              <a:rPr lang="ru-RU" sz="1600" dirty="0"/>
              <a:t>- 450 </a:t>
            </a:r>
            <a:r>
              <a:rPr lang="ru-RU" sz="1600" dirty="0" smtClean="0"/>
              <a:t>м2,  </a:t>
            </a:r>
            <a:r>
              <a:rPr lang="ru-RU" sz="1600" dirty="0"/>
              <a:t>земельный участок - 2000 </a:t>
            </a:r>
            <a:r>
              <a:rPr lang="ru-RU" sz="1600" dirty="0" smtClean="0"/>
              <a:t>м2.</a:t>
            </a:r>
            <a:endParaRPr lang="ru-RU" sz="1600" dirty="0"/>
          </a:p>
          <a:p>
            <a:endParaRPr lang="ru-RU" sz="1600" dirty="0" smtClean="0"/>
          </a:p>
          <a:p>
            <a:r>
              <a:rPr lang="ru-RU" sz="1600" dirty="0" smtClean="0"/>
              <a:t>На территории базы предприятия осуществляют следующие виды деятельности: производство </a:t>
            </a:r>
            <a:r>
              <a:rPr lang="ru-RU" sz="1600" dirty="0" err="1" smtClean="0"/>
              <a:t>керамзитоблоков</a:t>
            </a:r>
            <a:r>
              <a:rPr lang="ru-RU" sz="1600" dirty="0" smtClean="0"/>
              <a:t>, изготовление пластиковых конструкций.</a:t>
            </a:r>
            <a:endParaRPr lang="ru-RU" dirty="0"/>
          </a:p>
        </p:txBody>
      </p:sp>
      <p:pic>
        <p:nvPicPr>
          <p:cNvPr id="5" name="Picture 55" descr="C:\Users\Суппес\Desktop\инвестиции план\borovski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16631"/>
            <a:ext cx="855173" cy="1143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7786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7951" y="115249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Площадка №7</a:t>
            </a:r>
            <a:endParaRPr lang="ru-RU" dirty="0"/>
          </a:p>
        </p:txBody>
      </p:sp>
      <p:pic>
        <p:nvPicPr>
          <p:cNvPr id="14338" name="Picture 2" descr="\\atmr307\РАБОЧАЯ\!!!!!  И Н В Е С Т И Ц И И\Координационный Совет\2015\инвестиционый совет\1 30.01.2015\КорСовет_28_01_2015\Горьковка_ИП_Плахин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35650" y="765163"/>
            <a:ext cx="2616601" cy="221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373541"/>
              </p:ext>
            </p:extLst>
          </p:nvPr>
        </p:nvGraphicFramePr>
        <p:xfrm>
          <a:off x="3857620" y="71415"/>
          <a:ext cx="5178481" cy="3106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066"/>
                <a:gridCol w="2891415"/>
              </a:tblGrid>
              <a:tr h="386639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Собственник участка</a:t>
                      </a:r>
                    </a:p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Арендатор участка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УПТК – филиал ОАО «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</a:rPr>
                        <a:t>Сибкомплектмонтаж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</a:p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ООО «Сигма»</a:t>
                      </a:r>
                    </a:p>
                  </a:txBody>
                  <a:tcPr>
                    <a:noFill/>
                  </a:tcPr>
                </a:tc>
              </a:tr>
              <a:tr h="23456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Площадь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11,6 га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3198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Функциональная зона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Производственная</a:t>
                      </a:r>
                      <a:endParaRPr lang="ru-RU" sz="1100" dirty="0"/>
                    </a:p>
                  </a:txBody>
                  <a:tcPr/>
                </a:tc>
              </a:tr>
              <a:tr h="23456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Территориальная зона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Зона промышленных и коммунально-складских объектов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28407">
                <a:tc>
                  <a:txBody>
                    <a:bodyPr/>
                    <a:lstStyle/>
                    <a:p>
                      <a:r>
                        <a:rPr lang="ru-RU" sz="1200" i="0" dirty="0" smtClean="0"/>
                        <a:t>Основной вид разрешенного использования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размещения объектов: складского назначения, производственного назначения, дорожного сервиса административного назначения, торговли, коммунального</a:t>
                      </a:r>
                      <a:r>
                        <a:rPr kumimoji="0" lang="ru-RU" sz="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бытового </a:t>
                      </a: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обслуживания населения, оказание ритуальных услуг, инженерной и транспортной инфраструктуры</a:t>
                      </a:r>
                      <a:endParaRPr kumimoji="0" lang="ru-RU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8686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Вспомогательный вид разрешенного использования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размещения объектов: инженерной и транспортной инфраструктуры, рекламы, хранения автотранспорта, для временного проживания, спорта, общественного питания, благоустройства, предназначенных для сбора ТБО и КГМ</a:t>
                      </a:r>
                      <a:endParaRPr kumimoji="0" lang="ru-RU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8306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Предельные параметры  застройки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Максимальная этажность – 5 этажей (включительно);</a:t>
                      </a:r>
                    </a:p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Минимальное расстояние от границы земельного участка со стороны улицы до границы размещения основного строения – 5 м.;</a:t>
                      </a:r>
                    </a:p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Минимальное расстояние между границей размещения основного строения и границей смежного земельного участка – 3 м.;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070140"/>
              </p:ext>
            </p:extLst>
          </p:nvPr>
        </p:nvGraphicFramePr>
        <p:xfrm>
          <a:off x="1086015" y="3286124"/>
          <a:ext cx="7950480" cy="34533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9972"/>
                <a:gridCol w="1037508"/>
                <a:gridCol w="1193114"/>
                <a:gridCol w="1193114"/>
                <a:gridCol w="1193114"/>
                <a:gridCol w="1193658"/>
              </a:tblGrid>
              <a:tr h="471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Имеющиеся максимальные мощности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Место расположения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(привязка к участку)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Возможность подключения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Принадлежность (собственник)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Обслуживающая организация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3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Газ (имеющаяся мощность в наличии, возможность подключения)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Среднего/низкого давления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Проходит по ул. Герцена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Газпром распределение Север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Газпром распределение Север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58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Электроэнергия (имеющаяся мощность в наличии, возможность подключения)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10/0,4 кВ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ТП находятся</a:t>
                      </a:r>
                      <a:r>
                        <a:rPr kumimoji="0" lang="ru-RU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внутри территорий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СУЭНКО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СУЭНКО</a:t>
                      </a: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2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Отопление (состояние, возможность подключения)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8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Водопровод (наличие, возможность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подключения, возможность бурения скважин)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Проходит по ул. Герцена</a:t>
                      </a:r>
                      <a:r>
                        <a:rPr kumimoji="0" lang="en-US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9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</a:t>
                      </a:r>
                      <a:r>
                        <a:rPr kumimoji="0"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kumimoji="0" lang="en-US" sz="9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110)</a:t>
                      </a:r>
                      <a:endParaRPr kumimoji="0" lang="ru-RU" sz="9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НЗС</a:t>
                      </a: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МУП ЖКХ Боровский</a:t>
                      </a: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9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Ливневая канализация (состояние, возможность подключения)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7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Канализационные очистные сооружения (КОС) (состояние наличие возможности подключения)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Индивидуальные септики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7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Транспортная доступность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Дорога</a:t>
                      </a:r>
                      <a:r>
                        <a:rPr kumimoji="0" lang="ru-RU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местного значения ул. Герцена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(асфальт)</a:t>
                      </a:r>
                      <a:endParaRPr kumimoji="0" lang="ru-RU" sz="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трелка вправо 7"/>
          <p:cNvSpPr/>
          <p:nvPr/>
        </p:nvSpPr>
        <p:spPr>
          <a:xfrm rot="14789338">
            <a:off x="2540080" y="2362783"/>
            <a:ext cx="214314" cy="7143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2428868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Площадка №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5" descr="C:\Users\Суппес\Desktop\инвестиции план\borovski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116631"/>
            <a:ext cx="855173" cy="1143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607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33265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Площадка №7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980726"/>
            <a:ext cx="633670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Адрес местонахождения: </a:t>
            </a:r>
            <a:r>
              <a:rPr lang="ru-RU" b="1" i="1" dirty="0" err="1"/>
              <a:t>п.Боровский</a:t>
            </a:r>
            <a:r>
              <a:rPr lang="ru-RU" b="1" i="1" dirty="0"/>
              <a:t>, </a:t>
            </a:r>
            <a:r>
              <a:rPr lang="ru-RU" b="1" i="1" dirty="0" smtClean="0"/>
              <a:t>ул.Герцена,52</a:t>
            </a:r>
          </a:p>
          <a:p>
            <a:r>
              <a:rPr lang="ru-RU" sz="1600" dirty="0" smtClean="0"/>
              <a:t>Земельный </a:t>
            </a:r>
            <a:r>
              <a:rPr lang="ru-RU" sz="1600" dirty="0"/>
              <a:t>участок площадью </a:t>
            </a:r>
            <a:r>
              <a:rPr lang="ru-RU" sz="1600" dirty="0" smtClean="0"/>
              <a:t>11,6га, </a:t>
            </a:r>
            <a:r>
              <a:rPr lang="ru-RU" sz="1600" dirty="0"/>
              <a:t>с расположенными на нем складами</a:t>
            </a:r>
            <a:r>
              <a:rPr lang="ru-RU" sz="1600" dirty="0" smtClean="0"/>
              <a:t>:- </a:t>
            </a:r>
            <a:r>
              <a:rPr lang="ru-RU" sz="1600" dirty="0"/>
              <a:t>общего назначения – 3000 </a:t>
            </a:r>
            <a:r>
              <a:rPr lang="ru-RU" sz="1600" dirty="0" err="1"/>
              <a:t>кв.м</a:t>
            </a:r>
            <a:r>
              <a:rPr lang="ru-RU" sz="1600" dirty="0"/>
              <a:t>;</a:t>
            </a:r>
          </a:p>
          <a:p>
            <a:r>
              <a:rPr lang="ru-RU" sz="1600" dirty="0"/>
              <a:t>- особого назначения (для насыпных и навалочных грузов) – 8000 </a:t>
            </a:r>
            <a:r>
              <a:rPr lang="ru-RU" sz="1600" dirty="0" err="1"/>
              <a:t>кв.м</a:t>
            </a:r>
            <a:r>
              <a:rPr lang="ru-RU" sz="1600" dirty="0"/>
              <a:t>.</a:t>
            </a:r>
          </a:p>
          <a:p>
            <a:r>
              <a:rPr lang="ru-RU" sz="1600" dirty="0"/>
              <a:t>Имеются железнодорожные пути.</a:t>
            </a:r>
          </a:p>
          <a:p>
            <a:r>
              <a:rPr lang="ru-RU" sz="1600" dirty="0" smtClean="0"/>
              <a:t>Территория </a:t>
            </a:r>
            <a:r>
              <a:rPr lang="ru-RU" sz="1600" dirty="0"/>
              <a:t>базы сдана в аренду ООО «Сигма</a:t>
            </a:r>
            <a:r>
              <a:rPr lang="ru-RU" sz="1600" dirty="0" smtClean="0"/>
              <a:t>»</a:t>
            </a:r>
          </a:p>
          <a:p>
            <a:r>
              <a:rPr lang="ru-RU" sz="1600" dirty="0"/>
              <a:t>Предприятие занимается сдачей в субаренду переданного в аренду имущества: </a:t>
            </a:r>
            <a:r>
              <a:rPr lang="ru-RU" sz="1600" dirty="0" err="1"/>
              <a:t>автокрановое</a:t>
            </a:r>
            <a:r>
              <a:rPr lang="ru-RU" sz="1600" dirty="0"/>
              <a:t> хозяйство, складские площади.</a:t>
            </a:r>
          </a:p>
          <a:p>
            <a:r>
              <a:rPr lang="ru-RU" sz="1600" dirty="0" smtClean="0"/>
              <a:t>По состоянию на 01.06.2015г. имеются свободные площади для сдачи в субаренду: теплица 300 м2, складское помещение 718 м2, 500 м2, 1000м2,  в зоне козловых кранов для открытого хранения земельные участи 3000 и 5000 м2</a:t>
            </a:r>
            <a:endParaRPr lang="ru-RU" sz="1600" dirty="0"/>
          </a:p>
          <a:p>
            <a:r>
              <a:rPr lang="ru-RU" sz="1600" dirty="0" smtClean="0"/>
              <a:t>На территории базы предприятия осуществляют следующие виды деятельности: оптово-розничная </a:t>
            </a:r>
            <a:r>
              <a:rPr lang="ru-RU" sz="1600" dirty="0"/>
              <a:t>торговля </a:t>
            </a:r>
            <a:r>
              <a:rPr lang="ru-RU" sz="1600" dirty="0" smtClean="0"/>
              <a:t>металлопрокатом, производство бетона, оптовая </a:t>
            </a:r>
            <a:r>
              <a:rPr lang="ru-RU" sz="1600" dirty="0"/>
              <a:t>торговля </a:t>
            </a:r>
            <a:r>
              <a:rPr lang="ru-RU" sz="1600" dirty="0" smtClean="0"/>
              <a:t>запчастями, хранение груза, оптовая </a:t>
            </a:r>
            <a:r>
              <a:rPr lang="ru-RU" sz="1600" dirty="0"/>
              <a:t>продажа сантехнического </a:t>
            </a:r>
            <a:r>
              <a:rPr lang="ru-RU" sz="1600" dirty="0" smtClean="0"/>
              <a:t>оборудования, </a:t>
            </a:r>
            <a:r>
              <a:rPr lang="ru-RU" sz="1600" dirty="0"/>
              <a:t>хранение банковского </a:t>
            </a:r>
            <a:r>
              <a:rPr lang="ru-RU" sz="1600" dirty="0" smtClean="0"/>
              <a:t>оборудования; </a:t>
            </a:r>
            <a:r>
              <a:rPr lang="ru-RU" sz="1600" dirty="0"/>
              <a:t>производство круглого бревна;</a:t>
            </a:r>
          </a:p>
          <a:p>
            <a:r>
              <a:rPr lang="ru-RU" sz="1600" dirty="0" smtClean="0"/>
              <a:t>производство </a:t>
            </a:r>
            <a:r>
              <a:rPr lang="ru-RU" sz="1600" dirty="0" err="1" smtClean="0"/>
              <a:t>керамзитоблоков</a:t>
            </a:r>
            <a:r>
              <a:rPr lang="ru-RU" sz="1600" dirty="0" smtClean="0"/>
              <a:t>, производство металлоконструкций, производство </a:t>
            </a:r>
            <a:r>
              <a:rPr lang="ru-RU" sz="1600" dirty="0"/>
              <a:t>пластиковой арматуры.</a:t>
            </a:r>
          </a:p>
          <a:p>
            <a:endParaRPr lang="ru-RU" dirty="0"/>
          </a:p>
        </p:txBody>
      </p:sp>
      <p:pic>
        <p:nvPicPr>
          <p:cNvPr id="5" name="Picture 55" descr="C:\Users\Суппес\Desktop\инвестиции план\borovski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25751"/>
            <a:ext cx="855173" cy="1143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3658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76056" y="215622"/>
            <a:ext cx="396044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b="1" dirty="0" smtClean="0"/>
              <a:t>Поселок Боровский основан 9 июня 1939 года и </a:t>
            </a:r>
            <a:r>
              <a:rPr lang="ru-RU" b="1" dirty="0"/>
              <a:t>является одним из крупнейших населенных </a:t>
            </a:r>
            <a:r>
              <a:rPr lang="ru-RU" b="1" dirty="0" smtClean="0"/>
              <a:t>пунктов Тюменского района.</a:t>
            </a:r>
            <a:endParaRPr lang="ru-RU" b="1" dirty="0"/>
          </a:p>
          <a:p>
            <a:pPr algn="just"/>
            <a:r>
              <a:rPr lang="ru-RU" b="1" dirty="0" smtClean="0"/>
              <a:t>Связь </a:t>
            </a:r>
            <a:r>
              <a:rPr lang="ru-RU" b="1" dirty="0"/>
              <a:t>с </a:t>
            </a:r>
            <a:r>
              <a:rPr lang="ru-RU" b="1" dirty="0" smtClean="0"/>
              <a:t>городом Тюмень </a:t>
            </a:r>
            <a:r>
              <a:rPr lang="ru-RU" b="1" dirty="0"/>
              <a:t>осуществляется по </a:t>
            </a:r>
            <a:r>
              <a:rPr lang="ru-RU" b="1" dirty="0" err="1" smtClean="0"/>
              <a:t>Ялуторовскому</a:t>
            </a:r>
            <a:r>
              <a:rPr lang="ru-RU" b="1" dirty="0" smtClean="0"/>
              <a:t> </a:t>
            </a:r>
            <a:r>
              <a:rPr lang="ru-RU" b="1" dirty="0"/>
              <a:t>тракту и объездной дороге </a:t>
            </a:r>
            <a:r>
              <a:rPr lang="ru-RU" b="1" dirty="0" err="1"/>
              <a:t>Тюмень-Богандинский</a:t>
            </a:r>
            <a:r>
              <a:rPr lang="ru-RU" b="1" dirty="0"/>
              <a:t>. Территорию поселка пересекает Транссибирская железнодорожная магистраль. Муниципальное образование  разделено авто- и железнодорожной магистралями на 3 неравные части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>
                <a:cs typeface="Arial" panose="020B0604020202020204" pitchFamily="34" charset="0"/>
              </a:rPr>
              <a:t>Окружает поселок водно-зеленый пояс областного центра, что  дает возможность развивать хорошую зону отдыха для жителей поселка и областного центра.</a:t>
            </a:r>
          </a:p>
          <a:p>
            <a:pPr algn="just"/>
            <a:endParaRPr lang="ru-RU" b="1" i="1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3577" y="3040994"/>
            <a:ext cx="32403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Генеральный план муниципального образования поселок Боровский утвержден решением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Боровской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поселковой Думы от 23.12.2005 № 112 (с изменениями от 19.12.2008  № 93, от 28.09.2009 № 65, от 11.08.2011 № 107, от 30.01.2013 № 307)</a:t>
            </a:r>
          </a:p>
          <a:p>
            <a:pPr algn="just"/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застройки и землепользования муниципального образования поселок Боровский утверждены решение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Боровской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поселковой Думы от 16.04.2009 № 29 (с изменениями от 27.02.2013 № 315, от 28.08.2013 № 376, от 28.05.2014 № 505)</a:t>
            </a:r>
          </a:p>
          <a:p>
            <a:pPr algn="just"/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детально можно ознакомиться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www.borovskiy-adm.ru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55" descr="C:\Users\Суппес\Desktop\инвестиции план\borovski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714380" cy="1143009"/>
          </a:xfrm>
          <a:prstGeom prst="rect">
            <a:avLst/>
          </a:prstGeom>
          <a:noFill/>
        </p:spPr>
      </p:pic>
      <p:pic>
        <p:nvPicPr>
          <p:cNvPr id="11" name="Picture 2" descr="\\Bosss\обменник\Суппес О.В\ф 2015\xs2y5aeMr4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3932306" cy="261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30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28572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Слабые места  территории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98622286"/>
              </p:ext>
            </p:extLst>
          </p:nvPr>
        </p:nvGraphicFramePr>
        <p:xfrm>
          <a:off x="2339752" y="1052736"/>
          <a:ext cx="5760640" cy="4376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55" descr="C:\Users\Суппес\Desktop\инвестиции план\borovski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504" y="116631"/>
            <a:ext cx="855173" cy="1143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3932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28572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Сильные стороны территории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98622286"/>
              </p:ext>
            </p:extLst>
          </p:nvPr>
        </p:nvGraphicFramePr>
        <p:xfrm>
          <a:off x="2339752" y="1052736"/>
          <a:ext cx="5760640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55" descr="C:\Users\Суппес\Desktop\инвестиции план\borovski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504" y="116631"/>
            <a:ext cx="855173" cy="1143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3932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116632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Контактная информация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44895655"/>
              </p:ext>
            </p:extLst>
          </p:nvPr>
        </p:nvGraphicFramePr>
        <p:xfrm>
          <a:off x="1835696" y="1052736"/>
          <a:ext cx="655272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5" descr="C:\Users\Суппес\Desktop\инвестиции план\borovski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504" y="116631"/>
            <a:ext cx="855173" cy="1143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370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24004146"/>
              </p:ext>
            </p:extLst>
          </p:nvPr>
        </p:nvGraphicFramePr>
        <p:xfrm>
          <a:off x="1619672" y="548680"/>
          <a:ext cx="7128792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13131298"/>
              </p:ext>
            </p:extLst>
          </p:nvPr>
        </p:nvGraphicFramePr>
        <p:xfrm>
          <a:off x="2195736" y="2728715"/>
          <a:ext cx="609600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Picture 55" descr="C:\Users\Суппес\Desktop\инвестиции план\borovski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7504" y="116631"/>
            <a:ext cx="855173" cy="1143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194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734779"/>
              </p:ext>
            </p:extLst>
          </p:nvPr>
        </p:nvGraphicFramePr>
        <p:xfrm>
          <a:off x="107950" y="115888"/>
          <a:ext cx="720725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r:id="rId3" imgW="1879560" imgH="3031200" progId="">
                  <p:embed/>
                </p:oleObj>
              </mc:Choice>
              <mc:Fallback>
                <p:oleObj r:id="rId3" imgW="1879560" imgH="3031200" progId="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15888"/>
                        <a:ext cx="720725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27252351"/>
              </p:ext>
            </p:extLst>
          </p:nvPr>
        </p:nvGraphicFramePr>
        <p:xfrm>
          <a:off x="107504" y="188640"/>
          <a:ext cx="540060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573261588"/>
              </p:ext>
            </p:extLst>
          </p:nvPr>
        </p:nvGraphicFramePr>
        <p:xfrm>
          <a:off x="1223120" y="3140968"/>
          <a:ext cx="792088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746742755"/>
              </p:ext>
            </p:extLst>
          </p:nvPr>
        </p:nvGraphicFramePr>
        <p:xfrm>
          <a:off x="5148064" y="260648"/>
          <a:ext cx="4176464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pic>
        <p:nvPicPr>
          <p:cNvPr id="6" name="Picture 55" descr="C:\Users\Суппес\Desktop\инвестиции план\borovski.gif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07504" y="116631"/>
            <a:ext cx="855173" cy="1143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427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14449630"/>
              </p:ext>
            </p:extLst>
          </p:nvPr>
        </p:nvGraphicFramePr>
        <p:xfrm>
          <a:off x="971600" y="548680"/>
          <a:ext cx="7992888" cy="5560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19672" y="2924944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Положительные примеры</a:t>
            </a:r>
            <a:endParaRPr lang="ru-RU" sz="24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690282"/>
              </p:ext>
            </p:extLst>
          </p:nvPr>
        </p:nvGraphicFramePr>
        <p:xfrm>
          <a:off x="1079612" y="3071813"/>
          <a:ext cx="5135462" cy="3232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48"/>
                <a:gridCol w="1550157"/>
                <a:gridCol w="656359"/>
                <a:gridCol w="1500198"/>
              </a:tblGrid>
              <a:tr h="367331"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Наименование</a:t>
                      </a:r>
                      <a:r>
                        <a:rPr lang="ru-RU" sz="600" baseline="0" dirty="0" smtClean="0"/>
                        <a:t> предприятия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Вид деятельности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Численность работающих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Объем</a:t>
                      </a:r>
                      <a:r>
                        <a:rPr lang="ru-RU" sz="600" baseline="0" dirty="0" smtClean="0"/>
                        <a:t> выпускаемой продукции</a:t>
                      </a:r>
                      <a:endParaRPr lang="ru-RU" sz="600" dirty="0"/>
                    </a:p>
                  </a:txBody>
                  <a:tcPr/>
                </a:tc>
              </a:tr>
              <a:tr h="336720">
                <a:tc>
                  <a:txBody>
                    <a:bodyPr/>
                    <a:lstStyle/>
                    <a:p>
                      <a:pPr algn="ctr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ОАО «Птицефабрика </a:t>
                      </a:r>
                      <a:r>
                        <a:rPr kumimoji="0" lang="ru-RU" sz="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Боровская</a:t>
                      </a: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kumimoji="0" lang="ru-R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Сельское хозяйство</a:t>
                      </a:r>
                      <a:endParaRPr kumimoji="0" lang="ru-R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1579</a:t>
                      </a:r>
                      <a:endParaRPr kumimoji="0" lang="ru-R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Яйцо – 1012,373 тыс. </a:t>
                      </a:r>
                      <a:r>
                        <a:rPr kumimoji="0" lang="ru-RU" sz="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шт</a:t>
                      </a:r>
                      <a:endParaRPr kumimoji="0" lang="ru-RU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Мясо – 2363,4 т</a:t>
                      </a:r>
                    </a:p>
                    <a:p>
                      <a:pPr algn="just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Колбасные изделия – 331,7 т</a:t>
                      </a:r>
                    </a:p>
                    <a:p>
                      <a:pPr algn="just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Полуфабрикаты – 1113,2 т</a:t>
                      </a:r>
                    </a:p>
                    <a:p>
                      <a:pPr algn="just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Молоко – 3448,8 т</a:t>
                      </a:r>
                      <a:endParaRPr kumimoji="0" lang="ru-R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766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ООО «Молочный завод «Абсолют»</a:t>
                      </a:r>
                      <a:endParaRPr kumimoji="0" lang="ru-R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Производство молочной продукции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  <a:endParaRPr kumimoji="0" lang="ru-R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Молоко – 6227 тыс. т</a:t>
                      </a:r>
                    </a:p>
                    <a:p>
                      <a:pPr algn="just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Масло 91 т</a:t>
                      </a:r>
                      <a:endParaRPr kumimoji="0" lang="ru-R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76684">
                <a:tc>
                  <a:txBody>
                    <a:bodyPr/>
                    <a:lstStyle/>
                    <a:p>
                      <a:pPr algn="ctr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ООО «</a:t>
                      </a:r>
                      <a:r>
                        <a:rPr kumimoji="0" lang="ru-RU" sz="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Кооппром</a:t>
                      </a: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kumimoji="0" lang="ru-R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Производство колбасных изделий, мясных деликатесов, мясных полуфабрикатов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kumimoji="0" lang="ru-R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2014г. выпущено продукции на 232 102тыс. руб.</a:t>
                      </a:r>
                    </a:p>
                  </a:txBody>
                  <a:tcPr/>
                </a:tc>
              </a:tr>
              <a:tr h="214277">
                <a:tc>
                  <a:txBody>
                    <a:bodyPr/>
                    <a:lstStyle/>
                    <a:p>
                      <a:pPr algn="ctr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ООО «Тюменский деликатес»</a:t>
                      </a:r>
                      <a:endParaRPr kumimoji="0" lang="ru-R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Производство колбасных изделий и мясных деликатесов</a:t>
                      </a:r>
                      <a:endParaRPr kumimoji="0" lang="ru-R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  <a:endParaRPr kumimoji="0" lang="ru-R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В 2014г. выпущено продукции на 133 144 тыс. руб.</a:t>
                      </a:r>
                    </a:p>
                  </a:txBody>
                  <a:tcPr/>
                </a:tc>
              </a:tr>
              <a:tr h="214277">
                <a:tc>
                  <a:txBody>
                    <a:bodyPr/>
                    <a:lstStyle/>
                    <a:p>
                      <a:pPr algn="ctr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Филиал</a:t>
                      </a:r>
                      <a:r>
                        <a:rPr kumimoji="0" lang="ru-RU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ЗАО «Фатум» кондитерский цех ТД «Абсолют»</a:t>
                      </a:r>
                      <a:endParaRPr kumimoji="0" lang="ru-R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Производство кондитерских изделий</a:t>
                      </a:r>
                      <a:endParaRPr kumimoji="0" lang="ru-R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  <a:endParaRPr kumimoji="0" lang="ru-R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В 2014г. выпущено</a:t>
                      </a:r>
                      <a:r>
                        <a:rPr lang="ru-RU" sz="800" baseline="0" dirty="0" smtClean="0"/>
                        <a:t> продукции на 22 480 тыс. руб.</a:t>
                      </a:r>
                      <a:endParaRPr lang="ru-RU" sz="800" dirty="0" smtClean="0"/>
                    </a:p>
                  </a:txBody>
                  <a:tcPr/>
                </a:tc>
              </a:tr>
              <a:tr h="214277">
                <a:tc>
                  <a:txBody>
                    <a:bodyPr/>
                    <a:lstStyle/>
                    <a:p>
                      <a:pPr algn="ctr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ЗАО «</a:t>
                      </a:r>
                      <a:r>
                        <a:rPr kumimoji="0" lang="ru-RU" sz="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Пышмаавтодор</a:t>
                      </a: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kumimoji="0" lang="ru-R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Строительство дорог, производство асфальтобетона</a:t>
                      </a:r>
                      <a:endParaRPr kumimoji="0" lang="ru-R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</a:t>
                      </a:r>
                      <a:endParaRPr kumimoji="0" lang="ru-R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Асфальтобетон – 78943 тыс. т</a:t>
                      </a:r>
                      <a:endParaRPr kumimoji="0" lang="ru-R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55" descr="C:\Users\Суппес\Desktop\инвестиции план\borovski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504" y="116631"/>
            <a:ext cx="855173" cy="1143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906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30544713"/>
              </p:ext>
            </p:extLst>
          </p:nvPr>
        </p:nvGraphicFramePr>
        <p:xfrm>
          <a:off x="1187624" y="332656"/>
          <a:ext cx="7848872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25039710"/>
              </p:ext>
            </p:extLst>
          </p:nvPr>
        </p:nvGraphicFramePr>
        <p:xfrm>
          <a:off x="2857488" y="3214686"/>
          <a:ext cx="7848872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 rot="10800000">
            <a:off x="1979712" y="2276872"/>
            <a:ext cx="234834" cy="9120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979712" y="2276872"/>
            <a:ext cx="0" cy="115212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11697"/>
              </p:ext>
            </p:extLst>
          </p:nvPr>
        </p:nvGraphicFramePr>
        <p:xfrm>
          <a:off x="1079612" y="2786059"/>
          <a:ext cx="3921016" cy="4006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1670"/>
                <a:gridCol w="509346"/>
              </a:tblGrid>
              <a:tr h="316859"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Вид разрешенного использования лесов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err="1" smtClean="0"/>
                        <a:t>Площадь,га</a:t>
                      </a:r>
                      <a:endParaRPr lang="ru-RU" sz="600" dirty="0"/>
                    </a:p>
                  </a:txBody>
                  <a:tcPr/>
                </a:tc>
              </a:tr>
              <a:tr h="198227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Заготовка древесины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3912</a:t>
                      </a:r>
                      <a:endParaRPr lang="ru-RU" sz="800" dirty="0"/>
                    </a:p>
                  </a:txBody>
                  <a:tcPr/>
                </a:tc>
              </a:tr>
              <a:tr h="3114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Заготовка живицы, осуществление видов деятельности в сфере охотничьего хозяйства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826</a:t>
                      </a:r>
                      <a:endParaRPr lang="ru-RU" sz="800" dirty="0"/>
                    </a:p>
                  </a:txBody>
                  <a:tcPr/>
                </a:tc>
              </a:tr>
              <a:tr h="311499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Заготовка и сбор </a:t>
                      </a:r>
                      <a:r>
                        <a:rPr lang="ru-RU" sz="800" dirty="0" err="1" smtClean="0"/>
                        <a:t>недревесных</a:t>
                      </a:r>
                      <a:r>
                        <a:rPr lang="ru-RU" sz="800" dirty="0" smtClean="0"/>
                        <a:t> лесных ресурсов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3912</a:t>
                      </a:r>
                    </a:p>
                    <a:p>
                      <a:pPr algn="ctr"/>
                      <a:endParaRPr lang="ru-RU" sz="800" dirty="0"/>
                    </a:p>
                  </a:txBody>
                  <a:tcPr/>
                </a:tc>
              </a:tr>
              <a:tr h="311499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Заготовка пищевых лесных ресурсов и сбор лекарственных растений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3912</a:t>
                      </a:r>
                    </a:p>
                    <a:p>
                      <a:pPr algn="ctr"/>
                      <a:endParaRPr lang="ru-RU" sz="800" dirty="0"/>
                    </a:p>
                  </a:txBody>
                  <a:tcPr/>
                </a:tc>
              </a:tr>
              <a:tr h="198227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Ведение</a:t>
                      </a:r>
                      <a:r>
                        <a:rPr lang="ru-RU" sz="800" baseline="0" dirty="0" smtClean="0"/>
                        <a:t> сельского хозяйства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3912</a:t>
                      </a:r>
                    </a:p>
                  </a:txBody>
                  <a:tcPr/>
                </a:tc>
              </a:tr>
              <a:tr h="311499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Осуществление научно-исследовательской</a:t>
                      </a:r>
                      <a:r>
                        <a:rPr lang="ru-RU" sz="800" baseline="0" dirty="0" smtClean="0"/>
                        <a:t> и образовательной деятельности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3912</a:t>
                      </a:r>
                    </a:p>
                    <a:p>
                      <a:pPr algn="ctr"/>
                      <a:endParaRPr lang="ru-RU" sz="800" dirty="0"/>
                    </a:p>
                  </a:txBody>
                  <a:tcPr/>
                </a:tc>
              </a:tr>
              <a:tr h="29045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Осуществление рекреационной</a:t>
                      </a:r>
                      <a:r>
                        <a:rPr lang="ru-RU" sz="800" baseline="0" dirty="0" smtClean="0"/>
                        <a:t> деятельности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3912</a:t>
                      </a:r>
                      <a:endParaRPr lang="ru-RU" sz="800" b="1" dirty="0"/>
                    </a:p>
                  </a:txBody>
                  <a:tcPr/>
                </a:tc>
              </a:tr>
              <a:tr h="424772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Выращивание лесных, плодовых,</a:t>
                      </a:r>
                      <a:r>
                        <a:rPr lang="ru-RU" sz="800" baseline="0" dirty="0" smtClean="0"/>
                        <a:t> ягодных, декоративных, лекарственных растений. Выращивание посадочного материала лесных растений (саженцев, сеянцев)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3912</a:t>
                      </a:r>
                      <a:endParaRPr lang="ru-RU" sz="800" b="1" dirty="0"/>
                    </a:p>
                  </a:txBody>
                  <a:tcPr/>
                </a:tc>
              </a:tr>
              <a:tr h="311499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Выполнение работ по геологическому изучению недр, разработка месторождений полезных ископаемых.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1171</a:t>
                      </a:r>
                      <a:endParaRPr lang="ru-RU" sz="800" dirty="0"/>
                    </a:p>
                  </a:txBody>
                  <a:tcPr/>
                </a:tc>
              </a:tr>
              <a:tr h="311499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Строительство и эксплуатация</a:t>
                      </a:r>
                      <a:r>
                        <a:rPr lang="ru-RU" sz="800" baseline="0" dirty="0" smtClean="0"/>
                        <a:t> линий водохранилищ и иных искусственных водных объектов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3912</a:t>
                      </a:r>
                      <a:endParaRPr lang="ru-RU" sz="800" dirty="0"/>
                    </a:p>
                  </a:txBody>
                  <a:tcPr/>
                </a:tc>
              </a:tr>
              <a:tr h="198227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Строительство,</a:t>
                      </a:r>
                      <a:r>
                        <a:rPr lang="ru-RU" sz="800" baseline="0" dirty="0" smtClean="0"/>
                        <a:t> </a:t>
                      </a:r>
                      <a:r>
                        <a:rPr lang="ru-RU" sz="800" dirty="0" smtClean="0"/>
                        <a:t>реконструкция. Эксплуатация линейных объектов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3912</a:t>
                      </a:r>
                      <a:endParaRPr lang="ru-RU" sz="800" dirty="0"/>
                    </a:p>
                  </a:txBody>
                  <a:tcPr/>
                </a:tc>
              </a:tr>
              <a:tr h="29045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Осуществление религиозной деятельности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3912</a:t>
                      </a:r>
                      <a:endParaRPr lang="ru-RU" sz="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55" descr="C:\Users\Суппес\Desktop\инвестиции план\borovski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7504" y="116631"/>
            <a:ext cx="855173" cy="1143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506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14044" y="426931"/>
            <a:ext cx="7466309" cy="5224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1"/>
          <p:cNvSpPr txBox="1">
            <a:spLocks/>
          </p:cNvSpPr>
          <p:nvPr/>
        </p:nvSpPr>
        <p:spPr>
          <a:xfrm>
            <a:off x="1009624" y="5643578"/>
            <a:ext cx="7991531" cy="1058649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1 выполнение работ геологическому изучению недр, разработка месторождений полезных ископаемых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ru-RU" b="1" dirty="0" smtClean="0">
                <a:cs typeface="Arial" panose="020B0604020202020204" pitchFamily="34" charset="0"/>
              </a:rPr>
              <a:t>2 заготовка живицы, осуществление видов деятельности в сфере охотничьего хозяйства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3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Сбор пищевых, лекарственных растений, </a:t>
            </a:r>
            <a:r>
              <a:rPr kumimoji="0" lang="ru-RU" sz="1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недревесных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лесных ресурсов, осуществление научной, образовательной , рекреационной деятельности,  выращивание лесных растений и ягод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ru-RU" b="1" baseline="0" dirty="0" smtClean="0">
                <a:cs typeface="Arial" panose="020B0604020202020204" pitchFamily="34" charset="0"/>
              </a:rPr>
              <a:t>Строительство линий водохранилищ</a:t>
            </a:r>
            <a:r>
              <a:rPr lang="ru-RU" b="1" dirty="0" smtClean="0">
                <a:cs typeface="Arial" panose="020B0604020202020204" pitchFamily="34" charset="0"/>
              </a:rPr>
              <a:t> и иных искусственных водных объектов, линейных объектов, осуществление религиозной деятельности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55" descr="C:\Users\Суппес\Desktop\инвестиции план\borovski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116631"/>
            <a:ext cx="855173" cy="1143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232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14044" y="425726"/>
            <a:ext cx="7466309" cy="5227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94506115"/>
              </p:ext>
            </p:extLst>
          </p:nvPr>
        </p:nvGraphicFramePr>
        <p:xfrm>
          <a:off x="4357686" y="3143248"/>
          <a:ext cx="4608512" cy="3388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49698" y="-36676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Площадки для реализации инвестиционных проектов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500562" y="4429132"/>
            <a:ext cx="28803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/>
              <a:t>В т.ч. неиспользуемые 0 га </a:t>
            </a:r>
            <a:endParaRPr lang="ru-RU" sz="13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4357686" y="6215082"/>
            <a:ext cx="4608512" cy="447120"/>
            <a:chOff x="0" y="2286018"/>
            <a:chExt cx="4608512" cy="44712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2286018"/>
              <a:ext cx="4608512" cy="4471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0" y="2286018"/>
              <a:ext cx="4608512" cy="447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6320" tIns="21590" rIns="120904" bIns="21590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300" kern="1200" dirty="0" smtClean="0"/>
                <a:t>В т.ч. неиспользуемых 0 га</a:t>
              </a:r>
              <a:endParaRPr lang="ru-RU" sz="1300" kern="1200" dirty="0"/>
            </a:p>
          </p:txBody>
        </p:sp>
      </p:grpSp>
      <p:pic>
        <p:nvPicPr>
          <p:cNvPr id="12" name="Picture 55" descr="C:\Users\Суппес\Desktop\инвестиции план\borovski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7504" y="116631"/>
            <a:ext cx="855173" cy="1143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232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7951" y="115249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Площадка №1</a:t>
            </a:r>
            <a:endParaRPr lang="ru-RU" dirty="0"/>
          </a:p>
        </p:txBody>
      </p:sp>
      <p:pic>
        <p:nvPicPr>
          <p:cNvPr id="14338" name="Picture 2" descr="\\atmr307\РАБОЧАЯ\!!!!!  И Н В Е С Т И Ц И И\Координационный Совет\2015\инвестиционый совет\1 30.01.2015\КорСовет_28_01_2015\Горьковка_ИП_Плахин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64833" y="697188"/>
            <a:ext cx="2758235" cy="234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282146"/>
              </p:ext>
            </p:extLst>
          </p:nvPr>
        </p:nvGraphicFramePr>
        <p:xfrm>
          <a:off x="3857620" y="71415"/>
          <a:ext cx="5178481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066"/>
                <a:gridCol w="2891415"/>
              </a:tblGrid>
              <a:tr h="386639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Собственник участка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Государственная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собственность не разграничена</a:t>
                      </a:r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3456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Площадь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29 га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3198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Функциональная зона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Производственная</a:t>
                      </a:r>
                      <a:endParaRPr lang="ru-RU" sz="1200" dirty="0"/>
                    </a:p>
                  </a:txBody>
                  <a:tcPr/>
                </a:tc>
              </a:tr>
              <a:tr h="23456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Территориальная зона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Зона промышленных и коммунально-складских объектов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28407">
                <a:tc>
                  <a:txBody>
                    <a:bodyPr/>
                    <a:lstStyle/>
                    <a:p>
                      <a:r>
                        <a:rPr lang="ru-RU" sz="1200" i="0" dirty="0" smtClean="0"/>
                        <a:t>Основной вид разрешенного использования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размещения объектов: складского назначения, производственного назначения, дорожного сервиса административного назначения, торговли, коммунального</a:t>
                      </a:r>
                      <a:r>
                        <a:rPr kumimoji="0" lang="ru-RU" sz="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бытового </a:t>
                      </a: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обслуживания населения, оказание ритуальных услуг, инженерной и транспортной инфраструктуры</a:t>
                      </a:r>
                      <a:endParaRPr kumimoji="0" lang="ru-RU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8686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Вспомогательный вид разрешенного использования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размещения объектов: инженерной и транспортной инфраструктуры, рекламы, хранения автотранспорта, для временного проживания, спорта, общественного питания, благоустройства, предназначенных для сбора ТБО и КГМ</a:t>
                      </a:r>
                      <a:endParaRPr kumimoji="0" lang="ru-RU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8306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Предельные параметры  застройки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Максимальная этажность – 5 этажей (включительно);</a:t>
                      </a:r>
                    </a:p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Минимальное расстояние от границы земельного участка со стороны улицы до границы размещения основного строения – 5 м.;</a:t>
                      </a:r>
                    </a:p>
                    <a:p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Минимальное расстояние между границей размещения основного строения и границей смежного земельного участка – 3 м.;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638211"/>
              </p:ext>
            </p:extLst>
          </p:nvPr>
        </p:nvGraphicFramePr>
        <p:xfrm>
          <a:off x="1071538" y="3143248"/>
          <a:ext cx="7950480" cy="35569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9972"/>
                <a:gridCol w="1037508"/>
                <a:gridCol w="1193114"/>
                <a:gridCol w="1193114"/>
                <a:gridCol w="1193114"/>
                <a:gridCol w="1193658"/>
              </a:tblGrid>
              <a:tr h="448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Наименование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Имеющиеся максимальные мощности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Место расположения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(привязка к участку)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Возможность подключения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Принадлежность (собственник)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Обслуживающая организация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07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</a:rPr>
                        <a:t>Газ (имеющаяся мощность в наличии, возможность подключения)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Высокое/среднее</a:t>
                      </a:r>
                      <a:r>
                        <a:rPr kumimoji="0" lang="ru-RU" sz="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/низкое давление</a:t>
                      </a:r>
                      <a:endParaRPr kumimoji="0"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1,2-2</a:t>
                      </a:r>
                      <a:r>
                        <a:rPr kumimoji="0" lang="ru-RU" sz="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км на северо-восток , 1,3</a:t>
                      </a:r>
                      <a:r>
                        <a:rPr kumimoji="0" lang="ru-RU" sz="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км на юго-запад</a:t>
                      </a:r>
                      <a:endParaRPr kumimoji="0"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  <a:endParaRPr kumimoji="0"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Газпром распределение Север</a:t>
                      </a:r>
                      <a:endParaRPr kumimoji="0"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Газпром распределение Север</a:t>
                      </a:r>
                      <a:endParaRPr kumimoji="0"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580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</a:rPr>
                        <a:t>Электроэнергия (имеющаяся мощность в наличии, возможность подключения)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110/10/0,4 кВ  </a:t>
                      </a:r>
                    </a:p>
                    <a:p>
                      <a:endParaRPr kumimoji="0"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 км на северо-восток , или 3 км на восток, 1,3</a:t>
                      </a:r>
                      <a:r>
                        <a:rPr kumimoji="0" lang="ru-RU" sz="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км на юго-запад</a:t>
                      </a:r>
                      <a:endParaRPr kumimoji="0"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  <a:endParaRPr kumimoji="0"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СУЭНКО</a:t>
                      </a:r>
                      <a:endParaRPr kumimoji="0"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СУЭНКО</a:t>
                      </a:r>
                      <a:r>
                        <a:rPr kumimoji="0"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84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</a:rPr>
                        <a:t>Электроэнергия для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временного подключения на период строительства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Две</a:t>
                      </a:r>
                      <a:r>
                        <a:rPr kumimoji="0" lang="ru-RU" sz="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точки по 200 кВ</a:t>
                      </a:r>
                      <a:endParaRPr kumimoji="0"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400-1000 метров на восток</a:t>
                      </a:r>
                      <a:endParaRPr kumimoji="0"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  <a:endParaRPr kumimoji="0"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СНТ «Рассвет»</a:t>
                      </a:r>
                      <a:endParaRPr kumimoji="0"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СУЭНКО</a:t>
                      </a:r>
                      <a:endParaRPr kumimoji="0"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48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Отопление (состояние, возможность подключения)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011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Водопровод (наличие, возможность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подключения, возможность бурения скважин)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 бурение скважин</a:t>
                      </a:r>
                      <a:endParaRPr kumimoji="0"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92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Ливневая канализация (состояние, возможность подключения)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kumimoji="0"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59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Канализационные очистные сооружения (КОС) (состояние наличие возможности подключения)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Индивидуальные септики</a:t>
                      </a:r>
                      <a:endParaRPr kumimoji="0"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52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Транспортная доступность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Областная автомобильная дорога </a:t>
                      </a:r>
                      <a:r>
                        <a:rPr kumimoji="0" lang="ru-RU" sz="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Тюмень-Боровский-Богандинский</a:t>
                      </a: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(асфальт)</a:t>
                      </a:r>
                      <a:endParaRPr kumimoji="0" lang="ru-RU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15" marR="5321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трелка вправо 7"/>
          <p:cNvSpPr/>
          <p:nvPr/>
        </p:nvSpPr>
        <p:spPr>
          <a:xfrm rot="2323880">
            <a:off x="2000232" y="1857364"/>
            <a:ext cx="214314" cy="7143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2976" y="1500174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Площадка №1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5" descr="C:\Users\Суппес\Desktop\инвестиции план\borovski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116631"/>
            <a:ext cx="855173" cy="1143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95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1699</TotalTime>
  <Words>3274</Words>
  <Application>Microsoft Office PowerPoint</Application>
  <PresentationFormat>Экран (4:3)</PresentationFormat>
  <Paragraphs>649</Paragraphs>
  <Slides>22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Инвестиционный потенциал  муниципального образования поселок Боровский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муниципального образования</dc:title>
  <dc:creator>Бобров Александр Анатольевич</dc:creator>
  <cp:lastModifiedBy>Ирина</cp:lastModifiedBy>
  <cp:revision>146</cp:revision>
  <cp:lastPrinted>2015-07-14T06:13:37Z</cp:lastPrinted>
  <dcterms:created xsi:type="dcterms:W3CDTF">2015-04-30T04:51:31Z</dcterms:created>
  <dcterms:modified xsi:type="dcterms:W3CDTF">2015-12-29T06:46:10Z</dcterms:modified>
</cp:coreProperties>
</file>