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6"/>
  </p:notesMasterIdLst>
  <p:sldIdLst>
    <p:sldId id="275" r:id="rId2"/>
    <p:sldId id="288" r:id="rId3"/>
    <p:sldId id="281" r:id="rId4"/>
    <p:sldId id="276" r:id="rId5"/>
    <p:sldId id="277" r:id="rId6"/>
    <p:sldId id="278" r:id="rId7"/>
    <p:sldId id="279" r:id="rId8"/>
    <p:sldId id="280" r:id="rId9"/>
    <p:sldId id="282" r:id="rId10"/>
    <p:sldId id="287" r:id="rId11"/>
    <p:sldId id="283" r:id="rId12"/>
    <p:sldId id="284" r:id="rId13"/>
    <p:sldId id="285" r:id="rId14"/>
    <p:sldId id="286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89" autoAdjust="0"/>
    <p:restoredTop sz="86482" autoAdjust="0"/>
  </p:normalViewPr>
  <p:slideViewPr>
    <p:cSldViewPr>
      <p:cViewPr varScale="1">
        <p:scale>
          <a:sx n="92" d="100"/>
          <a:sy n="92" d="100"/>
        </p:scale>
        <p:origin x="-14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236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294" y="-8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521D7-ADF7-43FF-9109-CCE7309B9312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14253-BA41-41CD-A597-E151BB290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45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9CA0872-82F7-43AB-B372-173C2C71E3DA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144B0-51AB-4CE2-9CB9-7529D7D88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0872-82F7-43AB-B372-173C2C71E3DA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44B0-51AB-4CE2-9CB9-7529D7D88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0872-82F7-43AB-B372-173C2C71E3DA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44B0-51AB-4CE2-9CB9-7529D7D88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9CA0872-82F7-43AB-B372-173C2C71E3DA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44B0-51AB-4CE2-9CB9-7529D7D88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9CA0872-82F7-43AB-B372-173C2C71E3DA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144B0-51AB-4CE2-9CB9-7529D7D88FB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9CA0872-82F7-43AB-B372-173C2C71E3DA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144B0-51AB-4CE2-9CB9-7529D7D88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9CA0872-82F7-43AB-B372-173C2C71E3DA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144B0-51AB-4CE2-9CB9-7529D7D88FB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0872-82F7-43AB-B372-173C2C71E3DA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44B0-51AB-4CE2-9CB9-7529D7D88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9CA0872-82F7-43AB-B372-173C2C71E3DA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144B0-51AB-4CE2-9CB9-7529D7D88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9CA0872-82F7-43AB-B372-173C2C71E3DA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144B0-51AB-4CE2-9CB9-7529D7D88FB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9CA0872-82F7-43AB-B372-173C2C71E3DA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144B0-51AB-4CE2-9CB9-7529D7D88FB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9CA0872-82F7-43AB-B372-173C2C71E3DA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144B0-51AB-4CE2-9CB9-7529D7D88FB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420472" cy="93610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anose="02040502050505030304" pitchFamily="18" charset="0"/>
              </a:rPr>
              <a:t>Развитие инвестиционной деятельности</a:t>
            </a:r>
            <a:b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anose="02040502050505030304" pitchFamily="18" charset="0"/>
              </a:rPr>
            </a:b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anose="02040502050505030304" pitchFamily="18" charset="0"/>
              </a:rPr>
              <a:t> на территории </a:t>
            </a:r>
            <a:b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anose="02040502050505030304" pitchFamily="18" charset="0"/>
              </a:rPr>
            </a:b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anose="02040502050505030304" pitchFamily="18" charset="0"/>
              </a:rPr>
              <a:t> муниципального образования поселок Боровский</a:t>
            </a:r>
            <a:endParaRPr lang="ru-RU" sz="1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Palatino Linotype" panose="0204050205050503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47664" y="1052736"/>
            <a:ext cx="6400800" cy="449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891A7"/>
              </a:buClr>
            </a:pP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26" name="Picture 2" descr="C:\Users\aa_bobrov\Desktop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96" y="2060848"/>
            <a:ext cx="8424935" cy="460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0"/>
            <a:ext cx="714380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6783" y="40466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C000"/>
                </a:solidFill>
              </a:rPr>
              <a:t>Инвестиционный потенциал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39421"/>
              </p:ext>
            </p:extLst>
          </p:nvPr>
        </p:nvGraphicFramePr>
        <p:xfrm>
          <a:off x="323528" y="1052736"/>
          <a:ext cx="8496945" cy="5647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709815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Местонахождение площадки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Площадь, 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Назначение</a:t>
                      </a:r>
                      <a:endParaRPr lang="ru-RU" dirty="0"/>
                    </a:p>
                  </a:txBody>
                  <a:tcPr/>
                </a:tc>
              </a:tr>
              <a:tr h="4112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км. областной</a:t>
                      </a:r>
                      <a:r>
                        <a:rPr lang="ru-RU" baseline="0" dirty="0" smtClean="0"/>
                        <a:t> объездной а/м дороги Тюмень-Боровский-</a:t>
                      </a:r>
                      <a:r>
                        <a:rPr lang="ru-RU" baseline="0" dirty="0" err="1" smtClean="0"/>
                        <a:t>Богандинский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Производственное</a:t>
                      </a:r>
                      <a:endParaRPr lang="ru-RU" dirty="0"/>
                    </a:p>
                  </a:txBody>
                  <a:tcPr/>
                </a:tc>
              </a:tr>
              <a:tr h="7098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 км. областной</a:t>
                      </a:r>
                      <a:r>
                        <a:rPr lang="ru-RU" baseline="0" dirty="0" smtClean="0"/>
                        <a:t> объездной а/м дороги Тюмень-Боровский-</a:t>
                      </a:r>
                      <a:r>
                        <a:rPr lang="ru-RU" baseline="0" dirty="0" err="1" smtClean="0"/>
                        <a:t>Богандинский</a:t>
                      </a:r>
                      <a:r>
                        <a:rPr lang="ru-RU" baseline="0" dirty="0" smtClean="0"/>
                        <a:t> (ориентир СНТ Боровое)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Сельскохозяйственное</a:t>
                      </a:r>
                      <a:endParaRPr lang="ru-RU" dirty="0"/>
                    </a:p>
                  </a:txBody>
                  <a:tcPr/>
                </a:tc>
              </a:tr>
              <a:tr h="10140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14 км. областной</a:t>
                      </a:r>
                      <a:r>
                        <a:rPr lang="ru-RU" baseline="0" dirty="0" smtClean="0"/>
                        <a:t> объездной а/м дороги Тюмень-Боровский-</a:t>
                      </a:r>
                      <a:r>
                        <a:rPr lang="ru-RU" baseline="0" dirty="0" err="1" smtClean="0"/>
                        <a:t>Богандинский</a:t>
                      </a:r>
                      <a:r>
                        <a:rPr lang="ru-RU" baseline="0" dirty="0" smtClean="0"/>
                        <a:t> (ориентир СНТ Ясная поляна)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Сельскохозяйственное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15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951" y="115249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</a:rPr>
              <a:t>Площадка №4</a:t>
            </a:r>
            <a:endParaRPr lang="ru-RU" b="1" dirty="0">
              <a:solidFill>
                <a:schemeClr val="accent5"/>
              </a:solidFill>
            </a:endParaRPr>
          </a:p>
        </p:txBody>
      </p:sp>
      <p:pic>
        <p:nvPicPr>
          <p:cNvPr id="14338" name="Picture 2" descr="\\atmr307\РАБОЧАЯ\!!!!!  И Н В Е С Т И Ц И И\Координационный Совет\2015\инвестиционый совет\1 30.01.2015\КорСовет_28_01_2015\Горьковка_ИП_Плахин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692696"/>
            <a:ext cx="2880320" cy="266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808298"/>
              </p:ext>
            </p:extLst>
          </p:nvPr>
        </p:nvGraphicFramePr>
        <p:xfrm>
          <a:off x="3347864" y="139907"/>
          <a:ext cx="5688632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373"/>
                <a:gridCol w="3176259"/>
              </a:tblGrid>
              <a:tr h="38663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Собственник участка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Государственная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собственность не разграничена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345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Площадь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6,9 га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19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Функциональная зона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Производственная</a:t>
                      </a:r>
                      <a:endParaRPr lang="ru-RU" sz="1200" dirty="0"/>
                    </a:p>
                  </a:txBody>
                  <a:tcPr/>
                </a:tc>
              </a:tr>
              <a:tr h="2345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Территориальная зона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Зона промышленных и коммунально-складских объектов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8407">
                <a:tc>
                  <a:txBody>
                    <a:bodyPr/>
                    <a:lstStyle/>
                    <a:p>
                      <a:r>
                        <a:rPr lang="ru-RU" sz="1200" i="0" dirty="0" smtClean="0"/>
                        <a:t>Основной вид разрешенного использования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складского назначения, производственного назначения, дорожного сервиса административного назначения, торговли, коммунального</a:t>
                      </a:r>
                      <a:r>
                        <a:rPr kumimoji="0" lang="ru-RU" sz="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бытового 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обслуживания населения, оказание ритуальных услуг, инженерной и транспортной инфраструктуры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68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Вспомогательный вид разрешенного использования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инженерной и транспортной инфраструктуры, рекламы, хранения автотранспорта, для временного проживания, спорта, общественного питания, благоустройства, предназначенных для сбора ТБО и КГМ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830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Предельные параметры  застройки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Максимальная этажность – 5 этажей (включительно);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от границы земельного участка со стороны улицы до границы размещения основного строения – 5 м.;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между границей размещения основного строения и границей смежного земельного участка – 3 м.;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266988"/>
              </p:ext>
            </p:extLst>
          </p:nvPr>
        </p:nvGraphicFramePr>
        <p:xfrm>
          <a:off x="27160" y="3389536"/>
          <a:ext cx="8948899" cy="3468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8709"/>
                <a:gridCol w="1167798"/>
                <a:gridCol w="1342945"/>
                <a:gridCol w="1342945"/>
                <a:gridCol w="1342945"/>
                <a:gridCol w="1343557"/>
              </a:tblGrid>
              <a:tr h="471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Имеющиеся максимальные мощности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Место расположения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(привязка к участку)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Возможность подключения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Принадлежность (собственник)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Обслуживающая организация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3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Газ (имеющаяся мощность в наличии, возможность подключения)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Информации нет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r>
                        <a:rPr kumimoji="0" lang="ru-RU" sz="9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км на северо-запад 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Газпром распределение Север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Газпром распределение Север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8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Электроэнергия (имеющаяся мощность в наличии, возможность подключения)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Информации нет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 м на северо-восток 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СУЭНКО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СУЭНКО</a:t>
                      </a: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2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Отопление (состояние, возможность подключения)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8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Водопровод (наличие, возможность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подключения, возможность бурения скважин)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Информации нет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r>
                        <a:rPr kumimoji="0" lang="ru-RU" sz="9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км на северо-запад 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НЗС</a:t>
                      </a: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МУП ЖКХ Боровский</a:t>
                      </a: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9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Ливневая канализация (состояние, возможность подключения)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Канализационные очистные сооружения (КОС) (состояние наличие возможности подключения)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Информации нет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 км на северо-запад</a:t>
                      </a: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НЗС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МУП ЖКХ Боровский</a:t>
                      </a: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Транспортная доступность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Областная автомобильная дорога </a:t>
                      </a:r>
                      <a:r>
                        <a:rPr kumimoji="0" lang="ru-RU" sz="9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Тюмень-Боровский-Богандинский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(асфальт)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8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951" y="115249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Площадка №5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\\atmr307\РАБОЧАЯ\!!!!!  И Н В Е С Т И Ц И И\Координационный Совет\2015\инвестиционый совет\1 30.01.2015\КорСовет_28_01_2015\Горьковка_ИП_Плахин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479472"/>
            <a:ext cx="2733305" cy="249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413675"/>
              </p:ext>
            </p:extLst>
          </p:nvPr>
        </p:nvGraphicFramePr>
        <p:xfrm>
          <a:off x="3059832" y="71415"/>
          <a:ext cx="5976269" cy="3103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9408"/>
                <a:gridCol w="3336861"/>
              </a:tblGrid>
              <a:tr h="38663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Собственник участка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Государственная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собственность не разграничена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345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Площадь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26,8 га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19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Функциональная зона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Сельскохозяйственного</a:t>
                      </a:r>
                      <a:r>
                        <a:rPr lang="ru-RU" sz="1200" baseline="0" dirty="0" smtClean="0"/>
                        <a:t> использования</a:t>
                      </a:r>
                      <a:endParaRPr lang="ru-RU" sz="1200" dirty="0"/>
                    </a:p>
                  </a:txBody>
                  <a:tcPr/>
                </a:tc>
              </a:tr>
              <a:tr h="2345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Территориальная зона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Зона сельскохозяйственных объектов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8407">
                <a:tc>
                  <a:txBody>
                    <a:bodyPr/>
                    <a:lstStyle/>
                    <a:p>
                      <a:r>
                        <a:rPr lang="ru-RU" sz="1200" i="0" dirty="0" smtClean="0"/>
                        <a:t>Основной вид разрешенного использования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дачного хозяйства, садоводства и огородничества , торговли, сельскохозяйственной деятельности, инженерной и транспортной инфраструктуры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68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Вспомогательный вид разрешенного использования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инженерной и транспортной инфраструктуры, рекламы, хранения автотранспорта, благоустройства, предназначенных для сбора ТБО и КГМ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830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Предельные параметры  застройки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Максимальная этажность – 3 этажей (включительно);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от границы земельного участка со стороны улицы до границы размещения основного строения – 5 м.;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между границей размещения основного строения и границей смежного земельного участка – 3 м.;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737886"/>
              </p:ext>
            </p:extLst>
          </p:nvPr>
        </p:nvGraphicFramePr>
        <p:xfrm>
          <a:off x="107505" y="3286124"/>
          <a:ext cx="8928990" cy="3495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3351"/>
                <a:gridCol w="1165200"/>
                <a:gridCol w="1339957"/>
                <a:gridCol w="1339957"/>
                <a:gridCol w="1339957"/>
                <a:gridCol w="1340568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Имеющиеся максимальные мощности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Место расположения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(привязка к участку)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Возможность подключения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Принадлежность (собственник)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Обслуживающая организация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3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Газ (имеющаяся мощность в наличии, возможность подключения)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Высокого давления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Частично</a:t>
                      </a:r>
                      <a:r>
                        <a:rPr kumimoji="0" lang="ru-RU" sz="9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проходит по участку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Информации нет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Газпром распределение Север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8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Электроэнергия (имеющаяся мощность в наличии, возможность подключения)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110/10/0,4 кВ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Подстанция на территории СНТ «Боровое»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Информации нет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Информации нет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2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Отопление (состояние, возможность подключения)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8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Водопровод (наличие, возможность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подключения, возможность бурения скважин)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 бурение скважин</a:t>
                      </a: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9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Ливневая канализация (состояние, возможность подключения)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Канализационные очистные сооружения (КОС) (состояние наличие возможности подключения)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Индивидуальные септики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Транспортная доступность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Грунтовая дорога от областной автомобильной дороги </a:t>
                      </a:r>
                      <a:r>
                        <a:rPr kumimoji="0" lang="ru-RU" sz="9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Тюмень-Боровский-Богандинский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600-1300</a:t>
                      </a:r>
                      <a:r>
                        <a:rPr kumimoji="0" lang="ru-RU" sz="9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трелка вправо 7"/>
          <p:cNvSpPr/>
          <p:nvPr/>
        </p:nvSpPr>
        <p:spPr>
          <a:xfrm rot="2323880">
            <a:off x="2285984" y="1785926"/>
            <a:ext cx="214314" cy="7143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rgbClr val="4F271C">
                    <a:satMod val="155000"/>
                  </a:srgbClr>
                </a:solidFill>
                <a:prstDash val="solid"/>
              </a:ln>
              <a:solidFill>
                <a:srgbClr val="E7DEC9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28" y="1428736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Площадка №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9090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0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Площадка возможная к предоставлению после внесения </a:t>
            </a:r>
            <a:r>
              <a:rPr lang="ru-RU" dirty="0" smtClean="0">
                <a:solidFill>
                  <a:prstClr val="black"/>
                </a:solidFill>
              </a:rPr>
              <a:t>изменений в документы территориального планирования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743431"/>
              </p:ext>
            </p:extLst>
          </p:nvPr>
        </p:nvGraphicFramePr>
        <p:xfrm>
          <a:off x="395536" y="4214818"/>
          <a:ext cx="5458131" cy="2393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1584"/>
                <a:gridCol w="2876547"/>
              </a:tblGrid>
              <a:tr h="149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6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Газопровод высокого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давления </a:t>
                      </a:r>
                      <a:endParaRPr lang="ru-RU" sz="10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1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Электроэнергия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110/10/0,4 кВ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6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Отопление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Возможность отсутствует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8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Водопровод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 бурение скважин</a:t>
                      </a:r>
                      <a:endParaRPr lang="ru-RU" sz="10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4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Ливневая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канализация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Возможность отсутствует</a:t>
                      </a:r>
                      <a:endParaRPr lang="ru-RU" sz="10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8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Канализационные очистные сооружения (КОС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Возможность отсутствует</a:t>
                      </a:r>
                      <a:endParaRPr lang="ru-RU" sz="10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9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Транспортная доступность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Полевая</a:t>
                      </a:r>
                      <a:r>
                        <a:rPr kumimoji="0" lang="ru-RU" sz="100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грунтовая дорога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458" name="Picture 2" descr="\\atmr307\РАБОЧАЯ\!!!!!  И Н В Е С Т И Ц И И\Координационный Совет\2014\6 09.07.2014\КорСовет_09_07_2014\Богандинский_Экострой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00760" y="3995592"/>
            <a:ext cx="2791176" cy="26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809756"/>
              </p:ext>
            </p:extLst>
          </p:nvPr>
        </p:nvGraphicFramePr>
        <p:xfrm>
          <a:off x="395535" y="646331"/>
          <a:ext cx="8580589" cy="3596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487"/>
                <a:gridCol w="3100051"/>
                <a:gridCol w="3100051"/>
              </a:tblGrid>
              <a:tr h="435172">
                <a:tc>
                  <a:txBody>
                    <a:bodyPr/>
                    <a:lstStyle/>
                    <a:p>
                      <a:endParaRPr lang="ru-RU" sz="105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Ситуация в настоящее время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изменение документов территориального планирования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82329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Собственник участка</a:t>
                      </a: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Государственная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 собственность не разграничена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05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44671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0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5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га</a:t>
                      </a:r>
                      <a:endParaRPr kumimoji="0" lang="ru-RU" sz="105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5552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Функциональная зона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Природного ландшафта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Сельскохозяйственного</a:t>
                      </a:r>
                      <a:r>
                        <a:rPr lang="ru-RU" sz="1050" baseline="0" dirty="0" smtClean="0"/>
                        <a:t> использования</a:t>
                      </a:r>
                      <a:endParaRPr lang="ru-RU" sz="105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Территориальная зона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земли лесного фонда</a:t>
                      </a:r>
                      <a:endParaRPr kumimoji="0" lang="ru-RU" sz="105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Зона сельскохозяйственных объектов</a:t>
                      </a:r>
                      <a:endParaRPr kumimoji="0" lang="ru-RU" sz="105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1087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вид разрешенного использования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дачного хозяйства, садоводства и огородничества , торговли, сельскохозяйственной деятельности, инженерной и транспортной инфраструктуры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1655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Вспомогательный вид разрешенного использования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инженерной и транспортной инфраструктуры, рекламы, хранения автотранспорта, благоустройства, предназначенных для сбора ТБО и КГМ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7938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Предельные параметры  застройки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Максимальная этажность – 3 этажей (включительно);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от границы земельного участка со стороны улицы до границы размещения основного строения – 5 м.;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между границей размещения основного строения и границей смежного земельного участка – 3 м.;</a:t>
                      </a:r>
                    </a:p>
                  </a:txBody>
                  <a:tcPr/>
                </a:tc>
              </a:tr>
              <a:tr h="447938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Потенциальный инвестор на данную площадку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0" lang="ru-RU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116632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Площадка №6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7751493">
            <a:off x="6631941" y="5713480"/>
            <a:ext cx="214314" cy="7143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rgbClr val="4F271C">
                    <a:satMod val="155000"/>
                  </a:srgbClr>
                </a:solidFill>
                <a:prstDash val="solid"/>
              </a:ln>
              <a:solidFill>
                <a:srgbClr val="E7DEC9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0826" y="5429264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Площадка №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3847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263215"/>
            <a:ext cx="835292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anose="0204050205050503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2138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/>
              <a:t>Показатели, характеризующие развитие инвестиционной деятельности на территории поселка Боровский</a:t>
            </a:r>
            <a:endParaRPr lang="ru-RU" sz="2400" b="1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547975"/>
              </p:ext>
            </p:extLst>
          </p:nvPr>
        </p:nvGraphicFramePr>
        <p:xfrm>
          <a:off x="107504" y="1484784"/>
          <a:ext cx="8856984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1800200"/>
                <a:gridCol w="1944216"/>
                <a:gridCol w="201622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Отчет 2014 год, 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Отчет 9 мес. 2015 г., 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 2015г., 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инвестиций за счет всех источников финансирования по организациям, расположенным на территории МО </a:t>
                      </a:r>
                      <a:r>
                        <a:rPr lang="ru-RU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п.Боровский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673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Численность работающих в организациях, расположенных на территории (без учета бюджетной и производственной сферы), 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3243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Прирост рабочих мест на территории муниципального образования, в % к предыдущему году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4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92088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C000"/>
                </a:solidFill>
              </a:rPr>
              <a:t>Реализуемые на территории муниципального образования поселок Боровский инвестиционные проекты в 2015г.</a:t>
            </a:r>
          </a:p>
          <a:p>
            <a:pPr algn="just"/>
            <a:r>
              <a:rPr lang="ru-RU" sz="2200" dirty="0" smtClean="0">
                <a:solidFill>
                  <a:prstClr val="black"/>
                </a:solidFill>
              </a:rPr>
              <a:t>- </a:t>
            </a:r>
            <a:r>
              <a:rPr lang="ru-RU" sz="2200" b="1" dirty="0" smtClean="0"/>
              <a:t>ООО «Веста»</a:t>
            </a:r>
            <a:r>
              <a:rPr lang="ru-RU" sz="2200" b="1" dirty="0"/>
              <a:t> </a:t>
            </a:r>
            <a:r>
              <a:rPr lang="ru-RU" sz="2200" b="1" dirty="0" smtClean="0"/>
              <a:t>- строительство </a:t>
            </a:r>
            <a:r>
              <a:rPr lang="ru-RU" sz="2200" b="1" dirty="0"/>
              <a:t>цеха по производству и ремонту тентов, пологов, чехлов, утеплителей для </a:t>
            </a:r>
            <a:r>
              <a:rPr lang="ru-RU" sz="2200" b="1" dirty="0" smtClean="0"/>
              <a:t>капотов, территория индустриального парка;</a:t>
            </a:r>
          </a:p>
          <a:p>
            <a:pPr marL="285750" indent="-285750" algn="just">
              <a:buFontTx/>
              <a:buChar char="-"/>
            </a:pPr>
            <a:r>
              <a:rPr lang="ru-RU" sz="2200" b="1" dirty="0" smtClean="0"/>
              <a:t>ООО «Производственная фирма «</a:t>
            </a:r>
            <a:r>
              <a:rPr lang="ru-RU" sz="2200" b="1" dirty="0" err="1" smtClean="0"/>
              <a:t>Промхолод</a:t>
            </a:r>
            <a:r>
              <a:rPr lang="ru-RU" sz="2200" b="1" dirty="0" smtClean="0"/>
              <a:t>» расширение действующего производства, ул. Набережная,62;</a:t>
            </a:r>
          </a:p>
          <a:p>
            <a:pPr algn="just"/>
            <a:r>
              <a:rPr lang="ru-RU" sz="2200" b="1" dirty="0" smtClean="0"/>
              <a:t>- ООО «Молочный завод «Абсолют» – расширение действующего  </a:t>
            </a:r>
            <a:r>
              <a:rPr lang="ru-RU" sz="2200" b="1" dirty="0"/>
              <a:t> </a:t>
            </a:r>
            <a:r>
              <a:rPr lang="ru-RU" sz="2200" b="1" dirty="0" smtClean="0"/>
              <a:t>производства, ул.Орджоникидзе,23;</a:t>
            </a:r>
          </a:p>
          <a:p>
            <a:pPr marL="285750" indent="-285750" algn="just">
              <a:buFontTx/>
              <a:buChar char="-"/>
            </a:pPr>
            <a:r>
              <a:rPr lang="ru-RU" sz="2200" b="1" dirty="0" smtClean="0"/>
              <a:t>ООО «</a:t>
            </a:r>
            <a:r>
              <a:rPr lang="ru-RU" sz="2200" b="1" dirty="0" err="1" smtClean="0"/>
              <a:t>ТюменьЭкопродукт</a:t>
            </a:r>
            <a:r>
              <a:rPr lang="ru-RU" sz="2200" b="1" dirty="0" smtClean="0"/>
              <a:t>» – цех по производству напитков и джемов на натуральной основе, пер.Лесной,6а;</a:t>
            </a:r>
          </a:p>
          <a:p>
            <a:pPr marL="285750" indent="-285750" algn="just">
              <a:buFontTx/>
              <a:buChar char="-"/>
            </a:pPr>
            <a:r>
              <a:rPr lang="ru-RU" sz="2200" b="1" dirty="0" smtClean="0"/>
              <a:t>ООО «Западно-Сибирский завод блочного технологического оборудования» – производство металлоконструкций, ул.Орджоникидзе,27;</a:t>
            </a:r>
          </a:p>
          <a:p>
            <a:pPr algn="just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6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850106"/>
          </a:xfrm>
        </p:spPr>
        <p:txBody>
          <a:bodyPr>
            <a:normAutofit/>
          </a:bodyPr>
          <a:lstStyle/>
          <a:p>
            <a:pPr algn="l"/>
            <a:r>
              <a:rPr lang="ru-RU" sz="1900" dirty="0" smtClean="0">
                <a:latin typeface="Palatino Linotype" panose="02040502050505030304" pitchFamily="18" charset="0"/>
              </a:rPr>
              <a:t>Площадка №1                 АО «УК «</a:t>
            </a:r>
            <a:r>
              <a:rPr lang="ru-RU" sz="1900" b="1" i="1" dirty="0" smtClean="0">
                <a:latin typeface="Palatino Linotype" panose="02040502050505030304" pitchFamily="18" charset="0"/>
              </a:rPr>
              <a:t>Индустриальные парки Тюменской области»</a:t>
            </a:r>
            <a:endParaRPr lang="ru-RU" sz="1900" b="1" i="1" dirty="0">
              <a:latin typeface="Palatino Linotype" panose="0204050205050503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7"/>
            <a:ext cx="5122912" cy="40324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300" b="1" dirty="0" smtClean="0"/>
              <a:t>Общая площадь объекта 29,7га</a:t>
            </a:r>
          </a:p>
          <a:p>
            <a:pPr marL="0" indent="265113"/>
            <a:r>
              <a:rPr lang="ru-RU" sz="1300" b="1" dirty="0" smtClean="0"/>
              <a:t>Территориальная удалённость от г. Тюмени  20км</a:t>
            </a:r>
          </a:p>
          <a:p>
            <a:pPr marL="0" indent="265113"/>
            <a:r>
              <a:rPr lang="ru-RU" sz="1300" b="1" dirty="0" smtClean="0"/>
              <a:t>Примыкание к  федеральной трассе Тюмень-Омск</a:t>
            </a:r>
          </a:p>
          <a:p>
            <a:pPr marL="0" indent="265113"/>
            <a:r>
              <a:rPr lang="ru-RU" sz="1300" b="1" dirty="0" smtClean="0"/>
              <a:t>Зона промышленных и коммунально-складских объектов</a:t>
            </a:r>
          </a:p>
          <a:p>
            <a:pPr marL="0" indent="265113"/>
            <a:r>
              <a:rPr lang="ru-RU" sz="1300" b="1" dirty="0" smtClean="0"/>
              <a:t>Возможность размещения предприятий  – 4,5 классов опасности с  санитарной зоной 100, 50м соответственно</a:t>
            </a:r>
          </a:p>
          <a:p>
            <a:pPr marL="0" indent="0">
              <a:buNone/>
            </a:pPr>
            <a:r>
              <a:rPr lang="ru-RU" sz="1300" b="1" dirty="0" smtClean="0"/>
              <a:t>Инженерная инфраструктура: </a:t>
            </a:r>
          </a:p>
          <a:p>
            <a:pPr marL="0" indent="265113"/>
            <a:r>
              <a:rPr lang="ru-RU" sz="1300" b="1" dirty="0" smtClean="0"/>
              <a:t>Электроснабжение – 2 МВт(4км внеш. сети 2,6км внут.сети)</a:t>
            </a:r>
          </a:p>
          <a:p>
            <a:pPr marL="0" indent="265113"/>
            <a:r>
              <a:rPr lang="ru-RU" sz="1300" b="1" dirty="0" smtClean="0"/>
              <a:t>Газ – 380м3/час (3,5км внеш.сети 1,7км внут.сети)</a:t>
            </a:r>
          </a:p>
          <a:p>
            <a:pPr marL="0" indent="265113"/>
            <a:r>
              <a:rPr lang="ru-RU" sz="1300" b="1" dirty="0" smtClean="0"/>
              <a:t>Водоснабжение/водоотведение  -150м3/сут (3км подведение/1,5км водоотведение)</a:t>
            </a:r>
          </a:p>
          <a:p>
            <a:pPr marL="0" indent="0">
              <a:buNone/>
            </a:pPr>
            <a:r>
              <a:rPr lang="ru-RU" sz="1300" b="1" dirty="0" smtClean="0"/>
              <a:t>Выполнено:</a:t>
            </a:r>
          </a:p>
          <a:p>
            <a:pPr marL="0" indent="265113"/>
            <a:r>
              <a:rPr lang="ru-RU" sz="1300" b="1" dirty="0" smtClean="0"/>
              <a:t>28.08.2015 объявлен открытый конкурс на подготовку документации по планировке территории</a:t>
            </a:r>
          </a:p>
          <a:p>
            <a:pPr marL="0" indent="265113"/>
            <a:r>
              <a:rPr lang="ru-RU" sz="1300" b="1" dirty="0" smtClean="0"/>
              <a:t>28.09.2015г По результатам  конкурса был заключен договор на выполнение работ с победителем  (ЗАО «Институт Тюменьгражданпроект». )</a:t>
            </a:r>
          </a:p>
          <a:p>
            <a:pPr marL="0" indent="0">
              <a:buNone/>
            </a:pPr>
            <a:r>
              <a:rPr lang="ru-RU" sz="1300" b="1" dirty="0" smtClean="0"/>
              <a:t>27.10.2015г были  приняты выполненные работы.</a:t>
            </a:r>
          </a:p>
          <a:p>
            <a:pPr marL="0" indent="0">
              <a:buNone/>
            </a:pPr>
            <a:endParaRPr lang="ru-RU" sz="1300" b="1" dirty="0" smtClean="0"/>
          </a:p>
        </p:txBody>
      </p:sp>
      <p:pic>
        <p:nvPicPr>
          <p:cNvPr id="6" name="Рисунок 5" descr="боров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980728"/>
            <a:ext cx="2890647" cy="40324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5157192"/>
            <a:ext cx="8280920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indent="265113">
              <a:buFont typeface="Arial" pitchFamily="34" charset="0"/>
              <a:buChar char="•"/>
            </a:pPr>
            <a:endParaRPr lang="ru-RU" sz="1300" b="1" dirty="0" smtClean="0">
              <a:ln w="50800"/>
            </a:endParaRPr>
          </a:p>
          <a:p>
            <a:pPr indent="265113">
              <a:buFont typeface="Arial" pitchFamily="34" charset="0"/>
              <a:buChar char="•"/>
            </a:pPr>
            <a:r>
              <a:rPr lang="ru-RU" sz="1300" b="1" dirty="0" smtClean="0">
                <a:ln w="50800"/>
              </a:rPr>
              <a:t>18.11.2015г  объявлен открытый конкурс на выполнение проектно-изыскательских работ «Инженерная подготовка площадки индустриального парка в пос. Боровский</a:t>
            </a:r>
          </a:p>
          <a:p>
            <a:pPr indent="265113">
              <a:buFont typeface="Arial" pitchFamily="34" charset="0"/>
              <a:buChar char="•"/>
            </a:pPr>
            <a:r>
              <a:rPr lang="ru-RU" sz="1300" b="1" dirty="0" smtClean="0">
                <a:ln w="50800"/>
              </a:rPr>
              <a:t>18.12.2015г  вскрытие конвертов , процедура  определения победителя.</a:t>
            </a:r>
          </a:p>
        </p:txBody>
      </p:sp>
    </p:spTree>
    <p:extLst>
      <p:ext uri="{BB962C8B-B14F-4D97-AF65-F5344CB8AC3E}">
        <p14:creationId xmlns:p14="http://schemas.microsoft.com/office/powerpoint/2010/main" val="5072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41805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Предварительный перечень потенциальных резидентов индустриального парка в пос. Боровский</a:t>
            </a:r>
            <a:endParaRPr lang="ru-RU" sz="18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363272" cy="72008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1300" b="1" dirty="0" smtClean="0">
                <a:latin typeface="Palatino Linotype" panose="02040502050505030304" pitchFamily="18" charset="0"/>
              </a:rPr>
              <a:t>Совместно  с Департаментом инвестиционной политики и государственной поддержки предпринимательства Тюменской области и Фондом развития и поддержки предпринимательства Тюменской области ведётся работа по привлечению резидентов на территории индустриальных парков.</a:t>
            </a:r>
            <a:endParaRPr lang="ru-RU" sz="1300" b="1" dirty="0">
              <a:latin typeface="Palatino Linotype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350677"/>
            <a:ext cx="5616624" cy="24929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300" b="1" dirty="0" smtClean="0">
                <a:ln w="50800"/>
              </a:rPr>
              <a:t>Управляющая компания осуществляет сбор заявок от будущих резидентов парков с информацией о необходимой площади и технических условиях.</a:t>
            </a:r>
          </a:p>
          <a:p>
            <a:r>
              <a:rPr lang="ru-RU" sz="1300" b="1" dirty="0" smtClean="0">
                <a:ln w="50800"/>
              </a:rPr>
              <a:t>В настоящее время поступило 19 заявок резидентов на парк в пос . Боровский, запрашиваемые мощности составляют:</a:t>
            </a:r>
          </a:p>
          <a:p>
            <a:pPr indent="354013">
              <a:buFont typeface="Arial" pitchFamily="34" charset="0"/>
              <a:buChar char="•"/>
            </a:pPr>
            <a:r>
              <a:rPr lang="ru-RU" sz="1300" b="1" dirty="0" smtClean="0">
                <a:ln w="50800"/>
              </a:rPr>
              <a:t>Газ- 280м3/ч</a:t>
            </a:r>
          </a:p>
          <a:p>
            <a:pPr indent="354013">
              <a:buFont typeface="Arial" pitchFamily="34" charset="0"/>
              <a:buChar char="•"/>
            </a:pPr>
            <a:r>
              <a:rPr lang="ru-RU" sz="1300" b="1" dirty="0" smtClean="0">
                <a:ln w="50800"/>
              </a:rPr>
              <a:t>Вода- 34,2м3 в сутки</a:t>
            </a:r>
          </a:p>
          <a:p>
            <a:pPr indent="354013">
              <a:buFont typeface="Arial" pitchFamily="34" charset="0"/>
              <a:buChar char="•"/>
            </a:pPr>
            <a:r>
              <a:rPr lang="ru-RU" sz="1300" b="1" dirty="0" smtClean="0">
                <a:ln w="50800"/>
              </a:rPr>
              <a:t>Электроэнергия 3,72МВт</a:t>
            </a:r>
          </a:p>
          <a:p>
            <a:pPr indent="354013">
              <a:buFont typeface="Arial" pitchFamily="34" charset="0"/>
              <a:buChar char="•"/>
            </a:pPr>
            <a:endParaRPr lang="ru-RU" sz="1300" b="1" dirty="0">
              <a:ln w="50800"/>
            </a:endParaRPr>
          </a:p>
          <a:p>
            <a:endParaRPr lang="ru-RU" sz="1300" b="1" dirty="0" smtClean="0">
              <a:ln w="50800"/>
            </a:endParaRPr>
          </a:p>
          <a:p>
            <a:r>
              <a:rPr lang="ru-RU" sz="1300" b="1" dirty="0" smtClean="0">
                <a:ln w="50800"/>
              </a:rPr>
              <a:t>Перечень потенциальных резидентов на территории  индустриального  парка в пос. Боровский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3833758"/>
            <a:ext cx="5472608" cy="2492990"/>
          </a:xfrm>
          <a:prstGeom prst="rect">
            <a:avLst/>
          </a:prstGeom>
          <a:noFill/>
        </p:spPr>
        <p:txBody>
          <a:bodyPr wrap="square" numCol="2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indent="-342900">
              <a:buFontTx/>
              <a:buAutoNum type="arabicPeriod"/>
            </a:pPr>
            <a:r>
              <a:rPr lang="ru-RU" sz="1300" b="1" dirty="0" smtClean="0">
                <a:ln w="50800"/>
              </a:rPr>
              <a:t>ООО «Строй-Лидер»</a:t>
            </a:r>
          </a:p>
          <a:p>
            <a:pPr marL="342900" indent="-342900">
              <a:buFontTx/>
              <a:buAutoNum type="arabicPeriod"/>
            </a:pPr>
            <a:r>
              <a:rPr lang="ru-RU" sz="1300" b="1" dirty="0" smtClean="0">
                <a:ln w="50800"/>
              </a:rPr>
              <a:t>ООО «Право 72»</a:t>
            </a:r>
          </a:p>
          <a:p>
            <a:pPr marL="342900" indent="-342900">
              <a:buFontTx/>
              <a:buAutoNum type="arabicPeriod"/>
            </a:pPr>
            <a:r>
              <a:rPr lang="ru-RU" sz="1300" b="1" dirty="0" smtClean="0">
                <a:ln w="50800"/>
              </a:rPr>
              <a:t>ООО «Арктика</a:t>
            </a:r>
          </a:p>
          <a:p>
            <a:pPr marL="342900" indent="-342900">
              <a:buFontTx/>
              <a:buAutoNum type="arabicPeriod"/>
            </a:pPr>
            <a:r>
              <a:rPr lang="ru-RU" sz="1300" b="1" dirty="0" smtClean="0">
                <a:ln w="50800"/>
              </a:rPr>
              <a:t>ООО «Гарант»</a:t>
            </a:r>
          </a:p>
          <a:p>
            <a:pPr marL="342900" indent="-342900">
              <a:buFontTx/>
              <a:buAutoNum type="arabicPeriod"/>
            </a:pPr>
            <a:r>
              <a:rPr lang="ru-RU" sz="1300" b="1" dirty="0" smtClean="0">
                <a:ln w="50800"/>
              </a:rPr>
              <a:t>ООО «Мгрупп»</a:t>
            </a:r>
          </a:p>
          <a:p>
            <a:pPr marL="342900" indent="-342900">
              <a:buFontTx/>
              <a:buAutoNum type="arabicPeriod"/>
            </a:pPr>
            <a:r>
              <a:rPr lang="ru-RU" sz="1300" b="1" dirty="0" smtClean="0">
                <a:ln w="50800"/>
              </a:rPr>
              <a:t>ООО «АТМ»</a:t>
            </a:r>
          </a:p>
          <a:p>
            <a:pPr marL="342900" indent="-342900">
              <a:buFontTx/>
              <a:buAutoNum type="arabicPeriod"/>
            </a:pPr>
            <a:r>
              <a:rPr lang="ru-RU" sz="1300" b="1" dirty="0" smtClean="0">
                <a:ln w="50800"/>
              </a:rPr>
              <a:t>ООО «ИнТехПК»</a:t>
            </a:r>
          </a:p>
          <a:p>
            <a:pPr marL="342900" indent="-342900">
              <a:buFontTx/>
              <a:buAutoNum type="arabicPeriod"/>
            </a:pPr>
            <a:r>
              <a:rPr lang="ru-RU" sz="1300" b="1" dirty="0" smtClean="0">
                <a:ln w="50800"/>
              </a:rPr>
              <a:t>ООО «СибСтройЭкология»</a:t>
            </a:r>
          </a:p>
          <a:p>
            <a:pPr marL="342900" indent="-342900">
              <a:buFontTx/>
              <a:buAutoNum type="arabicPeriod"/>
            </a:pPr>
            <a:r>
              <a:rPr lang="ru-RU" sz="1300" b="1" dirty="0" smtClean="0">
                <a:ln w="50800"/>
              </a:rPr>
              <a:t>ООО «СибСтройСнаб»</a:t>
            </a:r>
          </a:p>
          <a:p>
            <a:pPr marL="342900" indent="-342900">
              <a:buFontTx/>
              <a:buAutoNum type="arabicPeriod"/>
            </a:pPr>
            <a:r>
              <a:rPr lang="ru-RU" sz="1300" b="1" dirty="0" smtClean="0">
                <a:ln w="50800"/>
              </a:rPr>
              <a:t>ООО  «ТД Решение»</a:t>
            </a:r>
          </a:p>
          <a:p>
            <a:pPr marL="342900" indent="-342900">
              <a:buFontTx/>
              <a:buAutoNum type="arabicPeriod"/>
            </a:pPr>
            <a:r>
              <a:rPr lang="ru-RU" sz="1300" b="1" dirty="0" smtClean="0">
                <a:ln w="50800"/>
              </a:rPr>
              <a:t>ИП КФЛ Левченко В.Г.</a:t>
            </a:r>
          </a:p>
          <a:p>
            <a:pPr marL="342900" indent="-342900">
              <a:buFontTx/>
              <a:buAutoNum type="arabicPeriod"/>
            </a:pPr>
            <a:r>
              <a:rPr lang="ru-RU" sz="1300" b="1" dirty="0" smtClean="0">
                <a:ln w="50800"/>
              </a:rPr>
              <a:t>ООО «Грант»</a:t>
            </a:r>
          </a:p>
          <a:p>
            <a:pPr marL="342900" indent="-342900">
              <a:buFontTx/>
              <a:buAutoNum type="arabicPeriod"/>
            </a:pPr>
            <a:r>
              <a:rPr lang="ru-RU" sz="1300" b="1" dirty="0" smtClean="0">
                <a:ln w="50800"/>
              </a:rPr>
              <a:t>ООО «Тюменская рыбная компания»</a:t>
            </a:r>
          </a:p>
          <a:p>
            <a:pPr marL="342900" indent="-342900">
              <a:buFontTx/>
              <a:buAutoNum type="arabicPeriod"/>
            </a:pPr>
            <a:r>
              <a:rPr lang="ru-RU" sz="1300" b="1" dirty="0" smtClean="0">
                <a:ln w="50800"/>
              </a:rPr>
              <a:t>ООО «СК Энергия»</a:t>
            </a:r>
          </a:p>
          <a:p>
            <a:pPr marL="342900" indent="-342900">
              <a:buFontTx/>
              <a:buAutoNum type="arabicPeriod"/>
            </a:pPr>
            <a:r>
              <a:rPr lang="ru-RU" sz="1300" b="1" dirty="0" smtClean="0">
                <a:ln w="50800"/>
              </a:rPr>
              <a:t>ООО «Тюмень-Прибор»</a:t>
            </a:r>
          </a:p>
          <a:p>
            <a:pPr marL="342900" indent="-342900">
              <a:buFontTx/>
              <a:buAutoNum type="arabicPeriod"/>
            </a:pPr>
            <a:r>
              <a:rPr lang="ru-RU" sz="1300" b="1" dirty="0" smtClean="0">
                <a:ln w="50800"/>
              </a:rPr>
              <a:t>ООО «Полимер-Тюмень»</a:t>
            </a:r>
          </a:p>
          <a:p>
            <a:pPr marL="342900" indent="-342900">
              <a:buFontTx/>
              <a:buAutoNum type="arabicPeriod"/>
            </a:pPr>
            <a:r>
              <a:rPr lang="ru-RU" sz="1300" b="1" dirty="0" smtClean="0">
                <a:ln w="50800"/>
              </a:rPr>
              <a:t>ООО «ПМК-507»</a:t>
            </a:r>
          </a:p>
          <a:p>
            <a:pPr marL="342900" indent="-342900">
              <a:buFontTx/>
              <a:buAutoNum type="arabicPeriod"/>
            </a:pPr>
            <a:r>
              <a:rPr lang="ru-RU" sz="1300" b="1" dirty="0" smtClean="0">
                <a:ln w="50800"/>
              </a:rPr>
              <a:t>ООО «Русский дворик»</a:t>
            </a:r>
          </a:p>
          <a:p>
            <a:pPr marL="342900" indent="-342900">
              <a:buFontTx/>
              <a:buAutoNum type="arabicPeriod"/>
            </a:pPr>
            <a:r>
              <a:rPr lang="ru-RU" sz="1300" b="1" dirty="0" smtClean="0">
                <a:ln w="50800"/>
              </a:rPr>
              <a:t>ООО «Раритет-Суприм»</a:t>
            </a:r>
          </a:p>
          <a:p>
            <a:pPr marL="342900" indent="-342900"/>
            <a:endParaRPr lang="ru-RU" sz="1300" b="1" dirty="0" smtClean="0">
              <a:ln w="50800"/>
            </a:endParaRPr>
          </a:p>
          <a:p>
            <a:pPr marL="342900" indent="-342900">
              <a:buFontTx/>
              <a:buAutoNum type="arabicPeriod"/>
            </a:pPr>
            <a:endParaRPr lang="ru-RU" sz="1300" b="1" dirty="0" smtClean="0">
              <a:ln w="50800"/>
            </a:endParaRPr>
          </a:p>
          <a:p>
            <a:pPr marL="342900" indent="-342900">
              <a:buFontTx/>
              <a:buAutoNum type="arabicPeriod"/>
            </a:pPr>
            <a:endParaRPr lang="ru-RU" sz="1300" b="1" dirty="0" smtClean="0">
              <a:ln w="50800"/>
            </a:endParaRPr>
          </a:p>
          <a:p>
            <a:pPr marL="342900" indent="-342900">
              <a:buFontTx/>
              <a:buAutoNum type="arabicPeriod"/>
            </a:pPr>
            <a:endParaRPr lang="ru-RU" sz="1300" b="1" dirty="0" smtClean="0">
              <a:ln w="50800"/>
            </a:endParaRPr>
          </a:p>
        </p:txBody>
      </p:sp>
      <p:pic>
        <p:nvPicPr>
          <p:cNvPr id="9" name="Рисунок 8" descr="Безымянный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5" y="1627741"/>
            <a:ext cx="3016485" cy="469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6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atmr307\РАБОЧАЯ\!!!!!  И Н В Е С Т И Ц И И\Координационный Совет\2015\инвестиционый совет\1 30.01.2015\КорСовет_28_01_2015\Горьковка_ИП_Плахин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484581"/>
            <a:ext cx="3343059" cy="254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7951" y="115249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accent2"/>
                </a:solidFill>
              </a:rPr>
              <a:t>Площадка №2</a:t>
            </a:r>
            <a:endParaRPr lang="ru-RU" b="1" dirty="0">
              <a:ln w="50800"/>
              <a:solidFill>
                <a:schemeClr val="accent2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828397"/>
              </p:ext>
            </p:extLst>
          </p:nvPr>
        </p:nvGraphicFramePr>
        <p:xfrm>
          <a:off x="3857620" y="71415"/>
          <a:ext cx="5178481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066"/>
                <a:gridCol w="2891415"/>
              </a:tblGrid>
              <a:tr h="38663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</a:rPr>
                        <a:t>Собственник участка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</a:rPr>
                        <a:t>Государственная</a:t>
                      </a:r>
                      <a:r>
                        <a:rPr lang="ru-RU" sz="1200" b="1" baseline="0" dirty="0" smtClean="0">
                          <a:solidFill>
                            <a:sysClr val="windowText" lastClr="000000"/>
                          </a:solidFill>
                        </a:rPr>
                        <a:t> собственность не разграничена</a:t>
                      </a:r>
                      <a:endParaRPr lang="ru-RU" sz="1200" b="1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345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</a:rPr>
                        <a:t>Площадь</a:t>
                      </a:r>
                      <a:endParaRPr lang="ru-RU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</a:rPr>
                        <a:t>1,8га</a:t>
                      </a:r>
                      <a:endParaRPr lang="ru-RU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19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</a:rPr>
                        <a:t>Функциональная зона</a:t>
                      </a:r>
                      <a:endParaRPr lang="ru-RU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Зона объектов спорта и туризма</a:t>
                      </a:r>
                      <a:endParaRPr kumimoji="0" lang="ru-RU" sz="12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345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</a:rPr>
                        <a:t>Территориальная зона</a:t>
                      </a:r>
                      <a:endParaRPr lang="ru-RU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Зона объектов спорта и туризма</a:t>
                      </a:r>
                      <a:endParaRPr kumimoji="0" lang="ru-RU" sz="12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8407"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solidFill>
                            <a:sysClr val="windowText" lastClr="000000"/>
                          </a:solidFill>
                        </a:rPr>
                        <a:t>Основной вид разрешенного использования</a:t>
                      </a:r>
                      <a:endParaRPr lang="ru-RU" sz="12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рекреационного назначения, туристской индустрии , спорта, здравоохранения , административного назначения , общественного питания, выгула собак, инженерной инфраструктуры, транспортной инфраструктуры</a:t>
                      </a:r>
                      <a:endParaRPr kumimoji="0" lang="ru-RU" sz="7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686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</a:rPr>
                        <a:t>Вспомогательный вид разрешенного использования</a:t>
                      </a:r>
                      <a:endParaRPr lang="ru-RU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 инженерной инфраструктуры, Для размещения объектов транспортной инфраструктуры, Для размещения объектов рекламы, Для размещения объектов хранения автотранспорта, Для размещения объектов благоустройства, Для размещения объектов предназначенных для сбора ТБО и КГМ</a:t>
                      </a:r>
                      <a:endParaRPr kumimoji="0" lang="ru-RU" sz="7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8306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</a:rPr>
                        <a:t>Предельные параметры  застройки</a:t>
                      </a:r>
                      <a:endParaRPr lang="ru-RU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Максимальная этажность – 5 этажей (включительно);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от границы земельного участка со стороны улицы до границы размещения основного строения – 5 м.;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между границей размещения основного строения и границей смежного земельного участка – 3 м</a:t>
                      </a:r>
                      <a:r>
                        <a:rPr kumimoji="0" lang="ru-RU" sz="700" i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kumimoji="0" lang="ru-RU" sz="700" i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984199"/>
              </p:ext>
            </p:extLst>
          </p:nvPr>
        </p:nvGraphicFramePr>
        <p:xfrm>
          <a:off x="107505" y="3455330"/>
          <a:ext cx="9036495" cy="3313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2287"/>
                <a:gridCol w="1179227"/>
                <a:gridCol w="1356091"/>
                <a:gridCol w="1356091"/>
                <a:gridCol w="1356091"/>
                <a:gridCol w="1356708"/>
              </a:tblGrid>
              <a:tr h="539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Имеющиеся максимальные мощности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Место расположения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(привязка к участку)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Возможность подключения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Принадлежность (собственник)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Обслуживающая организация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04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Газ (имеющаяся мощность в наличии, возможность подключения)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Низкого давления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радиусе 100-150 метров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Газпром распределение Север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Газпром распределение Север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04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Электроэнергия (имеющаяся мощность в наличии, возможность подключения)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10/0,4 кВ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радиусе 200-300</a:t>
                      </a:r>
                      <a:r>
                        <a:rPr kumimoji="0" lang="ru-RU" sz="9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метров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СУЭНКО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СУЭНКО</a:t>
                      </a: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9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Отопление (состояние, возможность подключения)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79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Водопровод (наличие, возможность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подключения, возможность бурения скважин)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 бурение скважин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радиусе 200-300</a:t>
                      </a:r>
                      <a:r>
                        <a:rPr kumimoji="0" lang="ru-RU" sz="9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метров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Водопровод по ул. Тельмана (d=110), Набережная (d=110,160). </a:t>
                      </a:r>
                      <a:endParaRPr kumimoji="0" lang="ru-RU" sz="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6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Ливневая канализация (состояние, возможность подключения)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04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Канализационные очистные сооружения (КОС) (состояние наличие возможности подключения)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Индивидуальные септики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2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Транспортная доступность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Дорога местного значения ул. Набережная</a:t>
                      </a:r>
                      <a:r>
                        <a:rPr kumimoji="0" lang="ru-RU" sz="9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(асфальт</a:t>
                      </a: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8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632848" cy="63408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anose="02040502050505030304" pitchFamily="18" charset="0"/>
              </a:rPr>
              <a:t>Перечень резидентов инвестиционной площадки №2 в пос. Боровский</a:t>
            </a:r>
            <a:endParaRPr lang="ru-RU" sz="20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7"/>
            <a:ext cx="8363272" cy="7200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ru-RU" sz="1300" dirty="0"/>
          </a:p>
        </p:txBody>
      </p:sp>
      <p:sp>
        <p:nvSpPr>
          <p:cNvPr id="7" name="TextBox 6"/>
          <p:cNvSpPr txBox="1"/>
          <p:nvPr/>
        </p:nvSpPr>
        <p:spPr>
          <a:xfrm>
            <a:off x="236951" y="1343122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</a:t>
            </a:r>
            <a:r>
              <a:rPr lang="ru-RU" sz="3200" b="1" dirty="0" smtClean="0">
                <a:ln w="50800"/>
                <a:latin typeface="Palatino Linotype" panose="02040502050505030304" pitchFamily="18" charset="0"/>
              </a:rPr>
              <a:t>ООО «Три богатыря» тактический </a:t>
            </a:r>
            <a:r>
              <a:rPr lang="ru-RU" sz="3200" b="1" dirty="0" err="1" smtClean="0">
                <a:ln w="50800"/>
                <a:latin typeface="Palatino Linotype" panose="02040502050505030304" pitchFamily="18" charset="0"/>
              </a:rPr>
              <a:t>пейнтбольный</a:t>
            </a:r>
            <a:r>
              <a:rPr lang="ru-RU" sz="3200" b="1" dirty="0" smtClean="0">
                <a:ln w="50800"/>
                <a:latin typeface="Palatino Linotype" panose="02040502050505030304" pitchFamily="18" charset="0"/>
              </a:rPr>
              <a:t> патриотический центр «Сколот»;</a:t>
            </a:r>
          </a:p>
          <a:p>
            <a:pPr algn="just"/>
            <a:endParaRPr lang="ru-RU" sz="3200" b="1" dirty="0" smtClean="0">
              <a:ln w="50800"/>
              <a:latin typeface="Palatino Linotype" panose="0204050205050503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3200" b="1" dirty="0" smtClean="0">
                <a:ln w="50800"/>
                <a:latin typeface="Palatino Linotype" panose="02040502050505030304" pitchFamily="18" charset="0"/>
              </a:rPr>
              <a:t>Тюменская областная общественная организация Клуб любителей бега и зимнего плавания «</a:t>
            </a:r>
            <a:r>
              <a:rPr lang="ru-RU" sz="3200" b="1" dirty="0" err="1" smtClean="0">
                <a:ln w="50800"/>
                <a:latin typeface="Palatino Linotype" panose="02040502050505030304" pitchFamily="18" charset="0"/>
              </a:rPr>
              <a:t>Ювента</a:t>
            </a:r>
            <a:r>
              <a:rPr lang="ru-RU" sz="3200" b="1" dirty="0" smtClean="0">
                <a:ln w="50800"/>
                <a:latin typeface="Palatino Linotype" panose="02040502050505030304" pitchFamily="18" charset="0"/>
              </a:rPr>
              <a:t>»;</a:t>
            </a:r>
          </a:p>
          <a:p>
            <a:pPr marL="285750" indent="-285750" algn="just">
              <a:buFontTx/>
              <a:buChar char="-"/>
            </a:pPr>
            <a:endParaRPr lang="ru-RU" sz="3200" b="1" dirty="0" smtClean="0">
              <a:ln w="50800"/>
              <a:latin typeface="Palatino Linotype" panose="02040502050505030304" pitchFamily="18" charset="0"/>
            </a:endParaRPr>
          </a:p>
          <a:p>
            <a:pPr algn="just"/>
            <a:r>
              <a:rPr lang="ru-RU" sz="3200" b="1" dirty="0" smtClean="0">
                <a:ln w="50800"/>
                <a:latin typeface="Palatino Linotype" panose="02040502050505030304" pitchFamily="18" charset="0"/>
              </a:rPr>
              <a:t>-Тюменская региональная общественная организация «Каратэ </a:t>
            </a:r>
            <a:r>
              <a:rPr lang="ru-RU" sz="3200" b="1" dirty="0" err="1" smtClean="0">
                <a:ln w="50800"/>
                <a:latin typeface="Palatino Linotype" panose="02040502050505030304" pitchFamily="18" charset="0"/>
              </a:rPr>
              <a:t>Кекусин</a:t>
            </a:r>
            <a:r>
              <a:rPr lang="ru-RU" sz="3200" b="1" dirty="0" smtClean="0">
                <a:ln w="50800"/>
                <a:latin typeface="Palatino Linotype" panose="02040502050505030304" pitchFamily="18" charset="0"/>
              </a:rPr>
              <a:t> </a:t>
            </a:r>
            <a:r>
              <a:rPr lang="ru-RU" sz="3200" b="1" dirty="0" err="1" smtClean="0">
                <a:ln w="50800"/>
                <a:latin typeface="Palatino Linotype" panose="02040502050505030304" pitchFamily="18" charset="0"/>
              </a:rPr>
              <a:t>Кайкан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Palatino Linotype" panose="02040502050505030304" pitchFamily="18" charset="0"/>
              </a:rPr>
              <a:t>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3645025"/>
            <a:ext cx="5472608" cy="89255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/>
            <a:endParaRPr lang="ru-RU" sz="13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endParaRPr lang="ru-RU" sz="13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endParaRPr lang="ru-RU" sz="13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endParaRPr lang="ru-RU" sz="13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0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951" y="115249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Площадка №3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14338" name="Picture 2" descr="\\atmr307\РАБОЧАЯ\!!!!!  И Н В Е С Т И Ц И И\Координационный Совет\2015\инвестиционый совет\1 30.01.2015\КорСовет_28_01_2015\Горьковка_ИП_Плахин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469848"/>
            <a:ext cx="2894343" cy="234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713864"/>
              </p:ext>
            </p:extLst>
          </p:nvPr>
        </p:nvGraphicFramePr>
        <p:xfrm>
          <a:off x="3347864" y="116632"/>
          <a:ext cx="5688238" cy="3223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199"/>
                <a:gridCol w="3176039"/>
              </a:tblGrid>
              <a:tr h="133417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Собственник участка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Государственная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 собственность не разграничена</a:t>
                      </a:r>
                      <a:endParaRPr lang="ru-RU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195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Площадь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га, передан в аренду ООО «</a:t>
                      </a:r>
                      <a:r>
                        <a:rPr lang="ru-RU" sz="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Эриус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для строительства торгового объекта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463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Функциональная зона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Общественно деловая</a:t>
                      </a:r>
                    </a:p>
                  </a:txBody>
                  <a:tcPr/>
                </a:tc>
              </a:tr>
              <a:tr h="35195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Территориальная зона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зона размещения объектов социального и коммунально-бытового назначения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47492">
                <a:tc>
                  <a:txBody>
                    <a:bodyPr/>
                    <a:lstStyle/>
                    <a:p>
                      <a:r>
                        <a:rPr lang="ru-RU" sz="800" i="0" dirty="0" smtClean="0"/>
                        <a:t>Основной вид разрешенного использования</a:t>
                      </a:r>
                      <a:endParaRPr lang="ru-RU" sz="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для размещения объектов,</a:t>
                      </a:r>
                      <a:r>
                        <a:rPr kumimoji="0" lang="ru-RU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здравоохранения, культуры и искусства, образования , коммунального, бытового и социального обслуживания населения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4749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Вспомогательный вид разрешенного использования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инженерной и транспортной инфраструктуры, рекламы, хранения автотранспорта, для временного проживания</a:t>
                      </a:r>
                      <a:r>
                        <a:rPr kumimoji="0" lang="ru-RU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т.д.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1695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Предельные параметры  застройки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Максимальная этажность – 5 этажей (включительно);</a:t>
                      </a:r>
                    </a:p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от границы земельного участка со стороны улицы до границы размещения основного строения – 5 м.;</a:t>
                      </a:r>
                    </a:p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между границей размещения основного строения и границей смежного земельного участка – 3 м.;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423892"/>
              </p:ext>
            </p:extLst>
          </p:nvPr>
        </p:nvGraphicFramePr>
        <p:xfrm>
          <a:off x="107504" y="3140968"/>
          <a:ext cx="8928992" cy="3573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3352"/>
                <a:gridCol w="1165199"/>
                <a:gridCol w="1339957"/>
                <a:gridCol w="1339957"/>
                <a:gridCol w="1339957"/>
                <a:gridCol w="1340570"/>
              </a:tblGrid>
              <a:tr h="704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Имеющиеся максимальные мощности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Место расположения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(привязка к участку)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Возможность подключения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Принадлежность (собственник)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Обслуживающая организация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3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Газ (имеющаяся мощность в наличии, возможность подключения)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Низкого давления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радиусе 100-150 метров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Газпром распределение Север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Газпром распределение Север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8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Электроэнергия (имеющаяся мощность в наличии, возможность подключения)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10/0,4 кВ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радиусе 200-300</a:t>
                      </a:r>
                      <a:r>
                        <a:rPr kumimoji="0" lang="ru-RU" sz="9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метров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СУЭНКО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СУЭНКО</a:t>
                      </a: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2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Отопление (состояние, возможность подключения)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8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Водопровод (наличие, возможность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подключения, возможность бурения скважин)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 бурение скважин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Водопровод по ул. Тельмана (d=110), Набережная (d=110,160). 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9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Ливневая канализация (состояние, возможность подключения)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Канализационные очистные сооружения (КОС) (состояние наличие возможности подключения)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Индивидуальные септики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4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Транспортная доступность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Дорога местного значения ул. Орджоникидзе (асфальт</a:t>
                      </a: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трелка вправо 7"/>
          <p:cNvSpPr/>
          <p:nvPr/>
        </p:nvSpPr>
        <p:spPr>
          <a:xfrm rot="7898378">
            <a:off x="2348159" y="1711147"/>
            <a:ext cx="214314" cy="7143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rgbClr val="4F271C">
                    <a:satMod val="155000"/>
                  </a:srgbClr>
                </a:solidFill>
                <a:prstDash val="solid"/>
              </a:ln>
              <a:solidFill>
                <a:srgbClr val="E7DEC9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546" y="1428736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Площадка №3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6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124744"/>
            <a:ext cx="7772400" cy="120742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anose="02040502050505030304" pitchFamily="18" charset="0"/>
              </a:rPr>
              <a:t>Инвестиционный потенциал</a:t>
            </a:r>
            <a:b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anose="02040502050505030304" pitchFamily="18" charset="0"/>
              </a:rPr>
            </a:b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anose="02040502050505030304" pitchFamily="18" charset="0"/>
              </a:rPr>
              <a:t> муниципального образования поселок Боровский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Palatino Linotype" panose="0204050205050503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47664" y="1052736"/>
            <a:ext cx="6400800" cy="449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891A7"/>
              </a:buClr>
            </a:pP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26" name="Picture 2" descr="C:\Users\aa_bobrov\Desktop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348880"/>
            <a:ext cx="8712966" cy="433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0"/>
            <a:ext cx="714380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39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413</TotalTime>
  <Words>1835</Words>
  <Application>Microsoft Office PowerPoint</Application>
  <PresentationFormat>Экран (4:3)</PresentationFormat>
  <Paragraphs>392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Развитие инвестиционной деятельности  на территории   муниципального образования поселок Боровский</vt:lpstr>
      <vt:lpstr>Показатели, характеризующие развитие инвестиционной деятельности на территории поселка Боровский</vt:lpstr>
      <vt:lpstr>Презентация PowerPoint</vt:lpstr>
      <vt:lpstr>Площадка №1                 АО «УК «Индустриальные парки Тюменской области»</vt:lpstr>
      <vt:lpstr>Предварительный перечень потенциальных резидентов индустриального парка в пос. Боровский</vt:lpstr>
      <vt:lpstr>Презентация PowerPoint</vt:lpstr>
      <vt:lpstr>Перечень резидентов инвестиционной площадки №2 в пос. Боровский</vt:lpstr>
      <vt:lpstr>Презентация PowerPoint</vt:lpstr>
      <vt:lpstr>Инвестиционный потенциал  муниципального образования поселок Боровский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работы среднего и малого предпринимательства на территории муниципального образования поселок Боровский</dc:title>
  <dc:creator>1</dc:creator>
  <cp:lastModifiedBy>Ирина</cp:lastModifiedBy>
  <cp:revision>86</cp:revision>
  <cp:lastPrinted>2015-12-21T06:36:18Z</cp:lastPrinted>
  <dcterms:created xsi:type="dcterms:W3CDTF">2015-12-18T06:37:48Z</dcterms:created>
  <dcterms:modified xsi:type="dcterms:W3CDTF">2015-12-29T06:42:36Z</dcterms:modified>
</cp:coreProperties>
</file>