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0"/>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07" r:id="rId18"/>
    <p:sldId id="308" r:id="rId19"/>
    <p:sldId id="309" r:id="rId20"/>
    <p:sldId id="311" r:id="rId21"/>
    <p:sldId id="312" r:id="rId22"/>
    <p:sldId id="313" r:id="rId23"/>
    <p:sldId id="331" r:id="rId24"/>
    <p:sldId id="333" r:id="rId25"/>
    <p:sldId id="332" r:id="rId26"/>
    <p:sldId id="334" r:id="rId27"/>
    <p:sldId id="335" r:id="rId28"/>
    <p:sldId id="317" r:id="rId29"/>
    <p:sldId id="314" r:id="rId30"/>
    <p:sldId id="315" r:id="rId31"/>
    <p:sldId id="336" r:id="rId32"/>
    <p:sldId id="337" r:id="rId33"/>
    <p:sldId id="338" r:id="rId34"/>
    <p:sldId id="339" r:id="rId35"/>
    <p:sldId id="340" r:id="rId36"/>
    <p:sldId id="316" r:id="rId37"/>
    <p:sldId id="320" r:id="rId38"/>
    <p:sldId id="341" r:id="rId39"/>
    <p:sldId id="318" r:id="rId40"/>
    <p:sldId id="321" r:id="rId41"/>
    <p:sldId id="322" r:id="rId42"/>
    <p:sldId id="323" r:id="rId43"/>
    <p:sldId id="324" r:id="rId44"/>
    <p:sldId id="325" r:id="rId45"/>
    <p:sldId id="326" r:id="rId46"/>
    <p:sldId id="327" r:id="rId47"/>
    <p:sldId id="328" r:id="rId48"/>
    <p:sldId id="330" r:id="rId49"/>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5" autoAdjust="0"/>
  </p:normalViewPr>
  <p:slideViewPr>
    <p:cSldViewPr>
      <p:cViewPr>
        <p:scale>
          <a:sx n="89" d="100"/>
          <a:sy n="89" d="100"/>
        </p:scale>
        <p:origin x="-540"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7784454395702E-2"/>
          <c:y val="0"/>
          <c:w val="0.96805221554560428"/>
          <c:h val="1"/>
        </c:manualLayout>
      </c:layout>
      <c:pie3DChart>
        <c:varyColors val="1"/>
        <c:ser>
          <c:idx val="0"/>
          <c:order val="0"/>
          <c:tx>
            <c:strRef>
              <c:f>Лист1!$B$1</c:f>
              <c:strCache>
                <c:ptCount val="1"/>
                <c:pt idx="0">
                  <c:v>2016год</c:v>
                </c:pt>
              </c:strCache>
            </c:strRef>
          </c:tx>
          <c:explosion val="6"/>
          <c:dPt>
            <c:idx val="0"/>
            <c:bubble3D val="0"/>
          </c:dPt>
          <c:dPt>
            <c:idx val="1"/>
            <c:bubble3D val="0"/>
          </c:dPt>
          <c:dPt>
            <c:idx val="2"/>
            <c:bubble3D val="0"/>
          </c:dPt>
          <c:dPt>
            <c:idx val="3"/>
            <c:bubble3D val="0"/>
            <c:explosion val="11"/>
          </c:dPt>
          <c:dPt>
            <c:idx val="4"/>
            <c:bubble3D val="0"/>
          </c:dPt>
          <c:dPt>
            <c:idx val="5"/>
            <c:bubble3D val="0"/>
            <c:spPr>
              <a:solidFill>
                <a:schemeClr val="tx2">
                  <a:lumMod val="60000"/>
                  <a:lumOff val="40000"/>
                </a:schemeClr>
              </a:solidFill>
            </c:spPr>
          </c:dPt>
          <c:dPt>
            <c:idx val="6"/>
            <c:bubble3D val="0"/>
          </c:dPt>
          <c:dLbls>
            <c:dLbl>
              <c:idx val="0"/>
              <c:layout>
                <c:manualLayout>
                  <c:x val="-0.18382100151601702"/>
                  <c:y val="4.4674665777876535E-3"/>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вопросы- 25,6%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2.7130139889783807E-2"/>
                  <c:y val="-0.23386261558784677"/>
                </c:manualLayout>
              </c:layout>
              <c:tx>
                <c:rich>
                  <a:bodyPr/>
                  <a:lstStyle/>
                  <a:p>
                    <a:pPr>
                      <a:defRPr/>
                    </a:pPr>
                    <a:r>
                      <a:rPr lang="ru-RU" sz="894" dirty="0" smtClean="0">
                        <a:latin typeface="Arial Black" panose="020B0A04020102020204" pitchFamily="34" charset="0"/>
                      </a:rPr>
                      <a:t>Национальная оборона- 3%</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0"/>
                  <c:y val="-5.2481600301943765E-2"/>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деятельность- 4%</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14222027884496632"/>
                  <c:y val="7.7287224004529073E-2"/>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 0,6%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31484126798690221"/>
                  <c:y val="-6.7189658426118043E-2"/>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хозяйство- 16%</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48512148147653644"/>
                  <c:y val="-0.11994791470088696"/>
                </c:manualLayout>
              </c:layout>
              <c:tx>
                <c:rich>
                  <a:bodyPr/>
                  <a:lstStyle/>
                  <a:p>
                    <a:pPr>
                      <a:defRPr/>
                    </a:pPr>
                    <a:r>
                      <a:rPr lang="ru-RU" sz="1192" dirty="0" smtClean="0">
                        <a:latin typeface="Arial Black" panose="020B0A04020102020204" pitchFamily="34" charset="0"/>
                      </a:rPr>
                      <a:t>Культура- 29%</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898165177424039"/>
                  <c:y val="-2.2440271749386675E-2"/>
                </c:manualLayout>
              </c:layout>
              <c:tx>
                <c:rich>
                  <a:bodyPr/>
                  <a:lstStyle/>
                  <a:p>
                    <a:r>
                      <a:rPr lang="ru-RU" b="1" dirty="0"/>
                      <a:t>Физическая культура и спорт; 17</a:t>
                    </a:r>
                  </a:p>
                </c:rich>
              </c:tx>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25.6</c:v>
                </c:pt>
                <c:pt idx="1">
                  <c:v>3.3</c:v>
                </c:pt>
                <c:pt idx="2">
                  <c:v>4</c:v>
                </c:pt>
                <c:pt idx="3">
                  <c:v>4.5</c:v>
                </c:pt>
                <c:pt idx="4">
                  <c:v>0.6</c:v>
                </c:pt>
                <c:pt idx="5">
                  <c:v>16.3</c:v>
                </c:pt>
                <c:pt idx="6">
                  <c:v>28.3</c:v>
                </c:pt>
                <c:pt idx="7">
                  <c:v>17</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на </a:t>
          </a:r>
          <a:r>
            <a:rPr lang="ru-RU" sz="2000" b="1" dirty="0" smtClean="0"/>
            <a:t>2017-2019 </a:t>
          </a:r>
          <a:r>
            <a:rPr lang="ru-RU" sz="2000" b="1" dirty="0" smtClean="0"/>
            <a:t>годы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44BC472-6D41-4625-BC9D-E888224ACE11}" type="presOf" srcId="{A66857BB-A4B0-417F-9AFA-A39E3E8A0171}" destId="{0DF2EA5F-1D72-474B-8A1E-2A786403A084}" srcOrd="0" destOrd="0" presId="urn:microsoft.com/office/officeart/2005/8/layout/process4"/>
    <dgm:cxn modelId="{6DF26B7B-292B-430A-962C-D06275572B35}" type="presOf" srcId="{93E3D1B6-50B6-41D9-BEAF-D779B84E4A87}" destId="{5A6EF1EA-5C6C-489E-9961-1364E9D136B3}" srcOrd="0" destOrd="0" presId="urn:microsoft.com/office/officeart/2005/8/layout/process4"/>
    <dgm:cxn modelId="{8580458C-2543-4464-B335-A7DE1CC4888F}" type="presOf" srcId="{091E5520-C0DE-44B3-8C9B-059126DFA0E5}" destId="{F3422F89-CF12-493D-AA06-9270E99C9D36}" srcOrd="0" destOrd="0" presId="urn:microsoft.com/office/officeart/2005/8/layout/process4"/>
    <dgm:cxn modelId="{ABC0FB54-7C0A-4E53-B407-387CA15CF539}"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C54C9B12-80EC-4A6C-8633-A1CA933347D9}"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FF29041-4245-40A2-BF61-20EA7D4770F9}" type="presOf" srcId="{6454E6D3-9798-41B8-BC6A-B75000A0AA72}" destId="{C8AAFE37-FC5E-476A-9C02-EF78A1E242F5}" srcOrd="1" destOrd="0" presId="urn:microsoft.com/office/officeart/2005/8/layout/process4"/>
    <dgm:cxn modelId="{51A74952-6B73-4AE2-A458-C928763163A3}"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7DB81D3-CBF2-47C5-A8FF-D7D2C848F3F7}" type="presParOf" srcId="{5A6EF1EA-5C6C-489E-9961-1364E9D136B3}" destId="{1214803B-6DA6-408C-BDAF-86CA5457B20E}" srcOrd="0" destOrd="0" presId="urn:microsoft.com/office/officeart/2005/8/layout/process4"/>
    <dgm:cxn modelId="{75337885-465F-433F-8608-94FB85A03D35}" type="presParOf" srcId="{1214803B-6DA6-408C-BDAF-86CA5457B20E}" destId="{D4B77845-9309-4727-9212-2037054987BE}" srcOrd="0" destOrd="0" presId="urn:microsoft.com/office/officeart/2005/8/layout/process4"/>
    <dgm:cxn modelId="{B2FCE37A-3141-487F-9433-A643F701D176}" type="presParOf" srcId="{1214803B-6DA6-408C-BDAF-86CA5457B20E}" destId="{C8AAFE37-FC5E-476A-9C02-EF78A1E242F5}" srcOrd="1" destOrd="0" presId="urn:microsoft.com/office/officeart/2005/8/layout/process4"/>
    <dgm:cxn modelId="{A97D0214-7350-4952-B6B2-ACA68E5449D9}" type="presParOf" srcId="{1214803B-6DA6-408C-BDAF-86CA5457B20E}" destId="{BFCFA7BE-8EDB-4504-8283-2E6C5E0D35C5}" srcOrd="2" destOrd="0" presId="urn:microsoft.com/office/officeart/2005/8/layout/process4"/>
    <dgm:cxn modelId="{9FC1ED88-1C92-4CEF-AD6F-F5FE972605BA}" type="presParOf" srcId="{BFCFA7BE-8EDB-4504-8283-2E6C5E0D35C5}" destId="{0DF2EA5F-1D72-474B-8A1E-2A786403A084}" srcOrd="0" destOrd="0" presId="urn:microsoft.com/office/officeart/2005/8/layout/process4"/>
    <dgm:cxn modelId="{3D11BD7D-D695-4FF7-BD6E-81371DE6E176}" type="presParOf" srcId="{5A6EF1EA-5C6C-489E-9961-1364E9D136B3}" destId="{5DFF6B22-10A5-4F09-877A-C84370401AFA}" srcOrd="1" destOrd="0" presId="urn:microsoft.com/office/officeart/2005/8/layout/process4"/>
    <dgm:cxn modelId="{24B9CC15-F926-4609-A53F-E1700889E456}" type="presParOf" srcId="{5A6EF1EA-5C6C-489E-9961-1364E9D136B3}" destId="{85B22235-0618-4EEC-9851-A3ABB039BB6A}" srcOrd="2" destOrd="0" presId="urn:microsoft.com/office/officeart/2005/8/layout/process4"/>
    <dgm:cxn modelId="{7BBBBF46-94AA-4196-89A1-162C541D67E0}" type="presParOf" srcId="{85B22235-0618-4EEC-9851-A3ABB039BB6A}" destId="{F3422F89-CF12-493D-AA06-9270E99C9D36}" srcOrd="0" destOrd="0" presId="urn:microsoft.com/office/officeart/2005/8/layout/process4"/>
    <dgm:cxn modelId="{AF195FDC-21B3-4D71-A5B6-3907EE64D5C4}" type="presParOf" srcId="{85B22235-0618-4EEC-9851-A3ABB039BB6A}" destId="{C66A86B6-DDD3-43E5-A766-D6C99A3E7E74}" srcOrd="1" destOrd="0" presId="urn:microsoft.com/office/officeart/2005/8/layout/process4"/>
    <dgm:cxn modelId="{4BABD33B-DFF2-44A0-9B88-E7E0777E4665}" type="presParOf" srcId="{85B22235-0618-4EEC-9851-A3ABB039BB6A}" destId="{43A9EC5C-7EEB-4CCC-AEA3-4BEC9E703421}" srcOrd="2" destOrd="0" presId="urn:microsoft.com/office/officeart/2005/8/layout/process4"/>
    <dgm:cxn modelId="{180B879B-1598-4C37-8236-5F6E03A0E1DA}"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50 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290E26B2-E1AA-4929-A22D-04E10B68F5A3}" type="presOf" srcId="{091E5520-C0DE-44B3-8C9B-059126DFA0E5}" destId="{C66A86B6-DDD3-43E5-A766-D6C99A3E7E74}" srcOrd="1" destOrd="0" presId="urn:microsoft.com/office/officeart/2005/8/layout/process4"/>
    <dgm:cxn modelId="{29F49600-1218-47CD-BECD-A74BA902836E}" type="presOf" srcId="{93E3D1B6-50B6-41D9-BEAF-D779B84E4A87}" destId="{5A6EF1EA-5C6C-489E-9961-1364E9D136B3}" srcOrd="0" destOrd="0" presId="urn:microsoft.com/office/officeart/2005/8/layout/process4"/>
    <dgm:cxn modelId="{055C73FB-E7EC-401C-8B22-C02713D805AA}" type="presOf" srcId="{045C8A85-50E1-43AD-928D-09257FFEF63A}" destId="{41FF585B-8EA3-4E4D-83AC-8812437BE154}" srcOrd="0" destOrd="0" presId="urn:microsoft.com/office/officeart/2005/8/layout/process4"/>
    <dgm:cxn modelId="{B3900B45-AA67-4090-94BB-15CBF4910C7C}" type="presOf" srcId="{A66857BB-A4B0-417F-9AFA-A39E3E8A0171}" destId="{0DF2EA5F-1D72-474B-8A1E-2A786403A084}" srcOrd="0" destOrd="0" presId="urn:microsoft.com/office/officeart/2005/8/layout/process4"/>
    <dgm:cxn modelId="{FC62B445-7CD1-4CD0-8481-8E3A7722B853}"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A9C87429-593D-4B96-BDDD-E4AF279518EF}"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971CAB-23D5-476E-B701-CED79BF82091}"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269B938-647C-45A1-8C5D-20EE6523BBA0}" type="presParOf" srcId="{5A6EF1EA-5C6C-489E-9961-1364E9D136B3}" destId="{1214803B-6DA6-408C-BDAF-86CA5457B20E}" srcOrd="0" destOrd="0" presId="urn:microsoft.com/office/officeart/2005/8/layout/process4"/>
    <dgm:cxn modelId="{B5EF63FB-EA82-43C5-8396-7300F0C12AA6}" type="presParOf" srcId="{1214803B-6DA6-408C-BDAF-86CA5457B20E}" destId="{D4B77845-9309-4727-9212-2037054987BE}" srcOrd="0" destOrd="0" presId="urn:microsoft.com/office/officeart/2005/8/layout/process4"/>
    <dgm:cxn modelId="{A317B300-00F4-4020-B8A8-F030C29BC50A}" type="presParOf" srcId="{1214803B-6DA6-408C-BDAF-86CA5457B20E}" destId="{C8AAFE37-FC5E-476A-9C02-EF78A1E242F5}" srcOrd="1" destOrd="0" presId="urn:microsoft.com/office/officeart/2005/8/layout/process4"/>
    <dgm:cxn modelId="{9D06ADC8-07D2-4A7D-91F7-B0A06FBA7805}" type="presParOf" srcId="{1214803B-6DA6-408C-BDAF-86CA5457B20E}" destId="{BFCFA7BE-8EDB-4504-8283-2E6C5E0D35C5}" srcOrd="2" destOrd="0" presId="urn:microsoft.com/office/officeart/2005/8/layout/process4"/>
    <dgm:cxn modelId="{BFE6FF1C-0CBB-4C8D-A3C9-DD15219718CB}" type="presParOf" srcId="{BFCFA7BE-8EDB-4504-8283-2E6C5E0D35C5}" destId="{0DF2EA5F-1D72-474B-8A1E-2A786403A084}" srcOrd="0" destOrd="0" presId="urn:microsoft.com/office/officeart/2005/8/layout/process4"/>
    <dgm:cxn modelId="{E0839CD8-83F9-40F0-B15F-8E858FF72D61}" type="presParOf" srcId="{5A6EF1EA-5C6C-489E-9961-1364E9D136B3}" destId="{5DFF6B22-10A5-4F09-877A-C84370401AFA}" srcOrd="1" destOrd="0" presId="urn:microsoft.com/office/officeart/2005/8/layout/process4"/>
    <dgm:cxn modelId="{AF8753E5-644B-42DC-8F36-52770C58D5C4}" type="presParOf" srcId="{5A6EF1EA-5C6C-489E-9961-1364E9D136B3}" destId="{85B22235-0618-4EEC-9851-A3ABB039BB6A}" srcOrd="2" destOrd="0" presId="urn:microsoft.com/office/officeart/2005/8/layout/process4"/>
    <dgm:cxn modelId="{4E63AE68-4BE8-460D-9BC3-6977D0D46F38}" type="presParOf" srcId="{85B22235-0618-4EEC-9851-A3ABB039BB6A}" destId="{F3422F89-CF12-493D-AA06-9270E99C9D36}" srcOrd="0" destOrd="0" presId="urn:microsoft.com/office/officeart/2005/8/layout/process4"/>
    <dgm:cxn modelId="{272D6FCE-4293-428C-95B9-B19249052161}" type="presParOf" srcId="{85B22235-0618-4EEC-9851-A3ABB039BB6A}" destId="{C66A86B6-DDD3-43E5-A766-D6C99A3E7E74}" srcOrd="1" destOrd="0" presId="urn:microsoft.com/office/officeart/2005/8/layout/process4"/>
    <dgm:cxn modelId="{3340C3A8-DF46-485D-88F9-B7C60AE203CE}" type="presParOf" srcId="{85B22235-0618-4EEC-9851-A3ABB039BB6A}" destId="{43A9EC5C-7EEB-4CCC-AEA3-4BEC9E703421}" srcOrd="2" destOrd="0" presId="urn:microsoft.com/office/officeart/2005/8/layout/process4"/>
    <dgm:cxn modelId="{5DF28299-7F4F-41B2-BAB6-03E2B77020E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15AF94C-11C5-46BC-A3DA-1BEE8A6E3B93}" type="presOf" srcId="{93E3D1B6-50B6-41D9-BEAF-D779B84E4A87}" destId="{5A6EF1EA-5C6C-489E-9961-1364E9D136B3}" srcOrd="0" destOrd="0" presId="urn:microsoft.com/office/officeart/2005/8/layout/process4"/>
    <dgm:cxn modelId="{3B26DB5D-68E7-4209-9F00-CF2B9ADF99F6}" type="presOf" srcId="{091E5520-C0DE-44B3-8C9B-059126DFA0E5}" destId="{F3422F89-CF12-493D-AA06-9270E99C9D36}" srcOrd="0" destOrd="0" presId="urn:microsoft.com/office/officeart/2005/8/layout/process4"/>
    <dgm:cxn modelId="{3A28F7C9-B185-4F1A-8847-43E45231598C}"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F78B0D1A-977A-48A3-B8BD-ED5372D938CF}" srcId="{93E3D1B6-50B6-41D9-BEAF-D779B84E4A87}" destId="{091E5520-C0DE-44B3-8C9B-059126DFA0E5}" srcOrd="0" destOrd="0" parTransId="{45447B08-A60F-4958-A9B9-88EF29059EB7}" sibTransId="{F5096ED8-FFCF-4E25-8E05-5DFE1C28DAF8}"/>
    <dgm:cxn modelId="{968A3D6D-1651-485A-99A7-3709EC037C0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E6EE8113-5F65-4B45-9ECC-8146408D31E8}" srcId="{091E5520-C0DE-44B3-8C9B-059126DFA0E5}" destId="{045C8A85-50E1-43AD-928D-09257FFEF63A}" srcOrd="0" destOrd="0" parTransId="{515BC7E5-BD03-47F1-8B24-7CA3475E144F}" sibTransId="{F8C92129-1E7C-4DA3-BD42-372D64E03DF8}"/>
    <dgm:cxn modelId="{FF37D8FE-1EC6-4078-8B0E-1B403C654E10}" type="presOf" srcId="{6454E6D3-9798-41B8-BC6A-B75000A0AA72}" destId="{C8AAFE37-FC5E-476A-9C02-EF78A1E242F5}" srcOrd="1" destOrd="0" presId="urn:microsoft.com/office/officeart/2005/8/layout/process4"/>
    <dgm:cxn modelId="{03FFD3DA-152C-48B7-99C9-453279D4BBE0}" type="presOf" srcId="{6454E6D3-9798-41B8-BC6A-B75000A0AA72}" destId="{D4B77845-9309-4727-9212-2037054987BE}" srcOrd="0" destOrd="0" presId="urn:microsoft.com/office/officeart/2005/8/layout/process4"/>
    <dgm:cxn modelId="{AC0E1AC6-E8F6-4A5C-86DE-667B85C07125}" type="presOf" srcId="{045C8A85-50E1-43AD-928D-09257FFEF63A}" destId="{41FF585B-8EA3-4E4D-83AC-8812437BE154}" srcOrd="0" destOrd="0" presId="urn:microsoft.com/office/officeart/2005/8/layout/process4"/>
    <dgm:cxn modelId="{2A83C245-AAAC-45CF-BF09-653BB98D4062}" type="presParOf" srcId="{5A6EF1EA-5C6C-489E-9961-1364E9D136B3}" destId="{1214803B-6DA6-408C-BDAF-86CA5457B20E}" srcOrd="0" destOrd="0" presId="urn:microsoft.com/office/officeart/2005/8/layout/process4"/>
    <dgm:cxn modelId="{9A37C028-ADEB-47FC-BDD6-57F4CB229C4B}" type="presParOf" srcId="{1214803B-6DA6-408C-BDAF-86CA5457B20E}" destId="{D4B77845-9309-4727-9212-2037054987BE}" srcOrd="0" destOrd="0" presId="urn:microsoft.com/office/officeart/2005/8/layout/process4"/>
    <dgm:cxn modelId="{665F537F-47A5-43FA-A811-AAEFF7C6E238}" type="presParOf" srcId="{1214803B-6DA6-408C-BDAF-86CA5457B20E}" destId="{C8AAFE37-FC5E-476A-9C02-EF78A1E242F5}" srcOrd="1" destOrd="0" presId="urn:microsoft.com/office/officeart/2005/8/layout/process4"/>
    <dgm:cxn modelId="{A67431B8-C793-4A75-B145-F719604E0BD4}" type="presParOf" srcId="{1214803B-6DA6-408C-BDAF-86CA5457B20E}" destId="{BFCFA7BE-8EDB-4504-8283-2E6C5E0D35C5}" srcOrd="2" destOrd="0" presId="urn:microsoft.com/office/officeart/2005/8/layout/process4"/>
    <dgm:cxn modelId="{EB642D66-A091-4059-922B-441DBE4CCA6E}" type="presParOf" srcId="{BFCFA7BE-8EDB-4504-8283-2E6C5E0D35C5}" destId="{0DF2EA5F-1D72-474B-8A1E-2A786403A084}" srcOrd="0" destOrd="0" presId="urn:microsoft.com/office/officeart/2005/8/layout/process4"/>
    <dgm:cxn modelId="{11B1E14C-6968-4AFA-8932-525D48230527}" type="presParOf" srcId="{5A6EF1EA-5C6C-489E-9961-1364E9D136B3}" destId="{5DFF6B22-10A5-4F09-877A-C84370401AFA}" srcOrd="1" destOrd="0" presId="urn:microsoft.com/office/officeart/2005/8/layout/process4"/>
    <dgm:cxn modelId="{784B5FB1-43FA-40FD-BF5C-B7EAE69C9A9B}" type="presParOf" srcId="{5A6EF1EA-5C6C-489E-9961-1364E9D136B3}" destId="{85B22235-0618-4EEC-9851-A3ABB039BB6A}" srcOrd="2" destOrd="0" presId="urn:microsoft.com/office/officeart/2005/8/layout/process4"/>
    <dgm:cxn modelId="{487DE55A-867B-4CB9-B2BF-5F25ABCFE74D}" type="presParOf" srcId="{85B22235-0618-4EEC-9851-A3ABB039BB6A}" destId="{F3422F89-CF12-493D-AA06-9270E99C9D36}" srcOrd="0" destOrd="0" presId="urn:microsoft.com/office/officeart/2005/8/layout/process4"/>
    <dgm:cxn modelId="{C9973117-0982-4032-A0F1-51C1F482EF13}" type="presParOf" srcId="{85B22235-0618-4EEC-9851-A3ABB039BB6A}" destId="{C66A86B6-DDD3-43E5-A766-D6C99A3E7E74}" srcOrd="1" destOrd="0" presId="urn:microsoft.com/office/officeart/2005/8/layout/process4"/>
    <dgm:cxn modelId="{198ED93B-A767-4A64-A11C-586ECD3422A9}" type="presParOf" srcId="{85B22235-0618-4EEC-9851-A3ABB039BB6A}" destId="{43A9EC5C-7EEB-4CCC-AEA3-4BEC9E703421}" srcOrd="2" destOrd="0" presId="urn:microsoft.com/office/officeart/2005/8/layout/process4"/>
    <dgm:cxn modelId="{B4FE50E2-6197-4ED2-9369-722AB547B33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1FEDEDE0-D949-4A7F-BA26-06290107331E}" type="presOf" srcId="{CE971463-D0E6-4F3D-8A12-92A72BBE3F99}" destId="{50B2C445-CB09-4DC1-A08F-31574DA966F9}"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145F36D8-3E13-4F1B-80EC-F5FD72A81C6F}" type="presOf" srcId="{431E2792-01A6-4264-ADBB-2A2DD1413B4C}" destId="{34E9A9A9-CD89-4B25-A625-B413F5F39CC2}" srcOrd="0" destOrd="0" presId="urn:microsoft.com/office/officeart/2005/8/layout/process4"/>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B5F93886-B97C-40F4-9252-E2A07B1453BC}" type="presOf" srcId="{045C8A85-50E1-43AD-928D-09257FFEF63A}" destId="{41FF585B-8EA3-4E4D-83AC-8812437BE154}" srcOrd="0" destOrd="0" presId="urn:microsoft.com/office/officeart/2005/8/layout/process4"/>
    <dgm:cxn modelId="{2EF363A9-9557-421F-8AB4-E94617D6E5DD}" type="presOf" srcId="{E980A914-A364-4134-A287-0E8918DCC9CE}" destId="{498192A2-6538-4AB8-A650-B0C79C7DC5F9}" srcOrd="0" destOrd="0" presId="urn:microsoft.com/office/officeart/2005/8/layout/process4"/>
    <dgm:cxn modelId="{49AC770F-116A-4263-A9E6-5F48D01E09F1}" type="presOf" srcId="{A533E319-83F9-4F33-B103-A5A2057CF71C}" destId="{1540128D-8AB6-48B0-B5B4-2CD134A7E939}"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46813FF3-C6EA-46CF-9E1F-56BE6B5CE9AD}" type="presOf" srcId="{6470FFCD-CF94-4991-A539-6968FD9DC559}" destId="{D86A4351-8B78-4FE4-AC78-C8D10FE01630}" srcOrd="0" destOrd="0" presId="urn:microsoft.com/office/officeart/2005/8/layout/process4"/>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E6EE8113-5F65-4B45-9ECC-8146408D31E8}" srcId="{091E5520-C0DE-44B3-8C9B-059126DFA0E5}" destId="{045C8A85-50E1-43AD-928D-09257FFEF63A}" srcOrd="0" destOrd="0" parTransId="{515BC7E5-BD03-47F1-8B24-7CA3475E144F}" sibTransId="{F8C92129-1E7C-4DA3-BD42-372D64E03DF8}"/>
    <dgm:cxn modelId="{F70F0616-5556-4904-B31C-4E6432ECB0CE}" type="presOf" srcId="{6454E6D3-9798-41B8-BC6A-B75000A0AA72}" destId="{D4B77845-9309-4727-9212-2037054987BE}" srcOrd="0" destOrd="0" presId="urn:microsoft.com/office/officeart/2005/8/layout/process4"/>
    <dgm:cxn modelId="{D7675280-3F6E-4DEB-B35A-43B9A9ED902D}"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28D30EF1-778F-4582-A5C0-BF87E5FC38F8}" type="presOf" srcId="{5E5C5515-59DD-4CD0-8730-FD7F21FEAF80}" destId="{6F6C5329-EABC-4C3F-A20A-9FFFBD01964A}" srcOrd="0" destOrd="0" presId="urn:microsoft.com/office/officeart/2005/8/layout/process4"/>
    <dgm:cxn modelId="{778F81DD-8FE6-495D-AB6B-26829A1B7A5D}" type="presOf" srcId="{93E3D1B6-50B6-41D9-BEAF-D779B84E4A87}" destId="{5A6EF1EA-5C6C-489E-9961-1364E9D136B3}" srcOrd="0" destOrd="0" presId="urn:microsoft.com/office/officeart/2005/8/layout/process4"/>
    <dgm:cxn modelId="{C5AC4E09-AB84-498E-A783-8815E9D6C34A}" type="presOf" srcId="{7DBFE38D-E233-4E2C-A601-571F60B41D9F}" destId="{DFE9983C-6EBC-4302-ABB5-5774EA40AE7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2F7F537A-65EA-4E9F-85BD-B592C3E13DA6}" type="presOf" srcId="{091E5520-C0DE-44B3-8C9B-059126DFA0E5}" destId="{C66A86B6-DDD3-43E5-A766-D6C99A3E7E74}" srcOrd="1" destOrd="0" presId="urn:microsoft.com/office/officeart/2005/8/layout/process4"/>
    <dgm:cxn modelId="{F49B1BB7-0C94-4C85-9D2C-CC6913DE22B7}" type="presOf" srcId="{6454E6D3-9798-41B8-BC6A-B75000A0AA72}" destId="{C8AAFE37-FC5E-476A-9C02-EF78A1E242F5}" srcOrd="1" destOrd="0" presId="urn:microsoft.com/office/officeart/2005/8/layout/process4"/>
    <dgm:cxn modelId="{7FA218C0-7F06-41CB-AE09-53C4CF67067C}" type="presOf" srcId="{B94CBFC2-87DB-4AF2-BC9F-228F33CD3D18}" destId="{FC68AF90-7A3F-4D39-A5FB-C33EB71EE7D5}"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7E27E411-563C-4172-B66D-25EAD5875BEA}" type="presOf" srcId="{A1828EE2-9731-4354-94B3-B57239F90057}" destId="{F1DF4E43-FEE3-4AA9-BD4C-BEF2F9F2E4FD}"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4BA777B6-0FF5-4129-99ED-B786255CEE20}" type="presOf" srcId="{A5D8BB87-436A-49A9-A45B-BE0059263BAE}" destId="{B031C73B-B474-4BE6-B244-6B81C149C2E6}" srcOrd="0" destOrd="0" presId="urn:microsoft.com/office/officeart/2005/8/layout/process4"/>
    <dgm:cxn modelId="{E6215FB3-F14A-44E5-AC57-11AAAD5E4C38}" type="presParOf" srcId="{5A6EF1EA-5C6C-489E-9961-1364E9D136B3}" destId="{1214803B-6DA6-408C-BDAF-86CA5457B20E}" srcOrd="0" destOrd="0" presId="urn:microsoft.com/office/officeart/2005/8/layout/process4"/>
    <dgm:cxn modelId="{87F2BA58-0343-43CD-801C-0E9E6CF22B93}" type="presParOf" srcId="{1214803B-6DA6-408C-BDAF-86CA5457B20E}" destId="{D4B77845-9309-4727-9212-2037054987BE}" srcOrd="0" destOrd="0" presId="urn:microsoft.com/office/officeart/2005/8/layout/process4"/>
    <dgm:cxn modelId="{DD0D62B4-B390-4456-83F4-397B242F4B54}" type="presParOf" srcId="{1214803B-6DA6-408C-BDAF-86CA5457B20E}" destId="{C8AAFE37-FC5E-476A-9C02-EF78A1E242F5}" srcOrd="1" destOrd="0" presId="urn:microsoft.com/office/officeart/2005/8/layout/process4"/>
    <dgm:cxn modelId="{9B54D694-B360-4B3C-9B12-6F3BB60029B4}" type="presParOf" srcId="{1214803B-6DA6-408C-BDAF-86CA5457B20E}" destId="{BFCFA7BE-8EDB-4504-8283-2E6C5E0D35C5}" srcOrd="2" destOrd="0" presId="urn:microsoft.com/office/officeart/2005/8/layout/process4"/>
    <dgm:cxn modelId="{2275C61E-A1BA-40B3-9F92-78D3CE38387B}" type="presParOf" srcId="{BFCFA7BE-8EDB-4504-8283-2E6C5E0D35C5}" destId="{B031C73B-B474-4BE6-B244-6B81C149C2E6}" srcOrd="0" destOrd="0" presId="urn:microsoft.com/office/officeart/2005/8/layout/process4"/>
    <dgm:cxn modelId="{A5DD5DB6-7099-4ABD-9691-0DA6AA9D51DE}" type="presParOf" srcId="{BFCFA7BE-8EDB-4504-8283-2E6C5E0D35C5}" destId="{FC68AF90-7A3F-4D39-A5FB-C33EB71EE7D5}" srcOrd="1" destOrd="0" presId="urn:microsoft.com/office/officeart/2005/8/layout/process4"/>
    <dgm:cxn modelId="{D6FE6241-F349-4CBB-A357-6FC54C3B89CF}" type="presParOf" srcId="{BFCFA7BE-8EDB-4504-8283-2E6C5E0D35C5}" destId="{34E9A9A9-CD89-4B25-A625-B413F5F39CC2}" srcOrd="2" destOrd="0" presId="urn:microsoft.com/office/officeart/2005/8/layout/process4"/>
    <dgm:cxn modelId="{AE0231AF-9D21-498C-BB6A-52AAC037AA43}" type="presParOf" srcId="{BFCFA7BE-8EDB-4504-8283-2E6C5E0D35C5}" destId="{F1DF4E43-FEE3-4AA9-BD4C-BEF2F9F2E4FD}" srcOrd="3" destOrd="0" presId="urn:microsoft.com/office/officeart/2005/8/layout/process4"/>
    <dgm:cxn modelId="{EC4C10F6-1ACD-4052-8499-0D924EAC3112}" type="presParOf" srcId="{BFCFA7BE-8EDB-4504-8283-2E6C5E0D35C5}" destId="{498192A2-6538-4AB8-A650-B0C79C7DC5F9}" srcOrd="4" destOrd="0" presId="urn:microsoft.com/office/officeart/2005/8/layout/process4"/>
    <dgm:cxn modelId="{D9AA7803-2761-4213-A45B-F3C1E8E05C84}" type="presParOf" srcId="{BFCFA7BE-8EDB-4504-8283-2E6C5E0D35C5}" destId="{DFE9983C-6EBC-4302-ABB5-5774EA40AE7D}" srcOrd="5" destOrd="0" presId="urn:microsoft.com/office/officeart/2005/8/layout/process4"/>
    <dgm:cxn modelId="{41A62908-C626-4181-80DA-0743E6B3545D}" type="presParOf" srcId="{BFCFA7BE-8EDB-4504-8283-2E6C5E0D35C5}" destId="{50B2C445-CB09-4DC1-A08F-31574DA966F9}" srcOrd="6" destOrd="0" presId="urn:microsoft.com/office/officeart/2005/8/layout/process4"/>
    <dgm:cxn modelId="{D7C2BD1F-DA4F-44B4-94EC-2CE6F474F608}" type="presParOf" srcId="{BFCFA7BE-8EDB-4504-8283-2E6C5E0D35C5}" destId="{D86A4351-8B78-4FE4-AC78-C8D10FE01630}" srcOrd="7" destOrd="0" presId="urn:microsoft.com/office/officeart/2005/8/layout/process4"/>
    <dgm:cxn modelId="{F780001F-6EC4-45DD-956E-E0B8446B9CE7}" type="presParOf" srcId="{BFCFA7BE-8EDB-4504-8283-2E6C5E0D35C5}" destId="{1540128D-8AB6-48B0-B5B4-2CD134A7E939}" srcOrd="8" destOrd="0" presId="urn:microsoft.com/office/officeart/2005/8/layout/process4"/>
    <dgm:cxn modelId="{ACCDECDC-1BB5-489C-BDA8-F54C4C33DD99}" type="presParOf" srcId="{BFCFA7BE-8EDB-4504-8283-2E6C5E0D35C5}" destId="{6F6C5329-EABC-4C3F-A20A-9FFFBD01964A}" srcOrd="9" destOrd="0" presId="urn:microsoft.com/office/officeart/2005/8/layout/process4"/>
    <dgm:cxn modelId="{2CF85E84-E676-4D3E-94E1-1A2BE5C21F6C}" type="presParOf" srcId="{5A6EF1EA-5C6C-489E-9961-1364E9D136B3}" destId="{5DFF6B22-10A5-4F09-877A-C84370401AFA}" srcOrd="1" destOrd="0" presId="urn:microsoft.com/office/officeart/2005/8/layout/process4"/>
    <dgm:cxn modelId="{549A2A46-3A4C-4FF1-964F-4A71CE6CECF2}" type="presParOf" srcId="{5A6EF1EA-5C6C-489E-9961-1364E9D136B3}" destId="{85B22235-0618-4EEC-9851-A3ABB039BB6A}" srcOrd="2" destOrd="0" presId="urn:microsoft.com/office/officeart/2005/8/layout/process4"/>
    <dgm:cxn modelId="{1F00AC6B-1C4C-4251-BE15-7625D2BF8D0E}" type="presParOf" srcId="{85B22235-0618-4EEC-9851-A3ABB039BB6A}" destId="{F3422F89-CF12-493D-AA06-9270E99C9D36}" srcOrd="0" destOrd="0" presId="urn:microsoft.com/office/officeart/2005/8/layout/process4"/>
    <dgm:cxn modelId="{0FFA892D-DAD2-486A-943A-4F7A57D57A4C}" type="presParOf" srcId="{85B22235-0618-4EEC-9851-A3ABB039BB6A}" destId="{C66A86B6-DDD3-43E5-A766-D6C99A3E7E74}" srcOrd="1" destOrd="0" presId="urn:microsoft.com/office/officeart/2005/8/layout/process4"/>
    <dgm:cxn modelId="{83C31A8C-9037-4334-8CBA-4E6500B01A3C}" type="presParOf" srcId="{85B22235-0618-4EEC-9851-A3ABB039BB6A}" destId="{43A9EC5C-7EEB-4CCC-AEA3-4BEC9E703421}" srcOrd="2" destOrd="0" presId="urn:microsoft.com/office/officeart/2005/8/layout/process4"/>
    <dgm:cxn modelId="{678A3B8A-B741-464A-9C32-98B01539D527}"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200" dirty="0" smtClean="0"/>
            <a:t>-</a:t>
          </a:r>
          <a:r>
            <a:rPr lang="ru-RU" sz="1200" b="1" dirty="0" smtClean="0"/>
            <a:t>охват детей и молодежи организованными формами занятости и систематическими занятиями в сфере молодежной политики к 2019 году - 71%;</a:t>
          </a:r>
        </a:p>
        <a:p>
          <a:pPr algn="just"/>
          <a:r>
            <a:rPr lang="ru-RU" sz="1200" b="1" dirty="0" smtClean="0"/>
            <a:t>- работа клуба молодых семей на постоянной основе;</a:t>
          </a:r>
        </a:p>
        <a:p>
          <a:pPr algn="just"/>
          <a:r>
            <a:rPr lang="ru-RU" sz="1200" b="1" dirty="0" smtClean="0"/>
            <a:t>- увеличение доли молодежи в возрасте от 14 до 29 лет, охваченной мероприятиями по гражданско-патриотическому воспитанию до 15 %; </a:t>
          </a:r>
        </a:p>
        <a:p>
          <a:pPr algn="just"/>
          <a:r>
            <a:rPr lang="ru-RU" sz="1200" b="1" dirty="0" smtClean="0"/>
            <a:t>- увеличение доли молодежи в возрасте от 14 до 29 лет участвующих в деятельности молодежных общественных объединений до 30, 9 %;</a:t>
          </a:r>
        </a:p>
        <a:p>
          <a:pPr algn="just"/>
          <a:r>
            <a:rPr lang="ru-RU" sz="1200" b="1" dirty="0" smtClean="0"/>
            <a:t>- увеличение доли временно трудоустроенной молодежи в возрасте от 14 до 29 лет до 16, 7 %.</a:t>
          </a:r>
        </a:p>
        <a:p>
          <a:pPr algn="just"/>
          <a:r>
            <a:rPr lang="ru-RU" sz="1200" b="1"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1695" custLinFactNeighborY="-10836">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5112976A-8DF8-4A71-A922-8F51AC4DFAD1}" type="presOf" srcId="{045C8A85-50E1-43AD-928D-09257FFEF63A}" destId="{41FF585B-8EA3-4E4D-83AC-8812437BE154}" srcOrd="0" destOrd="0" presId="urn:microsoft.com/office/officeart/2005/8/layout/process4"/>
    <dgm:cxn modelId="{0460D19B-B20A-4902-8CF0-29A06E7BC482}" type="presOf" srcId="{6454E6D3-9798-41B8-BC6A-B75000A0AA72}" destId="{D4B77845-9309-4727-9212-2037054987BE}" srcOrd="0" destOrd="0" presId="urn:microsoft.com/office/officeart/2005/8/layout/process4"/>
    <dgm:cxn modelId="{31FB04B3-2E41-43D8-902D-4A7FC19A746F}" type="presOf" srcId="{091E5520-C0DE-44B3-8C9B-059126DFA0E5}" destId="{C66A86B6-DDD3-43E5-A766-D6C99A3E7E74}" srcOrd="1" destOrd="0" presId="urn:microsoft.com/office/officeart/2005/8/layout/process4"/>
    <dgm:cxn modelId="{A35F8683-24CF-472E-99BF-6C62AE23B685}" type="presOf" srcId="{A66857BB-A4B0-417F-9AFA-A39E3E8A0171}" destId="{0DF2EA5F-1D72-474B-8A1E-2A786403A084}" srcOrd="0" destOrd="0" presId="urn:microsoft.com/office/officeart/2005/8/layout/process4"/>
    <dgm:cxn modelId="{CF896D8D-ADCC-4549-824E-A492D634691F}"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260F3346-35FC-45BB-A8AA-473F45638A5D}" type="presOf" srcId="{93E3D1B6-50B6-41D9-BEAF-D779B84E4A87}" destId="{5A6EF1EA-5C6C-489E-9961-1364E9D136B3}" srcOrd="0" destOrd="0" presId="urn:microsoft.com/office/officeart/2005/8/layout/process4"/>
    <dgm:cxn modelId="{3FFF0CB9-00F5-4C43-896B-A3BABF7CDA7F}"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0CF73EB5-75E5-4DC3-85BC-54999B9AA917}" type="presParOf" srcId="{5A6EF1EA-5C6C-489E-9961-1364E9D136B3}" destId="{1214803B-6DA6-408C-BDAF-86CA5457B20E}" srcOrd="0" destOrd="0" presId="urn:microsoft.com/office/officeart/2005/8/layout/process4"/>
    <dgm:cxn modelId="{58D95DD1-9E61-4FF8-AB5D-E9D998B1B765}" type="presParOf" srcId="{1214803B-6DA6-408C-BDAF-86CA5457B20E}" destId="{D4B77845-9309-4727-9212-2037054987BE}" srcOrd="0" destOrd="0" presId="urn:microsoft.com/office/officeart/2005/8/layout/process4"/>
    <dgm:cxn modelId="{BA36DECF-8E22-42BB-B422-311AB05D8F3E}" type="presParOf" srcId="{1214803B-6DA6-408C-BDAF-86CA5457B20E}" destId="{C8AAFE37-FC5E-476A-9C02-EF78A1E242F5}" srcOrd="1" destOrd="0" presId="urn:microsoft.com/office/officeart/2005/8/layout/process4"/>
    <dgm:cxn modelId="{E8965A30-56B9-47E3-AE96-ECA0AACC7B22}" type="presParOf" srcId="{1214803B-6DA6-408C-BDAF-86CA5457B20E}" destId="{BFCFA7BE-8EDB-4504-8283-2E6C5E0D35C5}" srcOrd="2" destOrd="0" presId="urn:microsoft.com/office/officeart/2005/8/layout/process4"/>
    <dgm:cxn modelId="{5B8B6716-BC38-49F1-9D61-5C33F25086E8}" type="presParOf" srcId="{BFCFA7BE-8EDB-4504-8283-2E6C5E0D35C5}" destId="{0DF2EA5F-1D72-474B-8A1E-2A786403A084}" srcOrd="0" destOrd="0" presId="urn:microsoft.com/office/officeart/2005/8/layout/process4"/>
    <dgm:cxn modelId="{2BE20714-982C-4DE5-BD45-BE5F00824FAA}" type="presParOf" srcId="{5A6EF1EA-5C6C-489E-9961-1364E9D136B3}" destId="{5DFF6B22-10A5-4F09-877A-C84370401AFA}" srcOrd="1" destOrd="0" presId="urn:microsoft.com/office/officeart/2005/8/layout/process4"/>
    <dgm:cxn modelId="{40C357B7-576E-4324-A6F7-537EBB76D7EE}" type="presParOf" srcId="{5A6EF1EA-5C6C-489E-9961-1364E9D136B3}" destId="{85B22235-0618-4EEC-9851-A3ABB039BB6A}" srcOrd="2" destOrd="0" presId="urn:microsoft.com/office/officeart/2005/8/layout/process4"/>
    <dgm:cxn modelId="{B95E3737-5979-494B-BE4D-227C38F9AB65}" type="presParOf" srcId="{85B22235-0618-4EEC-9851-A3ABB039BB6A}" destId="{F3422F89-CF12-493D-AA06-9270E99C9D36}" srcOrd="0" destOrd="0" presId="urn:microsoft.com/office/officeart/2005/8/layout/process4"/>
    <dgm:cxn modelId="{740950B8-7885-4DB8-A5B4-EA76ADAB8942}" type="presParOf" srcId="{85B22235-0618-4EEC-9851-A3ABB039BB6A}" destId="{C66A86B6-DDD3-43E5-A766-D6C99A3E7E74}" srcOrd="1" destOrd="0" presId="urn:microsoft.com/office/officeart/2005/8/layout/process4"/>
    <dgm:cxn modelId="{6441CEA6-3CF6-43D8-BFC9-05ED794E0628}" type="presParOf" srcId="{85B22235-0618-4EEC-9851-A3ABB039BB6A}" destId="{43A9EC5C-7EEB-4CCC-AEA3-4BEC9E703421}" srcOrd="2" destOrd="0" presId="urn:microsoft.com/office/officeart/2005/8/layout/process4"/>
    <dgm:cxn modelId="{0727BFD1-B8EC-4AA6-AD31-E0314716B4C3}"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Удовлетворение потребностей населения в услугах культуры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dirty="0" smtClean="0"/>
            <a:t>Расход одного жителя на услуги культуры в 2019 году составит 112 рублей за счет расширения спектра услуг, предоставляемых учреждением, и вовлечения населения в культурную жизнь поселка</a:t>
          </a:r>
        </a:p>
        <a:p>
          <a:pPr algn="just"/>
          <a:r>
            <a:rPr lang="ru-RU" sz="1800" dirty="0" smtClean="0"/>
            <a:t>Количество посещений КДМ на платной основе населения в 2019 году – 96180 посещений</a:t>
          </a:r>
        </a:p>
        <a:p>
          <a:pPr algn="just"/>
          <a:r>
            <a:rPr lang="ru-RU" sz="1800" dirty="0" smtClean="0"/>
            <a:t>Удельный вес населения, участвующего в платных культурно-досуговых мероприятий в месяц – 526,5%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6E747202-A737-4D71-BD55-A2D00A55E368}" type="presOf" srcId="{93E3D1B6-50B6-41D9-BEAF-D779B84E4A87}" destId="{5A6EF1EA-5C6C-489E-9961-1364E9D136B3}" srcOrd="0" destOrd="0" presId="urn:microsoft.com/office/officeart/2005/8/layout/process4"/>
    <dgm:cxn modelId="{CD971662-9605-4920-B08B-7C3C9DE286A4}" type="presOf" srcId="{A66857BB-A4B0-417F-9AFA-A39E3E8A0171}" destId="{0DF2EA5F-1D72-474B-8A1E-2A786403A084}" srcOrd="0" destOrd="0" presId="urn:microsoft.com/office/officeart/2005/8/layout/process4"/>
    <dgm:cxn modelId="{6509A92A-B569-4409-B52A-2C96F245A3E1}" type="presOf" srcId="{091E5520-C0DE-44B3-8C9B-059126DFA0E5}" destId="{F3422F89-CF12-493D-AA06-9270E99C9D36}" srcOrd="0" destOrd="0" presId="urn:microsoft.com/office/officeart/2005/8/layout/process4"/>
    <dgm:cxn modelId="{2CFB15E3-99D3-4332-8D49-8CB51385F8C1}"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08F4C779-2DFE-44FC-A163-1FF36526614D}"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CCE024F3-176C-43A3-A5DD-0C07BF7B5C32}" type="presOf" srcId="{091E5520-C0DE-44B3-8C9B-059126DFA0E5}" destId="{C66A86B6-DDD3-43E5-A766-D6C99A3E7E74}" srcOrd="1" destOrd="0" presId="urn:microsoft.com/office/officeart/2005/8/layout/process4"/>
    <dgm:cxn modelId="{EEFBBD72-6B60-4731-BFFB-25D192E5D35D}"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C1098566-870C-4A2D-B21F-1DFEB0B690ED}" type="presParOf" srcId="{5A6EF1EA-5C6C-489E-9961-1364E9D136B3}" destId="{1214803B-6DA6-408C-BDAF-86CA5457B20E}" srcOrd="0" destOrd="0" presId="urn:microsoft.com/office/officeart/2005/8/layout/process4"/>
    <dgm:cxn modelId="{0FC55C04-3C15-4E8F-A568-99E5B96D6D05}" type="presParOf" srcId="{1214803B-6DA6-408C-BDAF-86CA5457B20E}" destId="{D4B77845-9309-4727-9212-2037054987BE}" srcOrd="0" destOrd="0" presId="urn:microsoft.com/office/officeart/2005/8/layout/process4"/>
    <dgm:cxn modelId="{F7134235-12A2-4AF9-A6BC-25C532DAE3CA}" type="presParOf" srcId="{1214803B-6DA6-408C-BDAF-86CA5457B20E}" destId="{C8AAFE37-FC5E-476A-9C02-EF78A1E242F5}" srcOrd="1" destOrd="0" presId="urn:microsoft.com/office/officeart/2005/8/layout/process4"/>
    <dgm:cxn modelId="{25E5F772-188F-44C1-973B-BC414211F2EC}" type="presParOf" srcId="{1214803B-6DA6-408C-BDAF-86CA5457B20E}" destId="{BFCFA7BE-8EDB-4504-8283-2E6C5E0D35C5}" srcOrd="2" destOrd="0" presId="urn:microsoft.com/office/officeart/2005/8/layout/process4"/>
    <dgm:cxn modelId="{EFAC5289-A46A-44B2-8C4E-E577189F31BB}" type="presParOf" srcId="{BFCFA7BE-8EDB-4504-8283-2E6C5E0D35C5}" destId="{0DF2EA5F-1D72-474B-8A1E-2A786403A084}" srcOrd="0" destOrd="0" presId="urn:microsoft.com/office/officeart/2005/8/layout/process4"/>
    <dgm:cxn modelId="{41C6A649-22D0-471E-9B37-07F5B4C09F04}" type="presParOf" srcId="{5A6EF1EA-5C6C-489E-9961-1364E9D136B3}" destId="{5DFF6B22-10A5-4F09-877A-C84370401AFA}" srcOrd="1" destOrd="0" presId="urn:microsoft.com/office/officeart/2005/8/layout/process4"/>
    <dgm:cxn modelId="{10FF3FFC-D5B2-4401-B093-029636F37631}" type="presParOf" srcId="{5A6EF1EA-5C6C-489E-9961-1364E9D136B3}" destId="{85B22235-0618-4EEC-9851-A3ABB039BB6A}" srcOrd="2" destOrd="0" presId="urn:microsoft.com/office/officeart/2005/8/layout/process4"/>
    <dgm:cxn modelId="{08622C7D-F11E-4B54-B584-7505CAF0CB7E}" type="presParOf" srcId="{85B22235-0618-4EEC-9851-A3ABB039BB6A}" destId="{F3422F89-CF12-493D-AA06-9270E99C9D36}" srcOrd="0" destOrd="0" presId="urn:microsoft.com/office/officeart/2005/8/layout/process4"/>
    <dgm:cxn modelId="{2E440D8F-AA1A-4ECB-A5F1-3AAB265D09BF}" type="presParOf" srcId="{85B22235-0618-4EEC-9851-A3ABB039BB6A}" destId="{C66A86B6-DDD3-43E5-A766-D6C99A3E7E74}" srcOrd="1" destOrd="0" presId="urn:microsoft.com/office/officeart/2005/8/layout/process4"/>
    <dgm:cxn modelId="{1329B204-9347-4964-9E17-B22E11DCCDB4}" type="presParOf" srcId="{85B22235-0618-4EEC-9851-A3ABB039BB6A}" destId="{43A9EC5C-7EEB-4CCC-AEA3-4BEC9E703421}" srcOrd="2" destOrd="0" presId="urn:microsoft.com/office/officeart/2005/8/layout/process4"/>
    <dgm:cxn modelId="{7CB524C6-1FDF-4F01-BCE5-95DCB523D5CD}"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-85%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5B16865-D898-4BDD-883B-697D7B1359CF}" type="presOf" srcId="{045C8A85-50E1-43AD-928D-09257FFEF63A}" destId="{41FF585B-8EA3-4E4D-83AC-8812437BE154}" srcOrd="0" destOrd="0" presId="urn:microsoft.com/office/officeart/2005/8/layout/process4"/>
    <dgm:cxn modelId="{FD9BB22E-E824-4483-AAC8-64E0A9BAF272}" type="presOf" srcId="{091E5520-C0DE-44B3-8C9B-059126DFA0E5}" destId="{C66A86B6-DDD3-43E5-A766-D6C99A3E7E74}" srcOrd="1" destOrd="0" presId="urn:microsoft.com/office/officeart/2005/8/layout/process4"/>
    <dgm:cxn modelId="{62DAF1EC-A0BD-49E8-B3F4-30C7367EE9C0}" type="presOf" srcId="{091E5520-C0DE-44B3-8C9B-059126DFA0E5}" destId="{F3422F89-CF12-493D-AA06-9270E99C9D36}" srcOrd="0" destOrd="0" presId="urn:microsoft.com/office/officeart/2005/8/layout/process4"/>
    <dgm:cxn modelId="{1C9B6901-7E57-47FD-888F-882C6089F429}"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876A851-4AD3-4780-A034-A339F4E254B7}" type="presOf" srcId="{93E3D1B6-50B6-41D9-BEAF-D779B84E4A87}" destId="{5A6EF1EA-5C6C-489E-9961-1364E9D136B3}" srcOrd="0" destOrd="0" presId="urn:microsoft.com/office/officeart/2005/8/layout/process4"/>
    <dgm:cxn modelId="{50FA250B-42C8-45B8-97BC-3F90063A0C1F}" type="presOf" srcId="{6454E6D3-9798-41B8-BC6A-B75000A0AA72}" destId="{D4B77845-9309-4727-9212-2037054987BE}" srcOrd="0" destOrd="0" presId="urn:microsoft.com/office/officeart/2005/8/layout/process4"/>
    <dgm:cxn modelId="{58299FA8-040A-455B-BB13-416A2DDD1B73}" type="presOf" srcId="{A66857BB-A4B0-417F-9AFA-A39E3E8A0171}" destId="{0DF2EA5F-1D72-474B-8A1E-2A786403A08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C1C89EE-E8B0-4D77-A6BE-40884D40E1D2}" type="presParOf" srcId="{5A6EF1EA-5C6C-489E-9961-1364E9D136B3}" destId="{1214803B-6DA6-408C-BDAF-86CA5457B20E}" srcOrd="0" destOrd="0" presId="urn:microsoft.com/office/officeart/2005/8/layout/process4"/>
    <dgm:cxn modelId="{D1723183-DF80-4128-BE33-004A1A4FE1D6}" type="presParOf" srcId="{1214803B-6DA6-408C-BDAF-86CA5457B20E}" destId="{D4B77845-9309-4727-9212-2037054987BE}" srcOrd="0" destOrd="0" presId="urn:microsoft.com/office/officeart/2005/8/layout/process4"/>
    <dgm:cxn modelId="{E8643CB1-3937-4392-B2BB-FE1CC228D9DE}" type="presParOf" srcId="{1214803B-6DA6-408C-BDAF-86CA5457B20E}" destId="{C8AAFE37-FC5E-476A-9C02-EF78A1E242F5}" srcOrd="1" destOrd="0" presId="urn:microsoft.com/office/officeart/2005/8/layout/process4"/>
    <dgm:cxn modelId="{7E0C4AF1-E77B-4CDF-8F9F-5C5EFF417A43}" type="presParOf" srcId="{1214803B-6DA6-408C-BDAF-86CA5457B20E}" destId="{BFCFA7BE-8EDB-4504-8283-2E6C5E0D35C5}" srcOrd="2" destOrd="0" presId="urn:microsoft.com/office/officeart/2005/8/layout/process4"/>
    <dgm:cxn modelId="{394CA4CF-E16C-4BEA-B69F-34A6485FDBE6}" type="presParOf" srcId="{BFCFA7BE-8EDB-4504-8283-2E6C5E0D35C5}" destId="{0DF2EA5F-1D72-474B-8A1E-2A786403A084}" srcOrd="0" destOrd="0" presId="urn:microsoft.com/office/officeart/2005/8/layout/process4"/>
    <dgm:cxn modelId="{33B9F52E-AD27-4F6A-B638-671B45865C06}" type="presParOf" srcId="{5A6EF1EA-5C6C-489E-9961-1364E9D136B3}" destId="{5DFF6B22-10A5-4F09-877A-C84370401AFA}" srcOrd="1" destOrd="0" presId="urn:microsoft.com/office/officeart/2005/8/layout/process4"/>
    <dgm:cxn modelId="{3C8BF671-C3E8-4DA5-A474-3F301677A9DA}" type="presParOf" srcId="{5A6EF1EA-5C6C-489E-9961-1364E9D136B3}" destId="{85B22235-0618-4EEC-9851-A3ABB039BB6A}" srcOrd="2" destOrd="0" presId="urn:microsoft.com/office/officeart/2005/8/layout/process4"/>
    <dgm:cxn modelId="{5F582E98-E93A-4DA8-8DDA-A2C1A27D8341}" type="presParOf" srcId="{85B22235-0618-4EEC-9851-A3ABB039BB6A}" destId="{F3422F89-CF12-493D-AA06-9270E99C9D36}" srcOrd="0" destOrd="0" presId="urn:microsoft.com/office/officeart/2005/8/layout/process4"/>
    <dgm:cxn modelId="{116FB913-FE50-4DC3-A2DC-64CB48A56E8A}" type="presParOf" srcId="{85B22235-0618-4EEC-9851-A3ABB039BB6A}" destId="{C66A86B6-DDD3-43E5-A766-D6C99A3E7E74}" srcOrd="1" destOrd="0" presId="urn:microsoft.com/office/officeart/2005/8/layout/process4"/>
    <dgm:cxn modelId="{774A3A4C-B1BC-487F-867A-340A08B63481}" type="presParOf" srcId="{85B22235-0618-4EEC-9851-A3ABB039BB6A}" destId="{43A9EC5C-7EEB-4CCC-AEA3-4BEC9E703421}" srcOrd="2" destOrd="0" presId="urn:microsoft.com/office/officeart/2005/8/layout/process4"/>
    <dgm:cxn modelId="{FC28B211-288B-417E-87E1-DA938570331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a:t>
          </a:r>
        </a:p>
        <a:p>
          <a:r>
            <a:rPr lang="ru-RU" dirty="0" smtClean="0"/>
            <a:t>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ctr"/>
          <a:r>
            <a:rPr lang="ru-RU" sz="1800" b="1" dirty="0" smtClean="0"/>
            <a:t>Доля населения, систематически занимающихся физической культурой и спортом (% от общей численности населения)" к </a:t>
          </a:r>
          <a:r>
            <a:rPr lang="ru-RU" sz="1800" b="1" dirty="0" smtClean="0"/>
            <a:t>2019 </a:t>
          </a:r>
          <a:r>
            <a:rPr lang="ru-RU" sz="1800" b="1" dirty="0" smtClean="0"/>
            <a:t>году – </a:t>
          </a:r>
          <a:r>
            <a:rPr lang="ru-RU" sz="1800" b="1" dirty="0" smtClean="0"/>
            <a:t>42%</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2281"/>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D0C657F-ECCC-4DE2-960E-3C25FC9536C9}" type="presOf" srcId="{93E3D1B6-50B6-41D9-BEAF-D779B84E4A87}" destId="{5A6EF1EA-5C6C-489E-9961-1364E9D136B3}" srcOrd="0" destOrd="0" presId="urn:microsoft.com/office/officeart/2005/8/layout/process4"/>
    <dgm:cxn modelId="{0725EA00-8475-45B6-8312-3C0C2F180243}" type="presOf" srcId="{045C8A85-50E1-43AD-928D-09257FFEF63A}" destId="{41FF585B-8EA3-4E4D-83AC-8812437BE154}" srcOrd="0" destOrd="0" presId="urn:microsoft.com/office/officeart/2005/8/layout/process4"/>
    <dgm:cxn modelId="{7D3286DF-EDCF-4A44-AB75-A32FE5D6CA62}"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9958ECD2-53EE-458E-BDE4-C2E5CAAC4539}" type="presOf" srcId="{6454E6D3-9798-41B8-BC6A-B75000A0AA72}" destId="{C8AAFE37-FC5E-476A-9C02-EF78A1E242F5}" srcOrd="1" destOrd="0" presId="urn:microsoft.com/office/officeart/2005/8/layout/process4"/>
    <dgm:cxn modelId="{E21F4C3E-0AAA-4D4C-A2D9-F98688767C21}"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7AF4A0-4BF5-434F-99B1-97990B5ED56F}"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3208F85-EF1D-4B97-8503-557830F74DA6}" type="presOf" srcId="{A66857BB-A4B0-417F-9AFA-A39E3E8A0171}" destId="{0DF2EA5F-1D72-474B-8A1E-2A786403A084}" srcOrd="0" destOrd="0" presId="urn:microsoft.com/office/officeart/2005/8/layout/process4"/>
    <dgm:cxn modelId="{91E3EA95-20F9-424A-AF80-F36B8DE943F0}" type="presParOf" srcId="{5A6EF1EA-5C6C-489E-9961-1364E9D136B3}" destId="{1214803B-6DA6-408C-BDAF-86CA5457B20E}" srcOrd="0" destOrd="0" presId="urn:microsoft.com/office/officeart/2005/8/layout/process4"/>
    <dgm:cxn modelId="{DDFD1991-1A27-4EBE-9366-6B7D7563D2AC}" type="presParOf" srcId="{1214803B-6DA6-408C-BDAF-86CA5457B20E}" destId="{D4B77845-9309-4727-9212-2037054987BE}" srcOrd="0" destOrd="0" presId="urn:microsoft.com/office/officeart/2005/8/layout/process4"/>
    <dgm:cxn modelId="{9B00DE2B-D406-448A-9B13-3C52ACBEF2E0}" type="presParOf" srcId="{1214803B-6DA6-408C-BDAF-86CA5457B20E}" destId="{C8AAFE37-FC5E-476A-9C02-EF78A1E242F5}" srcOrd="1" destOrd="0" presId="urn:microsoft.com/office/officeart/2005/8/layout/process4"/>
    <dgm:cxn modelId="{C1B1DA47-2354-434D-B642-878E111341CC}" type="presParOf" srcId="{1214803B-6DA6-408C-BDAF-86CA5457B20E}" destId="{BFCFA7BE-8EDB-4504-8283-2E6C5E0D35C5}" srcOrd="2" destOrd="0" presId="urn:microsoft.com/office/officeart/2005/8/layout/process4"/>
    <dgm:cxn modelId="{F10A5D2E-965C-40F9-9425-73A35D7822C3}" type="presParOf" srcId="{BFCFA7BE-8EDB-4504-8283-2E6C5E0D35C5}" destId="{0DF2EA5F-1D72-474B-8A1E-2A786403A084}" srcOrd="0" destOrd="0" presId="urn:microsoft.com/office/officeart/2005/8/layout/process4"/>
    <dgm:cxn modelId="{B10CFA91-FB73-4737-8216-16B931918AAC}" type="presParOf" srcId="{5A6EF1EA-5C6C-489E-9961-1364E9D136B3}" destId="{5DFF6B22-10A5-4F09-877A-C84370401AFA}" srcOrd="1" destOrd="0" presId="urn:microsoft.com/office/officeart/2005/8/layout/process4"/>
    <dgm:cxn modelId="{BDB85B17-EA7C-4280-BF06-963CCE1F7460}" type="presParOf" srcId="{5A6EF1EA-5C6C-489E-9961-1364E9D136B3}" destId="{85B22235-0618-4EEC-9851-A3ABB039BB6A}" srcOrd="2" destOrd="0" presId="urn:microsoft.com/office/officeart/2005/8/layout/process4"/>
    <dgm:cxn modelId="{49B20262-9AB3-49C3-A810-326D1FB50377}" type="presParOf" srcId="{85B22235-0618-4EEC-9851-A3ABB039BB6A}" destId="{F3422F89-CF12-493D-AA06-9270E99C9D36}" srcOrd="0" destOrd="0" presId="urn:microsoft.com/office/officeart/2005/8/layout/process4"/>
    <dgm:cxn modelId="{380FCE38-3716-45AB-9C99-004C94EBB914}" type="presParOf" srcId="{85B22235-0618-4EEC-9851-A3ABB039BB6A}" destId="{C66A86B6-DDD3-43E5-A766-D6C99A3E7E74}" srcOrd="1" destOrd="0" presId="urn:microsoft.com/office/officeart/2005/8/layout/process4"/>
    <dgm:cxn modelId="{740A68F5-4F12-4DC7-948B-96A0B4243957}" type="presParOf" srcId="{85B22235-0618-4EEC-9851-A3ABB039BB6A}" destId="{43A9EC5C-7EEB-4CCC-AEA3-4BEC9E703421}" srcOrd="2" destOrd="0" presId="urn:microsoft.com/office/officeart/2005/8/layout/process4"/>
    <dgm:cxn modelId="{BD18B3E0-D16D-4691-B63C-EA15DF4FA64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r>
            <a:rPr lang="ru-RU" b="1" dirty="0" smtClean="0"/>
            <a:t>Бюджетном послании Президента Российской Федерации</a:t>
          </a:r>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F2779977-F411-4CB0-B9D8-741387C4E4CA}">
      <dgm:prSet phldrT="[Текст]" phldr="1"/>
      <dgm:spPr/>
      <dgm:t>
        <a:bodyPr/>
        <a:lstStyle/>
        <a:p>
          <a:endParaRPr lang="ru-RU" dirty="0"/>
        </a:p>
      </dgm:t>
    </dgm:pt>
    <dgm:pt modelId="{FA3AE9D1-FFFF-49D6-92B9-B32914C57874}" type="parTrans" cxnId="{31A97EFD-9AD3-419E-A40F-FE91F81468BA}">
      <dgm:prSet/>
      <dgm:spPr/>
      <dgm:t>
        <a:bodyPr/>
        <a:lstStyle/>
        <a:p>
          <a:endParaRPr lang="ru-RU"/>
        </a:p>
      </dgm:t>
    </dgm:pt>
    <dgm:pt modelId="{07913A78-636B-42BE-B525-EAC5D87F3015}" type="sibTrans" cxnId="{31A97EFD-9AD3-419E-A40F-FE91F81468BA}">
      <dgm:prSet/>
      <dgm:spPr/>
      <dgm:t>
        <a:bodyPr/>
        <a:lstStyle/>
        <a:p>
          <a:endParaRPr lang="ru-RU"/>
        </a:p>
      </dgm:t>
    </dgm:pt>
    <dgm:pt modelId="{21F554A2-46A8-4562-8D4D-B4F89F362D3B}">
      <dgm:prSet phldrT="[Текст]"/>
      <dgm:spPr/>
      <dgm:t>
        <a:bodyPr/>
        <a:lstStyle/>
        <a:p>
          <a:r>
            <a:rPr lang="ru-RU" b="1" dirty="0" smtClean="0"/>
            <a:t>Прогнозе социально-экономического развития поселка Боровский</a:t>
          </a:r>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phldr="1"/>
      <dgm:spPr/>
      <dgm:t>
        <a:bodyPr/>
        <a:lstStyle/>
        <a:p>
          <a:endParaRPr lang="ru-RU"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r>
            <a:rPr lang="ru-RU" b="1" dirty="0" smtClean="0"/>
            <a:t>Муниципальных программах поселка Боровский</a:t>
          </a:r>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phldr="1"/>
      <dgm:spPr/>
      <dgm:t>
        <a:bodyPr/>
        <a:lstStyle/>
        <a:p>
          <a:endParaRPr lang="ru-RU"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endParaRPr lang="ru-RU" sz="1800" dirty="0" smtClean="0"/>
        </a:p>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10 %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A02A1376-E65E-491B-AA7F-D69E15DDF881}">
      <dgm:prSet phldrT="[Текст]" custT="1"/>
      <dgm:spPr/>
      <dgm:t>
        <a:bodyPr/>
        <a:lstStyle/>
        <a:p>
          <a:r>
            <a:rPr lang="ru-RU" sz="1600" b="1"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dirty="0">
            <a:solidFill>
              <a:srgbClr val="FF0000"/>
            </a:solidFill>
            <a:latin typeface="Arial" panose="020B0604020202020204" pitchFamily="34" charset="0"/>
            <a:cs typeface="Arial" panose="020B0604020202020204" pitchFamily="34" charset="0"/>
          </a:endParaRPr>
        </a:p>
      </dgm:t>
    </dgm:pt>
    <dgm:pt modelId="{B269D166-B8ED-4A6A-BE0B-18FC2C581E43}" type="parTrans" cxnId="{1252D98B-576F-45D3-8668-6ADF79B81585}">
      <dgm:prSet/>
      <dgm:spPr/>
      <dgm:t>
        <a:bodyPr/>
        <a:lstStyle/>
        <a:p>
          <a:endParaRPr lang="ru-RU"/>
        </a:p>
      </dgm:t>
    </dgm:pt>
    <dgm:pt modelId="{8015EB0A-8923-4F2B-B720-950618D07DBF}" type="sibTrans" cxnId="{1252D98B-576F-45D3-8668-6ADF79B81585}">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6"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6"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6"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6"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853221B9-74E3-4799-9ACD-D51A022A6DC6}" type="pres">
      <dgm:prSet presAssocID="{A02A1376-E65E-491B-AA7F-D69E15DDF881}" presName="aNode" presStyleLbl="fgAcc1" presStyleIdx="4" presStyleCnt="6" custScaleX="198039" custScaleY="86577" custLinFactY="21716" custLinFactNeighborX="535" custLinFactNeighborY="100000">
        <dgm:presLayoutVars>
          <dgm:bulletEnabled val="1"/>
        </dgm:presLayoutVars>
      </dgm:prSet>
      <dgm:spPr/>
      <dgm:t>
        <a:bodyPr/>
        <a:lstStyle/>
        <a:p>
          <a:endParaRPr lang="ru-RU"/>
        </a:p>
      </dgm:t>
    </dgm:pt>
    <dgm:pt modelId="{BC0E5318-6DF8-4934-8291-93F202EF1B64}" type="pres">
      <dgm:prSet presAssocID="{A02A1376-E65E-491B-AA7F-D69E15DDF881}" presName="aSpace" presStyleCnt="0"/>
      <dgm:spPr/>
    </dgm:pt>
    <dgm:pt modelId="{CFA6A1FB-7FEB-4E70-8DC1-AB03EE7EBA27}" type="pres">
      <dgm:prSet presAssocID="{63DFB617-A80E-4D21-8DDC-748F95F11B59}" presName="aNode" presStyleLbl="fgAcc1" presStyleIdx="5" presStyleCnt="6"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D37BE9F3-137D-43C7-A5D7-5889F6CCE800}" type="presOf" srcId="{F94F3EBC-D75C-4413-B8F9-DE9CCF11967E}" destId="{DAF86DAB-7CD3-4BC9-8A0C-BBE87582B9D8}" srcOrd="0" destOrd="0" presId="urn:microsoft.com/office/officeart/2005/8/layout/pyramid2"/>
    <dgm:cxn modelId="{782475BF-D819-4850-A60F-8CFA21FB4F72}" srcId="{7E1E99AD-588E-42E2-BFA4-A86129786671}" destId="{F94F3EBC-D75C-4413-B8F9-DE9CCF11967E}" srcOrd="1" destOrd="0" parTransId="{F1796590-1905-474F-ABCB-90420B0822E5}" sibTransId="{A28AE943-480B-4351-83BC-2D43CA128191}"/>
    <dgm:cxn modelId="{2C5FDA6C-E4A3-4387-9F4C-7B494779FB04}" srcId="{7E1E99AD-588E-42E2-BFA4-A86129786671}" destId="{1F4F0F5F-DA3D-42EA-80DC-49F53D93F500}" srcOrd="3" destOrd="0" parTransId="{2591E8B3-DBD3-4960-BE01-2DA1A9518010}" sibTransId="{920A4460-DB17-457C-B962-C1510F177C1A}"/>
    <dgm:cxn modelId="{5C77B141-87DA-4422-8CC8-434BF29777FC}" srcId="{7E1E99AD-588E-42E2-BFA4-A86129786671}" destId="{63DFB617-A80E-4D21-8DDC-748F95F11B59}" srcOrd="5" destOrd="0" parTransId="{146742D2-AA58-4D2E-8F4A-BA7025D673F8}" sibTransId="{C5CD5E45-84D7-42AC-A5CC-ACB10D35F6E6}"/>
    <dgm:cxn modelId="{CC10B4B0-A022-45EE-8827-85AFBECB338D}" srcId="{7E1E99AD-588E-42E2-BFA4-A86129786671}" destId="{91E65C7A-E6F0-4BC2-A8CC-019F9641527B}" srcOrd="2" destOrd="0" parTransId="{8ACAC14D-EFE9-4068-851F-E697ED4770F7}" sibTransId="{603F2ECB-A9C6-4571-BFFA-FB01A02E92D3}"/>
    <dgm:cxn modelId="{6212A037-B3DA-4E51-A615-2E24C7D7846E}" type="presOf" srcId="{63DFB617-A80E-4D21-8DDC-748F95F11B59}" destId="{CFA6A1FB-7FEB-4E70-8DC1-AB03EE7EBA27}" srcOrd="0" destOrd="0" presId="urn:microsoft.com/office/officeart/2005/8/layout/pyramid2"/>
    <dgm:cxn modelId="{A6EF37C3-02BA-4A33-B9AA-D8BFD7CA1D73}" type="presOf" srcId="{1F4F0F5F-DA3D-42EA-80DC-49F53D93F500}" destId="{06D23EE5-40F9-459F-8909-3D4AF5485320}" srcOrd="0" destOrd="0" presId="urn:microsoft.com/office/officeart/2005/8/layout/pyramid2"/>
    <dgm:cxn modelId="{1252D98B-576F-45D3-8668-6ADF79B81585}" srcId="{7E1E99AD-588E-42E2-BFA4-A86129786671}" destId="{A02A1376-E65E-491B-AA7F-D69E15DDF881}" srcOrd="4" destOrd="0" parTransId="{B269D166-B8ED-4A6A-BE0B-18FC2C581E43}" sibTransId="{8015EB0A-8923-4F2B-B720-950618D07DBF}"/>
    <dgm:cxn modelId="{D6AE9A8F-1518-47F0-A114-C5DEB6A747A5}" type="presOf" srcId="{7E1E99AD-588E-42E2-BFA4-A86129786671}" destId="{ECAF43EF-053D-4A3B-9510-D58A0F97CC41}" srcOrd="0" destOrd="0" presId="urn:microsoft.com/office/officeart/2005/8/layout/pyramid2"/>
    <dgm:cxn modelId="{C49FC640-DD2C-4BA1-8BC9-31020BA0726A}" srcId="{7E1E99AD-588E-42E2-BFA4-A86129786671}" destId="{95F456EB-82E8-4D07-BC7B-BD9CC121120B}" srcOrd="0" destOrd="0" parTransId="{B64C369E-2197-4F2C-9BDE-5686040ECC8B}" sibTransId="{156A1B14-C1F5-4FAB-B9CA-96E5E6C59013}"/>
    <dgm:cxn modelId="{071C787D-06B6-405F-A045-EB1AD15F5BD9}" type="presOf" srcId="{95F456EB-82E8-4D07-BC7B-BD9CC121120B}" destId="{F3EAE733-1CF7-48D6-83FD-ED601BD503C8}" srcOrd="0" destOrd="0" presId="urn:microsoft.com/office/officeart/2005/8/layout/pyramid2"/>
    <dgm:cxn modelId="{C4381BE7-D6B2-4C78-83D1-6447404B1F89}" type="presOf" srcId="{A02A1376-E65E-491B-AA7F-D69E15DDF881}" destId="{853221B9-74E3-4799-9ACD-D51A022A6DC6}" srcOrd="0" destOrd="0" presId="urn:microsoft.com/office/officeart/2005/8/layout/pyramid2"/>
    <dgm:cxn modelId="{F96C2E63-658B-48F7-B949-2D0955A6C21C}" type="presOf" srcId="{91E65C7A-E6F0-4BC2-A8CC-019F9641527B}" destId="{30A5ADDA-2DC0-402B-B660-9D5AB610F0C0}"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E1C75925-8920-4EAC-99CA-B8FAE06F2D1B}" type="presParOf" srcId="{CE6A6B8E-6D7D-4587-B0F0-7E301CBF0AC4}" destId="{853221B9-74E3-4799-9ACD-D51A022A6DC6}" srcOrd="8" destOrd="0" presId="urn:microsoft.com/office/officeart/2005/8/layout/pyramid2"/>
    <dgm:cxn modelId="{BF8F3878-F937-4D86-9C87-73C6F7B97622}" type="presParOf" srcId="{CE6A6B8E-6D7D-4587-B0F0-7E301CBF0AC4}" destId="{BC0E5318-6DF8-4934-8291-93F202EF1B64}" srcOrd="9" destOrd="0" presId="urn:microsoft.com/office/officeart/2005/8/layout/pyramid2"/>
    <dgm:cxn modelId="{C049C421-1F9D-4666-8E0D-5FFD74574CE2}" type="presParOf" srcId="{CE6A6B8E-6D7D-4587-B0F0-7E301CBF0AC4}" destId="{CFA6A1FB-7FEB-4E70-8DC1-AB03EE7EBA27}" srcOrd="10" destOrd="0" presId="urn:microsoft.com/office/officeart/2005/8/layout/pyramid2"/>
    <dgm:cxn modelId="{E39E0194-C930-4133-B1BE-BC08052A3834}" type="presParOf" srcId="{CE6A6B8E-6D7D-4587-B0F0-7E301CBF0AC4}" destId="{B4CCC701-276B-4518-B491-7BB88353299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70" custLinFactNeighborY="705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558A6928-ED1F-4302-BA59-FE601661F5E6}" type="presOf" srcId="{245A1B8C-0A83-438D-92D5-8633E1BE26BB}" destId="{15712139-693E-4646-9A5C-CBE4A43B6760}" srcOrd="0" destOrd="0" presId="urn:microsoft.com/office/officeart/2005/8/layout/process4"/>
    <dgm:cxn modelId="{A5F43AA7-28AB-40D7-B736-648F612003AC}" type="presOf" srcId="{045C8A85-50E1-43AD-928D-09257FFEF63A}" destId="{41FF585B-8EA3-4E4D-83AC-8812437BE154}" srcOrd="0" destOrd="0" presId="urn:microsoft.com/office/officeart/2005/8/layout/process4"/>
    <dgm:cxn modelId="{B1276A97-4CDB-4883-9198-04FBD4AB52FF}" type="presOf" srcId="{091E5520-C0DE-44B3-8C9B-059126DFA0E5}" destId="{C66A86B6-DDD3-43E5-A766-D6C99A3E7E74}" srcOrd="1" destOrd="0" presId="urn:microsoft.com/office/officeart/2005/8/layout/process4"/>
    <dgm:cxn modelId="{C5B4CCCA-8817-45BC-B1C5-19178DBECA88}" type="presOf" srcId="{6454E6D3-9798-41B8-BC6A-B75000A0AA72}" destId="{D4B77845-9309-4727-9212-2037054987BE}"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CC0FEAFC-2BE2-4F14-B422-EDA921728ED2}" type="presOf" srcId="{3AD2EF02-B5F9-4FEF-B7C2-9AC149B8D92A}" destId="{F4B0FF60-D52C-4276-98F7-E3C19D50F9DF}" srcOrd="0" destOrd="0" presId="urn:microsoft.com/office/officeart/2005/8/layout/process4"/>
    <dgm:cxn modelId="{7767DC14-698B-43BC-9635-FE052A95789C}" type="presOf" srcId="{091E5520-C0DE-44B3-8C9B-059126DFA0E5}" destId="{F3422F89-CF12-493D-AA06-9270E99C9D36}"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92381C02-11C1-4833-A889-B286DA19B88A}" type="presOf" srcId="{6454E6D3-9798-41B8-BC6A-B75000A0AA72}" destId="{C8AAFE37-FC5E-476A-9C02-EF78A1E242F5}" srcOrd="1" destOrd="0" presId="urn:microsoft.com/office/officeart/2005/8/layout/process4"/>
    <dgm:cxn modelId="{49395125-30F7-4564-BFEE-8B519A875BAB}" type="presOf" srcId="{EE9B87D8-59BF-446F-9F57-1C6026D1F017}" destId="{0425A4AB-5A0F-47F1-9401-20008695BC85}" srcOrd="0" destOrd="0" presId="urn:microsoft.com/office/officeart/2005/8/layout/process4"/>
    <dgm:cxn modelId="{139D2E02-09B7-4C8D-8A40-3B7F09806B26}" type="presOf" srcId="{93E3D1B6-50B6-41D9-BEAF-D779B84E4A87}" destId="{5A6EF1EA-5C6C-489E-9961-1364E9D136B3}"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A3312F1B-D27E-4C13-BEC9-107A50ACAD7C}" type="presParOf" srcId="{5A6EF1EA-5C6C-489E-9961-1364E9D136B3}" destId="{1214803B-6DA6-408C-BDAF-86CA5457B20E}" srcOrd="0" destOrd="0" presId="urn:microsoft.com/office/officeart/2005/8/layout/process4"/>
    <dgm:cxn modelId="{251F619D-AAF4-4644-96B5-3137C998DA1C}" type="presParOf" srcId="{1214803B-6DA6-408C-BDAF-86CA5457B20E}" destId="{D4B77845-9309-4727-9212-2037054987BE}" srcOrd="0" destOrd="0" presId="urn:microsoft.com/office/officeart/2005/8/layout/process4"/>
    <dgm:cxn modelId="{7A2E0D98-B627-44F7-BBED-725E2E629181}" type="presParOf" srcId="{1214803B-6DA6-408C-BDAF-86CA5457B20E}" destId="{C8AAFE37-FC5E-476A-9C02-EF78A1E242F5}" srcOrd="1" destOrd="0" presId="urn:microsoft.com/office/officeart/2005/8/layout/process4"/>
    <dgm:cxn modelId="{AD96C9B5-A443-4198-A508-D5D267E00653}" type="presParOf" srcId="{1214803B-6DA6-408C-BDAF-86CA5457B20E}" destId="{BFCFA7BE-8EDB-4504-8283-2E6C5E0D35C5}" srcOrd="2" destOrd="0" presId="urn:microsoft.com/office/officeart/2005/8/layout/process4"/>
    <dgm:cxn modelId="{A2FE5659-95E6-4F21-901A-53DC32D950A9}" type="presParOf" srcId="{BFCFA7BE-8EDB-4504-8283-2E6C5E0D35C5}" destId="{0425A4AB-5A0F-47F1-9401-20008695BC85}" srcOrd="0" destOrd="0" presId="urn:microsoft.com/office/officeart/2005/8/layout/process4"/>
    <dgm:cxn modelId="{7A643E50-94F0-499C-8475-3FC2CFD9225D}" type="presParOf" srcId="{BFCFA7BE-8EDB-4504-8283-2E6C5E0D35C5}" destId="{15712139-693E-4646-9A5C-CBE4A43B6760}" srcOrd="1" destOrd="0" presId="urn:microsoft.com/office/officeart/2005/8/layout/process4"/>
    <dgm:cxn modelId="{CC8595B7-C2A8-4B90-BCCF-0B40CD46CBA1}" type="presParOf" srcId="{5A6EF1EA-5C6C-489E-9961-1364E9D136B3}" destId="{5DFF6B22-10A5-4F09-877A-C84370401AFA}" srcOrd="1" destOrd="0" presId="urn:microsoft.com/office/officeart/2005/8/layout/process4"/>
    <dgm:cxn modelId="{8D9928D2-415A-4263-9BD6-7EC263499D0B}" type="presParOf" srcId="{5A6EF1EA-5C6C-489E-9961-1364E9D136B3}" destId="{85B22235-0618-4EEC-9851-A3ABB039BB6A}" srcOrd="2" destOrd="0" presId="urn:microsoft.com/office/officeart/2005/8/layout/process4"/>
    <dgm:cxn modelId="{68EFA14C-9BF3-46E4-8CD5-9B65E3C45379}" type="presParOf" srcId="{85B22235-0618-4EEC-9851-A3ABB039BB6A}" destId="{F3422F89-CF12-493D-AA06-9270E99C9D36}" srcOrd="0" destOrd="0" presId="urn:microsoft.com/office/officeart/2005/8/layout/process4"/>
    <dgm:cxn modelId="{F37A2540-B2A2-4A1F-9DE3-AC235113B2ED}" type="presParOf" srcId="{85B22235-0618-4EEC-9851-A3ABB039BB6A}" destId="{C66A86B6-DDD3-43E5-A766-D6C99A3E7E74}" srcOrd="1" destOrd="0" presId="urn:microsoft.com/office/officeart/2005/8/layout/process4"/>
    <dgm:cxn modelId="{6A95B7F7-517B-4A40-BF81-5A30AF915F90}" type="presParOf" srcId="{85B22235-0618-4EEC-9851-A3ABB039BB6A}" destId="{43A9EC5C-7EEB-4CCC-AEA3-4BEC9E703421}" srcOrd="2" destOrd="0" presId="urn:microsoft.com/office/officeart/2005/8/layout/process4"/>
    <dgm:cxn modelId="{8C567F49-99E2-4E13-9C09-EF1B12257902}" type="presParOf" srcId="{43A9EC5C-7EEB-4CCC-AEA3-4BEC9E703421}" destId="{41FF585B-8EA3-4E4D-83AC-8812437BE154}" srcOrd="0" destOrd="0" presId="urn:microsoft.com/office/officeart/2005/8/layout/process4"/>
    <dgm:cxn modelId="{BD640D09-1A98-4C4D-8413-628B78F58906}"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Ожидаемые    конечные    результаты    реализации программы               </a:t>
          </a:r>
          <a:endParaRPr lang="ru-RU" sz="37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Цель программы</a:t>
          </a:r>
          <a:endParaRPr lang="ru-RU" sz="37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на </a:t>
          </a:r>
          <a:r>
            <a:rPr lang="ru-RU" sz="2000" b="1" kern="1200" dirty="0" smtClean="0"/>
            <a:t>2017-2019 </a:t>
          </a:r>
          <a:r>
            <a:rPr lang="ru-RU" sz="2000" b="1" kern="1200" dirty="0" smtClean="0"/>
            <a:t>годы</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50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237203"/>
          <a:ext cx="8496944" cy="2363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ru-RU" sz="1200" kern="1200" dirty="0" smtClean="0"/>
            <a:t>-</a:t>
          </a:r>
          <a:r>
            <a:rPr lang="ru-RU" sz="1200" b="1" kern="1200" dirty="0" smtClean="0"/>
            <a:t>охват детей и молодежи организованными формами занятости и систематическими занятиями в сфере молодежной политики к 2019 году - 71%;</a:t>
          </a:r>
        </a:p>
        <a:p>
          <a:pPr lvl="0" algn="just" defTabSz="533400">
            <a:lnSpc>
              <a:spcPct val="90000"/>
            </a:lnSpc>
            <a:spcBef>
              <a:spcPct val="0"/>
            </a:spcBef>
            <a:spcAft>
              <a:spcPct val="35000"/>
            </a:spcAft>
          </a:pPr>
          <a:r>
            <a:rPr lang="ru-RU" sz="1200" b="1" kern="1200" dirty="0" smtClean="0"/>
            <a:t>- работа клуба молодых семей на постоянной основе;</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охваченной мероприятиями по гражданско-патриотическому воспитанию до 15 %; </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участвующих в деятельности молодежных общественных объединений до 30, 9 %;</a:t>
          </a:r>
        </a:p>
        <a:p>
          <a:pPr lvl="0" algn="just" defTabSz="533400">
            <a:lnSpc>
              <a:spcPct val="90000"/>
            </a:lnSpc>
            <a:spcBef>
              <a:spcPct val="0"/>
            </a:spcBef>
            <a:spcAft>
              <a:spcPct val="35000"/>
            </a:spcAft>
          </a:pPr>
          <a:r>
            <a:rPr lang="ru-RU" sz="1200" b="1" kern="1200" dirty="0" smtClean="0"/>
            <a:t>- увеличение доли временно трудоустроенной молодежи в возрасте от 14 до 29 лет до 16, 7 %.</a:t>
          </a:r>
        </a:p>
        <a:p>
          <a:pPr lvl="0" algn="just" defTabSz="533400">
            <a:lnSpc>
              <a:spcPct val="90000"/>
            </a:lnSpc>
            <a:spcBef>
              <a:spcPct val="0"/>
            </a:spcBef>
            <a:spcAft>
              <a:spcPct val="35000"/>
            </a:spcAft>
          </a:pPr>
          <a:r>
            <a:rPr lang="ru-RU" sz="1200" b="1" kern="1200"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kern="1200" dirty="0"/>
        </a:p>
      </dsp:txBody>
      <dsp:txXfrm>
        <a:off x="0" y="3237203"/>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kern="1200" dirty="0" smtClean="0"/>
            <a:t>Расход одного жителя на услуги культуры в 2019 году составит 112 рублей за счет расширения спектра услуг, предоставляемых учреждением, и вовлечения населения в культурную жизнь поселка</a:t>
          </a:r>
        </a:p>
        <a:p>
          <a:pPr lvl="0" algn="just" defTabSz="800100">
            <a:lnSpc>
              <a:spcPct val="90000"/>
            </a:lnSpc>
            <a:spcBef>
              <a:spcPct val="0"/>
            </a:spcBef>
            <a:spcAft>
              <a:spcPct val="35000"/>
            </a:spcAft>
          </a:pPr>
          <a:r>
            <a:rPr lang="ru-RU" sz="1800" kern="1200" dirty="0" smtClean="0"/>
            <a:t>Количество посещений КДМ на платной основе населения в 2019 году – 96180 посещений</a:t>
          </a:r>
        </a:p>
        <a:p>
          <a:pPr lvl="0" algn="just" defTabSz="800100">
            <a:lnSpc>
              <a:spcPct val="90000"/>
            </a:lnSpc>
            <a:spcBef>
              <a:spcPct val="0"/>
            </a:spcBef>
            <a:spcAft>
              <a:spcPct val="35000"/>
            </a:spcAft>
          </a:pPr>
          <a:r>
            <a:rPr lang="ru-RU" sz="1800" kern="1200" dirty="0" smtClean="0"/>
            <a:t>Удельный вес населения, участвующего в платных культурно-досуговых мероприятий в месяц – 526,5%</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Удовлетворение потребностей населения в услугах культуры</a:t>
          </a:r>
          <a:endParaRPr lang="ru-RU" sz="2000" b="1" kern="1200" dirty="0"/>
        </a:p>
      </dsp:txBody>
      <dsp:txXfrm>
        <a:off x="0" y="1114049"/>
        <a:ext cx="8496944" cy="883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-85%</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1114049"/>
        <a:ext cx="8496944" cy="8837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616898"/>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Ожидаемые    конечные    результаты    реализации программы</a:t>
          </a:r>
        </a:p>
        <a:p>
          <a:pPr lvl="0" algn="ctr" defTabSz="1111250">
            <a:lnSpc>
              <a:spcPct val="90000"/>
            </a:lnSpc>
            <a:spcBef>
              <a:spcPct val="0"/>
            </a:spcBef>
            <a:spcAft>
              <a:spcPct val="35000"/>
            </a:spcAft>
          </a:pPr>
          <a:r>
            <a:rPr lang="ru-RU" sz="2500" kern="1200" dirty="0" smtClean="0"/>
            <a:t>               </a:t>
          </a:r>
          <a:endParaRPr lang="ru-RU" sz="2500" kern="1200" dirty="0"/>
        </a:p>
      </dsp:txBody>
      <dsp:txXfrm>
        <a:off x="0" y="2616898"/>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ru-RU" sz="1800" b="1" kern="1200" dirty="0" smtClean="0"/>
            <a:t>Доля населения, систематически занимающихся физической культурой и спортом (% от общей численности населения)" к </a:t>
          </a:r>
          <a:r>
            <a:rPr lang="ru-RU" sz="1800" b="1" kern="1200" dirty="0" smtClean="0"/>
            <a:t>2019 </a:t>
          </a:r>
          <a:r>
            <a:rPr lang="ru-RU" sz="1800" b="1" kern="1200" dirty="0" smtClean="0"/>
            <a:t>году – </a:t>
          </a:r>
          <a:r>
            <a:rPr lang="ru-RU" sz="1800" b="1" kern="1200" dirty="0" smtClean="0"/>
            <a:t>42%</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Цель программы</a:t>
          </a:r>
          <a:endParaRPr lang="ru-RU" sz="2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kern="1200" dirty="0"/>
        </a:p>
      </dsp:txBody>
      <dsp:txXfrm>
        <a:off x="0" y="1114049"/>
        <a:ext cx="8496944" cy="88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Бюджетном послании Президента Российской Федерации</a:t>
          </a:r>
          <a:endParaRPr lang="ru-RU" sz="21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Прогнозе социально-экономического развития поселка Боровский</a:t>
          </a:r>
          <a:endParaRPr lang="ru-RU" sz="21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Муниципальных программах поселка Боровский</a:t>
          </a:r>
          <a:endParaRPr lang="ru-RU" sz="21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10 %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ru-RU" sz="6400" kern="1200" dirty="0" smtClean="0"/>
            <a:t>Расходы бюджета</a:t>
          </a:r>
          <a:endParaRPr lang="ru-RU" sz="64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0362"/>
          <a:ext cx="7885378" cy="3702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3216" y="638434"/>
        <a:ext cx="7849234" cy="334067"/>
      </dsp:txXfrm>
    </dsp:sp>
    <dsp:sp modelId="{DAF86DAB-7CD3-4BC9-8A0C-BBE87582B9D8}">
      <dsp:nvSpPr>
        <dsp:cNvPr id="0" name=""/>
        <dsp:cNvSpPr/>
      </dsp:nvSpPr>
      <dsp:spPr>
        <a:xfrm>
          <a:off x="1022054" y="1094592"/>
          <a:ext cx="7971559" cy="4749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5239" y="1117777"/>
        <a:ext cx="7925189" cy="428575"/>
      </dsp:txXfrm>
    </dsp:sp>
    <dsp:sp modelId="{30A5ADDA-2DC0-402B-B660-9D5AB610F0C0}">
      <dsp:nvSpPr>
        <dsp:cNvPr id="0" name=""/>
        <dsp:cNvSpPr/>
      </dsp:nvSpPr>
      <dsp:spPr>
        <a:xfrm>
          <a:off x="1043609" y="1707987"/>
          <a:ext cx="7928448" cy="7242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78965" y="1743343"/>
        <a:ext cx="7857736" cy="653551"/>
      </dsp:txXfrm>
    </dsp:sp>
    <dsp:sp modelId="{06D23EE5-40F9-459F-8909-3D4AF5485320}">
      <dsp:nvSpPr>
        <dsp:cNvPr id="0" name=""/>
        <dsp:cNvSpPr/>
      </dsp:nvSpPr>
      <dsp:spPr>
        <a:xfrm>
          <a:off x="932291" y="2693146"/>
          <a:ext cx="7927523" cy="133867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997640" y="2758495"/>
        <a:ext cx="7796825" cy="1207977"/>
      </dsp:txXfrm>
    </dsp:sp>
    <dsp:sp modelId="{853221B9-74E3-4799-9ACD-D51A022A6DC6}">
      <dsp:nvSpPr>
        <dsp:cNvPr id="0" name=""/>
        <dsp:cNvSpPr/>
      </dsp:nvSpPr>
      <dsp:spPr>
        <a:xfrm>
          <a:off x="1022054" y="4229256"/>
          <a:ext cx="7971559" cy="7204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57223" y="4264425"/>
        <a:ext cx="7901221" cy="650105"/>
      </dsp:txXfrm>
    </dsp:sp>
    <dsp:sp modelId="{CFA6A1FB-7FEB-4E70-8DC1-AB03EE7EBA27}">
      <dsp:nvSpPr>
        <dsp:cNvPr id="0" name=""/>
        <dsp:cNvSpPr/>
      </dsp:nvSpPr>
      <dsp:spPr>
        <a:xfrm>
          <a:off x="1043609" y="5101216"/>
          <a:ext cx="7885378" cy="6993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77747" y="5135354"/>
        <a:ext cx="7817102" cy="631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t>Повышение   уровня информированности населения муниципального образования о работе органов местного самоуправления</a:t>
          </a:r>
          <a:endParaRPr lang="ru-RU" sz="16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0.74997</cdr:x>
      <cdr:y>0.34373</cdr:y>
    </cdr:from>
    <cdr:to>
      <cdr:x>0.89696</cdr:x>
      <cdr:y>0.4104</cdr:y>
    </cdr:to>
    <cdr:sp macro="" textlink="">
      <cdr:nvSpPr>
        <cdr:cNvPr id="2" name="TextBox 1"/>
        <cdr:cNvSpPr txBox="1"/>
      </cdr:nvSpPr>
      <cdr:spPr>
        <a:xfrm xmlns:a="http://schemas.openxmlformats.org/drawingml/2006/main">
          <a:off x="5617120" y="1821408"/>
          <a:ext cx="1100929" cy="353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Arial Black" panose="020B0A04020102020204" pitchFamily="34" charset="0"/>
            </a:rPr>
            <a:t>2,1млн.руб.</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0.10807</cdr:x>
      <cdr:y>0.32049</cdr:y>
    </cdr:from>
    <cdr:to>
      <cdr:x>0.2558</cdr:x>
      <cdr:y>0.3849</cdr:y>
    </cdr:to>
    <cdr:sp macro="" textlink="">
      <cdr:nvSpPr>
        <cdr:cNvPr id="4" name="TextBox 1"/>
        <cdr:cNvSpPr txBox="1"/>
      </cdr:nvSpPr>
      <cdr:spPr>
        <a:xfrm xmlns:a="http://schemas.openxmlformats.org/drawingml/2006/main">
          <a:off x="893489" y="1417960"/>
          <a:ext cx="1221387" cy="2849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17,7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0.46154</cdr:x>
      <cdr:y>0.53397</cdr:y>
    </cdr:from>
    <cdr:to>
      <cdr:x>0.60852</cdr:x>
      <cdr:y>0.59964</cdr:y>
    </cdr:to>
    <cdr:sp macro="" textlink="">
      <cdr:nvSpPr>
        <cdr:cNvPr id="5" name="TextBox 1"/>
        <cdr:cNvSpPr txBox="1"/>
      </cdr:nvSpPr>
      <cdr:spPr>
        <a:xfrm xmlns:a="http://schemas.openxmlformats.org/drawingml/2006/main">
          <a:off x="3456880" y="2829520"/>
          <a:ext cx="1100854" cy="347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10,2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0.56456</cdr:x>
      <cdr:y>0.19875</cdr:y>
    </cdr:from>
    <cdr:to>
      <cdr:x>0.73079</cdr:x>
      <cdr:y>0.26442</cdr:y>
    </cdr:to>
    <cdr:sp macro="" textlink="">
      <cdr:nvSpPr>
        <cdr:cNvPr id="6" name="TextBox 1"/>
        <cdr:cNvSpPr txBox="1"/>
      </cdr:nvSpPr>
      <cdr:spPr>
        <a:xfrm xmlns:a="http://schemas.openxmlformats.org/drawingml/2006/main">
          <a:off x="5112568" y="1080120"/>
          <a:ext cx="1296144"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16,1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0.20597</cdr:x>
      <cdr:y>0.17133</cdr:y>
    </cdr:from>
    <cdr:to>
      <cdr:x>0.35295</cdr:x>
      <cdr:y>0.23775</cdr:y>
    </cdr:to>
    <cdr:sp macro="" textlink="">
      <cdr:nvSpPr>
        <cdr:cNvPr id="7" name="TextBox 1"/>
        <cdr:cNvSpPr txBox="1"/>
      </cdr:nvSpPr>
      <cdr:spPr>
        <a:xfrm xmlns:a="http://schemas.openxmlformats.org/drawingml/2006/main">
          <a:off x="2304256" y="936104"/>
          <a:ext cx="1152128"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10,8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0.80765</cdr:x>
      <cdr:y>0.42526</cdr:y>
    </cdr:from>
    <cdr:to>
      <cdr:x>0.95463</cdr:x>
      <cdr:y>0.49167</cdr:y>
    </cdr:to>
    <cdr:sp macro="" textlink="">
      <cdr:nvSpPr>
        <cdr:cNvPr id="8" name="TextBox 1"/>
        <cdr:cNvSpPr txBox="1"/>
      </cdr:nvSpPr>
      <cdr:spPr>
        <a:xfrm xmlns:a="http://schemas.openxmlformats.org/drawingml/2006/main">
          <a:off x="6049168" y="2253456"/>
          <a:ext cx="1100854" cy="3519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2,5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0.66344</cdr:x>
      <cdr:y>0.50679</cdr:y>
    </cdr:from>
    <cdr:to>
      <cdr:x>0.81067</cdr:x>
      <cdr:y>0.57321</cdr:y>
    </cdr:to>
    <cdr:sp macro="" textlink="">
      <cdr:nvSpPr>
        <cdr:cNvPr id="9" name="TextBox 1"/>
        <cdr:cNvSpPr txBox="1"/>
      </cdr:nvSpPr>
      <cdr:spPr>
        <a:xfrm xmlns:a="http://schemas.openxmlformats.org/drawingml/2006/main">
          <a:off x="4969048" y="2685504"/>
          <a:ext cx="1102727" cy="351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0,4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0.51923</cdr:x>
      <cdr:y>0.41167</cdr:y>
    </cdr:from>
    <cdr:to>
      <cdr:x>0.72112</cdr:x>
      <cdr:y>0.49321</cdr:y>
    </cdr:to>
    <cdr:sp macro="" textlink="">
      <cdr:nvSpPr>
        <cdr:cNvPr id="3" name="TextBox 2"/>
        <cdr:cNvSpPr txBox="1"/>
      </cdr:nvSpPr>
      <cdr:spPr>
        <a:xfrm xmlns:a="http://schemas.openxmlformats.org/drawingml/2006/main">
          <a:off x="3888928" y="2181448"/>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bg1"/>
              </a:solidFill>
              <a:latin typeface="Arial" panose="020B0604020202020204" pitchFamily="34" charset="0"/>
              <a:cs typeface="Arial" panose="020B0604020202020204" pitchFamily="34" charset="0"/>
            </a:rPr>
            <a:t>2,9 </a:t>
          </a:r>
          <a:r>
            <a:rPr lang="ru-RU" sz="1400" b="1" dirty="0" err="1" smtClean="0">
              <a:solidFill>
                <a:schemeClr val="bg1"/>
              </a:solidFill>
              <a:latin typeface="Arial" panose="020B0604020202020204" pitchFamily="34" charset="0"/>
              <a:cs typeface="Arial" panose="020B0604020202020204" pitchFamily="34" charset="0"/>
            </a:rPr>
            <a:t>млн.руб</a:t>
          </a:r>
          <a:r>
            <a:rPr lang="ru-RU" sz="1400" b="1" dirty="0" smtClean="0">
              <a:solidFill>
                <a:schemeClr val="bg1"/>
              </a:solidFill>
              <a:latin typeface="Arial" panose="020B0604020202020204" pitchFamily="34" charset="0"/>
              <a:cs typeface="Arial" panose="020B0604020202020204" pitchFamily="34" charset="0"/>
            </a:rPr>
            <a:t>.</a:t>
          </a:r>
          <a:endParaRPr lang="ru-RU" sz="1400" b="1"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CDC0FED7-BE7E-464E-8A65-22E518031A78}" type="datetimeFigureOut">
              <a:rPr lang="ru-RU" smtClean="0"/>
              <a:t>08.11.2016</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63E757-2D9B-42AB-B5CE-183C5887DC8F}" type="slidenum">
              <a:rPr lang="ru-RU" smtClean="0"/>
              <a:t>17</a:t>
            </a:fld>
            <a:endParaRPr lang="ru-RU"/>
          </a:p>
        </p:txBody>
      </p:sp>
    </p:spTree>
    <p:extLst>
      <p:ext uri="{BB962C8B-B14F-4D97-AF65-F5344CB8AC3E}">
        <p14:creationId xmlns:p14="http://schemas.microsoft.com/office/powerpoint/2010/main" val="303092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687388" y="746125"/>
            <a:ext cx="5483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24</a:t>
            </a:fld>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7908ED-4D88-42E6-96A2-C692AE48E108}" type="slidenum">
              <a:rPr lang="ru-RU" altLang="ru-RU" smtClean="0">
                <a:latin typeface="Arial" pitchFamily="34" charset="0"/>
              </a:rPr>
              <a:pPr eaLnBrk="1" hangingPunct="1">
                <a:spcBef>
                  <a:spcPct val="0"/>
                </a:spcBef>
              </a:pPr>
              <a:t>35</a:t>
            </a:fld>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581025" y="284163"/>
            <a:ext cx="5772150" cy="4329112"/>
          </a:xfrm>
          <a:ln/>
        </p:spPr>
      </p:sp>
      <p:sp>
        <p:nvSpPr>
          <p:cNvPr id="76803" name="Rectangle 3"/>
          <p:cNvSpPr>
            <a:spLocks noGrp="1" noChangeArrowheads="1"/>
          </p:cNvSpPr>
          <p:nvPr>
            <p:ph type="body" idx="1"/>
          </p:nvPr>
        </p:nvSpPr>
        <p:spPr>
          <a:xfrm>
            <a:off x="393426" y="4902063"/>
            <a:ext cx="6071149" cy="25655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ru-RU" altLang="ru-RU" sz="1400" dirty="0" smtClean="0"/>
              <a:t>Коротко об</a:t>
            </a:r>
            <a:r>
              <a:rPr lang="ru-RU" altLang="ru-RU" sz="1400" baseline="0" dirty="0" smtClean="0"/>
              <a:t> инфраструктуре поселка</a:t>
            </a:r>
            <a:endParaRPr lang="ru-RU" altLang="ru-RU" sz="1400" dirty="0" smtClean="0"/>
          </a:p>
          <a:p>
            <a:pPr algn="just" eaLnBrk="1" hangingPunct="1"/>
            <a:r>
              <a:rPr lang="ru-RU" altLang="ru-RU" sz="1400" dirty="0" smtClean="0"/>
              <a:t>Общая </a:t>
            </a:r>
            <a:r>
              <a:rPr lang="ru-RU" altLang="ru-RU" sz="1400" dirty="0"/>
              <a:t>протяженность </a:t>
            </a:r>
            <a:r>
              <a:rPr lang="ru-RU" altLang="ru-RU" sz="1400" dirty="0" smtClean="0"/>
              <a:t>дорог- 55 км., в</a:t>
            </a:r>
            <a:r>
              <a:rPr lang="ru-RU" altLang="ru-RU" sz="1400" baseline="0" dirty="0" smtClean="0"/>
              <a:t> том числе </a:t>
            </a:r>
            <a:r>
              <a:rPr lang="ru-RU" altLang="ru-RU" sz="1400" dirty="0" smtClean="0"/>
              <a:t> </a:t>
            </a:r>
            <a:r>
              <a:rPr lang="ru-RU" altLang="ru-RU" sz="1400" dirty="0"/>
              <a:t>дорог с твердым </a:t>
            </a:r>
            <a:r>
              <a:rPr lang="ru-RU" altLang="ru-RU" sz="1400" dirty="0" smtClean="0"/>
              <a:t>покрытием -33 км.</a:t>
            </a:r>
            <a:r>
              <a:rPr lang="ru-RU" altLang="ru-RU" sz="1400" baseline="0" dirty="0" smtClean="0"/>
              <a:t> (60%).</a:t>
            </a:r>
          </a:p>
          <a:p>
            <a:pPr algn="l"/>
            <a:r>
              <a:rPr lang="ru-RU" sz="1400" b="0" i="0" dirty="0" smtClean="0"/>
              <a:t>Протяженность  водопроводных сетей – 35 км.</a:t>
            </a:r>
          </a:p>
          <a:p>
            <a:pPr algn="l"/>
            <a:r>
              <a:rPr lang="ru-RU" sz="1400" b="0" i="0" dirty="0" smtClean="0"/>
              <a:t>Канализационных сети -19 км.</a:t>
            </a:r>
          </a:p>
          <a:p>
            <a:pPr algn="l"/>
            <a:r>
              <a:rPr lang="ru-RU" sz="1400" b="0" i="0" dirty="0" smtClean="0"/>
              <a:t>Тепловые сети -13 км.</a:t>
            </a:r>
          </a:p>
          <a:p>
            <a:pPr algn="l"/>
            <a:r>
              <a:rPr lang="ru-RU" sz="1400" b="0" i="0" dirty="0" smtClean="0"/>
              <a:t>Электрические сети-52 км.</a:t>
            </a:r>
          </a:p>
          <a:p>
            <a:pPr algn="l"/>
            <a:r>
              <a:rPr lang="ru-RU" sz="1400" b="0" i="0" dirty="0" smtClean="0"/>
              <a:t>Многоквартирные дома – 111 шт.</a:t>
            </a:r>
          </a:p>
          <a:p>
            <a:pPr algn="l"/>
            <a:r>
              <a:rPr lang="ru-RU" sz="1400" b="0" i="0" dirty="0" smtClean="0"/>
              <a:t>Частные дома  -1974 шт.</a:t>
            </a:r>
          </a:p>
          <a:p>
            <a:pPr algn="ctr"/>
            <a:endParaRPr lang="ru-RU" sz="1400" b="1" i="1" dirty="0" smtClean="0"/>
          </a:p>
          <a:p>
            <a:pPr algn="just" eaLnBrk="1" hangingPunct="1"/>
            <a:endParaRPr lang="ru-RU" altLang="ru-RU"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08.11.2016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08.11.2016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08.11.2016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08.11.2016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08.11.2016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4927A9-7ECB-45F5-8445-91224AFFAB1F}" type="datetimeFigureOut">
              <a:rPr lang="ru-RU" smtClean="0"/>
              <a:t>08.11.2016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4927A9-7ECB-45F5-8445-91224AFFAB1F}" type="datetimeFigureOut">
              <a:rPr lang="ru-RU" smtClean="0"/>
              <a:t>08.11.2016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24927A9-7ECB-45F5-8445-91224AFFAB1F}" type="datetimeFigureOut">
              <a:rPr lang="ru-RU" smtClean="0"/>
              <a:t>08.11.2016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08.11.2016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08.11.2016</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08.11.2016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4927A9-7ECB-45F5-8445-91224AFFAB1F}" type="datetimeFigureOut">
              <a:rPr lang="ru-RU" smtClean="0"/>
              <a:t>08.11.2016</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oleObject" Target="../embeddings/Microsoft_Excel_Chart3.xls"/><Relationship Id="rId3" Type="http://schemas.openxmlformats.org/officeDocument/2006/relationships/notesSlide" Target="../notesSlides/notesSlide4.xml"/><Relationship Id="rId7" Type="http://schemas.openxmlformats.org/officeDocument/2006/relationships/diagramColors" Target="../diagrams/colors8.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8.xml"/><Relationship Id="rId11" Type="http://schemas.openxmlformats.org/officeDocument/2006/relationships/oleObject" Target="../embeddings/Microsoft_Excel_Chart2.xls"/><Relationship Id="rId5" Type="http://schemas.openxmlformats.org/officeDocument/2006/relationships/diagramLayout" Target="../diagrams/layout8.xml"/><Relationship Id="rId10" Type="http://schemas.openxmlformats.org/officeDocument/2006/relationships/image" Target="../media/image17.png"/><Relationship Id="rId4" Type="http://schemas.openxmlformats.org/officeDocument/2006/relationships/diagramData" Target="../diagrams/data8.xml"/><Relationship Id="rId9" Type="http://schemas.openxmlformats.org/officeDocument/2006/relationships/oleObject" Target="../embeddings/Microsoft_Excel_Chart1.xls"/><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Chart4.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package" Target="../embeddings/Microsoft_Excel_Worksheet5.xlsx"/><Relationship Id="rId5" Type="http://schemas.microsoft.com/office/2007/relationships/hdphoto" Target="../media/hdphoto2.wdp"/><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36201"/>
            <a:ext cx="2339753" cy="1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Glavsoc1\обмен\для Сычевой С.В\фото-виды поселка\виды поселка\DSC_0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 y="-1"/>
            <a:ext cx="2706197" cy="1922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osss\обменник\Строительство, ремонт, благоустройство май 2015\DSC_00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626" y="1844822"/>
            <a:ext cx="2820376" cy="2448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osss\обменник\Строительство, ремонт, благоустройство май 2015\DSC_02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12475" y="1858705"/>
            <a:ext cx="379405" cy="2161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Bosss\обменник\Строительство, ремонт, благоустройство май 2015\DSC_00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8841" y="4293096"/>
            <a:ext cx="2925160"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osss\обменник\для Сычевой С.В\фото на конкурс  ЛЕТО 2015\част сектор\58 Тельмана\DSC_01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800" y="4293096"/>
            <a:ext cx="3551825"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Bosss\обменник\Строительство, ремонт, благоустройство май 2015\Виды БОРОВСКОГО\DSC_003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35" y="4253421"/>
            <a:ext cx="3106754" cy="260457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97708" y="4365103"/>
            <a:ext cx="9105282" cy="1080120"/>
          </a:xfrm>
        </p:spPr>
        <p:txBody>
          <a:bodyPr>
            <a:noAutofit/>
          </a:bodyPr>
          <a:lstStyle/>
          <a:p>
            <a:pPr algn="ctr"/>
            <a:r>
              <a:rPr lang="ru-RU" sz="2800" b="1" i="1" dirty="0" smtClean="0">
                <a:solidFill>
                  <a:srgbClr val="FFFF00"/>
                </a:solidFill>
                <a:latin typeface="Arial Black" panose="020B0A04020102020204" pitchFamily="34" charset="0"/>
              </a:rPr>
              <a:t>к решению </a:t>
            </a:r>
            <a:r>
              <a:rPr lang="ru-RU" sz="2800" b="1" i="1" dirty="0">
                <a:solidFill>
                  <a:srgbClr val="FFFF00"/>
                </a:solidFill>
                <a:latin typeface="Arial Black" panose="020B0A04020102020204" pitchFamily="34" charset="0"/>
              </a:rPr>
              <a:t>о </a:t>
            </a:r>
            <a:r>
              <a:rPr lang="ru-RU" sz="2800" b="1" i="1" dirty="0" smtClean="0">
                <a:solidFill>
                  <a:srgbClr val="FFFF00"/>
                </a:solidFill>
                <a:latin typeface="Arial Black" panose="020B0A04020102020204" pitchFamily="34" charset="0"/>
              </a:rPr>
              <a:t>бюджете муниципального образования поселок Боровский на </a:t>
            </a:r>
            <a:r>
              <a:rPr lang="ru-RU" sz="2800" b="1" i="1" dirty="0" smtClean="0">
                <a:solidFill>
                  <a:srgbClr val="FFFF00"/>
                </a:solidFill>
                <a:latin typeface="Arial Black" panose="020B0A04020102020204" pitchFamily="34" charset="0"/>
              </a:rPr>
              <a:t>2017 </a:t>
            </a:r>
            <a:r>
              <a:rPr lang="ru-RU" sz="2800" b="1" i="1" dirty="0">
                <a:solidFill>
                  <a:srgbClr val="FFFF00"/>
                </a:solidFill>
                <a:latin typeface="Arial Black" panose="020B0A04020102020204" pitchFamily="34" charset="0"/>
              </a:rPr>
              <a:t>год и плановый период </a:t>
            </a:r>
            <a:r>
              <a:rPr lang="ru-RU" sz="2800" b="1" i="1" dirty="0" smtClean="0">
                <a:solidFill>
                  <a:srgbClr val="FFFF00"/>
                </a:solidFill>
                <a:latin typeface="Arial Black" panose="020B0A04020102020204" pitchFamily="34" charset="0"/>
              </a:rPr>
              <a:t>2018 </a:t>
            </a:r>
            <a:r>
              <a:rPr lang="ru-RU" sz="2800" b="1" i="1" dirty="0">
                <a:solidFill>
                  <a:srgbClr val="FFFF00"/>
                </a:solidFill>
                <a:latin typeface="Arial Black" panose="020B0A04020102020204" pitchFamily="34" charset="0"/>
              </a:rPr>
              <a:t>и </a:t>
            </a:r>
            <a:r>
              <a:rPr lang="ru-RU" sz="2800" b="1" i="1" dirty="0" smtClean="0">
                <a:solidFill>
                  <a:srgbClr val="FFFF00"/>
                </a:solidFill>
                <a:latin typeface="Arial Black" panose="020B0A04020102020204" pitchFamily="34" charset="0"/>
              </a:rPr>
              <a:t>2019 </a:t>
            </a:r>
            <a:r>
              <a:rPr lang="ru-RU" sz="2800" b="1" i="1" dirty="0">
                <a:solidFill>
                  <a:srgbClr val="FFFF00"/>
                </a:solidFill>
                <a:latin typeface="Arial Black" panose="020B0A04020102020204" pitchFamily="34" charset="0"/>
              </a:rPr>
              <a:t>годов </a:t>
            </a:r>
          </a:p>
        </p:txBody>
      </p:sp>
      <p:pic>
        <p:nvPicPr>
          <p:cNvPr id="18" name="Picture 3" descr="\\Bosss\обменник\Суппес О.В\Фото к отчету главы март 2016 г\центр Боровского.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9793" y="-35528"/>
            <a:ext cx="4104456" cy="19580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osss\обменник\Суппес О.В\Фото к отчету главы март 2016 г\Боровский сверху 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497" y="1922568"/>
            <a:ext cx="3552679" cy="24425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Bosss\обменник\Суппес О.В\Фото к отчету главы март 2016 г\уборка мусора на Андреевском.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02177" y="1922568"/>
            <a:ext cx="3096344" cy="23705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67544" y="260648"/>
            <a:ext cx="7772400" cy="1584176"/>
          </a:xfrm>
        </p:spPr>
        <p:txBody>
          <a:bodyPr>
            <a:normAutofit/>
          </a:bodyPr>
          <a:lstStyle/>
          <a:p>
            <a:r>
              <a:rPr lang="ru-RU" sz="5400" b="1" i="1" dirty="0" smtClean="0">
                <a:solidFill>
                  <a:srgbClr val="FFFF00"/>
                </a:solidFill>
                <a:cs typeface="Aharoni" panose="02010803020104030203" pitchFamily="2" charset="-79"/>
              </a:rPr>
              <a:t>БЮДЖЕТ ДЛЯ ГРАЖДАН</a:t>
            </a:r>
            <a:endParaRPr lang="ru-RU" sz="5400" b="1" i="1" dirty="0">
              <a:solidFill>
                <a:srgbClr val="FFFF00"/>
              </a:solidFill>
              <a:cs typeface="Aharoni" panose="02010803020104030203" pitchFamily="2" charset="-79"/>
            </a:endParaRP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a:latin typeface="Arial Black" panose="020B0A04020102020204" pitchFamily="34" charset="0"/>
              </a:rPr>
              <a:t>Какие 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65316158"/>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4645024"/>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соответствующего 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664075"/>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2955925"/>
            <a:ext cx="4368800"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09913"/>
            <a:ext cx="4368800"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836613"/>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32932"/>
            <a:ext cx="4405313"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097213"/>
            <a:ext cx="4416425"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00628"/>
            <a:ext cx="8280920" cy="4920660"/>
          </a:xfrm>
        </p:spPr>
        <p:txBody>
          <a:bodyPr>
            <a:noAutofit/>
          </a:bodyPr>
          <a:lstStyle/>
          <a:p>
            <a:pPr algn="ctr"/>
            <a:r>
              <a:rPr lang="ru-RU" sz="3200"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dirty="0">
              <a:latin typeface="Arial" panose="020B0604020202020204" pitchFamily="34" charset="0"/>
              <a:cs typeface="Arial" panose="020B0604020202020204" pitchFamily="34" charset="0"/>
            </a:endParaRPr>
          </a:p>
          <a:p>
            <a:pPr algn="ctr"/>
            <a:r>
              <a:rPr lang="ru-RU" altLang="ru-RU" sz="3200"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dirty="0" smtClean="0">
                <a:latin typeface="Arial" panose="020B0604020202020204" pitchFamily="34" charset="0"/>
                <a:cs typeface="Arial" panose="020B0604020202020204" pitchFamily="34" charset="0"/>
              </a:rPr>
              <a:t>муниципального образования поселок Боровский на </a:t>
            </a:r>
            <a:r>
              <a:rPr lang="ru-RU" altLang="ru-RU" sz="3200" dirty="0" smtClean="0">
                <a:latin typeface="Arial" panose="020B0604020202020204" pitchFamily="34" charset="0"/>
                <a:cs typeface="Arial" panose="020B0604020202020204" pitchFamily="34" charset="0"/>
              </a:rPr>
              <a:t>2017 </a:t>
            </a:r>
            <a:r>
              <a:rPr lang="ru-RU" altLang="ru-RU" sz="3200" dirty="0">
                <a:latin typeface="Arial" panose="020B0604020202020204" pitchFamily="34" charset="0"/>
                <a:cs typeface="Arial" panose="020B0604020202020204" pitchFamily="34" charset="0"/>
              </a:rPr>
              <a:t>год и на плановый период </a:t>
            </a:r>
            <a:r>
              <a:rPr lang="ru-RU" altLang="ru-RU" sz="3200" dirty="0" smtClean="0">
                <a:latin typeface="Arial" panose="020B0604020202020204" pitchFamily="34" charset="0"/>
                <a:cs typeface="Arial" panose="020B0604020202020204" pitchFamily="34" charset="0"/>
              </a:rPr>
              <a:t>2018 </a:t>
            </a:r>
            <a:r>
              <a:rPr lang="ru-RU" altLang="ru-RU" sz="3200" dirty="0">
                <a:latin typeface="Arial" panose="020B0604020202020204" pitchFamily="34" charset="0"/>
                <a:cs typeface="Arial" panose="020B0604020202020204" pitchFamily="34" charset="0"/>
              </a:rPr>
              <a:t>и </a:t>
            </a:r>
            <a:r>
              <a:rPr lang="ru-RU" altLang="ru-RU" sz="3200" dirty="0" smtClean="0">
                <a:latin typeface="Arial" panose="020B0604020202020204" pitchFamily="34" charset="0"/>
                <a:cs typeface="Arial" panose="020B0604020202020204" pitchFamily="34" charset="0"/>
              </a:rPr>
              <a:t>2019 </a:t>
            </a:r>
            <a:r>
              <a:rPr lang="ru-RU" altLang="ru-RU" sz="3200" dirty="0">
                <a:latin typeface="Arial" panose="020B0604020202020204" pitchFamily="34" charset="0"/>
                <a:cs typeface="Arial" panose="020B0604020202020204" pitchFamily="34" charset="0"/>
              </a:rPr>
              <a:t>годов</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lnSpcReduction="10000"/>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554545"/>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a:t>
            </a:r>
            <a:r>
              <a:rPr lang="ru-RU" altLang="ru-RU" sz="1300" b="1" dirty="0" smtClean="0">
                <a:latin typeface="Tahoma" pitchFamily="34" charset="0"/>
                <a:cs typeface="+mn-cs"/>
              </a:rPr>
              <a:t>01.01.2016 г</a:t>
            </a:r>
            <a:r>
              <a:rPr lang="ru-RU" altLang="ru-RU" sz="1300" b="1" dirty="0" smtClean="0">
                <a:latin typeface="Tahoma" pitchFamily="34" charset="0"/>
                <a:cs typeface="+mn-cs"/>
              </a:rPr>
              <a:t>. – </a:t>
            </a:r>
            <a:r>
              <a:rPr lang="ru-RU" altLang="ru-RU" sz="1300" b="1" dirty="0" smtClean="0">
                <a:latin typeface="Tahoma" pitchFamily="34" charset="0"/>
                <a:cs typeface="+mn-cs"/>
              </a:rPr>
              <a:t>18327 </a:t>
            </a:r>
            <a:r>
              <a:rPr lang="ru-RU" altLang="ru-RU" sz="1300" b="1" dirty="0" smtClean="0">
                <a:latin typeface="Tahoma" pitchFamily="34" charset="0"/>
                <a:cs typeface="+mn-cs"/>
              </a:rPr>
              <a:t>человек,</a:t>
            </a:r>
          </a:p>
          <a:p>
            <a:pPr>
              <a:spcBef>
                <a:spcPts val="600"/>
              </a:spcBef>
              <a:buClrTx/>
              <a:buFontTx/>
              <a:buNone/>
              <a:defRPr/>
            </a:pPr>
            <a:r>
              <a:rPr lang="ru-RU" altLang="ru-RU" sz="1300" b="1" dirty="0" smtClean="0">
                <a:latin typeface="Tahoma" pitchFamily="34" charset="0"/>
                <a:cs typeface="+mn-cs"/>
              </a:rPr>
              <a:t>              на </a:t>
            </a:r>
            <a:r>
              <a:rPr lang="ru-RU" altLang="ru-RU" sz="1300" b="1" dirty="0" smtClean="0">
                <a:latin typeface="Tahoma" pitchFamily="34" charset="0"/>
                <a:cs typeface="+mn-cs"/>
              </a:rPr>
              <a:t>01.01.2020 </a:t>
            </a:r>
            <a:r>
              <a:rPr lang="ru-RU" altLang="ru-RU" sz="1300" b="1" dirty="0" smtClean="0">
                <a:latin typeface="Tahoma" pitchFamily="34" charset="0"/>
                <a:cs typeface="+mn-cs"/>
              </a:rPr>
              <a:t>г. – </a:t>
            </a:r>
            <a:r>
              <a:rPr lang="ru-RU" altLang="ru-RU" sz="1300" b="1" dirty="0" smtClean="0">
                <a:latin typeface="Tahoma" pitchFamily="34" charset="0"/>
                <a:cs typeface="+mn-cs"/>
              </a:rPr>
              <a:t>19200человек</a:t>
            </a:r>
            <a:r>
              <a:rPr lang="ru-RU" altLang="ru-RU" sz="1300" b="1" dirty="0" smtClean="0">
                <a:latin typeface="Tahoma" pitchFamily="34" charset="0"/>
                <a:cs typeface="+mn-cs"/>
              </a:rPr>
              <a:t>. </a:t>
            </a:r>
          </a:p>
          <a:p>
            <a:pPr>
              <a:spcBef>
                <a:spcPts val="600"/>
              </a:spcBef>
              <a:buClrTx/>
              <a:buFontTx/>
              <a:buNone/>
              <a:defRPr/>
            </a:pPr>
            <a:r>
              <a:rPr lang="ru-RU" altLang="ru-RU" sz="1300" b="1" dirty="0" smtClean="0">
                <a:latin typeface="Tahoma" pitchFamily="34" charset="0"/>
                <a:cs typeface="+mn-cs"/>
              </a:rPr>
              <a:t>              Величина естественного прироста в </a:t>
            </a:r>
            <a:r>
              <a:rPr lang="ru-RU" altLang="ru-RU" sz="1300" b="1" dirty="0" smtClean="0">
                <a:latin typeface="Tahoma" pitchFamily="34" charset="0"/>
                <a:cs typeface="+mn-cs"/>
              </a:rPr>
              <a:t>2015 </a:t>
            </a:r>
            <a:r>
              <a:rPr lang="ru-RU" altLang="ru-RU" sz="1300" b="1" dirty="0" smtClean="0">
                <a:latin typeface="Tahoma" pitchFamily="34" charset="0"/>
                <a:cs typeface="+mn-cs"/>
              </a:rPr>
              <a:t>г. составила </a:t>
            </a:r>
            <a:r>
              <a:rPr lang="ru-RU" altLang="ru-RU" sz="1300" b="1" dirty="0" smtClean="0">
                <a:latin typeface="Tahoma" pitchFamily="34" charset="0"/>
                <a:cs typeface="+mn-cs"/>
              </a:rPr>
              <a:t>88 </a:t>
            </a:r>
            <a:r>
              <a:rPr lang="ru-RU" altLang="ru-RU" sz="1300" b="1" dirty="0" smtClean="0">
                <a:latin typeface="Tahoma" pitchFamily="34" charset="0"/>
                <a:cs typeface="+mn-cs"/>
              </a:rPr>
              <a:t>человека.</a:t>
            </a:r>
          </a:p>
          <a:p>
            <a:pPr>
              <a:spcBef>
                <a:spcPts val="600"/>
              </a:spcBef>
              <a:buClrTx/>
              <a:buFontTx/>
              <a:buNone/>
              <a:defRPr/>
            </a:pPr>
            <a:r>
              <a:rPr lang="ru-RU" altLang="ru-RU" sz="1300" b="1" dirty="0" smtClean="0">
                <a:latin typeface="Tahoma" pitchFamily="34" charset="0"/>
                <a:cs typeface="+mn-cs"/>
              </a:rPr>
              <a:t>                  В прогнозируемом периоде </a:t>
            </a:r>
            <a:r>
              <a:rPr lang="ru-RU" altLang="ru-RU" sz="1300" b="1" dirty="0" smtClean="0">
                <a:latin typeface="Tahoma" pitchFamily="34" charset="0"/>
                <a:cs typeface="+mn-cs"/>
              </a:rPr>
              <a:t>2017-2019 </a:t>
            </a:r>
            <a:r>
              <a:rPr lang="ru-RU" altLang="ru-RU" sz="1300" b="1" dirty="0" smtClean="0">
                <a:latin typeface="Tahoma" pitchFamily="34" charset="0"/>
                <a:cs typeface="+mn-cs"/>
              </a:rPr>
              <a:t>гг. ежегодный естественный                     прирост населения составит 100 -110 человек.</a:t>
            </a:r>
          </a:p>
          <a:p>
            <a:pPr>
              <a:spcBef>
                <a:spcPts val="600"/>
              </a:spcBef>
              <a:buClrTx/>
              <a:buFontTx/>
              <a:buNone/>
              <a:defRPr/>
            </a:pPr>
            <a:r>
              <a:rPr lang="ru-RU" altLang="ru-RU" sz="1300" b="1" dirty="0" smtClean="0">
                <a:latin typeface="Tahoma" pitchFamily="34" charset="0"/>
                <a:cs typeface="+mn-cs"/>
              </a:rPr>
              <a:t> Миграционный прирост в </a:t>
            </a:r>
            <a:r>
              <a:rPr lang="ru-RU" altLang="ru-RU" sz="1300" b="1" dirty="0" smtClean="0">
                <a:latin typeface="Tahoma" pitchFamily="34" charset="0"/>
                <a:cs typeface="+mn-cs"/>
              </a:rPr>
              <a:t>2015 </a:t>
            </a:r>
            <a:r>
              <a:rPr lang="ru-RU" altLang="ru-RU" sz="1300" b="1" dirty="0" smtClean="0">
                <a:latin typeface="Tahoma" pitchFamily="34" charset="0"/>
                <a:cs typeface="+mn-cs"/>
              </a:rPr>
              <a:t>г. составил </a:t>
            </a:r>
            <a:r>
              <a:rPr lang="ru-RU" altLang="ru-RU" sz="1300" b="1" dirty="0" smtClean="0">
                <a:latin typeface="Tahoma" pitchFamily="34" charset="0"/>
                <a:cs typeface="+mn-cs"/>
              </a:rPr>
              <a:t>214 человек</a:t>
            </a:r>
            <a:r>
              <a:rPr lang="ru-RU" altLang="ru-RU" sz="1300" b="1" dirty="0" smtClean="0">
                <a:latin typeface="Tahoma" pitchFamily="34" charset="0"/>
                <a:cs typeface="+mn-cs"/>
              </a:rPr>
              <a:t>.</a:t>
            </a:r>
          </a:p>
          <a:p>
            <a:pPr>
              <a:spcBef>
                <a:spcPts val="600"/>
              </a:spcBef>
              <a:buClrTx/>
              <a:buFontTx/>
              <a:buNone/>
              <a:defRPr/>
            </a:pPr>
            <a:r>
              <a:rPr lang="ru-RU" altLang="ru-RU" sz="1300" b="1" dirty="0" smtClean="0">
                <a:latin typeface="Tahoma" pitchFamily="34" charset="0"/>
                <a:cs typeface="+mn-cs"/>
              </a:rPr>
              <a:t> Величина миграционного прироста населения за период с </a:t>
            </a:r>
            <a:r>
              <a:rPr lang="ru-RU" altLang="ru-RU" sz="1300" b="1" dirty="0" smtClean="0">
                <a:latin typeface="Tahoma" pitchFamily="34" charset="0"/>
                <a:cs typeface="+mn-cs"/>
              </a:rPr>
              <a:t>2016 </a:t>
            </a:r>
            <a:r>
              <a:rPr lang="ru-RU" altLang="ru-RU" sz="1300" b="1" dirty="0" smtClean="0">
                <a:latin typeface="Tahoma" pitchFamily="34" charset="0"/>
                <a:cs typeface="+mn-cs"/>
              </a:rPr>
              <a:t>г. по </a:t>
            </a:r>
            <a:r>
              <a:rPr lang="ru-RU" altLang="ru-RU" sz="1300" b="1" dirty="0" smtClean="0">
                <a:latin typeface="Tahoma" pitchFamily="34" charset="0"/>
                <a:cs typeface="+mn-cs"/>
              </a:rPr>
              <a:t>2019 </a:t>
            </a:r>
            <a:r>
              <a:rPr lang="ru-RU" altLang="ru-RU" sz="1300" b="1" dirty="0" smtClean="0">
                <a:latin typeface="Tahoma" pitchFamily="34" charset="0"/>
                <a:cs typeface="+mn-cs"/>
              </a:rPr>
              <a:t>г. составит </a:t>
            </a:r>
            <a:r>
              <a:rPr lang="ru-RU" altLang="ru-RU" sz="1300" b="1" dirty="0" smtClean="0">
                <a:latin typeface="Tahoma" pitchFamily="34" charset="0"/>
                <a:cs typeface="+mn-cs"/>
              </a:rPr>
              <a:t>561 </a:t>
            </a:r>
            <a:r>
              <a:rPr lang="ru-RU" altLang="ru-RU" sz="1300" b="1" dirty="0" smtClean="0">
                <a:latin typeface="Tahoma" pitchFamily="34" charset="0"/>
                <a:cs typeface="+mn-cs"/>
              </a:rPr>
              <a:t>человек.</a:t>
            </a:r>
          </a:p>
          <a:p>
            <a:pPr>
              <a:spcBef>
                <a:spcPts val="600"/>
              </a:spcBef>
              <a:buClrTx/>
              <a:buFontTx/>
              <a:buNone/>
              <a:defRPr/>
            </a:pPr>
            <a:r>
              <a:rPr lang="ru-RU" altLang="ru-RU" sz="1300" b="1" dirty="0" smtClean="0">
                <a:latin typeface="Tahoma" pitchFamily="34" charset="0"/>
                <a:cs typeface="+mn-cs"/>
              </a:rPr>
              <a:t>В прогнозируемом периоде </a:t>
            </a:r>
            <a:r>
              <a:rPr lang="ru-RU" altLang="ru-RU" sz="1300" b="1" dirty="0" smtClean="0">
                <a:latin typeface="Tahoma" pitchFamily="34" charset="0"/>
                <a:cs typeface="+mn-cs"/>
              </a:rPr>
              <a:t>2016-2019гг</a:t>
            </a:r>
            <a:r>
              <a:rPr lang="ru-RU" altLang="ru-RU" sz="1300" b="1" dirty="0" smtClean="0">
                <a:latin typeface="Tahoma" pitchFamily="34" charset="0"/>
                <a:cs typeface="+mn-cs"/>
              </a:rPr>
              <a:t>. ожидается увеличение численности населения на </a:t>
            </a:r>
            <a:r>
              <a:rPr lang="ru-RU" altLang="ru-RU" sz="1300" b="1" dirty="0" smtClean="0">
                <a:latin typeface="Tahoma" pitchFamily="34" charset="0"/>
                <a:cs typeface="+mn-cs"/>
              </a:rPr>
              <a:t>873 </a:t>
            </a:r>
            <a:r>
              <a:rPr lang="ru-RU" altLang="ru-RU" sz="1300" b="1" dirty="0" smtClean="0">
                <a:latin typeface="Tahoma" pitchFamily="34" charset="0"/>
                <a:cs typeface="+mn-cs"/>
              </a:rPr>
              <a:t>человек .</a:t>
            </a:r>
          </a:p>
        </p:txBody>
      </p:sp>
      <p:sp>
        <p:nvSpPr>
          <p:cNvPr id="10" name="Text Box 20"/>
          <p:cNvSpPr txBox="1">
            <a:spLocks noChangeArrowheads="1"/>
          </p:cNvSpPr>
          <p:nvPr/>
        </p:nvSpPr>
        <p:spPr bwMode="auto">
          <a:xfrm>
            <a:off x="393476" y="4568725"/>
            <a:ext cx="6698804" cy="1452563"/>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a:t>
            </a:r>
            <a:r>
              <a:rPr lang="ru-RU" altLang="ru-RU" sz="1300" b="1" dirty="0" smtClean="0">
                <a:latin typeface="Tahoma" pitchFamily="34" charset="0"/>
                <a:cs typeface="+mn-cs"/>
              </a:rPr>
              <a:t>2015 </a:t>
            </a:r>
            <a:r>
              <a:rPr lang="ru-RU" altLang="ru-RU" sz="1300" b="1" dirty="0" smtClean="0">
                <a:latin typeface="Tahoma" pitchFamily="34" charset="0"/>
                <a:cs typeface="+mn-cs"/>
              </a:rPr>
              <a:t>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a:t>
            </a:r>
            <a:r>
              <a:rPr lang="ru-RU" altLang="ru-RU" sz="1300" b="1" dirty="0" smtClean="0">
                <a:latin typeface="Tahoma" pitchFamily="34" charset="0"/>
                <a:cs typeface="+mn-cs"/>
              </a:rPr>
              <a:t>2015 </a:t>
            </a:r>
            <a:r>
              <a:rPr lang="ru-RU" altLang="ru-RU" sz="1300" b="1" dirty="0" smtClean="0">
                <a:latin typeface="Tahoma" pitchFamily="34" charset="0"/>
                <a:cs typeface="+mn-cs"/>
              </a:rPr>
              <a:t>году уровень зарегистрированной безработицы составил </a:t>
            </a:r>
            <a:r>
              <a:rPr lang="ru-RU" altLang="ru-RU" sz="1300" b="1" dirty="0" smtClean="0">
                <a:latin typeface="Tahoma" pitchFamily="34" charset="0"/>
                <a:cs typeface="+mn-cs"/>
              </a:rPr>
              <a:t>0,9 </a:t>
            </a:r>
            <a:r>
              <a:rPr lang="ru-RU" altLang="ru-RU" sz="1300" b="1" dirty="0" smtClean="0">
                <a:latin typeface="Tahoma" pitchFamily="34" charset="0"/>
                <a:cs typeface="+mn-cs"/>
              </a:rPr>
              <a:t>%.</a:t>
            </a:r>
          </a:p>
          <a:p>
            <a:pPr>
              <a:spcBef>
                <a:spcPts val="700"/>
              </a:spcBef>
              <a:buClrTx/>
              <a:buFontTx/>
              <a:buNone/>
              <a:defRPr/>
            </a:pPr>
            <a:r>
              <a:rPr lang="ru-RU" altLang="ru-RU" sz="1300" b="1" dirty="0" smtClean="0">
                <a:latin typeface="Tahoma" pitchFamily="34" charset="0"/>
                <a:cs typeface="+mn-cs"/>
              </a:rPr>
              <a:t>К концу </a:t>
            </a:r>
            <a:r>
              <a:rPr lang="ru-RU" altLang="ru-RU" sz="1300" b="1" dirty="0" smtClean="0">
                <a:latin typeface="Tahoma" pitchFamily="34" charset="0"/>
                <a:cs typeface="+mn-cs"/>
              </a:rPr>
              <a:t>2016 </a:t>
            </a:r>
            <a:r>
              <a:rPr lang="ru-RU" altLang="ru-RU" sz="1300" b="1" dirty="0" smtClean="0">
                <a:latin typeface="Tahoma" pitchFamily="34" charset="0"/>
                <a:cs typeface="+mn-cs"/>
              </a:rPr>
              <a:t>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достигнет </a:t>
            </a:r>
            <a:r>
              <a:rPr lang="ru-RU" altLang="ru-RU" sz="1300" b="1" dirty="0" smtClean="0">
                <a:latin typeface="Tahoma" pitchFamily="34" charset="0"/>
                <a:cs typeface="+mn-cs"/>
              </a:rPr>
              <a:t>0,4% </a:t>
            </a:r>
            <a:r>
              <a:rPr lang="ru-RU" altLang="ru-RU" sz="1300" b="1" dirty="0" smtClean="0">
                <a:latin typeface="Tahoma" pitchFamily="34" charset="0"/>
                <a:cs typeface="+mn-cs"/>
              </a:rPr>
              <a:t>и 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a:t>
            </a:r>
            <a:r>
              <a:rPr lang="ru-RU" altLang="ru-RU" sz="1300" b="1" dirty="0" smtClean="0">
                <a:latin typeface="Tahoma" pitchFamily="34" charset="0"/>
                <a:cs typeface="+mn-cs"/>
              </a:rPr>
              <a:t>2017-2019гг.</a:t>
            </a:r>
            <a:endParaRPr lang="ru-RU" altLang="ru-RU" sz="1300" b="1" dirty="0" smtClean="0">
              <a:latin typeface="Tahoma" pitchFamily="34" charset="0"/>
              <a:cs typeface="+mn-cs"/>
            </a:endParaRP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7950" y="1412875"/>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1152"/>
            <a:ext cx="8532441" cy="780696"/>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ru-RU" sz="3200" dirty="0" smtClean="0">
                <a:latin typeface="Arial Black" panose="020B0A04020102020204" pitchFamily="34" charset="0"/>
              </a:rPr>
              <a:t>Ввод жилых домов, тыс.м2</a:t>
            </a:r>
            <a:endParaRPr lang="ru-RU" sz="3200" dirty="0">
              <a:latin typeface="Arial Black" panose="020B0A04020102020204" pitchFamily="34" charset="0"/>
            </a:endParaRPr>
          </a:p>
        </p:txBody>
      </p:sp>
      <p:pic>
        <p:nvPicPr>
          <p:cNvPr id="21527" name="Picture 2" descr="\\Glavsoc1\обмен\Суппес О.В\Ольга В\Новостройки.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20072" y="2420888"/>
            <a:ext cx="3851275" cy="2684463"/>
          </a:xfrm>
          <a:prstGeom prst="rect">
            <a:avLst/>
          </a:prstGeom>
        </p:spPr>
      </p:pic>
      <p:graphicFrame>
        <p:nvGraphicFramePr>
          <p:cNvPr id="5" name="Group 52"/>
          <p:cNvGraphicFramePr>
            <a:graphicFrameLocks noGrp="1"/>
          </p:cNvGraphicFramePr>
          <p:nvPr>
            <p:extLst>
              <p:ext uri="{D42A27DB-BD31-4B8C-83A1-F6EECF244321}">
                <p14:modId xmlns:p14="http://schemas.microsoft.com/office/powerpoint/2010/main" val="3920135655"/>
              </p:ext>
            </p:extLst>
          </p:nvPr>
        </p:nvGraphicFramePr>
        <p:xfrm>
          <a:off x="395536" y="1268760"/>
          <a:ext cx="4679950" cy="5149197"/>
        </p:xfrm>
        <a:graphic>
          <a:graphicData uri="http://schemas.openxmlformats.org/drawingml/2006/table">
            <a:tbl>
              <a:tblPr/>
              <a:tblGrid>
                <a:gridCol w="2446159"/>
                <a:gridCol w="2233791"/>
              </a:tblGrid>
              <a:tr h="0">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2014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5,9</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2015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14</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2016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оценка</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25</a:t>
                      </a:r>
                      <a:endPar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74377">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2017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2018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2019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553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25168"/>
            <a:ext cx="8291264" cy="655560"/>
          </a:xfrm>
        </p:spPr>
        <p:txBody>
          <a:bodyPr/>
          <a:lstStyle/>
          <a:p>
            <a:pPr marL="320040" indent="-320040" algn="ctr" eaLnBrk="1" fontAlgn="auto" hangingPunct="1">
              <a:spcAft>
                <a:spcPts val="0"/>
              </a:spcAft>
              <a:buClr>
                <a:schemeClr val="accent6">
                  <a:lumMod val="75000"/>
                </a:schemeClr>
              </a:buClr>
              <a:defRPr/>
            </a:pPr>
            <a:r>
              <a:rPr lang="ru-RU" sz="2400" dirty="0" smtClean="0">
                <a:latin typeface="Arial Black" panose="020B0A04020102020204" pitchFamily="34" charset="0"/>
              </a:rPr>
              <a:t>Потребительский рынок</a:t>
            </a:r>
            <a:endParaRPr lang="ru-RU" sz="2400" dirty="0">
              <a:latin typeface="Arial Black" panose="020B0A040201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444800970"/>
              </p:ext>
            </p:extLst>
          </p:nvPr>
        </p:nvGraphicFramePr>
        <p:xfrm>
          <a:off x="395536" y="908720"/>
          <a:ext cx="8569325" cy="5832649"/>
        </p:xfrm>
        <a:graphic>
          <a:graphicData uri="http://schemas.openxmlformats.org/drawingml/2006/table">
            <a:tbl>
              <a:tblPr/>
              <a:tblGrid>
                <a:gridCol w="3106738"/>
                <a:gridCol w="1081087"/>
                <a:gridCol w="935038"/>
                <a:gridCol w="1285875"/>
                <a:gridCol w="1152525"/>
                <a:gridCol w="1008062"/>
              </a:tblGrid>
              <a:tr h="769587">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Наименование показателя</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a:solidFill>
                            <a:srgbClr val="000000"/>
                          </a:solidFill>
                          <a:effectLst/>
                          <a:latin typeface="Arial"/>
                          <a:ea typeface="Times New Roman"/>
                          <a:cs typeface="Times New Roman"/>
                        </a:rPr>
                        <a:t>2015</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a:solidFill>
                            <a:srgbClr val="000000"/>
                          </a:solidFill>
                          <a:effectLst/>
                          <a:latin typeface="Arial"/>
                          <a:ea typeface="Times New Roman"/>
                          <a:cs typeface="Times New Roman"/>
                        </a:rPr>
                        <a:t>9 мес. 2016 г.</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a:solidFill>
                            <a:srgbClr val="000000"/>
                          </a:solidFill>
                          <a:effectLst/>
                          <a:latin typeface="Arial"/>
                          <a:ea typeface="Times New Roman"/>
                          <a:cs typeface="Times New Roman"/>
                        </a:rPr>
                        <a:t>Оценка 2016г.</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a:solidFill>
                            <a:srgbClr val="000000"/>
                          </a:solidFill>
                          <a:effectLst/>
                          <a:latin typeface="Arial"/>
                          <a:ea typeface="Times New Roman"/>
                          <a:cs typeface="Times New Roman"/>
                        </a:rPr>
                        <a:t>Прогноз 2017 г.</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a:solidFill>
                            <a:srgbClr val="000000"/>
                          </a:solidFill>
                          <a:effectLst/>
                          <a:latin typeface="Arial"/>
                          <a:ea typeface="Times New Roman"/>
                          <a:cs typeface="Times New Roman"/>
                        </a:rPr>
                        <a:t>Прогноз 2018 г.</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8254">
                <a:tc>
                  <a:txBody>
                    <a:bodyPr/>
                    <a:lstStyle/>
                    <a:p>
                      <a:pPr eaLnBrk="0" fontAlgn="t" hangingPunct="0">
                        <a:lnSpc>
                          <a:spcPct val="115000"/>
                        </a:lnSpc>
                        <a:spcAft>
                          <a:spcPts val="0"/>
                        </a:spcAft>
                      </a:pPr>
                      <a:r>
                        <a:rPr lang="ru-RU" sz="1300" b="1" i="1" kern="1200">
                          <a:solidFill>
                            <a:srgbClr val="000000"/>
                          </a:solidFill>
                          <a:effectLst/>
                          <a:latin typeface="Arial"/>
                          <a:ea typeface="Times New Roman"/>
                          <a:cs typeface="Times New Roman"/>
                        </a:rPr>
                        <a:t>Сфера торговли</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Оборот розничной торговли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1207</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650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1249</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1304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1321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indent="33655" eaLnBrk="0" fontAlgn="t" hangingPunct="0">
                        <a:lnSpc>
                          <a:spcPct val="115000"/>
                        </a:lnSpc>
                        <a:spcAft>
                          <a:spcPts val="0"/>
                        </a:spcAft>
                      </a:pPr>
                      <a:r>
                        <a:rPr lang="ru-RU" sz="1300" kern="1200">
                          <a:solidFill>
                            <a:srgbClr val="000000"/>
                          </a:solidFill>
                          <a:effectLst/>
                          <a:latin typeface="Arial"/>
                          <a:ea typeface="Times New Roman"/>
                          <a:cs typeface="Times New Roman"/>
                        </a:rPr>
                        <a:t> - на душу населения, руб. (2015г. - 18165 чел.; 2016г. – 18327 чел.)</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66446</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35467</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68151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71152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72079</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торговли всего,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84</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86</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введенных объектов,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10</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71945">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прекративших деятельность</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8</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418254">
                <a:tc>
                  <a:txBody>
                    <a:bodyPr/>
                    <a:lstStyle/>
                    <a:p>
                      <a:pPr eaLnBrk="0" fontAlgn="t" hangingPunct="0">
                        <a:lnSpc>
                          <a:spcPct val="115000"/>
                        </a:lnSpc>
                        <a:spcAft>
                          <a:spcPts val="0"/>
                        </a:spcAft>
                      </a:pPr>
                      <a:r>
                        <a:rPr lang="ru-RU" sz="1300" b="1" i="1" kern="1200">
                          <a:solidFill>
                            <a:srgbClr val="000000"/>
                          </a:solidFill>
                          <a:effectLst/>
                          <a:latin typeface="Arial"/>
                          <a:ea typeface="Times New Roman"/>
                          <a:cs typeface="Times New Roman"/>
                        </a:rPr>
                        <a:t>Сфера общественного питания</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Оборот общественного питания,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45,9</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34</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47,1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49,2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300" dirty="0">
                          <a:effectLst/>
                          <a:latin typeface="Arial"/>
                          <a:ea typeface="Times New Roman"/>
                          <a:cs typeface="Times New Roman"/>
                        </a:rPr>
                        <a:t>51,3</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1314">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всего,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16</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17</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a:effectLst/>
                          <a:latin typeface="Arial"/>
                          <a:ea typeface="Times New Roman"/>
                          <a:cs typeface="Times New Roman"/>
                        </a:rPr>
                        <a:t>18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300" dirty="0">
                          <a:effectLst/>
                          <a:latin typeface="Arial"/>
                          <a:ea typeface="Times New Roman"/>
                          <a:cs typeface="Times New Roman"/>
                        </a:rPr>
                        <a:t>18</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extLst>
      <p:ext uri="{BB962C8B-B14F-4D97-AF65-F5344CB8AC3E}">
        <p14:creationId xmlns:p14="http://schemas.microsoft.com/office/powerpoint/2010/main" val="970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20</a:t>
            </a:fld>
            <a:endParaRPr lang="ru-RU" dirty="0"/>
          </a:p>
        </p:txBody>
      </p:sp>
      <p:graphicFrame>
        <p:nvGraphicFramePr>
          <p:cNvPr id="3" name="Схема 2"/>
          <p:cNvGraphicFramePr/>
          <p:nvPr>
            <p:extLst>
              <p:ext uri="{D42A27DB-BD31-4B8C-83A1-F6EECF244321}">
                <p14:modId xmlns:p14="http://schemas.microsoft.com/office/powerpoint/2010/main" val="3601467222"/>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a:t>
            </a:r>
            <a:r>
              <a:rPr lang="ru-RU" sz="2200" b="1" dirty="0" smtClean="0">
                <a:solidFill>
                  <a:schemeClr val="tx1"/>
                </a:solidFill>
              </a:rPr>
              <a:t>2017 </a:t>
            </a:r>
            <a:r>
              <a:rPr lang="ru-RU" sz="2200" b="1" dirty="0">
                <a:solidFill>
                  <a:schemeClr val="tx1"/>
                </a:solidFill>
              </a:rPr>
              <a:t>год и на плановый период </a:t>
            </a:r>
            <a:r>
              <a:rPr lang="ru-RU" sz="2200" b="1" dirty="0" smtClean="0">
                <a:solidFill>
                  <a:schemeClr val="tx1"/>
                </a:solidFill>
              </a:rPr>
              <a:t>2018 </a:t>
            </a:r>
            <a:r>
              <a:rPr lang="ru-RU" sz="2200" b="1" dirty="0">
                <a:solidFill>
                  <a:schemeClr val="tx1"/>
                </a:solidFill>
              </a:rPr>
              <a:t>и </a:t>
            </a:r>
            <a:r>
              <a:rPr lang="ru-RU" sz="2200" b="1" dirty="0" smtClean="0">
                <a:solidFill>
                  <a:schemeClr val="tx1"/>
                </a:solidFill>
              </a:rPr>
              <a:t>2019годов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21</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2016, 2017 </a:t>
            </a:r>
            <a:r>
              <a:rPr lang="ru-RU" sz="2300" b="1" dirty="0">
                <a:solidFill>
                  <a:schemeClr val="tx1"/>
                </a:solidFill>
              </a:rPr>
              <a:t>годы и на плановый период </a:t>
            </a:r>
            <a:r>
              <a:rPr lang="ru-RU" sz="2300" b="1" dirty="0" smtClean="0">
                <a:solidFill>
                  <a:schemeClr val="tx1"/>
                </a:solidFill>
              </a:rPr>
              <a:t>2018 </a:t>
            </a:r>
            <a:r>
              <a:rPr lang="ru-RU" sz="2300" b="1" dirty="0">
                <a:solidFill>
                  <a:schemeClr val="tx1"/>
                </a:solidFill>
              </a:rPr>
              <a:t>и </a:t>
            </a:r>
            <a:r>
              <a:rPr lang="ru-RU" sz="2300" b="1" dirty="0" smtClean="0">
                <a:solidFill>
                  <a:schemeClr val="tx1"/>
                </a:solidFill>
              </a:rPr>
              <a:t>2019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1678235113"/>
              </p:ext>
            </p:extLst>
          </p:nvPr>
        </p:nvGraphicFramePr>
        <p:xfrm>
          <a:off x="107504" y="1772816"/>
          <a:ext cx="8674100" cy="4416425"/>
        </p:xfrm>
        <a:graphic>
          <a:graphicData uri="http://schemas.openxmlformats.org/presentationml/2006/ole">
            <mc:AlternateContent xmlns:mc="http://schemas.openxmlformats.org/markup-compatibility/2006">
              <mc:Choice xmlns:v="urn:schemas-microsoft-com:vml" Requires="v">
                <p:oleObj spid="_x0000_s5130" name="Лист" r:id="rId3" imgW="8715392" imgH="4438563" progId="Excel.Sheet.12">
                  <p:embed/>
                </p:oleObj>
              </mc:Choice>
              <mc:Fallback>
                <p:oleObj name="Лист" r:id="rId3" imgW="8715392" imgH="4438563" progId="Excel.Sheet.12">
                  <p:embed/>
                  <p:pic>
                    <p:nvPicPr>
                      <p:cNvPr id="0" name=""/>
                      <p:cNvPicPr>
                        <a:picLocks noChangeAspect="1" noChangeArrowheads="1"/>
                      </p:cNvPicPr>
                      <p:nvPr/>
                    </p:nvPicPr>
                    <p:blipFill>
                      <a:blip r:embed="rId4"/>
                      <a:srcRect/>
                      <a:stretch>
                        <a:fillRect/>
                      </a:stretch>
                    </p:blipFill>
                    <p:spPr bwMode="auto">
                      <a:xfrm>
                        <a:off x="107504" y="1772816"/>
                        <a:ext cx="86741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fontScale="90000"/>
          </a:bodyPr>
          <a:lstStyle/>
          <a:p>
            <a:pPr eaLnBrk="1" fontAlgn="auto" hangingPunct="1">
              <a:spcAft>
                <a:spcPts val="0"/>
              </a:spcAft>
              <a:defRPr/>
            </a:pPr>
            <a:r>
              <a:rPr lang="ru-RU" altLang="ru-RU" sz="2800" b="1"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100" name="Диаграмма 6"/>
          <p:cNvGraphicFramePr>
            <a:graphicFrameLocks/>
          </p:cNvGraphicFramePr>
          <p:nvPr/>
        </p:nvGraphicFramePr>
        <p:xfrm>
          <a:off x="61921" y="4530726"/>
          <a:ext cx="3044160" cy="2189163"/>
        </p:xfrm>
        <a:graphic>
          <a:graphicData uri="http://schemas.openxmlformats.org/presentationml/2006/ole">
            <mc:AlternateContent xmlns:mc="http://schemas.openxmlformats.org/markup-compatibility/2006">
              <mc:Choice xmlns:v="urn:schemas-microsoft-com:vml" Requires="v">
                <p:oleObj spid="_x0000_s10245" r:id="rId9" imgW="3359187" imgH="2188654" progId="Excel.Chart.8">
                  <p:embed/>
                </p:oleObj>
              </mc:Choice>
              <mc:Fallback>
                <p:oleObj r:id="rId9" imgW="3359187" imgH="2188654"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21" y="4530726"/>
                        <a:ext cx="3044160" cy="218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Диаграмма 7"/>
          <p:cNvGraphicFramePr>
            <a:graphicFrameLocks/>
          </p:cNvGraphicFramePr>
          <p:nvPr/>
        </p:nvGraphicFramePr>
        <p:xfrm>
          <a:off x="3301921" y="4602163"/>
          <a:ext cx="3044160" cy="2190750"/>
        </p:xfrm>
        <a:graphic>
          <a:graphicData uri="http://schemas.openxmlformats.org/presentationml/2006/ole">
            <mc:AlternateContent xmlns:mc="http://schemas.openxmlformats.org/markup-compatibility/2006">
              <mc:Choice xmlns:v="urn:schemas-microsoft-com:vml" Requires="v">
                <p:oleObj spid="_x0000_s10246" r:id="rId11" imgW="3359187" imgH="2188654" progId="Excel.Chart.8">
                  <p:embed/>
                </p:oleObj>
              </mc:Choice>
              <mc:Fallback>
                <p:oleObj r:id="rId11" imgW="3359187" imgH="2188654" progId="Excel.Char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1921" y="4602163"/>
                        <a:ext cx="3044160"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Диаграмма 8"/>
          <p:cNvGraphicFramePr>
            <a:graphicFrameLocks/>
          </p:cNvGraphicFramePr>
          <p:nvPr/>
        </p:nvGraphicFramePr>
        <p:xfrm>
          <a:off x="6130081" y="4602163"/>
          <a:ext cx="3044160" cy="2190750"/>
        </p:xfrm>
        <a:graphic>
          <a:graphicData uri="http://schemas.openxmlformats.org/presentationml/2006/ole">
            <mc:AlternateContent xmlns:mc="http://schemas.openxmlformats.org/markup-compatibility/2006">
              <mc:Choice xmlns:v="urn:schemas-microsoft-com:vml" Requires="v">
                <p:oleObj spid="_x0000_s10247" r:id="rId13" imgW="3353091" imgH="2188654" progId="Excel.Chart.8">
                  <p:embed/>
                </p:oleObj>
              </mc:Choice>
              <mc:Fallback>
                <p:oleObj r:id="rId13" imgW="3353091" imgH="2188654" progId="Excel.Chart.8">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0081" y="4602163"/>
                        <a:ext cx="3044160"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921" y="274638"/>
            <a:ext cx="8229600" cy="1143000"/>
          </a:xfrm>
        </p:spPr>
        <p:txBody>
          <a:bodyPr rtlCol="0">
            <a:normAutofit fontScale="90000"/>
          </a:bodyPr>
          <a:lstStyle/>
          <a:p>
            <a:pPr eaLnBrk="1" fontAlgn="auto" hangingPunct="1">
              <a:spcAft>
                <a:spcPts val="0"/>
              </a:spcAft>
              <a:defRPr/>
            </a:pPr>
            <a:r>
              <a:rPr lang="ru-RU" altLang="ru-RU" sz="4000" b="1" dirty="0" smtClean="0"/>
              <a:t>Бюджет 2016-201</a:t>
            </a:r>
            <a:r>
              <a:rPr lang="ru-RU" altLang="ru-RU" sz="4000" b="1" dirty="0"/>
              <a:t>9</a:t>
            </a:r>
            <a:r>
              <a:rPr lang="ru-RU" altLang="ru-RU" sz="4000" b="1" dirty="0" smtClean="0"/>
              <a:t> года (собственные доходы)</a:t>
            </a:r>
          </a:p>
        </p:txBody>
      </p:sp>
      <p:graphicFrame>
        <p:nvGraphicFramePr>
          <p:cNvPr id="5123" name="Group 3"/>
          <p:cNvGraphicFramePr>
            <a:graphicFrameLocks noGrp="1"/>
          </p:cNvGraphicFramePr>
          <p:nvPr>
            <p:ph type="tbl" idx="1"/>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2016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2017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2018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2019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rPr>
                        <a:t>43,6</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44,7</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44,3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44,1</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+1,1</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-0,2</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nvPr>
        </p:nvGraphicFramePr>
        <p:xfrm>
          <a:off x="260640" y="906464"/>
          <a:ext cx="8490240" cy="4527603"/>
        </p:xfrm>
        <a:graphic>
          <a:graphicData uri="http://schemas.openxmlformats.org/drawingml/2006/table">
            <a:tbl>
              <a:tblPr/>
              <a:tblGrid>
                <a:gridCol w="2808615"/>
                <a:gridCol w="1959499"/>
                <a:gridCol w="2024816"/>
                <a:gridCol w="1697310"/>
              </a:tblGrid>
              <a:tr h="902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2016год,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2017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+0,6</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4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2,1</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33,2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33,9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+0,7</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2,1</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Реализация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2,1</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43,6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44,7</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2017 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- 398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-2111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13650 тыс. руб.</a:t>
            </a:r>
          </a:p>
          <a:p>
            <a:pPr eaLnBrk="1" fontAlgn="auto" hangingPunct="1">
              <a:spcAft>
                <a:spcPts val="0"/>
              </a:spcAft>
              <a:buFontTx/>
              <a:buNone/>
              <a:defRPr/>
            </a:pPr>
            <a:endParaRPr lang="ru-RU" sz="3600" b="0" dirty="0" smtClean="0"/>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4"/>
            <a:ext cx="8856000" cy="1152525"/>
          </a:xfrm>
        </p:spPr>
        <p:txBody>
          <a:bodyPr/>
          <a:lstStyle/>
          <a:p>
            <a:pPr eaLnBrk="1" hangingPunct="1"/>
            <a:r>
              <a:rPr lang="ru-RU" altLang="ru-RU" sz="2800" b="1" smtClean="0"/>
              <a:t>В каких пропорциях распределены расходы  бюджета в 2017году? </a:t>
            </a:r>
            <a:endParaRPr lang="ru-RU" altLang="ru-RU" sz="2800" smtClean="0"/>
          </a:p>
        </p:txBody>
      </p:sp>
      <p:graphicFrame>
        <p:nvGraphicFramePr>
          <p:cNvPr id="8195" name="Объект 3"/>
          <p:cNvGraphicFramePr>
            <a:graphicFrameLocks noGrp="1"/>
          </p:cNvGraphicFramePr>
          <p:nvPr>
            <p:ph idx="1"/>
          </p:nvPr>
        </p:nvGraphicFramePr>
        <p:xfrm>
          <a:off x="776160" y="1600201"/>
          <a:ext cx="7591680" cy="4525963"/>
        </p:xfrm>
        <a:graphic>
          <a:graphicData uri="http://schemas.openxmlformats.org/presentationml/2006/ole">
            <mc:AlternateContent xmlns:mc="http://schemas.openxmlformats.org/markup-compatibility/2006">
              <mc:Choice xmlns:v="urn:schemas-microsoft-com:vml" Requires="v">
                <p:oleObj spid="_x0000_s11267" r:id="rId3" imgW="8370533" imgH="4523624" progId="Excel.Chart.8">
                  <p:embed/>
                </p:oleObj>
              </mc:Choice>
              <mc:Fallback>
                <p:oleObj r:id="rId3" imgW="8370533" imgH="452362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60" y="1600201"/>
                        <a:ext cx="7591680" cy="4525963"/>
                      </a:xfrm>
                      <a:prstGeom prst="rect">
                        <a:avLst/>
                      </a:prstGeom>
                    </p:spPr>
                  </p:pic>
                </p:oleObj>
              </mc:Fallback>
            </mc:AlternateContent>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28</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2015 </a:t>
            </a:r>
            <a:r>
              <a:rPr lang="ru-RU" sz="2400" b="1" dirty="0">
                <a:solidFill>
                  <a:schemeClr val="tx1"/>
                </a:solidFill>
              </a:rPr>
              <a:t>– 2016 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4265211191"/>
              </p:ext>
            </p:extLst>
          </p:nvPr>
        </p:nvGraphicFramePr>
        <p:xfrm>
          <a:off x="190500" y="784225"/>
          <a:ext cx="8761413" cy="5624513"/>
        </p:xfrm>
        <a:graphic>
          <a:graphicData uri="http://schemas.openxmlformats.org/presentationml/2006/ole">
            <mc:AlternateContent xmlns:mc="http://schemas.openxmlformats.org/markup-compatibility/2006">
              <mc:Choice xmlns:v="urn:schemas-microsoft-com:vml" Requires="v">
                <p:oleObj spid="_x0000_s8201" name="Лист" r:id="rId3" imgW="5181600" imgH="3248138" progId="Excel.Sheet.12">
                  <p:embed/>
                </p:oleObj>
              </mc:Choice>
              <mc:Fallback>
                <p:oleObj name="Лист" r:id="rId3" imgW="5181600" imgH="3248138" progId="Excel.Sheet.12">
                  <p:embed/>
                  <p:pic>
                    <p:nvPicPr>
                      <p:cNvPr id="0" name=""/>
                      <p:cNvPicPr>
                        <a:picLocks noChangeAspect="1" noChangeArrowheads="1"/>
                      </p:cNvPicPr>
                      <p:nvPr/>
                    </p:nvPicPr>
                    <p:blipFill>
                      <a:blip r:embed="rId4"/>
                      <a:srcRect/>
                      <a:stretch>
                        <a:fillRect/>
                      </a:stretch>
                    </p:blipFill>
                    <p:spPr bwMode="auto">
                      <a:xfrm>
                        <a:off x="190500" y="784225"/>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29</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2015-2016 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1858305930"/>
              </p:ext>
            </p:extLst>
          </p:nvPr>
        </p:nvGraphicFramePr>
        <p:xfrm>
          <a:off x="107504" y="1052736"/>
          <a:ext cx="8928992" cy="5616624"/>
        </p:xfrm>
        <a:graphic>
          <a:graphicData uri="http://schemas.openxmlformats.org/presentationml/2006/ole">
            <mc:AlternateContent xmlns:mc="http://schemas.openxmlformats.org/markup-compatibility/2006">
              <mc:Choice xmlns:v="urn:schemas-microsoft-com:vml" Requires="v">
                <p:oleObj spid="_x0000_s6152" name="Лист" r:id="rId3" imgW="3181249" imgH="2286017" progId="Excel.Sheet.12">
                  <p:embed/>
                </p:oleObj>
              </mc:Choice>
              <mc:Fallback>
                <p:oleObj name="Лист" r:id="rId3" imgW="3181249" imgH="2286017" progId="Excel.Sheet.12">
                  <p:embed/>
                  <p:pic>
                    <p:nvPicPr>
                      <p:cNvPr id="0" name=""/>
                      <p:cNvPicPr>
                        <a:picLocks noChangeAspect="1" noChangeArrowheads="1"/>
                      </p:cNvPicPr>
                      <p:nvPr/>
                    </p:nvPicPr>
                    <p:blipFill>
                      <a:blip r:embed="rId4"/>
                      <a:srcRect/>
                      <a:stretch>
                        <a:fillRect/>
                      </a:stretch>
                    </p:blipFill>
                    <p:spPr bwMode="auto">
                      <a:xfrm>
                        <a:off x="107504" y="1052736"/>
                        <a:ext cx="8928992" cy="56166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1152128"/>
          </a:xfrm>
        </p:spPr>
        <p:txBody>
          <a:bodyPr>
            <a:normAutofit/>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2017 </a:t>
            </a:r>
            <a:r>
              <a:rPr lang="ru-RU" sz="4200" b="1" dirty="0"/>
              <a:t>год и </a:t>
            </a:r>
            <a:r>
              <a:rPr lang="ru-RU" sz="4200" b="1" dirty="0" smtClean="0"/>
              <a:t>2018-2019 годы. </a:t>
            </a:r>
            <a:endParaRPr lang="ru-RU" sz="4200" b="1" dirty="0" smtClean="0"/>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2016-2019 года (расходы), млн. руб.</a:t>
            </a:r>
          </a:p>
        </p:txBody>
      </p:sp>
      <p:graphicFrame>
        <p:nvGraphicFramePr>
          <p:cNvPr id="27936" name="Group 1312"/>
          <p:cNvGraphicFramePr>
            <a:graphicFrameLocks noGrp="1"/>
          </p:cNvGraphicFramePr>
          <p:nvPr>
            <p:ph type="tbl" idx="1"/>
          </p:nvPr>
        </p:nvGraphicFramePr>
        <p:xfrm>
          <a:off x="391681" y="1052513"/>
          <a:ext cx="8491682" cy="5133856"/>
        </p:xfrm>
        <a:graphic>
          <a:graphicData uri="http://schemas.openxmlformats.org/drawingml/2006/table">
            <a:tbl>
              <a:tblPr/>
              <a:tblGrid>
                <a:gridCol w="2236252"/>
                <a:gridCol w="511055"/>
                <a:gridCol w="624389"/>
                <a:gridCol w="811705"/>
                <a:gridCol w="749266"/>
                <a:gridCol w="999022"/>
                <a:gridCol w="1057283"/>
                <a:gridCol w="1502710"/>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     Раздел, подраздел</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yr" charset="-52"/>
                        </a:rPr>
                        <a:t>Рз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rPr>
                        <a:t>Пз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2016 </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2017</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2017 год-2016год</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31">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659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cs typeface="Arial" pitchFamily="34" charset="0"/>
                        </a:rPr>
                        <a:t>110,4 </a:t>
                      </a:r>
                      <a:r>
                        <a:rPr kumimoji="0" lang="ru-RU" sz="1000" b="1" i="0" u="none" strike="noStrike" cap="none" normalizeH="0" baseline="0" dirty="0" err="1" smtClean="0">
                          <a:ln>
                            <a:noFill/>
                          </a:ln>
                          <a:solidFill>
                            <a:schemeClr val="tx1"/>
                          </a:solidFill>
                          <a:effectLst/>
                          <a:latin typeface="Arial" pitchFamily="34" charset="0"/>
                          <a:cs typeface="Arial" pitchFamily="34" charset="0"/>
                        </a:rPr>
                        <a:t>тыс.руб</a:t>
                      </a:r>
                      <a:r>
                        <a:rPr kumimoji="0" lang="ru-RU" sz="1000" b="1" i="0" u="none" strike="noStrike" cap="none" normalizeH="0" baseline="0" dirty="0" smtClean="0">
                          <a:ln>
                            <a:noFill/>
                          </a:ln>
                          <a:solidFill>
                            <a:schemeClr val="tx1"/>
                          </a:solidFill>
                          <a:effectLst/>
                          <a:latin typeface="Arial" pitchFamily="34" charset="0"/>
                          <a:cs typeface="Arial" pitchFamily="34" charset="0"/>
                        </a:rPr>
                        <a:t>.</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cs typeface="Arial" pitchFamily="34" charset="0"/>
                        </a:rPr>
                        <a:t>110,4 </a:t>
                      </a:r>
                      <a:r>
                        <a:rPr kumimoji="0" lang="ru-RU" sz="1000" b="1" i="0" u="none" strike="noStrike" cap="none" normalizeH="0" baseline="0" dirty="0" err="1" smtClean="0">
                          <a:ln>
                            <a:noFill/>
                          </a:ln>
                          <a:solidFill>
                            <a:schemeClr val="tx1"/>
                          </a:solidFill>
                          <a:effectLst/>
                          <a:latin typeface="Arial" pitchFamily="34" charset="0"/>
                          <a:cs typeface="Arial" pitchFamily="34" charset="0"/>
                        </a:rPr>
                        <a:t>тыс.руб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pitchFamily="34" charset="0"/>
                          <a:cs typeface="Arial" pitchFamily="34" charset="0"/>
                        </a:rPr>
                        <a:t>110,4 тыс.руб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cs typeface="Arial" pitchFamily="34" charset="0"/>
                        </a:rPr>
                        <a:t>110,4 </a:t>
                      </a:r>
                      <a:r>
                        <a:rPr kumimoji="0" lang="ru-RU" sz="1000" b="1" i="0" u="none" strike="noStrike" cap="none" normalizeH="0" baseline="0" dirty="0" err="1" smtClean="0">
                          <a:ln>
                            <a:noFill/>
                          </a:ln>
                          <a:solidFill>
                            <a:schemeClr val="tx1"/>
                          </a:solidFill>
                          <a:effectLst/>
                          <a:latin typeface="Arial" pitchFamily="34" charset="0"/>
                          <a:cs typeface="Arial" pitchFamily="34" charset="0"/>
                        </a:rPr>
                        <a:t>тыс.руб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2016-2019 года (расходы), млн. руб.</a:t>
            </a:r>
          </a:p>
        </p:txBody>
      </p:sp>
      <p:graphicFrame>
        <p:nvGraphicFramePr>
          <p:cNvPr id="27936" name="Group 1312"/>
          <p:cNvGraphicFramePr>
            <a:graphicFrameLocks noGrp="1"/>
          </p:cNvGraphicFramePr>
          <p:nvPr>
            <p:ph type="tbl" idx="1"/>
          </p:nvPr>
        </p:nvGraphicFramePr>
        <p:xfrm>
          <a:off x="195840" y="906463"/>
          <a:ext cx="8752320" cy="5211790"/>
        </p:xfrm>
        <a:graphic>
          <a:graphicData uri="http://schemas.openxmlformats.org/drawingml/2006/table">
            <a:tbl>
              <a:tblPr/>
              <a:tblGrid>
                <a:gridCol w="2155422"/>
                <a:gridCol w="598009"/>
                <a:gridCol w="447044"/>
                <a:gridCol w="1139299"/>
                <a:gridCol w="826321"/>
                <a:gridCol w="1189822"/>
                <a:gridCol w="1286034"/>
                <a:gridCol w="1110369"/>
              </a:tblGrid>
              <a:tr h="91429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2016</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201</a:t>
                      </a:r>
                      <a:r>
                        <a:rPr kumimoji="0" lang="ru-RU" sz="1800" b="1" i="0" u="none" strike="noStrike" cap="none" normalizeH="0" baseline="0" dirty="0" smtClean="0">
                          <a:ln>
                            <a:noFill/>
                          </a:ln>
                          <a:solidFill>
                            <a:schemeClr val="tx1"/>
                          </a:solidFill>
                          <a:effectLst/>
                          <a:latin typeface="Arial" pitchFamily="34" charset="0"/>
                          <a:cs typeface="Arial" pitchFamily="34" charset="0"/>
                        </a:rPr>
                        <a:t>7</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201</a:t>
                      </a:r>
                      <a:r>
                        <a:rPr kumimoji="0" lang="ru-RU" sz="1800" b="1" i="0" u="none" strike="noStrike" cap="none" normalizeH="0" baseline="0" dirty="0" smtClean="0">
                          <a:ln>
                            <a:noFill/>
                          </a:ln>
                          <a:solidFill>
                            <a:schemeClr val="tx1"/>
                          </a:solidFill>
                          <a:effectLst/>
                          <a:latin typeface="Arial" pitchFamily="34" charset="0"/>
                          <a:cs typeface="Arial" pitchFamily="34" charset="0"/>
                        </a:rPr>
                        <a:t>8</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201</a:t>
                      </a:r>
                      <a:r>
                        <a:rPr kumimoji="0" lang="ru-RU" sz="1800" b="1" i="0" u="none" strike="noStrike" cap="none" normalizeH="0" baseline="0" dirty="0" smtClean="0">
                          <a:ln>
                            <a:noFill/>
                          </a:ln>
                          <a:solidFill>
                            <a:schemeClr val="tx1"/>
                          </a:solidFill>
                          <a:effectLst/>
                          <a:latin typeface="Arial" pitchFamily="34" charset="0"/>
                          <a:cs typeface="Arial" pitchFamily="34" charset="0"/>
                        </a:rPr>
                        <a:t>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2017 г-2016 </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400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2,1</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1" dirty="0" smtClean="0"/>
                        <a:t>2,1</a:t>
                      </a:r>
                      <a:endParaRPr lang="ru-RU" sz="1800" b="1" i="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1" dirty="0" smtClean="0"/>
                        <a:t>2,1</a:t>
                      </a:r>
                      <a:endParaRPr lang="ru-RU" sz="1800" b="1" i="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1" dirty="0" smtClean="0"/>
                        <a:t>2,2</a:t>
                      </a:r>
                      <a:endParaRPr lang="ru-RU" sz="1800" b="1" i="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1" dirty="0" smtClean="0"/>
                        <a:t>+13 </a:t>
                      </a:r>
                      <a:r>
                        <a:rPr lang="ru-RU" sz="1800" b="1" i="1" dirty="0" err="1" smtClean="0"/>
                        <a:t>тр</a:t>
                      </a:r>
                      <a:endParaRPr lang="ru-RU" sz="1800" b="1" i="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2,5</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+7тр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264">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 </a:t>
                      </a:r>
                      <a:r>
                        <a:rPr lang="ru-RU" sz="1800" dirty="0" err="1" smtClean="0"/>
                        <a:t>тыс.руб</a:t>
                      </a:r>
                      <a:r>
                        <a:rPr lang="ru-RU" sz="1800" dirty="0" smtClean="0"/>
                        <a:t>.</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293">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+18тр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26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0,5</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+5тр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2016-2019 года (расходы), млн. руб.</a:t>
            </a:r>
          </a:p>
        </p:txBody>
      </p:sp>
      <p:graphicFrame>
        <p:nvGraphicFramePr>
          <p:cNvPr id="27936" name="Group 1312"/>
          <p:cNvGraphicFramePr>
            <a:graphicFrameLocks noGrp="1"/>
          </p:cNvGraphicFramePr>
          <p:nvPr>
            <p:ph type="tbl" idx="1"/>
          </p:nvPr>
        </p:nvGraphicFramePr>
        <p:xfrm>
          <a:off x="230400" y="908050"/>
          <a:ext cx="8883361" cy="3956195"/>
        </p:xfrm>
        <a:graphic>
          <a:graphicData uri="http://schemas.openxmlformats.org/drawingml/2006/table">
            <a:tbl>
              <a:tblPr/>
              <a:tblGrid>
                <a:gridCol w="2339430"/>
                <a:gridCol w="500615"/>
                <a:gridCol w="461107"/>
                <a:gridCol w="817364"/>
                <a:gridCol w="852315"/>
                <a:gridCol w="1227251"/>
                <a:gridCol w="1148262"/>
                <a:gridCol w="1537017"/>
              </a:tblGrid>
              <a:tr h="1045826">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2016 </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2017 </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a:t>
                      </a:r>
                      <a:r>
                        <a:rPr kumimoji="0" lang="en-US" sz="1800" b="1" i="0" u="none" strike="noStrike" cap="none" normalizeH="0" baseline="0" dirty="0" smtClean="0">
                          <a:ln>
                            <a:noFill/>
                          </a:ln>
                          <a:solidFill>
                            <a:schemeClr val="tx1"/>
                          </a:solidFill>
                          <a:effectLst/>
                          <a:latin typeface="Arial" pitchFamily="34" charset="0"/>
                          <a:cs typeface="Arial" pitchFamily="34" charset="0"/>
                        </a:rPr>
                        <a:t>1</a:t>
                      </a:r>
                      <a:r>
                        <a:rPr kumimoji="0" lang="ru-RU" sz="1800" b="1" i="0" u="none" strike="noStrike" cap="none" normalizeH="0" baseline="0" dirty="0" smtClean="0">
                          <a:ln>
                            <a:noFill/>
                          </a:ln>
                          <a:solidFill>
                            <a:schemeClr val="tx1"/>
                          </a:solidFill>
                          <a:effectLst/>
                          <a:latin typeface="Arial" pitchFamily="34" charset="0"/>
                          <a:cs typeface="Arial" pitchFamily="34" charset="0"/>
                        </a:rPr>
                        <a:t>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2017г-2016 г</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832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8827">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882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Дорожное хозяйство (дорожные фонды)</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882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671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2016-2019 года (расходы), млн. руб.</a:t>
            </a:r>
          </a:p>
        </p:txBody>
      </p:sp>
      <p:graphicFrame>
        <p:nvGraphicFramePr>
          <p:cNvPr id="27936" name="Group 1312"/>
          <p:cNvGraphicFramePr>
            <a:graphicFrameLocks noGrp="1"/>
          </p:cNvGraphicFramePr>
          <p:nvPr>
            <p:ph type="tbl" idx="1"/>
          </p:nvPr>
        </p:nvGraphicFramePr>
        <p:xfrm>
          <a:off x="260641" y="722313"/>
          <a:ext cx="8752319" cy="5151272"/>
        </p:xfrm>
        <a:graphic>
          <a:graphicData uri="http://schemas.openxmlformats.org/drawingml/2006/table">
            <a:tbl>
              <a:tblPr/>
              <a:tblGrid>
                <a:gridCol w="2304921"/>
                <a:gridCol w="493230"/>
                <a:gridCol w="454304"/>
                <a:gridCol w="805307"/>
                <a:gridCol w="839743"/>
                <a:gridCol w="1209147"/>
                <a:gridCol w="908075"/>
                <a:gridCol w="1737592"/>
              </a:tblGrid>
              <a:tr h="65579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2016 </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2017г-2016 г</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7474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85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85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Взносы на капитальный ремонт</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636">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0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0,119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0,148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0,148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0,148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+29тр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68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МАУ ДК «Боровский»</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2016-2019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2410260618"/>
              </p:ext>
            </p:extLst>
          </p:nvPr>
        </p:nvGraphicFramePr>
        <p:xfrm>
          <a:off x="260640" y="1125539"/>
          <a:ext cx="8622720" cy="4151631"/>
        </p:xfrm>
        <a:graphic>
          <a:graphicData uri="http://schemas.openxmlformats.org/drawingml/2006/table">
            <a:tbl>
              <a:tblPr/>
              <a:tblGrid>
                <a:gridCol w="2395433"/>
                <a:gridCol w="512598"/>
                <a:gridCol w="472145"/>
                <a:gridCol w="836930"/>
                <a:gridCol w="872719"/>
                <a:gridCol w="1256628"/>
                <a:gridCol w="1133259"/>
                <a:gridCol w="1143008"/>
              </a:tblGrid>
              <a:tr h="1462701">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2016 </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2017</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2018</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2019</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2017 г-2016 г</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6701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Пенсии муниципальным служащим</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159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МАУ «СК «Боровский»</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10,8</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11,2</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11,6</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+0,4</a:t>
                      </a:r>
                    </a:p>
                  </a:txBody>
                  <a:tcPr marL="82954" marR="82954"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0435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80001" y="188914"/>
            <a:ext cx="8856000" cy="1152525"/>
          </a:xfrm>
        </p:spPr>
        <p:txBody>
          <a:bodyPr/>
          <a:lstStyle/>
          <a:p>
            <a:pPr algn="ctr"/>
            <a:r>
              <a:rPr lang="ru-RU" altLang="ru-RU" sz="2800" b="1" dirty="0" smtClean="0"/>
              <a:t>СТРУКТУРА </a:t>
            </a:r>
            <a:r>
              <a:rPr lang="ru-RU" altLang="ru-RU" sz="2800" b="1" dirty="0" smtClean="0"/>
              <a:t>расходов  </a:t>
            </a:r>
            <a:r>
              <a:rPr lang="ru-RU" altLang="ru-RU" sz="2800" b="1" dirty="0" smtClean="0"/>
              <a:t>бюджета в 2016 году</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2244002897"/>
              </p:ext>
            </p:extLst>
          </p:nvPr>
        </p:nvGraphicFramePr>
        <p:xfrm>
          <a:off x="395536" y="1391568"/>
          <a:ext cx="8424936" cy="529900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3" name="TextBox 2"/>
          <p:cNvSpPr txBox="1"/>
          <p:nvPr/>
        </p:nvSpPr>
        <p:spPr>
          <a:xfrm>
            <a:off x="4139952" y="2924944"/>
            <a:ext cx="2016224" cy="523220"/>
          </a:xfrm>
          <a:prstGeom prst="rect">
            <a:avLst/>
          </a:prstGeom>
        </p:spPr>
        <p:txBody>
          <a:bodyPr wrap="square" rtlCol="0">
            <a:spAutoFit/>
          </a:bodyPr>
          <a:lstStyle/>
          <a:p>
            <a:r>
              <a:rPr lang="ru-RU" sz="1400" b="1" dirty="0" smtClean="0">
                <a:latin typeface="Arial" panose="020B0604020202020204" pitchFamily="34" charset="0"/>
                <a:cs typeface="Arial" panose="020B0604020202020204" pitchFamily="34" charset="0"/>
              </a:rPr>
              <a:t>Национальная экономика – 4,5 %</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027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2450147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sss\обменник\Суппес О.В\Фото к отчету главы март 2016 г\Боровский сверху 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ChangeAspect="1"/>
          </p:cNvGraphicFramePr>
          <p:nvPr>
            <p:extLst>
              <p:ext uri="{D42A27DB-BD31-4B8C-83A1-F6EECF244321}">
                <p14:modId xmlns:p14="http://schemas.microsoft.com/office/powerpoint/2010/main" val="723402568"/>
              </p:ext>
            </p:extLst>
          </p:nvPr>
        </p:nvGraphicFramePr>
        <p:xfrm>
          <a:off x="36513" y="332656"/>
          <a:ext cx="8999537" cy="6408712"/>
        </p:xfrm>
        <a:graphic>
          <a:graphicData uri="http://schemas.openxmlformats.org/presentationml/2006/ole">
            <mc:AlternateContent xmlns:mc="http://schemas.openxmlformats.org/markup-compatibility/2006">
              <mc:Choice xmlns:v="urn:schemas-microsoft-com:vml" Requires="v">
                <p:oleObj spid="_x0000_s12291" name="Лист" r:id="rId6" imgW="4514816" imgH="2990924" progId="Excel.Sheet.12">
                  <p:embed/>
                </p:oleObj>
              </mc:Choice>
              <mc:Fallback>
                <p:oleObj name="Лист" r:id="rId6" imgW="4514816" imgH="2990924" progId="Excel.Sheet.12">
                  <p:embed/>
                  <p:pic>
                    <p:nvPicPr>
                      <p:cNvPr id="0" name="Объект 3"/>
                      <p:cNvPicPr>
                        <a:picLocks noChangeAspect="1" noChangeArrowheads="1"/>
                      </p:cNvPicPr>
                      <p:nvPr/>
                    </p:nvPicPr>
                    <p:blipFill>
                      <a:blip r:embed="rId7"/>
                      <a:srcRect/>
                      <a:stretch>
                        <a:fillRect/>
                      </a:stretch>
                    </p:blipFill>
                    <p:spPr bwMode="auto">
                      <a:xfrm>
                        <a:off x="36513" y="332656"/>
                        <a:ext cx="8999537" cy="64087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134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C69DF43-FC71-4D9D-89BA-DE039AF9B5D9}" type="slidenum">
              <a:rPr lang="ru-RU"/>
              <a:pPr>
                <a:defRPr/>
              </a:pPr>
              <a:t>39</a:t>
            </a:fld>
            <a:endParaRPr lang="ru-RU" dirty="0"/>
          </a:p>
        </p:txBody>
      </p:sp>
      <p:sp>
        <p:nvSpPr>
          <p:cNvPr id="36867" name="TextBox 5"/>
          <p:cNvSpPr txBox="1">
            <a:spLocks noChangeArrowheads="1"/>
          </p:cNvSpPr>
          <p:nvPr/>
        </p:nvSpPr>
        <p:spPr bwMode="auto">
          <a:xfrm>
            <a:off x="7885113" y="404813"/>
            <a:ext cx="1150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a:t>млн. руб.</a:t>
            </a:r>
          </a:p>
        </p:txBody>
      </p:sp>
      <p:graphicFrame>
        <p:nvGraphicFramePr>
          <p:cNvPr id="36868" name="Объект 3"/>
          <p:cNvGraphicFramePr>
            <a:graphicFrameLocks noChangeAspect="1"/>
          </p:cNvGraphicFramePr>
          <p:nvPr>
            <p:extLst>
              <p:ext uri="{D42A27DB-BD31-4B8C-83A1-F6EECF244321}">
                <p14:modId xmlns:p14="http://schemas.microsoft.com/office/powerpoint/2010/main" val="3162765776"/>
              </p:ext>
            </p:extLst>
          </p:nvPr>
        </p:nvGraphicFramePr>
        <p:xfrm>
          <a:off x="36512" y="737145"/>
          <a:ext cx="8999538" cy="5715000"/>
        </p:xfrm>
        <a:graphic>
          <a:graphicData uri="http://schemas.openxmlformats.org/presentationml/2006/ole">
            <mc:AlternateContent xmlns:mc="http://schemas.openxmlformats.org/markup-compatibility/2006">
              <mc:Choice xmlns:v="urn:schemas-microsoft-com:vml" Requires="v">
                <p:oleObj spid="_x0000_s9228" name="Лист" r:id="rId3" imgW="4514816" imgH="2952828" progId="Excel.Sheet.12">
                  <p:embed/>
                </p:oleObj>
              </mc:Choice>
              <mc:Fallback>
                <p:oleObj name="Лист" r:id="rId3" imgW="4514816" imgH="2952828" progId="Excel.Sheet.12">
                  <p:embed/>
                  <p:pic>
                    <p:nvPicPr>
                      <p:cNvPr id="0" name=""/>
                      <p:cNvPicPr>
                        <a:picLocks noChangeAspect="1" noChangeArrowheads="1"/>
                      </p:cNvPicPr>
                      <p:nvPr/>
                    </p:nvPicPr>
                    <p:blipFill>
                      <a:blip r:embed="rId4"/>
                      <a:srcRect/>
                      <a:stretch>
                        <a:fillRect/>
                      </a:stretch>
                    </p:blipFill>
                    <p:spPr bwMode="auto">
                      <a:xfrm>
                        <a:off x="36512" y="737145"/>
                        <a:ext cx="8999538" cy="5715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7847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2017 </a:t>
            </a:r>
            <a:r>
              <a:rPr lang="ru-RU" sz="1800" b="1" dirty="0"/>
              <a:t>- </a:t>
            </a:r>
            <a:r>
              <a:rPr lang="ru-RU" sz="1800" b="1" dirty="0" smtClean="0"/>
              <a:t>2019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3966811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278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t>2017-2019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57729757"/>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94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Боровский на </a:t>
            </a:r>
            <a:r>
              <a:rPr lang="ru-RU" sz="1600" b="1" dirty="0" smtClean="0"/>
              <a:t>2017 </a:t>
            </a:r>
            <a:r>
              <a:rPr lang="ru-RU" sz="1600" b="1" dirty="0"/>
              <a:t>- </a:t>
            </a:r>
            <a:r>
              <a:rPr lang="ru-RU" sz="1600" b="1" dirty="0" smtClean="0"/>
              <a:t>2019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57727560"/>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180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a:t>Муниципальная программа "Обеспечение безопасности жизнедеятельности на территории поселка Боровский на </a:t>
            </a:r>
            <a:r>
              <a:rPr lang="ru-RU" sz="1600" dirty="0" smtClean="0"/>
              <a:t>2017- 2019 </a:t>
            </a:r>
            <a:r>
              <a:rPr lang="ru-RU" sz="1600" dirty="0"/>
              <a:t>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747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02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2017-2019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80351457"/>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47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a:t>
            </a:r>
            <a:r>
              <a:rPr lang="ru-RU" sz="1600" b="1" dirty="0" smtClean="0"/>
              <a:t>2017 </a:t>
            </a:r>
            <a:r>
              <a:rPr lang="ru-RU" sz="1600" b="1" dirty="0"/>
              <a:t>- </a:t>
            </a:r>
            <a:r>
              <a:rPr lang="ru-RU" sz="1600" b="1" dirty="0" smtClean="0"/>
              <a:t>2019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92069651"/>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«Основные направления развития культурно-досуговой деятельности в муниципальном образовании поселок Боровский на </a:t>
            </a:r>
            <a:r>
              <a:rPr lang="ru-RU" sz="1600" b="1" dirty="0" smtClean="0"/>
              <a:t>2017-2019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01469314"/>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512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2017- 2019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79840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7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520940" cy="548640"/>
          </a:xfrm>
        </p:spPr>
        <p:txBody>
          <a:bodyPr/>
          <a:lstStyle/>
          <a:p>
            <a:pPr algn="ctr"/>
            <a:r>
              <a:rPr lang="ru-RU" sz="1600" b="1" dirty="0"/>
              <a:t>Муниципальная программа «Основные направления развития физической культуры  и спорта в муниципальном образовании поселок Боровский на </a:t>
            </a:r>
            <a:r>
              <a:rPr lang="ru-RU" sz="1600" b="1" dirty="0" smtClean="0"/>
              <a:t>2017-2019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768033011"/>
              </p:ext>
            </p:extLst>
          </p:nvPr>
        </p:nvGraphicFramePr>
        <p:xfrm>
          <a:off x="395536"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89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9514727"/>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a:t>
            </a:r>
            <a:r>
              <a:rPr lang="ru-RU" sz="1800" dirty="0" smtClean="0">
                <a:latin typeface="Arial" panose="020B0604020202020204" pitchFamily="34" charset="0"/>
                <a:cs typeface="Arial" panose="020B0604020202020204" pitchFamily="34" charset="0"/>
              </a:rPr>
              <a:t>26</a:t>
            </a:r>
            <a:r>
              <a:rPr lang="ru-RU" sz="1800" dirty="0" smtClean="0">
                <a:latin typeface="Arial" panose="020B0604020202020204" pitchFamily="34" charset="0"/>
                <a:cs typeface="Arial" panose="020B0604020202020204" pitchFamily="34" charset="0"/>
              </a:rPr>
              <a:t> октября</a:t>
            </a:r>
            <a:r>
              <a:rPr lang="ru-RU" sz="1800" dirty="0" smtClean="0">
                <a:latin typeface="Arial" panose="020B0604020202020204" pitchFamily="34" charset="0"/>
                <a:cs typeface="Arial" panose="020B0604020202020204" pitchFamily="34" charset="0"/>
              </a:rPr>
              <a:t>, будут назначены  публичные слушания с </a:t>
            </a:r>
            <a:r>
              <a:rPr lang="ru-RU" sz="1800" dirty="0" smtClean="0">
                <a:latin typeface="Arial" panose="020B0604020202020204" pitchFamily="34" charset="0"/>
                <a:cs typeface="Arial" panose="020B0604020202020204" pitchFamily="34" charset="0"/>
              </a:rPr>
              <a:t>28 октября </a:t>
            </a:r>
            <a:r>
              <a:rPr lang="ru-RU" sz="1800" dirty="0" smtClean="0">
                <a:latin typeface="Arial" panose="020B0604020202020204" pitchFamily="34" charset="0"/>
                <a:cs typeface="Arial" panose="020B0604020202020204" pitchFamily="34" charset="0"/>
              </a:rPr>
              <a:t>по </a:t>
            </a:r>
            <a:r>
              <a:rPr lang="ru-RU" sz="1800" dirty="0" smtClean="0">
                <a:latin typeface="Arial" panose="020B0604020202020204" pitchFamily="34" charset="0"/>
                <a:cs typeface="Arial" panose="020B0604020202020204" pitchFamily="34" charset="0"/>
              </a:rPr>
              <a:t>07 </a:t>
            </a:r>
            <a:r>
              <a:rPr lang="ru-RU" sz="1800" dirty="0" smtClean="0">
                <a:latin typeface="Arial" panose="020B0604020202020204" pitchFamily="34" charset="0"/>
                <a:cs typeface="Arial" panose="020B0604020202020204" pitchFamily="34" charset="0"/>
              </a:rPr>
              <a:t>ноября </a:t>
            </a:r>
            <a:r>
              <a:rPr lang="ru-RU" sz="1800" dirty="0" smtClean="0">
                <a:latin typeface="Arial" panose="020B0604020202020204" pitchFamily="34" charset="0"/>
                <a:cs typeface="Arial" panose="020B0604020202020204" pitchFamily="34" charset="0"/>
              </a:rPr>
              <a:t>2016 </a:t>
            </a:r>
            <a:r>
              <a:rPr lang="ru-RU" sz="1800" dirty="0" smtClean="0">
                <a:latin typeface="Arial" panose="020B0604020202020204" pitchFamily="34" charset="0"/>
                <a:cs typeface="Arial" panose="020B0604020202020204" pitchFamily="34" charset="0"/>
              </a:rPr>
              <a:t>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a:t>
            </a:r>
            <a:r>
              <a:rPr lang="ru-RU" sz="2000" dirty="0" smtClean="0">
                <a:latin typeface="Arial Black" panose="020B0A04020102020204" pitchFamily="34" charset="0"/>
              </a:rPr>
              <a:t>2017 </a:t>
            </a:r>
            <a:r>
              <a:rPr lang="ru-RU" sz="2000" dirty="0" smtClean="0">
                <a:latin typeface="Arial Black" panose="020B0A04020102020204" pitchFamily="34" charset="0"/>
              </a:rPr>
              <a:t>год </a:t>
            </a:r>
            <a:endParaRPr lang="ru-RU" sz="2000" dirty="0" smtClean="0">
              <a:latin typeface="Arial Black" panose="020B0A04020102020204" pitchFamily="34" charset="0"/>
            </a:endParaRPr>
          </a:p>
          <a:p>
            <a:pPr algn="ctr"/>
            <a:r>
              <a:rPr lang="ru-RU" sz="2000" dirty="0" smtClean="0">
                <a:latin typeface="Arial Black" panose="020B0A04020102020204" pitchFamily="34" charset="0"/>
              </a:rPr>
              <a:t>расходы равны  доходам</a:t>
            </a:r>
            <a:endParaRPr lang="ru-RU" sz="2000" dirty="0" smtClean="0">
              <a:latin typeface="Arial Black" panose="020B0A04020102020204" pitchFamily="34" charset="0"/>
            </a:endParaRP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13203220"/>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620713"/>
            <a:ext cx="8042275" cy="792162"/>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1573</TotalTime>
  <Words>3125</Words>
  <Application>Microsoft Office PowerPoint</Application>
  <PresentationFormat>Экран (4:3)</PresentationFormat>
  <Paragraphs>609</Paragraphs>
  <Slides>48</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48</vt:i4>
      </vt:variant>
    </vt:vector>
  </HeadingPairs>
  <TitlesOfParts>
    <vt:vector size="52" baseType="lpstr">
      <vt:lpstr>Углы</vt:lpstr>
      <vt:lpstr>Microsoft Excel Worksheet</vt:lpstr>
      <vt:lpstr>Лист</vt:lpstr>
      <vt:lpstr>Диаграмма Microsoft Excel</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жилых домов, тыс.м2</vt:lpstr>
      <vt:lpstr>Потребительский рынок</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2016-2019 года (собственные доходы)</vt:lpstr>
      <vt:lpstr>Собственные доходы</vt:lpstr>
      <vt:lpstr>Безвозмездные поступления в бюджет в 2017 году</vt:lpstr>
      <vt:lpstr>В каких пропорциях распределены расходы  бюджета в 2017году? </vt:lpstr>
      <vt:lpstr>Расходы бюджета города Тюмени</vt:lpstr>
      <vt:lpstr>Презентация PowerPoint</vt:lpstr>
      <vt:lpstr>Презентация PowerPoint</vt:lpstr>
      <vt:lpstr>Бюджет 2016-2019 года (расходы), млн. руб.</vt:lpstr>
      <vt:lpstr>Бюджет 2016-2019 года (расходы), млн. руб.</vt:lpstr>
      <vt:lpstr>Бюджет 2016-2019 года (расходы), млн. руб.</vt:lpstr>
      <vt:lpstr>Бюджет 2016-2019 года (расходы), млн. руб.</vt:lpstr>
      <vt:lpstr>Бюджет 2016-2019 года (расходы), млн. руб.</vt:lpstr>
      <vt:lpstr>СТРУКТУРА расходов  бюджета в 2016 году</vt:lpstr>
      <vt:lpstr>Презентация PowerPoint</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2017 - 2019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2017-2019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 на 2017 - 2019 годы»</vt:lpstr>
      <vt:lpstr>Муниципальная программа "Обеспечение безопасности жизнедеятельности на территории поселка Боровский на 2017- 2019 годы"</vt:lpstr>
      <vt:lpstr>Муниципальная программа «Благоустройство территории муниципального образования поселок Боровский на 2017-2019 годы»</vt:lpstr>
      <vt:lpstr>Муниципальная программа " Основные направления развития молодежной политики в муниципальном образовании поселок Боровский  на 2017 - 2019 годы " "</vt:lpstr>
      <vt:lpstr>Муниципальная программа «Основные направления развития культурно-досуговой деятельности в муниципальном образовании поселок Боровский на 2017-2019 годы»</vt:lpstr>
      <vt:lpstr>Муниципальная программа «Содержание автомобильных дорог муниципального образования поселок Боровский на 2017- 2019 годы»»</vt:lpstr>
      <vt:lpstr>Муниципальная программа «Основные направления развития физической культуры  и спорта в муниципальном образовании поселок Боровский на 2017-2019 годы»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Фадеева</cp:lastModifiedBy>
  <cp:revision>107</cp:revision>
  <cp:lastPrinted>2015-11-11T05:05:46Z</cp:lastPrinted>
  <dcterms:created xsi:type="dcterms:W3CDTF">2013-10-24T02:03:40Z</dcterms:created>
  <dcterms:modified xsi:type="dcterms:W3CDTF">2016-11-08T07:37:47Z</dcterms:modified>
</cp:coreProperties>
</file>