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6"/>
  </p:notesMasterIdLst>
  <p:sldIdLst>
    <p:sldId id="256" r:id="rId2"/>
    <p:sldId id="296" r:id="rId3"/>
    <p:sldId id="257" r:id="rId4"/>
    <p:sldId id="297" r:id="rId5"/>
    <p:sldId id="258" r:id="rId6"/>
    <p:sldId id="259" r:id="rId7"/>
    <p:sldId id="260" r:id="rId8"/>
    <p:sldId id="269" r:id="rId9"/>
    <p:sldId id="310" r:id="rId10"/>
    <p:sldId id="299" r:id="rId11"/>
    <p:sldId id="301" r:id="rId12"/>
    <p:sldId id="302" r:id="rId13"/>
    <p:sldId id="303" r:id="rId14"/>
    <p:sldId id="304" r:id="rId15"/>
    <p:sldId id="305" r:id="rId16"/>
    <p:sldId id="306" r:id="rId17"/>
    <p:sldId id="307" r:id="rId18"/>
    <p:sldId id="308" r:id="rId19"/>
    <p:sldId id="309" r:id="rId20"/>
    <p:sldId id="311" r:id="rId21"/>
    <p:sldId id="312" r:id="rId22"/>
    <p:sldId id="313" r:id="rId23"/>
    <p:sldId id="331" r:id="rId24"/>
    <p:sldId id="333" r:id="rId25"/>
    <p:sldId id="332" r:id="rId26"/>
    <p:sldId id="334" r:id="rId27"/>
    <p:sldId id="314" r:id="rId28"/>
    <p:sldId id="335" r:id="rId29"/>
    <p:sldId id="317" r:id="rId30"/>
    <p:sldId id="315" r:id="rId31"/>
    <p:sldId id="336" r:id="rId32"/>
    <p:sldId id="337" r:id="rId33"/>
    <p:sldId id="339" r:id="rId34"/>
    <p:sldId id="320" r:id="rId35"/>
    <p:sldId id="342" r:id="rId36"/>
    <p:sldId id="321" r:id="rId37"/>
    <p:sldId id="322" r:id="rId38"/>
    <p:sldId id="323" r:id="rId39"/>
    <p:sldId id="324" r:id="rId40"/>
    <p:sldId id="325" r:id="rId41"/>
    <p:sldId id="326" r:id="rId42"/>
    <p:sldId id="327" r:id="rId43"/>
    <p:sldId id="328" r:id="rId44"/>
    <p:sldId id="330" r:id="rId45"/>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15" autoAdjust="0"/>
  </p:normalViewPr>
  <p:slideViewPr>
    <p:cSldViewPr>
      <p:cViewPr>
        <p:scale>
          <a:sx n="89" d="100"/>
          <a:sy n="89" d="100"/>
        </p:scale>
        <p:origin x="-540"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96101364522417"/>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2018г.</c:v>
                </c:pt>
              </c:strCache>
            </c:strRef>
          </c:tx>
          <c:explosion val="25"/>
          <c:dPt>
            <c:idx val="0"/>
            <c:bubble3D val="0"/>
          </c:dPt>
          <c:dPt>
            <c:idx val="1"/>
            <c:bubble3D val="0"/>
          </c:dPt>
          <c:dPt>
            <c:idx val="2"/>
            <c:bubble3D val="0"/>
          </c:dPt>
          <c:dPt>
            <c:idx val="3"/>
            <c:bubble3D val="0"/>
          </c:dPt>
          <c:dLbls>
            <c:dLbl>
              <c:idx val="0"/>
              <c:layout>
                <c:manualLayout>
                  <c:x val="2.3321835990013442E-2"/>
                  <c:y val="-0.41795193725889951"/>
                </c:manualLayout>
              </c:layout>
              <c:tx>
                <c:rich>
                  <a:bodyPr/>
                  <a:lstStyle/>
                  <a:p>
                    <a:pPr>
                      <a:defRPr/>
                    </a:pPr>
                    <a:r>
                      <a:rPr lang="ru-RU" sz="995" dirty="0"/>
                      <a:t>Налоговые доходы, </a:t>
                    </a:r>
                    <a:r>
                      <a:rPr lang="ru-RU" sz="995" dirty="0" smtClean="0"/>
                      <a:t>42%</a:t>
                    </a:r>
                    <a:endParaRPr lang="ru-RU" sz="1099" dirty="0"/>
                  </a:p>
                </c:rich>
              </c:tx>
              <c:spPr/>
              <c:dLblPos val="bestFit"/>
              <c:showLegendKey val="0"/>
              <c:showVal val="0"/>
              <c:showCatName val="0"/>
              <c:showSerName val="0"/>
              <c:showPercent val="0"/>
              <c:showBubbleSize val="0"/>
            </c:dLbl>
            <c:dLbl>
              <c:idx val="1"/>
              <c:layout>
                <c:manualLayout>
                  <c:x val="-2.9733205300556925E-2"/>
                  <c:y val="0.25196221623012094"/>
                </c:manualLayout>
              </c:layout>
              <c:tx>
                <c:rich>
                  <a:bodyPr/>
                  <a:lstStyle/>
                  <a:p>
                    <a:pPr>
                      <a:defRPr/>
                    </a:pPr>
                    <a:r>
                      <a:rPr lang="ru-RU" sz="905" dirty="0"/>
                      <a:t>Неналоговые доходы, </a:t>
                    </a:r>
                    <a:r>
                      <a:rPr lang="ru-RU" sz="905" dirty="0" smtClean="0"/>
                      <a:t>6%</a:t>
                    </a:r>
                    <a:endParaRPr lang="ru-RU" sz="999" dirty="0"/>
                  </a:p>
                </c:rich>
              </c:tx>
              <c:spPr/>
              <c:dLblPos val="bestFit"/>
              <c:showLegendKey val="0"/>
              <c:showVal val="0"/>
              <c:showCatName val="0"/>
              <c:showSerName val="0"/>
              <c:showPercent val="0"/>
              <c:showBubbleSize val="0"/>
            </c:dLbl>
            <c:dLbl>
              <c:idx val="2"/>
              <c:layout>
                <c:manualLayout>
                  <c:x val="-9.327628192817361E-2"/>
                  <c:y val="-4.0576499966707591E-2"/>
                </c:manualLayout>
              </c:layout>
              <c:tx>
                <c:rich>
                  <a:bodyPr/>
                  <a:lstStyle/>
                  <a:p>
                    <a:pPr>
                      <a:defRPr/>
                    </a:pPr>
                    <a:r>
                      <a:rPr lang="ru-RU" sz="814" dirty="0"/>
                      <a:t>Безвозмездные поступления, </a:t>
                    </a:r>
                    <a:r>
                      <a:rPr lang="ru-RU" sz="814" dirty="0" smtClean="0"/>
                      <a:t>52</a:t>
                    </a:r>
                    <a:r>
                      <a:rPr lang="ru-RU" sz="995" dirty="0" smtClean="0"/>
                      <a:t>%</a:t>
                    </a:r>
                    <a:endParaRPr lang="ru-RU" sz="1099" dirty="0"/>
                  </a:p>
                </c:rich>
              </c:tx>
              <c:spPr/>
              <c:dLblPos val="bestFit"/>
              <c:showLegendKey val="0"/>
              <c:showVal val="0"/>
              <c:showCatName val="0"/>
              <c:showSerName val="1"/>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42</c:v>
                </c:pt>
                <c:pt idx="1">
                  <c:v>6</c:v>
                </c:pt>
                <c:pt idx="2">
                  <c:v>52</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9"/>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2019г.</c:v>
                </c:pt>
              </c:strCache>
            </c:strRef>
          </c:tx>
          <c:explosion val="25"/>
          <c:dPt>
            <c:idx val="0"/>
            <c:bubble3D val="0"/>
          </c:dPt>
          <c:dPt>
            <c:idx val="1"/>
            <c:bubble3D val="0"/>
          </c:dPt>
          <c:dPt>
            <c:idx val="2"/>
            <c:bubble3D val="0"/>
          </c:dPt>
          <c:dPt>
            <c:idx val="3"/>
            <c:bubble3D val="0"/>
          </c:dPt>
          <c:dLbls>
            <c:dLbl>
              <c:idx val="0"/>
              <c:layout>
                <c:manualLayout>
                  <c:x val="-0.13667827682639988"/>
                  <c:y val="-0.45445377159682365"/>
                </c:manualLayout>
              </c:layout>
              <c:tx>
                <c:rich>
                  <a:bodyPr/>
                  <a:lstStyle/>
                  <a:p>
                    <a:pPr>
                      <a:defRPr/>
                    </a:pPr>
                    <a:r>
                      <a:rPr lang="ru-RU" sz="995" dirty="0"/>
                      <a:t>Налоговые доходы, </a:t>
                    </a:r>
                    <a:r>
                      <a:rPr lang="ru-RU" sz="995" dirty="0" smtClean="0"/>
                      <a:t>42%</a:t>
                    </a:r>
                    <a:endParaRPr lang="ru-RU" sz="1100" dirty="0"/>
                  </a:p>
                </c:rich>
              </c:tx>
              <c:spPr/>
              <c:dLblPos val="bestFit"/>
              <c:showLegendKey val="0"/>
              <c:showVal val="0"/>
              <c:showCatName val="0"/>
              <c:showSerName val="0"/>
              <c:showPercent val="0"/>
              <c:showBubbleSize val="0"/>
            </c:dLbl>
            <c:dLbl>
              <c:idx val="1"/>
              <c:layout>
                <c:manualLayout>
                  <c:x val="-8.5655156520069151E-2"/>
                  <c:y val="0.2091649713998516"/>
                </c:manualLayout>
              </c:layout>
              <c:tx>
                <c:rich>
                  <a:bodyPr/>
                  <a:lstStyle/>
                  <a:p>
                    <a:pPr>
                      <a:defRPr/>
                    </a:pPr>
                    <a:r>
                      <a:rPr lang="ru-RU" sz="905" dirty="0"/>
                      <a:t>Неналоговые доходы, </a:t>
                    </a:r>
                    <a:r>
                      <a:rPr lang="ru-RU" sz="905" dirty="0" smtClean="0"/>
                      <a:t>4%</a:t>
                    </a:r>
                    <a:endParaRPr lang="ru-RU" sz="1000" dirty="0"/>
                  </a:p>
                </c:rich>
              </c:tx>
              <c:spPr/>
              <c:dLblPos val="bestFit"/>
              <c:showLegendKey val="0"/>
              <c:showVal val="0"/>
              <c:showCatName val="0"/>
              <c:showSerName val="0"/>
              <c:showPercent val="0"/>
              <c:showBubbleSize val="0"/>
            </c:dLbl>
            <c:dLbl>
              <c:idx val="2"/>
              <c:layout>
                <c:manualLayout>
                  <c:x val="-9.8956328019973117E-2"/>
                  <c:y val="-3.443314266567743E-2"/>
                </c:manualLayout>
              </c:layout>
              <c:tx>
                <c:rich>
                  <a:bodyPr/>
                  <a:lstStyle/>
                  <a:p>
                    <a:pPr>
                      <a:defRPr/>
                    </a:pPr>
                    <a:r>
                      <a:rPr lang="ru-RU" sz="814" dirty="0"/>
                      <a:t>Безвозмездные поступления, </a:t>
                    </a:r>
                    <a:r>
                      <a:rPr lang="ru-RU" sz="995" dirty="0" smtClean="0"/>
                      <a:t>54%</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42</c:v>
                </c:pt>
                <c:pt idx="1">
                  <c:v>4</c:v>
                </c:pt>
                <c:pt idx="2">
                  <c:v>54</c:v>
                </c:pt>
              </c:numCache>
            </c:numRef>
          </c:val>
        </c:ser>
        <c:dLbls>
          <c:showLegendKey val="0"/>
          <c:showVal val="0"/>
          <c:showCatName val="0"/>
          <c:showSerName val="0"/>
          <c:showPercent val="0"/>
          <c:showBubbleSize val="0"/>
          <c:showLeaderLines val="1"/>
        </c:dLbls>
      </c:pie3DChart>
      <c:spPr>
        <a:noFill/>
        <a:ln w="23023">
          <a:noFill/>
        </a:ln>
      </c:spPr>
    </c:plotArea>
    <c:plotVisOnly val="1"/>
    <c:dispBlanksAs val="gap"/>
    <c:showDLblsOverMax val="0"/>
  </c:chart>
  <c:txPr>
    <a:bodyPr/>
    <a:lstStyle/>
    <a:p>
      <a:pPr>
        <a:defRPr sz="1628"/>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4263418827032583"/>
          <c:y val="6.0792173705559527E-3"/>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2020г.</c:v>
                </c:pt>
              </c:strCache>
            </c:strRef>
          </c:tx>
          <c:explosion val="25"/>
          <c:dPt>
            <c:idx val="0"/>
            <c:bubble3D val="0"/>
          </c:dPt>
          <c:dPt>
            <c:idx val="1"/>
            <c:bubble3D val="0"/>
          </c:dPt>
          <c:dPt>
            <c:idx val="2"/>
            <c:bubble3D val="0"/>
          </c:dPt>
          <c:dPt>
            <c:idx val="3"/>
            <c:bubble3D val="0"/>
          </c:dPt>
          <c:dLbls>
            <c:dLbl>
              <c:idx val="0"/>
              <c:layout>
                <c:manualLayout>
                  <c:x val="3.8096408680622241E-3"/>
                  <c:y val="-0.4179795610655051"/>
                </c:manualLayout>
              </c:layout>
              <c:tx>
                <c:rich>
                  <a:bodyPr/>
                  <a:lstStyle/>
                  <a:p>
                    <a:pPr>
                      <a:defRPr/>
                    </a:pPr>
                    <a:r>
                      <a:rPr lang="ru-RU" sz="997" dirty="0"/>
                      <a:t>Налоговые доходы, </a:t>
                    </a:r>
                    <a:r>
                      <a:rPr lang="ru-RU" sz="997" dirty="0" smtClean="0"/>
                      <a:t>42%</a:t>
                    </a:r>
                    <a:endParaRPr lang="ru-RU" sz="1100" dirty="0"/>
                  </a:p>
                </c:rich>
              </c:tx>
              <c:spPr/>
              <c:dLblPos val="bestFit"/>
              <c:showLegendKey val="0"/>
              <c:showVal val="0"/>
              <c:showCatName val="0"/>
              <c:showSerName val="0"/>
              <c:showPercent val="0"/>
              <c:showBubbleSize val="0"/>
            </c:dLbl>
            <c:dLbl>
              <c:idx val="1"/>
              <c:layout>
                <c:manualLayout>
                  <c:x val="6.7940160948289918E-2"/>
                  <c:y val="-6.0790273556231003E-3"/>
                </c:manualLayout>
              </c:layout>
              <c:tx>
                <c:rich>
                  <a:bodyPr/>
                  <a:lstStyle/>
                  <a:p>
                    <a:pPr>
                      <a:defRPr/>
                    </a:pPr>
                    <a:r>
                      <a:rPr lang="ru-RU" sz="906" dirty="0"/>
                      <a:t>Неналоговые доходы, </a:t>
                    </a:r>
                    <a:r>
                      <a:rPr lang="ru-RU" sz="906" dirty="0" smtClean="0"/>
                      <a:t>4%</a:t>
                    </a:r>
                    <a:endParaRPr lang="ru-RU" sz="1000" dirty="0"/>
                  </a:p>
                </c:rich>
              </c:tx>
              <c:spPr/>
              <c:dLblPos val="bestFit"/>
              <c:showLegendKey val="0"/>
              <c:showVal val="0"/>
              <c:showCatName val="0"/>
              <c:showSerName val="0"/>
              <c:showPercent val="0"/>
              <c:showBubbleSize val="0"/>
            </c:dLbl>
            <c:dLbl>
              <c:idx val="2"/>
              <c:layout>
                <c:manualLayout>
                  <c:x val="3.8843727910390952E-2"/>
                  <c:y val="-7.4772515137735501E-2"/>
                </c:manualLayout>
              </c:layout>
              <c:tx>
                <c:rich>
                  <a:bodyPr/>
                  <a:lstStyle/>
                  <a:p>
                    <a:pPr>
                      <a:defRPr/>
                    </a:pPr>
                    <a:r>
                      <a:rPr lang="ru-RU" sz="815" dirty="0"/>
                      <a:t>Безвозмездные поступления, </a:t>
                    </a:r>
                    <a:r>
                      <a:rPr lang="ru-RU" sz="997" dirty="0" smtClean="0"/>
                      <a:t>54%</a:t>
                    </a:r>
                    <a:endParaRPr lang="ru-RU" sz="1100" dirty="0"/>
                  </a:p>
                </c:rich>
              </c:tx>
              <c:spPr/>
              <c:dLblPos val="bestFit"/>
              <c:showLegendKey val="0"/>
              <c:showVal val="0"/>
              <c:showCatName val="0"/>
              <c:showSerName val="0"/>
              <c:showPercent val="0"/>
              <c:showBubbleSize val="0"/>
            </c:dLbl>
            <c:showLegendKey val="0"/>
            <c:showVal val="0"/>
            <c:showCatName val="1"/>
            <c:showSerName val="0"/>
            <c:showPercent val="0"/>
            <c:showBubbleSize val="0"/>
            <c:showLeaderLines val="1"/>
          </c:dLbls>
          <c:cat>
            <c:strRef>
              <c:f>Лист1!$A$2:$A$5</c:f>
              <c:strCache>
                <c:ptCount val="3"/>
                <c:pt idx="0">
                  <c:v>Налоговые доходы, %</c:v>
                </c:pt>
                <c:pt idx="1">
                  <c:v>Неналоговые доходы, %</c:v>
                </c:pt>
                <c:pt idx="2">
                  <c:v>Безвозмездные поступления, %</c:v>
                </c:pt>
              </c:strCache>
            </c:strRef>
          </c:cat>
          <c:val>
            <c:numRef>
              <c:f>Лист1!$B$2:$B$5</c:f>
              <c:numCache>
                <c:formatCode>General</c:formatCode>
                <c:ptCount val="4"/>
                <c:pt idx="0">
                  <c:v>42</c:v>
                </c:pt>
                <c:pt idx="1">
                  <c:v>4</c:v>
                </c:pt>
                <c:pt idx="2">
                  <c:v>54</c:v>
                </c:pt>
              </c:numCache>
            </c:numRef>
          </c:val>
        </c:ser>
        <c:dLbls>
          <c:showLegendKey val="0"/>
          <c:showVal val="0"/>
          <c:showCatName val="0"/>
          <c:showSerName val="0"/>
          <c:showPercent val="0"/>
          <c:showBubbleSize val="0"/>
          <c:showLeaderLines val="1"/>
        </c:dLbls>
      </c:pie3DChart>
      <c:spPr>
        <a:noFill/>
        <a:ln w="23065">
          <a:noFill/>
        </a:ln>
      </c:spPr>
    </c:plotArea>
    <c:plotVisOnly val="1"/>
    <c:dispBlanksAs val="gap"/>
    <c:showDLblsOverMax val="0"/>
  </c:chart>
  <c:txPr>
    <a:bodyPr/>
    <a:lstStyle/>
    <a:p>
      <a:pPr>
        <a:defRPr sz="1631"/>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1947784454395702E-2"/>
          <c:y val="0"/>
          <c:w val="0.96805221554560428"/>
          <c:h val="1"/>
        </c:manualLayout>
      </c:layout>
      <c:pie3DChart>
        <c:varyColors val="1"/>
        <c:ser>
          <c:idx val="0"/>
          <c:order val="0"/>
          <c:tx>
            <c:strRef>
              <c:f>Лист1!$B$1</c:f>
              <c:strCache>
                <c:ptCount val="1"/>
                <c:pt idx="0">
                  <c:v>2018 год</c:v>
                </c:pt>
              </c:strCache>
            </c:strRef>
          </c:tx>
          <c:explosion val="15"/>
          <c:dPt>
            <c:idx val="0"/>
            <c:bubble3D val="0"/>
          </c:dPt>
          <c:dPt>
            <c:idx val="1"/>
            <c:bubble3D val="0"/>
          </c:dPt>
          <c:dPt>
            <c:idx val="2"/>
            <c:bubble3D val="0"/>
          </c:dPt>
          <c:dPt>
            <c:idx val="3"/>
            <c:bubble3D val="0"/>
          </c:dPt>
          <c:dPt>
            <c:idx val="4"/>
            <c:bubble3D val="0"/>
          </c:dPt>
          <c:dPt>
            <c:idx val="5"/>
            <c:bubble3D val="0"/>
            <c:explosion val="8"/>
          </c:dPt>
          <c:dPt>
            <c:idx val="6"/>
            <c:bubble3D val="0"/>
          </c:dPt>
          <c:dPt>
            <c:idx val="7"/>
            <c:bubble3D val="0"/>
          </c:dPt>
          <c:dLbls>
            <c:dLbl>
              <c:idx val="0"/>
              <c:layout>
                <c:manualLayout>
                  <c:x val="-0.18382100151601702"/>
                  <c:y val="4.4674665777876535E-3"/>
                </c:manualLayout>
              </c:layout>
              <c:tx>
                <c:rich>
                  <a:bodyPr/>
                  <a:lstStyle/>
                  <a:p>
                    <a:pPr>
                      <a:defRPr/>
                    </a:pPr>
                    <a:r>
                      <a:rPr lang="ru-RU" sz="1043" dirty="0">
                        <a:latin typeface="Arial Black" panose="020B0A04020102020204" pitchFamily="34" charset="0"/>
                      </a:rPr>
                      <a:t>Общегосударственные </a:t>
                    </a:r>
                    <a:r>
                      <a:rPr lang="ru-RU" sz="1043" dirty="0" smtClean="0">
                        <a:latin typeface="Arial Black" panose="020B0A04020102020204" pitchFamily="34" charset="0"/>
                      </a:rPr>
                      <a:t>вопросы- 24,5%</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1"/>
              <c:layout>
                <c:manualLayout>
                  <c:x val="0"/>
                  <c:y val="-0.28179625694936283"/>
                </c:manualLayout>
              </c:layout>
              <c:tx>
                <c:rich>
                  <a:bodyPr/>
                  <a:lstStyle/>
                  <a:p>
                    <a:pPr>
                      <a:defRPr/>
                    </a:pPr>
                    <a:r>
                      <a:rPr lang="ru-RU" sz="894" dirty="0" smtClean="0">
                        <a:latin typeface="Arial Black" panose="020B0A04020102020204" pitchFamily="34" charset="0"/>
                      </a:rPr>
                      <a:t>Национальная оборона- 2,4 %</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2"/>
              <c:layout>
                <c:manualLayout>
                  <c:x val="-2.1143757430276775E-3"/>
                  <c:y val="0.14644280265155724"/>
                </c:manualLayout>
              </c:layout>
              <c:tx>
                <c:rich>
                  <a:bodyPr/>
                  <a:lstStyle/>
                  <a:p>
                    <a:pPr>
                      <a:defRPr/>
                    </a:pPr>
                    <a:r>
                      <a:rPr lang="ru-RU" sz="894" dirty="0">
                        <a:latin typeface="Arial Black" panose="020B0A04020102020204" pitchFamily="34" charset="0"/>
                      </a:rPr>
                      <a:t>Национальная безопасность и правоохранительная </a:t>
                    </a:r>
                    <a:r>
                      <a:rPr lang="ru-RU" sz="894" dirty="0" smtClean="0">
                        <a:latin typeface="Arial Black" panose="020B0A04020102020204" pitchFamily="34" charset="0"/>
                      </a:rPr>
                      <a:t>деятельность- 4%</a:t>
                    </a:r>
                    <a:endParaRPr lang="ru-RU" sz="12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3"/>
              <c:layout>
                <c:manualLayout>
                  <c:x val="-0.34273145280157219"/>
                  <c:y val="-0.34670324293011218"/>
                </c:manualLayout>
              </c:layout>
              <c:tx>
                <c:rich>
                  <a:bodyPr/>
                  <a:lstStyle/>
                  <a:p>
                    <a:pPr>
                      <a:defRPr/>
                    </a:pPr>
                    <a:r>
                      <a:rPr lang="ru-RU" sz="1043" dirty="0" smtClean="0">
                        <a:latin typeface="Arial Black" panose="020B0A04020102020204" pitchFamily="34" charset="0"/>
                      </a:rPr>
                      <a:t>Образование и социальная</a:t>
                    </a:r>
                    <a:r>
                      <a:rPr lang="ru-RU" sz="1043" baseline="0" dirty="0" smtClean="0">
                        <a:latin typeface="Arial Black" panose="020B0A04020102020204" pitchFamily="34" charset="0"/>
                      </a:rPr>
                      <a:t> политика</a:t>
                    </a:r>
                    <a:r>
                      <a:rPr lang="ru-RU" sz="1043" dirty="0" smtClean="0">
                        <a:latin typeface="Arial Black" panose="020B0A04020102020204" pitchFamily="34" charset="0"/>
                      </a:rPr>
                      <a:t>– 0,6%</a:t>
                    </a:r>
                    <a:endParaRPr lang="ru-RU" sz="14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4"/>
              <c:layout>
                <c:manualLayout>
                  <c:x val="-0.23005963029479665"/>
                  <c:y val="-0.19181702033107431"/>
                </c:manualLayout>
              </c:layout>
              <c:tx>
                <c:rich>
                  <a:bodyPr/>
                  <a:lstStyle/>
                  <a:p>
                    <a:pPr>
                      <a:defRPr/>
                    </a:pPr>
                    <a:r>
                      <a:rPr lang="ru-RU" sz="1043" dirty="0">
                        <a:latin typeface="Arial Black" panose="020B0A04020102020204" pitchFamily="34" charset="0"/>
                        <a:cs typeface="Arial" panose="020B0604020202020204" pitchFamily="34" charset="0"/>
                      </a:rPr>
                      <a:t>Жилищно-коммунальное </a:t>
                    </a:r>
                    <a:r>
                      <a:rPr lang="ru-RU" sz="1043" dirty="0" smtClean="0">
                        <a:latin typeface="Arial Black" panose="020B0A04020102020204" pitchFamily="34" charset="0"/>
                        <a:cs typeface="Arial" panose="020B0604020202020204" pitchFamily="34" charset="0"/>
                      </a:rPr>
                      <a:t>хозяйство- 14,3%</a:t>
                    </a:r>
                    <a:endParaRPr lang="ru-RU" sz="1400" dirty="0">
                      <a:latin typeface="Arial Black" panose="020B0A04020102020204" pitchFamily="34" charset="0"/>
                      <a:cs typeface="Arial" panose="020B06040202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5"/>
              <c:layout>
                <c:manualLayout>
                  <c:x val="-0.51706048840669105"/>
                  <c:y val="-0.38935345042890918"/>
                </c:manualLayout>
              </c:layout>
              <c:tx>
                <c:rich>
                  <a:bodyPr/>
                  <a:lstStyle/>
                  <a:p>
                    <a:pPr>
                      <a:defRPr/>
                    </a:pPr>
                    <a:r>
                      <a:rPr lang="ru-RU" sz="1192" dirty="0" smtClean="0">
                        <a:latin typeface="Arial Black" panose="020B0A04020102020204" pitchFamily="34" charset="0"/>
                      </a:rPr>
                      <a:t>Культура- 31%</a:t>
                    </a:r>
                    <a:endParaRPr lang="ru-RU" sz="1600" dirty="0">
                      <a:latin typeface="Arial Black" panose="020B0A04020102020204" pitchFamily="34" charset="0"/>
                    </a:endParaRPr>
                  </a:p>
                </c:rich>
              </c:tx>
              <c:spPr>
                <a:solidFill>
                  <a:schemeClr val="bg2">
                    <a:lumMod val="90000"/>
                  </a:schemeClr>
                </a:solidFill>
              </c:spPr>
              <c:dLblPos val="bestFit"/>
              <c:showLegendKey val="0"/>
              <c:showVal val="0"/>
              <c:showCatName val="0"/>
              <c:showSerName val="0"/>
              <c:showPercent val="0"/>
              <c:showBubbleSize val="0"/>
            </c:dLbl>
            <c:dLbl>
              <c:idx val="6"/>
              <c:delete val="1"/>
            </c:dLbl>
            <c:dLbl>
              <c:idx val="7"/>
              <c:layout>
                <c:manualLayout>
                  <c:x val="4.6860580928374598E-2"/>
                  <c:y val="0.10692499688655746"/>
                </c:manualLayout>
              </c:layout>
              <c:tx>
                <c:rich>
                  <a:bodyPr/>
                  <a:lstStyle/>
                  <a:p>
                    <a:r>
                      <a:rPr lang="ru-RU" b="1" dirty="0"/>
                      <a:t>Физическая культура и спорт; 17,2</a:t>
                    </a:r>
                  </a:p>
                </c:rich>
              </c:tx>
              <c:showLegendKey val="0"/>
              <c:showVal val="1"/>
              <c:showCatName val="1"/>
              <c:showSerName val="0"/>
              <c:showPercent val="0"/>
              <c:showBubbleSize val="0"/>
            </c:dLbl>
            <c:dLbl>
              <c:idx val="8"/>
              <c:layout>
                <c:manualLayout>
                  <c:x val="0.1763934346916313"/>
                  <c:y val="1.1481878860301472E-2"/>
                </c:manualLayout>
              </c:layout>
              <c:spPr>
                <a:solidFill>
                  <a:schemeClr val="bg2">
                    <a:lumMod val="90000"/>
                  </a:schemeClr>
                </a:solidFill>
              </c:spPr>
              <c:txPr>
                <a:bodyPr/>
                <a:lstStyle/>
                <a:p>
                  <a:pPr>
                    <a:defRPr/>
                  </a:pPr>
                  <a:endParaRPr lang="ru-RU"/>
                </a:p>
              </c:txPr>
              <c:dLblPos val="bestFit"/>
              <c:showLegendKey val="0"/>
              <c:showVal val="1"/>
              <c:showCatName val="1"/>
              <c:showSerName val="0"/>
              <c:showPercent val="0"/>
              <c:showBubbleSize val="0"/>
            </c:dLbl>
            <c:spPr>
              <a:solidFill>
                <a:schemeClr val="bg2">
                  <a:lumMod val="90000"/>
                </a:schemeClr>
              </a:solidFill>
            </c:spPr>
            <c:showLegendKey val="0"/>
            <c:showVal val="1"/>
            <c:showCatName val="1"/>
            <c:showSerName val="0"/>
            <c:showPercent val="0"/>
            <c:showBubbleSize val="0"/>
            <c:showLeaderLines val="1"/>
          </c:dLbls>
          <c:cat>
            <c:strRef>
              <c:f>Лист1!$A$2:$A$9</c:f>
              <c:strCache>
                <c:ptCount val="8"/>
                <c:pt idx="0">
                  <c:v>Общегосударственные вопросы</c:v>
                </c:pt>
                <c:pt idx="1">
                  <c:v>Нациоанальная оборона</c:v>
                </c:pt>
                <c:pt idx="2">
                  <c:v>Национальная безопасность и правоохранительная деятельность</c:v>
                </c:pt>
                <c:pt idx="3">
                  <c:v>Национальная экономика</c:v>
                </c:pt>
                <c:pt idx="4">
                  <c:v>Образование и социальная политика</c:v>
                </c:pt>
                <c:pt idx="5">
                  <c:v>Жилищно-коммунальное хозяйство</c:v>
                </c:pt>
                <c:pt idx="6">
                  <c:v>Культура</c:v>
                </c:pt>
                <c:pt idx="7">
                  <c:v>Физическая культура и спорт</c:v>
                </c:pt>
              </c:strCache>
            </c:strRef>
          </c:cat>
          <c:val>
            <c:numRef>
              <c:f>Лист1!$B$2:$B$9</c:f>
              <c:numCache>
                <c:formatCode>General</c:formatCode>
                <c:ptCount val="8"/>
                <c:pt idx="0">
                  <c:v>24.5</c:v>
                </c:pt>
                <c:pt idx="1">
                  <c:v>2.4</c:v>
                </c:pt>
                <c:pt idx="2">
                  <c:v>4</c:v>
                </c:pt>
                <c:pt idx="3">
                  <c:v>6</c:v>
                </c:pt>
                <c:pt idx="4">
                  <c:v>0.6</c:v>
                </c:pt>
                <c:pt idx="5">
                  <c:v>14.3</c:v>
                </c:pt>
                <c:pt idx="6">
                  <c:v>31</c:v>
                </c:pt>
                <c:pt idx="7">
                  <c:v>17.2</c:v>
                </c:pt>
              </c:numCache>
            </c:numRef>
          </c:val>
        </c:ser>
        <c:dLbls>
          <c:showLegendKey val="0"/>
          <c:showVal val="0"/>
          <c:showCatName val="0"/>
          <c:showSerName val="0"/>
          <c:showPercent val="0"/>
          <c:showBubbleSize val="0"/>
          <c:showLeaderLines val="1"/>
        </c:dLbls>
      </c:pie3DChart>
      <c:spPr>
        <a:noFill/>
        <a:ln w="23036">
          <a:noFill/>
        </a:ln>
      </c:spPr>
    </c:plotArea>
    <c:plotVisOnly val="1"/>
    <c:dispBlanksAs val="gap"/>
    <c:showDLblsOverMax val="0"/>
  </c:chart>
  <c:txPr>
    <a:bodyPr/>
    <a:lstStyle/>
    <a:p>
      <a:pPr>
        <a:defRPr sz="1341"/>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E344-9E07-471D-8C02-F631937F45A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3B780856-BF65-45FC-B0F2-0D6FBD563BA3}">
      <dgm:prSet custT="1"/>
      <dgm:spPr/>
      <dgm:t>
        <a:bodyPr/>
        <a:lstStyle/>
        <a:p>
          <a:pPr algn="l"/>
          <a:r>
            <a:rPr lang="ru-RU" sz="2000" b="1" dirty="0" smtClean="0"/>
            <a:t>1. Бюджетный кодекс Российской Федерации</a:t>
          </a:r>
          <a:endParaRPr lang="ru-RU" sz="2000" b="1" dirty="0"/>
        </a:p>
      </dgm:t>
    </dgm:pt>
    <dgm:pt modelId="{49F6F10E-9D6E-41AE-ACC4-85F42EE5B59C}" type="parTrans" cxnId="{C3F06F21-2C71-485B-9ECD-3D2CF2BE06D1}">
      <dgm:prSet/>
      <dgm:spPr/>
      <dgm:t>
        <a:bodyPr/>
        <a:lstStyle/>
        <a:p>
          <a:endParaRPr lang="ru-RU"/>
        </a:p>
      </dgm:t>
    </dgm:pt>
    <dgm:pt modelId="{76C6127F-1C59-4589-90D8-BD64BF53ED1D}" type="sibTrans" cxnId="{C3F06F21-2C71-485B-9ECD-3D2CF2BE06D1}">
      <dgm:prSet/>
      <dgm:spPr/>
      <dgm:t>
        <a:bodyPr/>
        <a:lstStyle/>
        <a:p>
          <a:endParaRPr lang="ru-RU"/>
        </a:p>
      </dgm:t>
    </dgm:pt>
    <dgm:pt modelId="{54816C63-89D8-480B-9056-50A8BF083C8D}">
      <dgm:prSet custT="1"/>
      <dgm:spPr/>
      <dgm:t>
        <a:bodyPr/>
        <a:lstStyle/>
        <a:p>
          <a:pPr algn="l"/>
          <a:r>
            <a:rPr lang="ru-RU" sz="2000" b="1" dirty="0" smtClean="0"/>
            <a:t>2. Налоговый кодекс Российской Федерации</a:t>
          </a:r>
          <a:endParaRPr lang="ru-RU" sz="2000" b="1" dirty="0"/>
        </a:p>
      </dgm:t>
    </dgm:pt>
    <dgm:pt modelId="{D91FE825-EF6E-4DB1-9BF7-975ECED18879}" type="parTrans" cxnId="{215D67B1-81A4-4895-8AC0-7190E0D3B245}">
      <dgm:prSet/>
      <dgm:spPr/>
      <dgm:t>
        <a:bodyPr/>
        <a:lstStyle/>
        <a:p>
          <a:endParaRPr lang="ru-RU"/>
        </a:p>
      </dgm:t>
    </dgm:pt>
    <dgm:pt modelId="{2DBC2FB1-FEC9-4F77-93DA-DD0C005D526E}" type="sibTrans" cxnId="{215D67B1-81A4-4895-8AC0-7190E0D3B245}">
      <dgm:prSet/>
      <dgm:spPr/>
      <dgm:t>
        <a:bodyPr/>
        <a:lstStyle/>
        <a:p>
          <a:endParaRPr lang="ru-RU"/>
        </a:p>
      </dgm:t>
    </dgm:pt>
    <dgm:pt modelId="{9BE8D542-A114-46FD-AD87-8D592FA6E6DD}">
      <dgm:prSet custT="1"/>
      <dgm:spPr/>
      <dgm:t>
        <a:bodyPr/>
        <a:lstStyle/>
        <a:p>
          <a:pPr algn="l"/>
          <a:r>
            <a:rPr lang="ru-RU" sz="2000" b="1" dirty="0" smtClean="0"/>
            <a:t>3.  Федеральный закон от 06.10.2003. № 131-ФЗ «Об общих принципах организации местного самоуправления в Российской Федерации»</a:t>
          </a:r>
          <a:endParaRPr lang="ru-RU" sz="2000" b="1" dirty="0"/>
        </a:p>
      </dgm:t>
    </dgm:pt>
    <dgm:pt modelId="{BE20E913-FBC2-4EDE-B922-4BC443E3DFBB}" type="parTrans" cxnId="{C83EE13B-55D0-461F-8191-CC98842000EC}">
      <dgm:prSet/>
      <dgm:spPr/>
      <dgm:t>
        <a:bodyPr/>
        <a:lstStyle/>
        <a:p>
          <a:endParaRPr lang="ru-RU"/>
        </a:p>
      </dgm:t>
    </dgm:pt>
    <dgm:pt modelId="{351C7110-9CD1-42FF-AAEC-2C6450B614B8}" type="sibTrans" cxnId="{C83EE13B-55D0-461F-8191-CC98842000EC}">
      <dgm:prSet/>
      <dgm:spPr/>
      <dgm:t>
        <a:bodyPr/>
        <a:lstStyle/>
        <a:p>
          <a:endParaRPr lang="ru-RU"/>
        </a:p>
      </dgm:t>
    </dgm:pt>
    <dgm:pt modelId="{2A304669-ED14-4B94-BEA9-66F111C75F84}">
      <dgm:prSet custT="1"/>
      <dgm:spPr/>
      <dgm:t>
        <a:bodyPr/>
        <a:lstStyle/>
        <a:p>
          <a:pPr algn="l"/>
          <a:r>
            <a:rPr lang="ru-RU" sz="2000" b="1" dirty="0" smtClean="0"/>
            <a:t>4. Устав муниципального образования </a:t>
          </a:r>
          <a:r>
            <a:rPr lang="ru-RU" sz="2000" b="1" dirty="0" err="1" smtClean="0"/>
            <a:t>п.Боровский</a:t>
          </a:r>
          <a:endParaRPr lang="ru-RU" sz="2000" b="1" dirty="0"/>
        </a:p>
      </dgm:t>
    </dgm:pt>
    <dgm:pt modelId="{D854C1EF-6690-415D-AA3F-10997F95B58C}" type="parTrans" cxnId="{0EBE6FE9-BF52-4D20-94FB-C96E05B5D6F3}">
      <dgm:prSet/>
      <dgm:spPr/>
      <dgm:t>
        <a:bodyPr/>
        <a:lstStyle/>
        <a:p>
          <a:endParaRPr lang="ru-RU"/>
        </a:p>
      </dgm:t>
    </dgm:pt>
    <dgm:pt modelId="{F66B9D75-D17D-4DDA-911A-574D0FAD7D8A}" type="sibTrans" cxnId="{0EBE6FE9-BF52-4D20-94FB-C96E05B5D6F3}">
      <dgm:prSet/>
      <dgm:spPr/>
      <dgm:t>
        <a:bodyPr/>
        <a:lstStyle/>
        <a:p>
          <a:endParaRPr lang="ru-RU"/>
        </a:p>
      </dgm:t>
    </dgm:pt>
    <dgm:pt modelId="{C5C1881C-3B54-48AC-8EEE-401A3C936CB5}">
      <dgm:prSet custT="1"/>
      <dgm:spPr/>
      <dgm:t>
        <a:bodyPr/>
        <a:lstStyle/>
        <a:p>
          <a:pPr algn="l"/>
          <a:r>
            <a:rPr lang="ru-RU" sz="2000" b="1" dirty="0" smtClean="0"/>
            <a:t>5. Положение о бюджетном процессе в муниципальном образовании  поселок Боровский, утвержденное решением </a:t>
          </a:r>
          <a:r>
            <a:rPr lang="ru-RU" sz="2000" b="1" dirty="0" err="1" smtClean="0"/>
            <a:t>Боровской</a:t>
          </a:r>
          <a:r>
            <a:rPr lang="ru-RU" sz="2000" b="1" dirty="0" smtClean="0"/>
            <a:t> поселковой Думы от 29.05.2013 № 361</a:t>
          </a:r>
          <a:endParaRPr lang="ru-RU" sz="2000" b="1" dirty="0"/>
        </a:p>
      </dgm:t>
    </dgm:pt>
    <dgm:pt modelId="{26F16CC3-D83C-447A-A38F-791ACB9E1220}" type="parTrans" cxnId="{37204D14-4BBF-4654-8AA8-FF5113F9331F}">
      <dgm:prSet/>
      <dgm:spPr/>
      <dgm:t>
        <a:bodyPr/>
        <a:lstStyle/>
        <a:p>
          <a:endParaRPr lang="ru-RU"/>
        </a:p>
      </dgm:t>
    </dgm:pt>
    <dgm:pt modelId="{31EE24EB-4C6B-4BF3-B9CC-E30F1DBD04DA}" type="sibTrans" cxnId="{37204D14-4BBF-4654-8AA8-FF5113F9331F}">
      <dgm:prSet/>
      <dgm:spPr/>
      <dgm:t>
        <a:bodyPr/>
        <a:lstStyle/>
        <a:p>
          <a:endParaRPr lang="ru-RU"/>
        </a:p>
      </dgm:t>
    </dgm:pt>
    <dgm:pt modelId="{34BA867D-D267-4705-A1AC-8829F2A8E465}" type="pres">
      <dgm:prSet presAssocID="{DE15E344-9E07-471D-8C02-F631937F45AC}" presName="compositeShape" presStyleCnt="0">
        <dgm:presLayoutVars>
          <dgm:dir/>
          <dgm:resizeHandles/>
        </dgm:presLayoutVars>
      </dgm:prSet>
      <dgm:spPr/>
      <dgm:t>
        <a:bodyPr/>
        <a:lstStyle/>
        <a:p>
          <a:endParaRPr lang="ru-RU"/>
        </a:p>
      </dgm:t>
    </dgm:pt>
    <dgm:pt modelId="{770D9624-DC33-4B8C-8644-8AE60CC3ECE7}" type="pres">
      <dgm:prSet presAssocID="{DE15E344-9E07-471D-8C02-F631937F45AC}" presName="pyramid" presStyleLbl="node1" presStyleIdx="0" presStyleCnt="1" custLinFactNeighborX="-16099" custLinFactNeighborY="-218"/>
      <dgm:spPr/>
    </dgm:pt>
    <dgm:pt modelId="{FC844C7F-5177-4911-8444-75F6282A4C84}" type="pres">
      <dgm:prSet presAssocID="{DE15E344-9E07-471D-8C02-F631937F45AC}" presName="theList" presStyleCnt="0"/>
      <dgm:spPr/>
    </dgm:pt>
    <dgm:pt modelId="{61154E7A-3B25-48F0-8F86-048E26CBD75F}" type="pres">
      <dgm:prSet presAssocID="{3B780856-BF65-45FC-B0F2-0D6FBD563BA3}" presName="aNode" presStyleLbl="fgAcc1" presStyleIdx="0" presStyleCnt="5" custScaleX="177437" custScaleY="63027" custLinFactY="-1187" custLinFactNeighborX="2125" custLinFactNeighborY="-100000">
        <dgm:presLayoutVars>
          <dgm:bulletEnabled val="1"/>
        </dgm:presLayoutVars>
      </dgm:prSet>
      <dgm:spPr/>
      <dgm:t>
        <a:bodyPr/>
        <a:lstStyle/>
        <a:p>
          <a:endParaRPr lang="ru-RU"/>
        </a:p>
      </dgm:t>
    </dgm:pt>
    <dgm:pt modelId="{113F7A38-0ECF-4138-AD28-24510CE35C06}" type="pres">
      <dgm:prSet presAssocID="{3B780856-BF65-45FC-B0F2-0D6FBD563BA3}" presName="aSpace" presStyleCnt="0"/>
      <dgm:spPr/>
    </dgm:pt>
    <dgm:pt modelId="{D0BA7630-7104-4EC2-AFE2-255C8A3890B5}" type="pres">
      <dgm:prSet presAssocID="{54816C63-89D8-480B-9056-50A8BF083C8D}" presName="aNode" presStyleLbl="fgAcc1" presStyleIdx="1" presStyleCnt="5" custScaleX="176061" custScaleY="56156" custLinFactNeighborX="3291" custLinFactNeighborY="-32280">
        <dgm:presLayoutVars>
          <dgm:bulletEnabled val="1"/>
        </dgm:presLayoutVars>
      </dgm:prSet>
      <dgm:spPr/>
      <dgm:t>
        <a:bodyPr/>
        <a:lstStyle/>
        <a:p>
          <a:endParaRPr lang="ru-RU"/>
        </a:p>
      </dgm:t>
    </dgm:pt>
    <dgm:pt modelId="{F4701700-4748-4AF0-8901-12ADF4F2904A}" type="pres">
      <dgm:prSet presAssocID="{54816C63-89D8-480B-9056-50A8BF083C8D}" presName="aSpace" presStyleCnt="0"/>
      <dgm:spPr/>
    </dgm:pt>
    <dgm:pt modelId="{71B75EAD-C591-43F4-8DF4-2DEB2B03EFBD}" type="pres">
      <dgm:prSet presAssocID="{9BE8D542-A114-46FD-AD87-8D592FA6E6DD}" presName="aNode" presStyleLbl="fgAcc1" presStyleIdx="2" presStyleCnt="5" custScaleX="176117" custScaleY="123945" custLinFactNeighborX="3319" custLinFactNeighborY="44937">
        <dgm:presLayoutVars>
          <dgm:bulletEnabled val="1"/>
        </dgm:presLayoutVars>
      </dgm:prSet>
      <dgm:spPr/>
      <dgm:t>
        <a:bodyPr/>
        <a:lstStyle/>
        <a:p>
          <a:endParaRPr lang="ru-RU"/>
        </a:p>
      </dgm:t>
    </dgm:pt>
    <dgm:pt modelId="{D09D3B03-1EBF-49FC-A322-7BCFC6AB1EBB}" type="pres">
      <dgm:prSet presAssocID="{9BE8D542-A114-46FD-AD87-8D592FA6E6DD}" presName="aSpace" presStyleCnt="0"/>
      <dgm:spPr/>
    </dgm:pt>
    <dgm:pt modelId="{E538E7AF-6976-4AB0-8043-60D9C7A91A39}" type="pres">
      <dgm:prSet presAssocID="{2A304669-ED14-4B94-BEA9-66F111C75F84}" presName="aNode" presStyleLbl="fgAcc1" presStyleIdx="3" presStyleCnt="5" custScaleX="175284" custScaleY="47636" custLinFactY="1714" custLinFactNeighborX="3679" custLinFactNeighborY="100000">
        <dgm:presLayoutVars>
          <dgm:bulletEnabled val="1"/>
        </dgm:presLayoutVars>
      </dgm:prSet>
      <dgm:spPr/>
      <dgm:t>
        <a:bodyPr/>
        <a:lstStyle/>
        <a:p>
          <a:endParaRPr lang="ru-RU"/>
        </a:p>
      </dgm:t>
    </dgm:pt>
    <dgm:pt modelId="{B61D5E24-ADBE-4979-8D16-68C493D60075}" type="pres">
      <dgm:prSet presAssocID="{2A304669-ED14-4B94-BEA9-66F111C75F84}" presName="aSpace" presStyleCnt="0"/>
      <dgm:spPr/>
    </dgm:pt>
    <dgm:pt modelId="{C36EDBAE-6A62-418A-BB49-15A121AF898B}" type="pres">
      <dgm:prSet presAssocID="{C5C1881C-3B54-48AC-8EEE-401A3C936CB5}" presName="aNode" presStyleLbl="fgAcc1" presStyleIdx="4" presStyleCnt="5" custScaleX="176893" custScaleY="118413" custLinFactY="15758" custLinFactNeighborX="3707" custLinFactNeighborY="100000">
        <dgm:presLayoutVars>
          <dgm:bulletEnabled val="1"/>
        </dgm:presLayoutVars>
      </dgm:prSet>
      <dgm:spPr/>
      <dgm:t>
        <a:bodyPr/>
        <a:lstStyle/>
        <a:p>
          <a:endParaRPr lang="ru-RU"/>
        </a:p>
      </dgm:t>
    </dgm:pt>
    <dgm:pt modelId="{97057300-AF0F-4AF6-8274-05C14445D566}" type="pres">
      <dgm:prSet presAssocID="{C5C1881C-3B54-48AC-8EEE-401A3C936CB5}" presName="aSpace" presStyleCnt="0"/>
      <dgm:spPr/>
    </dgm:pt>
  </dgm:ptLst>
  <dgm:cxnLst>
    <dgm:cxn modelId="{215D67B1-81A4-4895-8AC0-7190E0D3B245}" srcId="{DE15E344-9E07-471D-8C02-F631937F45AC}" destId="{54816C63-89D8-480B-9056-50A8BF083C8D}" srcOrd="1" destOrd="0" parTransId="{D91FE825-EF6E-4DB1-9BF7-975ECED18879}" sibTransId="{2DBC2FB1-FEC9-4F77-93DA-DD0C005D526E}"/>
    <dgm:cxn modelId="{4F8F0FB2-5794-4B6B-A265-7A6E30189A53}" type="presOf" srcId="{C5C1881C-3B54-48AC-8EEE-401A3C936CB5}" destId="{C36EDBAE-6A62-418A-BB49-15A121AF898B}" srcOrd="0" destOrd="0" presId="urn:microsoft.com/office/officeart/2005/8/layout/pyramid2"/>
    <dgm:cxn modelId="{0EBE6FE9-BF52-4D20-94FB-C96E05B5D6F3}" srcId="{DE15E344-9E07-471D-8C02-F631937F45AC}" destId="{2A304669-ED14-4B94-BEA9-66F111C75F84}" srcOrd="3" destOrd="0" parTransId="{D854C1EF-6690-415D-AA3F-10997F95B58C}" sibTransId="{F66B9D75-D17D-4DDA-911A-574D0FAD7D8A}"/>
    <dgm:cxn modelId="{5D360200-B294-402E-B833-50ACDC627173}" type="presOf" srcId="{DE15E344-9E07-471D-8C02-F631937F45AC}" destId="{34BA867D-D267-4705-A1AC-8829F2A8E465}" srcOrd="0" destOrd="0" presId="urn:microsoft.com/office/officeart/2005/8/layout/pyramid2"/>
    <dgm:cxn modelId="{24F82D48-B658-41F7-B5B1-A37E84690B1E}" type="presOf" srcId="{3B780856-BF65-45FC-B0F2-0D6FBD563BA3}" destId="{61154E7A-3B25-48F0-8F86-048E26CBD75F}" srcOrd="0" destOrd="0" presId="urn:microsoft.com/office/officeart/2005/8/layout/pyramid2"/>
    <dgm:cxn modelId="{C3F06F21-2C71-485B-9ECD-3D2CF2BE06D1}" srcId="{DE15E344-9E07-471D-8C02-F631937F45AC}" destId="{3B780856-BF65-45FC-B0F2-0D6FBD563BA3}" srcOrd="0" destOrd="0" parTransId="{49F6F10E-9D6E-41AE-ACC4-85F42EE5B59C}" sibTransId="{76C6127F-1C59-4589-90D8-BD64BF53ED1D}"/>
    <dgm:cxn modelId="{856E0D7B-2E58-4FF0-B72A-04FC793F69A0}" type="presOf" srcId="{9BE8D542-A114-46FD-AD87-8D592FA6E6DD}" destId="{71B75EAD-C591-43F4-8DF4-2DEB2B03EFBD}" srcOrd="0" destOrd="0" presId="urn:microsoft.com/office/officeart/2005/8/layout/pyramid2"/>
    <dgm:cxn modelId="{C83EE13B-55D0-461F-8191-CC98842000EC}" srcId="{DE15E344-9E07-471D-8C02-F631937F45AC}" destId="{9BE8D542-A114-46FD-AD87-8D592FA6E6DD}" srcOrd="2" destOrd="0" parTransId="{BE20E913-FBC2-4EDE-B922-4BC443E3DFBB}" sibTransId="{351C7110-9CD1-42FF-AAEC-2C6450B614B8}"/>
    <dgm:cxn modelId="{8FC556B0-630C-4B06-871B-B4C1727D80AE}" type="presOf" srcId="{2A304669-ED14-4B94-BEA9-66F111C75F84}" destId="{E538E7AF-6976-4AB0-8043-60D9C7A91A39}" srcOrd="0" destOrd="0" presId="urn:microsoft.com/office/officeart/2005/8/layout/pyramid2"/>
    <dgm:cxn modelId="{8EB84063-5337-40EF-9BD4-A5B2ADA585B6}" type="presOf" srcId="{54816C63-89D8-480B-9056-50A8BF083C8D}" destId="{D0BA7630-7104-4EC2-AFE2-255C8A3890B5}" srcOrd="0" destOrd="0" presId="urn:microsoft.com/office/officeart/2005/8/layout/pyramid2"/>
    <dgm:cxn modelId="{37204D14-4BBF-4654-8AA8-FF5113F9331F}" srcId="{DE15E344-9E07-471D-8C02-F631937F45AC}" destId="{C5C1881C-3B54-48AC-8EEE-401A3C936CB5}" srcOrd="4" destOrd="0" parTransId="{26F16CC3-D83C-447A-A38F-791ACB9E1220}" sibTransId="{31EE24EB-4C6B-4BF3-B9CC-E30F1DBD04DA}"/>
    <dgm:cxn modelId="{71421327-CD28-4207-9754-7EEDF632621C}" type="presParOf" srcId="{34BA867D-D267-4705-A1AC-8829F2A8E465}" destId="{770D9624-DC33-4B8C-8644-8AE60CC3ECE7}" srcOrd="0" destOrd="0" presId="urn:microsoft.com/office/officeart/2005/8/layout/pyramid2"/>
    <dgm:cxn modelId="{09C9A498-0363-4420-B2DF-24F884183BDD}" type="presParOf" srcId="{34BA867D-D267-4705-A1AC-8829F2A8E465}" destId="{FC844C7F-5177-4911-8444-75F6282A4C84}" srcOrd="1" destOrd="0" presId="urn:microsoft.com/office/officeart/2005/8/layout/pyramid2"/>
    <dgm:cxn modelId="{0E72C531-0919-4C2C-A6ED-B99AF29FCE0A}" type="presParOf" srcId="{FC844C7F-5177-4911-8444-75F6282A4C84}" destId="{61154E7A-3B25-48F0-8F86-048E26CBD75F}" srcOrd="0" destOrd="0" presId="urn:microsoft.com/office/officeart/2005/8/layout/pyramid2"/>
    <dgm:cxn modelId="{A5B01AF1-60E6-484F-80E4-C9AFFC16C0FD}" type="presParOf" srcId="{FC844C7F-5177-4911-8444-75F6282A4C84}" destId="{113F7A38-0ECF-4138-AD28-24510CE35C06}" srcOrd="1" destOrd="0" presId="urn:microsoft.com/office/officeart/2005/8/layout/pyramid2"/>
    <dgm:cxn modelId="{7E22DC44-D859-43E5-B66F-ADDAA7B703DC}" type="presParOf" srcId="{FC844C7F-5177-4911-8444-75F6282A4C84}" destId="{D0BA7630-7104-4EC2-AFE2-255C8A3890B5}" srcOrd="2" destOrd="0" presId="urn:microsoft.com/office/officeart/2005/8/layout/pyramid2"/>
    <dgm:cxn modelId="{E143E0A1-4754-4355-BD6F-096A72FDFCC3}" type="presParOf" srcId="{FC844C7F-5177-4911-8444-75F6282A4C84}" destId="{F4701700-4748-4AF0-8901-12ADF4F2904A}" srcOrd="3" destOrd="0" presId="urn:microsoft.com/office/officeart/2005/8/layout/pyramid2"/>
    <dgm:cxn modelId="{6B0989DC-87CF-4774-90D7-CA22854A09C4}" type="presParOf" srcId="{FC844C7F-5177-4911-8444-75F6282A4C84}" destId="{71B75EAD-C591-43F4-8DF4-2DEB2B03EFBD}" srcOrd="4" destOrd="0" presId="urn:microsoft.com/office/officeart/2005/8/layout/pyramid2"/>
    <dgm:cxn modelId="{54F5C0F5-4987-4E99-AE6B-9A7C53165E13}" type="presParOf" srcId="{FC844C7F-5177-4911-8444-75F6282A4C84}" destId="{D09D3B03-1EBF-49FC-A322-7BCFC6AB1EBB}" srcOrd="5" destOrd="0" presId="urn:microsoft.com/office/officeart/2005/8/layout/pyramid2"/>
    <dgm:cxn modelId="{6EED476B-1714-49E3-926F-F9F6C632C4FB}" type="presParOf" srcId="{FC844C7F-5177-4911-8444-75F6282A4C84}" destId="{E538E7AF-6976-4AB0-8043-60D9C7A91A39}" srcOrd="6" destOrd="0" presId="urn:microsoft.com/office/officeart/2005/8/layout/pyramid2"/>
    <dgm:cxn modelId="{197B3978-D388-494D-9CA4-737440CDE80A}" type="presParOf" srcId="{FC844C7F-5177-4911-8444-75F6282A4C84}" destId="{B61D5E24-ADBE-4979-8D16-68C493D60075}" srcOrd="7" destOrd="0" presId="urn:microsoft.com/office/officeart/2005/8/layout/pyramid2"/>
    <dgm:cxn modelId="{F8469609-97A7-4CC9-ACD6-781F354F9DE5}" type="presParOf" srcId="{FC844C7F-5177-4911-8444-75F6282A4C84}" destId="{C36EDBAE-6A62-418A-BB49-15A121AF898B}" srcOrd="8" destOrd="0" presId="urn:microsoft.com/office/officeart/2005/8/layout/pyramid2"/>
    <dgm:cxn modelId="{3186090B-9307-4308-BCD1-334B82BF1160}" type="presParOf" srcId="{FC844C7F-5177-4911-8444-75F6282A4C84}" destId="{97057300-AF0F-4AF6-8274-05C14445D5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Обеспечение эффективного управления муниципальной собственностью муниципального образования поселок Боровский </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b="1" dirty="0" smtClean="0"/>
            <a:t>Доля имущества, относящегося к объектам недвижимости на которые зарегистрировано право муниципальной собственности до 100 %</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847" custLinFactNeighborY="490"/>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E44BC472-6D41-4625-BC9D-E888224ACE11}" type="presOf" srcId="{A66857BB-A4B0-417F-9AFA-A39E3E8A0171}" destId="{0DF2EA5F-1D72-474B-8A1E-2A786403A084}" srcOrd="0" destOrd="0" presId="urn:microsoft.com/office/officeart/2005/8/layout/process4"/>
    <dgm:cxn modelId="{6DF26B7B-292B-430A-962C-D06275572B35}" type="presOf" srcId="{93E3D1B6-50B6-41D9-BEAF-D779B84E4A87}" destId="{5A6EF1EA-5C6C-489E-9961-1364E9D136B3}" srcOrd="0" destOrd="0" presId="urn:microsoft.com/office/officeart/2005/8/layout/process4"/>
    <dgm:cxn modelId="{8580458C-2543-4464-B335-A7DE1CC4888F}" type="presOf" srcId="{091E5520-C0DE-44B3-8C9B-059126DFA0E5}" destId="{F3422F89-CF12-493D-AA06-9270E99C9D36}" srcOrd="0" destOrd="0" presId="urn:microsoft.com/office/officeart/2005/8/layout/process4"/>
    <dgm:cxn modelId="{ABC0FB54-7C0A-4E53-B407-387CA15CF539}" type="presOf" srcId="{091E5520-C0DE-44B3-8C9B-059126DFA0E5}" destId="{C66A86B6-DDD3-43E5-A766-D6C99A3E7E74}"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C54C9B12-80EC-4A6C-8633-A1CA933347D9}" type="presOf" srcId="{045C8A85-50E1-43AD-928D-09257FFEF63A}" destId="{41FF585B-8EA3-4E4D-83AC-8812437BE154}"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FF29041-4245-40A2-BF61-20EA7D4770F9}" type="presOf" srcId="{6454E6D3-9798-41B8-BC6A-B75000A0AA72}" destId="{C8AAFE37-FC5E-476A-9C02-EF78A1E242F5}" srcOrd="1" destOrd="0" presId="urn:microsoft.com/office/officeart/2005/8/layout/process4"/>
    <dgm:cxn modelId="{51A74952-6B73-4AE2-A458-C928763163A3}"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7DB81D3-CBF2-47C5-A8FF-D7D2C848F3F7}" type="presParOf" srcId="{5A6EF1EA-5C6C-489E-9961-1364E9D136B3}" destId="{1214803B-6DA6-408C-BDAF-86CA5457B20E}" srcOrd="0" destOrd="0" presId="urn:microsoft.com/office/officeart/2005/8/layout/process4"/>
    <dgm:cxn modelId="{75337885-465F-433F-8608-94FB85A03D35}" type="presParOf" srcId="{1214803B-6DA6-408C-BDAF-86CA5457B20E}" destId="{D4B77845-9309-4727-9212-2037054987BE}" srcOrd="0" destOrd="0" presId="urn:microsoft.com/office/officeart/2005/8/layout/process4"/>
    <dgm:cxn modelId="{B2FCE37A-3141-487F-9433-A643F701D176}" type="presParOf" srcId="{1214803B-6DA6-408C-BDAF-86CA5457B20E}" destId="{C8AAFE37-FC5E-476A-9C02-EF78A1E242F5}" srcOrd="1" destOrd="0" presId="urn:microsoft.com/office/officeart/2005/8/layout/process4"/>
    <dgm:cxn modelId="{A97D0214-7350-4952-B6B2-ACA68E5449D9}" type="presParOf" srcId="{1214803B-6DA6-408C-BDAF-86CA5457B20E}" destId="{BFCFA7BE-8EDB-4504-8283-2E6C5E0D35C5}" srcOrd="2" destOrd="0" presId="urn:microsoft.com/office/officeart/2005/8/layout/process4"/>
    <dgm:cxn modelId="{9FC1ED88-1C92-4CEF-AD6F-F5FE972605BA}" type="presParOf" srcId="{BFCFA7BE-8EDB-4504-8283-2E6C5E0D35C5}" destId="{0DF2EA5F-1D72-474B-8A1E-2A786403A084}" srcOrd="0" destOrd="0" presId="urn:microsoft.com/office/officeart/2005/8/layout/process4"/>
    <dgm:cxn modelId="{3D11BD7D-D695-4FF7-BD6E-81371DE6E176}" type="presParOf" srcId="{5A6EF1EA-5C6C-489E-9961-1364E9D136B3}" destId="{5DFF6B22-10A5-4F09-877A-C84370401AFA}" srcOrd="1" destOrd="0" presId="urn:microsoft.com/office/officeart/2005/8/layout/process4"/>
    <dgm:cxn modelId="{24B9CC15-F926-4609-A53F-E1700889E456}" type="presParOf" srcId="{5A6EF1EA-5C6C-489E-9961-1364E9D136B3}" destId="{85B22235-0618-4EEC-9851-A3ABB039BB6A}" srcOrd="2" destOrd="0" presId="urn:microsoft.com/office/officeart/2005/8/layout/process4"/>
    <dgm:cxn modelId="{7BBBBF46-94AA-4196-89A1-162C541D67E0}" type="presParOf" srcId="{85B22235-0618-4EEC-9851-A3ABB039BB6A}" destId="{F3422F89-CF12-493D-AA06-9270E99C9D36}" srcOrd="0" destOrd="0" presId="urn:microsoft.com/office/officeart/2005/8/layout/process4"/>
    <dgm:cxn modelId="{AF195FDC-21B3-4D71-A5B6-3907EE64D5C4}" type="presParOf" srcId="{85B22235-0618-4EEC-9851-A3ABB039BB6A}" destId="{C66A86B6-DDD3-43E5-A766-D6C99A3E7E74}" srcOrd="1" destOrd="0" presId="urn:microsoft.com/office/officeart/2005/8/layout/process4"/>
    <dgm:cxn modelId="{4BABD33B-DFF2-44A0-9B88-E7E0777E4665}" type="presParOf" srcId="{85B22235-0618-4EEC-9851-A3ABB039BB6A}" destId="{43A9EC5C-7EEB-4CCC-AEA3-4BEC9E703421}" srcOrd="2" destOrd="0" presId="urn:microsoft.com/office/officeart/2005/8/layout/process4"/>
    <dgm:cxn modelId="{180B879B-1598-4C37-8236-5F6E03A0E1DA}"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r>
            <a:rPr lang="ru-RU" sz="2400" dirty="0" smtClean="0"/>
            <a:t>1. Увеличение количества призывников, направленных на службу в Российскую армию  до человек до </a:t>
          </a:r>
          <a:r>
            <a:rPr lang="ru-RU" sz="2400" dirty="0" smtClean="0"/>
            <a:t>34 </a:t>
          </a:r>
          <a:r>
            <a:rPr lang="ru-RU" sz="2400" dirty="0" smtClean="0"/>
            <a:t>человек</a:t>
          </a:r>
        </a:p>
        <a:p>
          <a:r>
            <a:rPr lang="ru-RU" sz="2400" dirty="0" smtClean="0"/>
            <a:t>2. Уменьшение количества уклонистов от службы до человек в Российской армии до 15 человек</a:t>
          </a:r>
          <a:endParaRPr lang="ru-RU" sz="2400"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290E26B2-E1AA-4929-A22D-04E10B68F5A3}" type="presOf" srcId="{091E5520-C0DE-44B3-8C9B-059126DFA0E5}" destId="{C66A86B6-DDD3-43E5-A766-D6C99A3E7E74}" srcOrd="1" destOrd="0" presId="urn:microsoft.com/office/officeart/2005/8/layout/process4"/>
    <dgm:cxn modelId="{29F49600-1218-47CD-BECD-A74BA902836E}" type="presOf" srcId="{93E3D1B6-50B6-41D9-BEAF-D779B84E4A87}" destId="{5A6EF1EA-5C6C-489E-9961-1364E9D136B3}" srcOrd="0" destOrd="0" presId="urn:microsoft.com/office/officeart/2005/8/layout/process4"/>
    <dgm:cxn modelId="{055C73FB-E7EC-401C-8B22-C02713D805AA}" type="presOf" srcId="{045C8A85-50E1-43AD-928D-09257FFEF63A}" destId="{41FF585B-8EA3-4E4D-83AC-8812437BE154}" srcOrd="0" destOrd="0" presId="urn:microsoft.com/office/officeart/2005/8/layout/process4"/>
    <dgm:cxn modelId="{B3900B45-AA67-4090-94BB-15CBF4910C7C}" type="presOf" srcId="{A66857BB-A4B0-417F-9AFA-A39E3E8A0171}" destId="{0DF2EA5F-1D72-474B-8A1E-2A786403A084}" srcOrd="0" destOrd="0" presId="urn:microsoft.com/office/officeart/2005/8/layout/process4"/>
    <dgm:cxn modelId="{FC62B445-7CD1-4CD0-8481-8E3A7722B853}"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A9C87429-593D-4B96-BDDD-E4AF279518EF}" type="presOf" srcId="{6454E6D3-9798-41B8-BC6A-B75000A0AA72}" destId="{C8AAFE37-FC5E-476A-9C02-EF78A1E242F5}"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971CAB-23D5-476E-B701-CED79BF82091}" type="presOf" srcId="{6454E6D3-9798-41B8-BC6A-B75000A0AA72}" destId="{D4B77845-9309-4727-9212-2037054987BE}"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8269B938-647C-45A1-8C5D-20EE6523BBA0}" type="presParOf" srcId="{5A6EF1EA-5C6C-489E-9961-1364E9D136B3}" destId="{1214803B-6DA6-408C-BDAF-86CA5457B20E}" srcOrd="0" destOrd="0" presId="urn:microsoft.com/office/officeart/2005/8/layout/process4"/>
    <dgm:cxn modelId="{B5EF63FB-EA82-43C5-8396-7300F0C12AA6}" type="presParOf" srcId="{1214803B-6DA6-408C-BDAF-86CA5457B20E}" destId="{D4B77845-9309-4727-9212-2037054987BE}" srcOrd="0" destOrd="0" presId="urn:microsoft.com/office/officeart/2005/8/layout/process4"/>
    <dgm:cxn modelId="{A317B300-00F4-4020-B8A8-F030C29BC50A}" type="presParOf" srcId="{1214803B-6DA6-408C-BDAF-86CA5457B20E}" destId="{C8AAFE37-FC5E-476A-9C02-EF78A1E242F5}" srcOrd="1" destOrd="0" presId="urn:microsoft.com/office/officeart/2005/8/layout/process4"/>
    <dgm:cxn modelId="{9D06ADC8-07D2-4A7D-91F7-B0A06FBA7805}" type="presParOf" srcId="{1214803B-6DA6-408C-BDAF-86CA5457B20E}" destId="{BFCFA7BE-8EDB-4504-8283-2E6C5E0D35C5}" srcOrd="2" destOrd="0" presId="urn:microsoft.com/office/officeart/2005/8/layout/process4"/>
    <dgm:cxn modelId="{BFE6FF1C-0CBB-4C8D-A3C9-DD15219718CB}" type="presParOf" srcId="{BFCFA7BE-8EDB-4504-8283-2E6C5E0D35C5}" destId="{0DF2EA5F-1D72-474B-8A1E-2A786403A084}" srcOrd="0" destOrd="0" presId="urn:microsoft.com/office/officeart/2005/8/layout/process4"/>
    <dgm:cxn modelId="{E0839CD8-83F9-40F0-B15F-8E858FF72D61}" type="presParOf" srcId="{5A6EF1EA-5C6C-489E-9961-1364E9D136B3}" destId="{5DFF6B22-10A5-4F09-877A-C84370401AFA}" srcOrd="1" destOrd="0" presId="urn:microsoft.com/office/officeart/2005/8/layout/process4"/>
    <dgm:cxn modelId="{AF8753E5-644B-42DC-8F36-52770C58D5C4}" type="presParOf" srcId="{5A6EF1EA-5C6C-489E-9961-1364E9D136B3}" destId="{85B22235-0618-4EEC-9851-A3ABB039BB6A}" srcOrd="2" destOrd="0" presId="urn:microsoft.com/office/officeart/2005/8/layout/process4"/>
    <dgm:cxn modelId="{4E63AE68-4BE8-460D-9BC3-6977D0D46F38}" type="presParOf" srcId="{85B22235-0618-4EEC-9851-A3ABB039BB6A}" destId="{F3422F89-CF12-493D-AA06-9270E99C9D36}" srcOrd="0" destOrd="0" presId="urn:microsoft.com/office/officeart/2005/8/layout/process4"/>
    <dgm:cxn modelId="{272D6FCE-4293-428C-95B9-B19249052161}" type="presParOf" srcId="{85B22235-0618-4EEC-9851-A3ABB039BB6A}" destId="{C66A86B6-DDD3-43E5-A766-D6C99A3E7E74}" srcOrd="1" destOrd="0" presId="urn:microsoft.com/office/officeart/2005/8/layout/process4"/>
    <dgm:cxn modelId="{3340C3A8-DF46-485D-88F9-B7C60AE203CE}" type="presParOf" srcId="{85B22235-0618-4EEC-9851-A3ABB039BB6A}" destId="{43A9EC5C-7EEB-4CCC-AEA3-4BEC9E703421}" srcOrd="2" destOrd="0" presId="urn:microsoft.com/office/officeart/2005/8/layout/process4"/>
    <dgm:cxn modelId="{5DF28299-7F4F-41B2-BAB6-03E2B77020E8}"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Повысить уровень безопасности жизнедеятельности населения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1.снижение количества пожаров, исключение случаев гибели и травматизма людей при пожарах и сокращение материального ущерба;</a:t>
          </a:r>
        </a:p>
        <a:p>
          <a:pPr algn="just"/>
          <a:r>
            <a:rPr lang="ru-RU" sz="1800" b="1" dirty="0" smtClean="0"/>
            <a:t>2.снижение общего уровня рисков возникновения чрезвычайных ситуаций природного и техногенного характера;</a:t>
          </a:r>
        </a:p>
        <a:p>
          <a:pPr algn="just"/>
          <a:r>
            <a:rPr lang="ru-RU" sz="1800" b="1"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C15AF94C-11C5-46BC-A3DA-1BEE8A6E3B93}" type="presOf" srcId="{93E3D1B6-50B6-41D9-BEAF-D779B84E4A87}" destId="{5A6EF1EA-5C6C-489E-9961-1364E9D136B3}" srcOrd="0" destOrd="0" presId="urn:microsoft.com/office/officeart/2005/8/layout/process4"/>
    <dgm:cxn modelId="{3B26DB5D-68E7-4209-9F00-CF2B9ADF99F6}" type="presOf" srcId="{091E5520-C0DE-44B3-8C9B-059126DFA0E5}" destId="{F3422F89-CF12-493D-AA06-9270E99C9D36}" srcOrd="0" destOrd="0" presId="urn:microsoft.com/office/officeart/2005/8/layout/process4"/>
    <dgm:cxn modelId="{3A28F7C9-B185-4F1A-8847-43E45231598C}" type="presOf" srcId="{091E5520-C0DE-44B3-8C9B-059126DFA0E5}" destId="{C66A86B6-DDD3-43E5-A766-D6C99A3E7E74}" srcOrd="1"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F78B0D1A-977A-48A3-B8BD-ED5372D938CF}" srcId="{93E3D1B6-50B6-41D9-BEAF-D779B84E4A87}" destId="{091E5520-C0DE-44B3-8C9B-059126DFA0E5}" srcOrd="0" destOrd="0" parTransId="{45447B08-A60F-4958-A9B9-88EF29059EB7}" sibTransId="{F5096ED8-FFCF-4E25-8E05-5DFE1C28DAF8}"/>
    <dgm:cxn modelId="{968A3D6D-1651-485A-99A7-3709EC037C02}" type="presOf" srcId="{A66857BB-A4B0-417F-9AFA-A39E3E8A0171}" destId="{0DF2EA5F-1D72-474B-8A1E-2A786403A084}"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E6EE8113-5F65-4B45-9ECC-8146408D31E8}" srcId="{091E5520-C0DE-44B3-8C9B-059126DFA0E5}" destId="{045C8A85-50E1-43AD-928D-09257FFEF63A}" srcOrd="0" destOrd="0" parTransId="{515BC7E5-BD03-47F1-8B24-7CA3475E144F}" sibTransId="{F8C92129-1E7C-4DA3-BD42-372D64E03DF8}"/>
    <dgm:cxn modelId="{FF37D8FE-1EC6-4078-8B0E-1B403C654E10}" type="presOf" srcId="{6454E6D3-9798-41B8-BC6A-B75000A0AA72}" destId="{C8AAFE37-FC5E-476A-9C02-EF78A1E242F5}" srcOrd="1" destOrd="0" presId="urn:microsoft.com/office/officeart/2005/8/layout/process4"/>
    <dgm:cxn modelId="{03FFD3DA-152C-48B7-99C9-453279D4BBE0}" type="presOf" srcId="{6454E6D3-9798-41B8-BC6A-B75000A0AA72}" destId="{D4B77845-9309-4727-9212-2037054987BE}" srcOrd="0" destOrd="0" presId="urn:microsoft.com/office/officeart/2005/8/layout/process4"/>
    <dgm:cxn modelId="{AC0E1AC6-E8F6-4A5C-86DE-667B85C07125}" type="presOf" srcId="{045C8A85-50E1-43AD-928D-09257FFEF63A}" destId="{41FF585B-8EA3-4E4D-83AC-8812437BE154}" srcOrd="0" destOrd="0" presId="urn:microsoft.com/office/officeart/2005/8/layout/process4"/>
    <dgm:cxn modelId="{2A83C245-AAAC-45CF-BF09-653BB98D4062}" type="presParOf" srcId="{5A6EF1EA-5C6C-489E-9961-1364E9D136B3}" destId="{1214803B-6DA6-408C-BDAF-86CA5457B20E}" srcOrd="0" destOrd="0" presId="urn:microsoft.com/office/officeart/2005/8/layout/process4"/>
    <dgm:cxn modelId="{9A37C028-ADEB-47FC-BDD6-57F4CB229C4B}" type="presParOf" srcId="{1214803B-6DA6-408C-BDAF-86CA5457B20E}" destId="{D4B77845-9309-4727-9212-2037054987BE}" srcOrd="0" destOrd="0" presId="urn:microsoft.com/office/officeart/2005/8/layout/process4"/>
    <dgm:cxn modelId="{665F537F-47A5-43FA-A811-AAEFF7C6E238}" type="presParOf" srcId="{1214803B-6DA6-408C-BDAF-86CA5457B20E}" destId="{C8AAFE37-FC5E-476A-9C02-EF78A1E242F5}" srcOrd="1" destOrd="0" presId="urn:microsoft.com/office/officeart/2005/8/layout/process4"/>
    <dgm:cxn modelId="{A67431B8-C793-4A75-B145-F719604E0BD4}" type="presParOf" srcId="{1214803B-6DA6-408C-BDAF-86CA5457B20E}" destId="{BFCFA7BE-8EDB-4504-8283-2E6C5E0D35C5}" srcOrd="2" destOrd="0" presId="urn:microsoft.com/office/officeart/2005/8/layout/process4"/>
    <dgm:cxn modelId="{EB642D66-A091-4059-922B-441DBE4CCA6E}" type="presParOf" srcId="{BFCFA7BE-8EDB-4504-8283-2E6C5E0D35C5}" destId="{0DF2EA5F-1D72-474B-8A1E-2A786403A084}" srcOrd="0" destOrd="0" presId="urn:microsoft.com/office/officeart/2005/8/layout/process4"/>
    <dgm:cxn modelId="{11B1E14C-6968-4AFA-8932-525D48230527}" type="presParOf" srcId="{5A6EF1EA-5C6C-489E-9961-1364E9D136B3}" destId="{5DFF6B22-10A5-4F09-877A-C84370401AFA}" srcOrd="1" destOrd="0" presId="urn:microsoft.com/office/officeart/2005/8/layout/process4"/>
    <dgm:cxn modelId="{784B5FB1-43FA-40FD-BF5C-B7EAE69C9A9B}" type="presParOf" srcId="{5A6EF1EA-5C6C-489E-9961-1364E9D136B3}" destId="{85B22235-0618-4EEC-9851-A3ABB039BB6A}" srcOrd="2" destOrd="0" presId="urn:microsoft.com/office/officeart/2005/8/layout/process4"/>
    <dgm:cxn modelId="{487DE55A-867B-4CB9-B2BF-5F25ABCFE74D}" type="presParOf" srcId="{85B22235-0618-4EEC-9851-A3ABB039BB6A}" destId="{F3422F89-CF12-493D-AA06-9270E99C9D36}" srcOrd="0" destOrd="0" presId="urn:microsoft.com/office/officeart/2005/8/layout/process4"/>
    <dgm:cxn modelId="{C9973117-0982-4032-A0F1-51C1F482EF13}" type="presParOf" srcId="{85B22235-0618-4EEC-9851-A3ABB039BB6A}" destId="{C66A86B6-DDD3-43E5-A766-D6C99A3E7E74}" srcOrd="1" destOrd="0" presId="urn:microsoft.com/office/officeart/2005/8/layout/process4"/>
    <dgm:cxn modelId="{198ED93B-A767-4A64-A11C-586ECD3422A9}" type="presParOf" srcId="{85B22235-0618-4EEC-9851-A3ABB039BB6A}" destId="{43A9EC5C-7EEB-4CCC-AEA3-4BEC9E703421}" srcOrd="2" destOrd="0" presId="urn:microsoft.com/office/officeart/2005/8/layout/process4"/>
    <dgm:cxn modelId="{B4FE50E2-6197-4ED2-9369-722AB547B332}"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5D8BB87-436A-49A9-A45B-BE0059263BAE}">
      <dgm:prSet custT="1"/>
      <dgm:spPr/>
      <dgm:t>
        <a:bodyPr/>
        <a:lstStyle/>
        <a:p>
          <a:r>
            <a:rPr lang="ru-RU" sz="900" b="1" dirty="0" smtClean="0"/>
            <a:t>Единое управление комплексным благоустройством</a:t>
          </a:r>
          <a:endParaRPr lang="ru-RU" sz="900" b="1" dirty="0"/>
        </a:p>
      </dgm:t>
    </dgm:pt>
    <dgm:pt modelId="{ED34D7D3-43BC-455A-866E-98B93341EF78}" type="parTrans" cxnId="{EC7960DA-D799-4B48-86BE-A77AB42BF8CB}">
      <dgm:prSet/>
      <dgm:spPr/>
      <dgm:t>
        <a:bodyPr/>
        <a:lstStyle/>
        <a:p>
          <a:endParaRPr lang="ru-RU"/>
        </a:p>
      </dgm:t>
    </dgm:pt>
    <dgm:pt modelId="{8ABAFBC7-8D46-4A48-9ADF-362788091857}" type="sibTrans" cxnId="{EC7960DA-D799-4B48-86BE-A77AB42BF8CB}">
      <dgm:prSet/>
      <dgm:spPr/>
      <dgm:t>
        <a:bodyPr/>
        <a:lstStyle/>
        <a:p>
          <a:endParaRPr lang="ru-RU"/>
        </a:p>
      </dgm:t>
    </dgm:pt>
    <dgm:pt modelId="{B94CBFC2-87DB-4AF2-BC9F-228F33CD3D18}">
      <dgm:prSet custT="1"/>
      <dgm:spPr/>
      <dgm:t>
        <a:bodyPr/>
        <a:lstStyle/>
        <a:p>
          <a:r>
            <a:rPr lang="ru-RU" sz="1000" b="1" dirty="0" smtClean="0"/>
            <a:t>Определение перспективы улучшения благоустройства</a:t>
          </a:r>
          <a:endParaRPr lang="ru-RU" sz="1000" b="1" dirty="0"/>
        </a:p>
      </dgm:t>
    </dgm:pt>
    <dgm:pt modelId="{06F78D32-D02D-4CA9-B5B8-4CC8426E911A}" type="parTrans" cxnId="{8CB48336-2D9D-49D9-BA9E-E0B793F7E9DA}">
      <dgm:prSet/>
      <dgm:spPr/>
      <dgm:t>
        <a:bodyPr/>
        <a:lstStyle/>
        <a:p>
          <a:endParaRPr lang="ru-RU"/>
        </a:p>
      </dgm:t>
    </dgm:pt>
    <dgm:pt modelId="{1ED36FAE-6EA4-4964-85FB-C85233B540D7}" type="sibTrans" cxnId="{8CB48336-2D9D-49D9-BA9E-E0B793F7E9DA}">
      <dgm:prSet/>
      <dgm:spPr/>
      <dgm:t>
        <a:bodyPr/>
        <a:lstStyle/>
        <a:p>
          <a:endParaRPr lang="ru-RU"/>
        </a:p>
      </dgm:t>
    </dgm:pt>
    <dgm:pt modelId="{431E2792-01A6-4264-ADBB-2A2DD1413B4C}">
      <dgm:prSet custT="1"/>
      <dgm:spPr/>
      <dgm:t>
        <a:bodyPr/>
        <a:lstStyle/>
        <a:p>
          <a:r>
            <a:rPr lang="ru-RU" sz="1100" b="1" dirty="0" smtClean="0"/>
            <a:t>Улучшение состояния территории </a:t>
          </a:r>
          <a:r>
            <a:rPr lang="ru-RU" sz="1100" dirty="0" smtClean="0"/>
            <a:t>  </a:t>
          </a:r>
          <a:endParaRPr lang="ru-RU" sz="1100" dirty="0"/>
        </a:p>
      </dgm:t>
    </dgm:pt>
    <dgm:pt modelId="{74A8CABC-5148-4272-91F3-4FAAC49EEB1B}" type="parTrans" cxnId="{B0C5228C-03D6-407E-BBFE-343D9060DFBF}">
      <dgm:prSet/>
      <dgm:spPr/>
      <dgm:t>
        <a:bodyPr/>
        <a:lstStyle/>
        <a:p>
          <a:endParaRPr lang="ru-RU"/>
        </a:p>
      </dgm:t>
    </dgm:pt>
    <dgm:pt modelId="{347CF47A-9167-4EB2-9A79-A10FA1EE6E4A}" type="sibTrans" cxnId="{B0C5228C-03D6-407E-BBFE-343D9060DFBF}">
      <dgm:prSet/>
      <dgm:spPr/>
      <dgm:t>
        <a:bodyPr/>
        <a:lstStyle/>
        <a:p>
          <a:endParaRPr lang="ru-RU"/>
        </a:p>
      </dgm:t>
    </dgm:pt>
    <dgm:pt modelId="{A1828EE2-9731-4354-94B3-B57239F90057}">
      <dgm:prSet custT="1"/>
      <dgm:spPr/>
      <dgm:t>
        <a:bodyPr/>
        <a:lstStyle/>
        <a:p>
          <a:r>
            <a:rPr lang="ru-RU" sz="1000" b="1" dirty="0" smtClean="0"/>
            <a:t>Привитие жителям муниципального образования любви и уважения к своему поселку, к соблюдению чистоты и порядка</a:t>
          </a:r>
          <a:endParaRPr lang="ru-RU" sz="1000" b="1" dirty="0"/>
        </a:p>
      </dgm:t>
    </dgm:pt>
    <dgm:pt modelId="{DCF94DDD-A914-4D0C-BBAA-3AB6B1EB8B57}" type="parTrans" cxnId="{040A83CE-006E-4AC3-A60D-F85BD87956D0}">
      <dgm:prSet/>
      <dgm:spPr/>
      <dgm:t>
        <a:bodyPr/>
        <a:lstStyle/>
        <a:p>
          <a:endParaRPr lang="ru-RU"/>
        </a:p>
      </dgm:t>
    </dgm:pt>
    <dgm:pt modelId="{CB1A6B4D-B330-4C1D-9FF2-5238CBB96324}" type="sibTrans" cxnId="{040A83CE-006E-4AC3-A60D-F85BD87956D0}">
      <dgm:prSet/>
      <dgm:spPr/>
      <dgm:t>
        <a:bodyPr/>
        <a:lstStyle/>
        <a:p>
          <a:endParaRPr lang="ru-RU"/>
        </a:p>
      </dgm:t>
    </dgm:pt>
    <dgm:pt modelId="{E980A914-A364-4134-A287-0E8918DCC9CE}">
      <dgm:prSet custT="1"/>
      <dgm:spPr/>
      <dgm:t>
        <a:bodyPr/>
        <a:lstStyle/>
        <a:p>
          <a:r>
            <a:rPr lang="ru-RU" sz="1000" b="1" dirty="0" smtClean="0"/>
            <a:t>Совершенствование эстетического состояния территории</a:t>
          </a:r>
          <a:r>
            <a:rPr lang="ru-RU" sz="1000" dirty="0" smtClean="0"/>
            <a:t>;</a:t>
          </a:r>
          <a:endParaRPr lang="ru-RU" sz="1000" dirty="0"/>
        </a:p>
      </dgm:t>
    </dgm:pt>
    <dgm:pt modelId="{0031A3A2-8AE8-416D-A7D0-CC2BF21BF6F6}" type="parTrans" cxnId="{2F795BFD-7E07-42FA-A3C3-4CFC8A434AD1}">
      <dgm:prSet/>
      <dgm:spPr/>
      <dgm:t>
        <a:bodyPr/>
        <a:lstStyle/>
        <a:p>
          <a:endParaRPr lang="ru-RU"/>
        </a:p>
      </dgm:t>
    </dgm:pt>
    <dgm:pt modelId="{4D782245-B681-4CC1-8DC7-B0CF7884A4BD}" type="sibTrans" cxnId="{2F795BFD-7E07-42FA-A3C3-4CFC8A434AD1}">
      <dgm:prSet/>
      <dgm:spPr/>
      <dgm:t>
        <a:bodyPr/>
        <a:lstStyle/>
        <a:p>
          <a:endParaRPr lang="ru-RU"/>
        </a:p>
      </dgm:t>
    </dgm:pt>
    <dgm:pt modelId="{7DBFE38D-E233-4E2C-A601-571F60B41D9F}">
      <dgm:prSet custT="1"/>
      <dgm:spPr/>
      <dgm:t>
        <a:bodyPr/>
        <a:lstStyle/>
        <a:p>
          <a:r>
            <a:rPr lang="ru-RU" sz="1000" b="1" dirty="0" smtClean="0"/>
            <a:t>Увеличение площади благоустроенных зелёных насаждений в поселении;</a:t>
          </a:r>
          <a:endParaRPr lang="ru-RU" sz="1000" b="1" dirty="0"/>
        </a:p>
      </dgm:t>
    </dgm:pt>
    <dgm:pt modelId="{DB7DA448-E771-4DC2-8C0B-1FB5EF6BF263}" type="parTrans" cxnId="{36DC59D0-7882-4B34-A48A-4E9AD0471435}">
      <dgm:prSet/>
      <dgm:spPr/>
      <dgm:t>
        <a:bodyPr/>
        <a:lstStyle/>
        <a:p>
          <a:endParaRPr lang="ru-RU"/>
        </a:p>
      </dgm:t>
    </dgm:pt>
    <dgm:pt modelId="{8BE684C6-8080-41A0-BF67-1E3327C92057}" type="sibTrans" cxnId="{36DC59D0-7882-4B34-A48A-4E9AD0471435}">
      <dgm:prSet/>
      <dgm:spPr/>
      <dgm:t>
        <a:bodyPr/>
        <a:lstStyle/>
        <a:p>
          <a:endParaRPr lang="ru-RU"/>
        </a:p>
      </dgm:t>
    </dgm:pt>
    <dgm:pt modelId="{CE971463-D0E6-4F3D-8A12-92A72BBE3F99}">
      <dgm:prSet custT="1"/>
      <dgm:spPr/>
      <dgm:t>
        <a:bodyPr/>
        <a:lstStyle/>
        <a:p>
          <a:r>
            <a:rPr lang="ru-RU" sz="1000" b="1" dirty="0" smtClean="0"/>
            <a:t>Увеличение количества высаживаемых деревьев</a:t>
          </a:r>
          <a:endParaRPr lang="ru-RU" sz="1000" b="1" dirty="0"/>
        </a:p>
      </dgm:t>
    </dgm:pt>
    <dgm:pt modelId="{342D1EE1-4CA4-4FC3-BD98-60D5C87CC0EE}" type="parTrans" cxnId="{56469D7A-4C15-4A1F-8BB4-5642B0151F59}">
      <dgm:prSet/>
      <dgm:spPr/>
      <dgm:t>
        <a:bodyPr/>
        <a:lstStyle/>
        <a:p>
          <a:endParaRPr lang="ru-RU"/>
        </a:p>
      </dgm:t>
    </dgm:pt>
    <dgm:pt modelId="{975B6B38-493A-46CC-91C6-712A5997FE17}" type="sibTrans" cxnId="{56469D7A-4C15-4A1F-8BB4-5642B0151F59}">
      <dgm:prSet/>
      <dgm:spPr/>
      <dgm:t>
        <a:bodyPr/>
        <a:lstStyle/>
        <a:p>
          <a:endParaRPr lang="ru-RU"/>
        </a:p>
      </dgm:t>
    </dgm:pt>
    <dgm:pt modelId="{6470FFCD-CF94-4991-A539-6968FD9DC559}">
      <dgm:prSet custT="1"/>
      <dgm:spPr/>
      <dgm:t>
        <a:bodyPr/>
        <a:lstStyle/>
        <a:p>
          <a:r>
            <a:rPr lang="ru-RU" sz="1000" b="1" dirty="0" smtClean="0"/>
            <a:t>Оснащение улиц указателями с названиями улиц и номерами домов;</a:t>
          </a:r>
          <a:endParaRPr lang="ru-RU" sz="1000" b="1" dirty="0"/>
        </a:p>
      </dgm:t>
    </dgm:pt>
    <dgm:pt modelId="{FC2D13C9-AE38-4BD6-AD86-F393ADCA6435}" type="parTrans" cxnId="{CA950F7C-A7FC-4703-90FE-5139FB1FE019}">
      <dgm:prSet/>
      <dgm:spPr/>
      <dgm:t>
        <a:bodyPr/>
        <a:lstStyle/>
        <a:p>
          <a:endParaRPr lang="ru-RU"/>
        </a:p>
      </dgm:t>
    </dgm:pt>
    <dgm:pt modelId="{993AD59E-B74F-40E6-A393-0BCBB49DE6AD}" type="sibTrans" cxnId="{CA950F7C-A7FC-4703-90FE-5139FB1FE019}">
      <dgm:prSet/>
      <dgm:spPr/>
      <dgm:t>
        <a:bodyPr/>
        <a:lstStyle/>
        <a:p>
          <a:endParaRPr lang="ru-RU"/>
        </a:p>
      </dgm:t>
    </dgm:pt>
    <dgm:pt modelId="{A533E319-83F9-4F33-B103-A5A2057CF71C}">
      <dgm:prSet custT="1"/>
      <dgm:spPr/>
      <dgm:t>
        <a:bodyPr/>
        <a:lstStyle/>
        <a:p>
          <a:r>
            <a:rPr lang="ru-RU" sz="1000" b="1" dirty="0" smtClean="0"/>
            <a:t>Увеличение протяженности уличного освещения поселения</a:t>
          </a:r>
          <a:endParaRPr lang="ru-RU" sz="1000" b="1" dirty="0"/>
        </a:p>
      </dgm:t>
    </dgm:pt>
    <dgm:pt modelId="{7C05F102-27AE-4227-ABA1-F70D6C75E28D}" type="parTrans" cxnId="{DCC5FA7C-F8BF-48DF-BBCA-5410A87A3758}">
      <dgm:prSet/>
      <dgm:spPr/>
      <dgm:t>
        <a:bodyPr/>
        <a:lstStyle/>
        <a:p>
          <a:endParaRPr lang="ru-RU"/>
        </a:p>
      </dgm:t>
    </dgm:pt>
    <dgm:pt modelId="{F53A29C0-6DD1-4025-B565-DFDB9AEA87CC}" type="sibTrans" cxnId="{DCC5FA7C-F8BF-48DF-BBCA-5410A87A3758}">
      <dgm:prSet/>
      <dgm:spPr/>
      <dgm:t>
        <a:bodyPr/>
        <a:lstStyle/>
        <a:p>
          <a:endParaRPr lang="ru-RU"/>
        </a:p>
      </dgm:t>
    </dgm:pt>
    <dgm:pt modelId="{5E5C5515-59DD-4CD0-8730-FD7F21FEAF80}">
      <dgm:prSet custT="1"/>
      <dgm:spPr/>
      <dgm:t>
        <a:bodyPr/>
        <a:lstStyle/>
        <a:p>
          <a:r>
            <a:rPr lang="ru-RU" sz="1000" b="1" dirty="0" smtClean="0"/>
            <a:t>Повышение уровня благоустройства дворовых территорий-</a:t>
          </a:r>
          <a:endParaRPr lang="ru-RU" sz="1000" b="1" dirty="0"/>
        </a:p>
      </dgm:t>
    </dgm:pt>
    <dgm:pt modelId="{6D0EF2B4-BAB4-4E94-9110-F407DE6E61A4}" type="parTrans" cxnId="{94050DE7-9426-4701-8376-BFA33DF377EA}">
      <dgm:prSet/>
      <dgm:spPr/>
      <dgm:t>
        <a:bodyPr/>
        <a:lstStyle/>
        <a:p>
          <a:endParaRPr lang="ru-RU"/>
        </a:p>
      </dgm:t>
    </dgm:pt>
    <dgm:pt modelId="{6ED2F7A0-6EEF-458E-B327-06FCDF951BC7}" type="sibTrans" cxnId="{94050DE7-9426-4701-8376-BFA33DF377EA}">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ScaleY="23247" custLinFactNeighborX="-833" custLinFactNeighborY="-2077"/>
      <dgm:spPr/>
      <dgm:t>
        <a:bodyPr/>
        <a:lstStyle/>
        <a:p>
          <a:endParaRPr lang="ru-RU"/>
        </a:p>
      </dgm:t>
    </dgm:pt>
    <dgm:pt modelId="{BFCFA7BE-8EDB-4504-8283-2E6C5E0D35C5}" type="pres">
      <dgm:prSet presAssocID="{6454E6D3-9798-41B8-BC6A-B75000A0AA72}" presName="descendantBox" presStyleCnt="0"/>
      <dgm:spPr/>
    </dgm:pt>
    <dgm:pt modelId="{B031C73B-B474-4BE6-B244-6B81C149C2E6}" type="pres">
      <dgm:prSet presAssocID="{A5D8BB87-436A-49A9-A45B-BE0059263BAE}" presName="childTextBox" presStyleLbl="fgAccFollowNode1" presStyleIdx="0" presStyleCnt="11">
        <dgm:presLayoutVars>
          <dgm:bulletEnabled val="1"/>
        </dgm:presLayoutVars>
      </dgm:prSet>
      <dgm:spPr/>
      <dgm:t>
        <a:bodyPr/>
        <a:lstStyle/>
        <a:p>
          <a:endParaRPr lang="ru-RU"/>
        </a:p>
      </dgm:t>
    </dgm:pt>
    <dgm:pt modelId="{FC68AF90-7A3F-4D39-A5FB-C33EB71EE7D5}" type="pres">
      <dgm:prSet presAssocID="{B94CBFC2-87DB-4AF2-BC9F-228F33CD3D18}" presName="childTextBox" presStyleLbl="fgAccFollowNode1" presStyleIdx="1" presStyleCnt="11">
        <dgm:presLayoutVars>
          <dgm:bulletEnabled val="1"/>
        </dgm:presLayoutVars>
      </dgm:prSet>
      <dgm:spPr/>
      <dgm:t>
        <a:bodyPr/>
        <a:lstStyle/>
        <a:p>
          <a:endParaRPr lang="ru-RU"/>
        </a:p>
      </dgm:t>
    </dgm:pt>
    <dgm:pt modelId="{34E9A9A9-CD89-4B25-A625-B413F5F39CC2}" type="pres">
      <dgm:prSet presAssocID="{431E2792-01A6-4264-ADBB-2A2DD1413B4C}" presName="childTextBox" presStyleLbl="fgAccFollowNode1" presStyleIdx="2" presStyleCnt="11">
        <dgm:presLayoutVars>
          <dgm:bulletEnabled val="1"/>
        </dgm:presLayoutVars>
      </dgm:prSet>
      <dgm:spPr/>
      <dgm:t>
        <a:bodyPr/>
        <a:lstStyle/>
        <a:p>
          <a:endParaRPr lang="ru-RU"/>
        </a:p>
      </dgm:t>
    </dgm:pt>
    <dgm:pt modelId="{F1DF4E43-FEE3-4AA9-BD4C-BEF2F9F2E4FD}" type="pres">
      <dgm:prSet presAssocID="{A1828EE2-9731-4354-94B3-B57239F90057}" presName="childTextBox" presStyleLbl="fgAccFollowNode1" presStyleIdx="3" presStyleCnt="11">
        <dgm:presLayoutVars>
          <dgm:bulletEnabled val="1"/>
        </dgm:presLayoutVars>
      </dgm:prSet>
      <dgm:spPr/>
      <dgm:t>
        <a:bodyPr/>
        <a:lstStyle/>
        <a:p>
          <a:endParaRPr lang="ru-RU"/>
        </a:p>
      </dgm:t>
    </dgm:pt>
    <dgm:pt modelId="{498192A2-6538-4AB8-A650-B0C79C7DC5F9}" type="pres">
      <dgm:prSet presAssocID="{E980A914-A364-4134-A287-0E8918DCC9CE}" presName="childTextBox" presStyleLbl="fgAccFollowNode1" presStyleIdx="4" presStyleCnt="11" custLinFactNeighborX="-1720" custLinFactNeighborY="-68">
        <dgm:presLayoutVars>
          <dgm:bulletEnabled val="1"/>
        </dgm:presLayoutVars>
      </dgm:prSet>
      <dgm:spPr/>
      <dgm:t>
        <a:bodyPr/>
        <a:lstStyle/>
        <a:p>
          <a:endParaRPr lang="ru-RU"/>
        </a:p>
      </dgm:t>
    </dgm:pt>
    <dgm:pt modelId="{DFE9983C-6EBC-4302-ABB5-5774EA40AE7D}" type="pres">
      <dgm:prSet presAssocID="{7DBFE38D-E233-4E2C-A601-571F60B41D9F}" presName="childTextBox" presStyleLbl="fgAccFollowNode1" presStyleIdx="5" presStyleCnt="11">
        <dgm:presLayoutVars>
          <dgm:bulletEnabled val="1"/>
        </dgm:presLayoutVars>
      </dgm:prSet>
      <dgm:spPr/>
      <dgm:t>
        <a:bodyPr/>
        <a:lstStyle/>
        <a:p>
          <a:endParaRPr lang="ru-RU"/>
        </a:p>
      </dgm:t>
    </dgm:pt>
    <dgm:pt modelId="{50B2C445-CB09-4DC1-A08F-31574DA966F9}" type="pres">
      <dgm:prSet presAssocID="{CE971463-D0E6-4F3D-8A12-92A72BBE3F99}" presName="childTextBox" presStyleLbl="fgAccFollowNode1" presStyleIdx="6" presStyleCnt="11">
        <dgm:presLayoutVars>
          <dgm:bulletEnabled val="1"/>
        </dgm:presLayoutVars>
      </dgm:prSet>
      <dgm:spPr/>
      <dgm:t>
        <a:bodyPr/>
        <a:lstStyle/>
        <a:p>
          <a:endParaRPr lang="ru-RU"/>
        </a:p>
      </dgm:t>
    </dgm:pt>
    <dgm:pt modelId="{D86A4351-8B78-4FE4-AC78-C8D10FE01630}" type="pres">
      <dgm:prSet presAssocID="{6470FFCD-CF94-4991-A539-6968FD9DC559}" presName="childTextBox" presStyleLbl="fgAccFollowNode1" presStyleIdx="7" presStyleCnt="11">
        <dgm:presLayoutVars>
          <dgm:bulletEnabled val="1"/>
        </dgm:presLayoutVars>
      </dgm:prSet>
      <dgm:spPr/>
      <dgm:t>
        <a:bodyPr/>
        <a:lstStyle/>
        <a:p>
          <a:endParaRPr lang="ru-RU"/>
        </a:p>
      </dgm:t>
    </dgm:pt>
    <dgm:pt modelId="{1540128D-8AB6-48B0-B5B4-2CD134A7E939}" type="pres">
      <dgm:prSet presAssocID="{A533E319-83F9-4F33-B103-A5A2057CF71C}" presName="childTextBox" presStyleLbl="fgAccFollowNode1" presStyleIdx="8" presStyleCnt="11">
        <dgm:presLayoutVars>
          <dgm:bulletEnabled val="1"/>
        </dgm:presLayoutVars>
      </dgm:prSet>
      <dgm:spPr/>
      <dgm:t>
        <a:bodyPr/>
        <a:lstStyle/>
        <a:p>
          <a:endParaRPr lang="ru-RU"/>
        </a:p>
      </dgm:t>
    </dgm:pt>
    <dgm:pt modelId="{6F6C5329-EABC-4C3F-A20A-9FFFBD01964A}" type="pres">
      <dgm:prSet presAssocID="{5E5C5515-59DD-4CD0-8730-FD7F21FEAF80}" presName="childTextBox" presStyleLbl="fgAccFollowNode1" presStyleIdx="9" presStyleCnt="11">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3175"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0" presStyleCnt="11" custScaleY="70538" custLinFactNeighborY="4663">
        <dgm:presLayoutVars>
          <dgm:bulletEnabled val="1"/>
        </dgm:presLayoutVars>
      </dgm:prSet>
      <dgm:spPr/>
      <dgm:t>
        <a:bodyPr/>
        <a:lstStyle/>
        <a:p>
          <a:endParaRPr lang="ru-RU"/>
        </a:p>
      </dgm:t>
    </dgm:pt>
  </dgm:ptLst>
  <dgm:cxnLst>
    <dgm:cxn modelId="{56469D7A-4C15-4A1F-8BB4-5642B0151F59}" srcId="{6454E6D3-9798-41B8-BC6A-B75000A0AA72}" destId="{CE971463-D0E6-4F3D-8A12-92A72BBE3F99}" srcOrd="6" destOrd="0" parTransId="{342D1EE1-4CA4-4FC3-BD98-60D5C87CC0EE}" sibTransId="{975B6B38-493A-46CC-91C6-712A5997FE17}"/>
    <dgm:cxn modelId="{1FEDEDE0-D949-4A7F-BA26-06290107331E}" type="presOf" srcId="{CE971463-D0E6-4F3D-8A12-92A72BBE3F99}" destId="{50B2C445-CB09-4DC1-A08F-31574DA966F9}" srcOrd="0" destOrd="0" presId="urn:microsoft.com/office/officeart/2005/8/layout/process4"/>
    <dgm:cxn modelId="{8CB48336-2D9D-49D9-BA9E-E0B793F7E9DA}" srcId="{6454E6D3-9798-41B8-BC6A-B75000A0AA72}" destId="{B94CBFC2-87DB-4AF2-BC9F-228F33CD3D18}" srcOrd="1" destOrd="0" parTransId="{06F78D32-D02D-4CA9-B5B8-4CC8426E911A}" sibTransId="{1ED36FAE-6EA4-4964-85FB-C85233B540D7}"/>
    <dgm:cxn modelId="{145F36D8-3E13-4F1B-80EC-F5FD72A81C6F}" type="presOf" srcId="{431E2792-01A6-4264-ADBB-2A2DD1413B4C}" destId="{34E9A9A9-CD89-4B25-A625-B413F5F39CC2}" srcOrd="0" destOrd="0" presId="urn:microsoft.com/office/officeart/2005/8/layout/process4"/>
    <dgm:cxn modelId="{EC7960DA-D799-4B48-86BE-A77AB42BF8CB}" srcId="{6454E6D3-9798-41B8-BC6A-B75000A0AA72}" destId="{A5D8BB87-436A-49A9-A45B-BE0059263BAE}" srcOrd="0" destOrd="0" parTransId="{ED34D7D3-43BC-455A-866E-98B93341EF78}" sibTransId="{8ABAFBC7-8D46-4A48-9ADF-362788091857}"/>
    <dgm:cxn modelId="{CA950F7C-A7FC-4703-90FE-5139FB1FE019}" srcId="{6454E6D3-9798-41B8-BC6A-B75000A0AA72}" destId="{6470FFCD-CF94-4991-A539-6968FD9DC559}" srcOrd="7" destOrd="0" parTransId="{FC2D13C9-AE38-4BD6-AD86-F393ADCA6435}" sibTransId="{993AD59E-B74F-40E6-A393-0BCBB49DE6AD}"/>
    <dgm:cxn modelId="{B5F93886-B97C-40F4-9252-E2A07B1453BC}" type="presOf" srcId="{045C8A85-50E1-43AD-928D-09257FFEF63A}" destId="{41FF585B-8EA3-4E4D-83AC-8812437BE154}" srcOrd="0" destOrd="0" presId="urn:microsoft.com/office/officeart/2005/8/layout/process4"/>
    <dgm:cxn modelId="{2EF363A9-9557-421F-8AB4-E94617D6E5DD}" type="presOf" srcId="{E980A914-A364-4134-A287-0E8918DCC9CE}" destId="{498192A2-6538-4AB8-A650-B0C79C7DC5F9}" srcOrd="0" destOrd="0" presId="urn:microsoft.com/office/officeart/2005/8/layout/process4"/>
    <dgm:cxn modelId="{49AC770F-116A-4263-A9E6-5F48D01E09F1}" type="presOf" srcId="{A533E319-83F9-4F33-B103-A5A2057CF71C}" destId="{1540128D-8AB6-48B0-B5B4-2CD134A7E939}" srcOrd="0" destOrd="0" presId="urn:microsoft.com/office/officeart/2005/8/layout/process4"/>
    <dgm:cxn modelId="{2F795BFD-7E07-42FA-A3C3-4CFC8A434AD1}" srcId="{6454E6D3-9798-41B8-BC6A-B75000A0AA72}" destId="{E980A914-A364-4134-A287-0E8918DCC9CE}" srcOrd="4" destOrd="0" parTransId="{0031A3A2-8AE8-416D-A7D0-CC2BF21BF6F6}" sibTransId="{4D782245-B681-4CC1-8DC7-B0CF7884A4BD}"/>
    <dgm:cxn modelId="{DCC5FA7C-F8BF-48DF-BBCA-5410A87A3758}" srcId="{6454E6D3-9798-41B8-BC6A-B75000A0AA72}" destId="{A533E319-83F9-4F33-B103-A5A2057CF71C}" srcOrd="8" destOrd="0" parTransId="{7C05F102-27AE-4227-ABA1-F70D6C75E28D}" sibTransId="{F53A29C0-6DD1-4025-B565-DFDB9AEA87CC}"/>
    <dgm:cxn modelId="{46813FF3-C6EA-46CF-9E1F-56BE6B5CE9AD}" type="presOf" srcId="{6470FFCD-CF94-4991-A539-6968FD9DC559}" destId="{D86A4351-8B78-4FE4-AC78-C8D10FE01630}" srcOrd="0" destOrd="0" presId="urn:microsoft.com/office/officeart/2005/8/layout/process4"/>
    <dgm:cxn modelId="{36DC59D0-7882-4B34-A48A-4E9AD0471435}" srcId="{6454E6D3-9798-41B8-BC6A-B75000A0AA72}" destId="{7DBFE38D-E233-4E2C-A601-571F60B41D9F}" srcOrd="5" destOrd="0" parTransId="{DB7DA448-E771-4DC2-8C0B-1FB5EF6BF263}" sibTransId="{8BE684C6-8080-41A0-BF67-1E3327C92057}"/>
    <dgm:cxn modelId="{94050DE7-9426-4701-8376-BFA33DF377EA}" srcId="{6454E6D3-9798-41B8-BC6A-B75000A0AA72}" destId="{5E5C5515-59DD-4CD0-8730-FD7F21FEAF80}" srcOrd="9" destOrd="0" parTransId="{6D0EF2B4-BAB4-4E94-9110-F407DE6E61A4}" sibTransId="{6ED2F7A0-6EEF-458E-B327-06FCDF951BC7}"/>
    <dgm:cxn modelId="{E6EE8113-5F65-4B45-9ECC-8146408D31E8}" srcId="{091E5520-C0DE-44B3-8C9B-059126DFA0E5}" destId="{045C8A85-50E1-43AD-928D-09257FFEF63A}" srcOrd="0" destOrd="0" parTransId="{515BC7E5-BD03-47F1-8B24-7CA3475E144F}" sibTransId="{F8C92129-1E7C-4DA3-BD42-372D64E03DF8}"/>
    <dgm:cxn modelId="{F70F0616-5556-4904-B31C-4E6432ECB0CE}" type="presOf" srcId="{6454E6D3-9798-41B8-BC6A-B75000A0AA72}" destId="{D4B77845-9309-4727-9212-2037054987BE}" srcOrd="0" destOrd="0" presId="urn:microsoft.com/office/officeart/2005/8/layout/process4"/>
    <dgm:cxn modelId="{D7675280-3F6E-4DEB-B35A-43B9A9ED902D}"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28D30EF1-778F-4582-A5C0-BF87E5FC38F8}" type="presOf" srcId="{5E5C5515-59DD-4CD0-8730-FD7F21FEAF80}" destId="{6F6C5329-EABC-4C3F-A20A-9FFFBD01964A}" srcOrd="0" destOrd="0" presId="urn:microsoft.com/office/officeart/2005/8/layout/process4"/>
    <dgm:cxn modelId="{778F81DD-8FE6-495D-AB6B-26829A1B7A5D}" type="presOf" srcId="{93E3D1B6-50B6-41D9-BEAF-D779B84E4A87}" destId="{5A6EF1EA-5C6C-489E-9961-1364E9D136B3}" srcOrd="0" destOrd="0" presId="urn:microsoft.com/office/officeart/2005/8/layout/process4"/>
    <dgm:cxn modelId="{C5AC4E09-AB84-498E-A783-8815E9D6C34A}" type="presOf" srcId="{7DBFE38D-E233-4E2C-A601-571F60B41D9F}" destId="{DFE9983C-6EBC-4302-ABB5-5774EA40AE7D}" srcOrd="0" destOrd="0" presId="urn:microsoft.com/office/officeart/2005/8/layout/process4"/>
    <dgm:cxn modelId="{B0C5228C-03D6-407E-BBFE-343D9060DFBF}" srcId="{6454E6D3-9798-41B8-BC6A-B75000A0AA72}" destId="{431E2792-01A6-4264-ADBB-2A2DD1413B4C}" srcOrd="2" destOrd="0" parTransId="{74A8CABC-5148-4272-91F3-4FAAC49EEB1B}" sibTransId="{347CF47A-9167-4EB2-9A79-A10FA1EE6E4A}"/>
    <dgm:cxn modelId="{2F7F537A-65EA-4E9F-85BD-B592C3E13DA6}" type="presOf" srcId="{091E5520-C0DE-44B3-8C9B-059126DFA0E5}" destId="{C66A86B6-DDD3-43E5-A766-D6C99A3E7E74}" srcOrd="1" destOrd="0" presId="urn:microsoft.com/office/officeart/2005/8/layout/process4"/>
    <dgm:cxn modelId="{F49B1BB7-0C94-4C85-9D2C-CC6913DE22B7}" type="presOf" srcId="{6454E6D3-9798-41B8-BC6A-B75000A0AA72}" destId="{C8AAFE37-FC5E-476A-9C02-EF78A1E242F5}" srcOrd="1" destOrd="0" presId="urn:microsoft.com/office/officeart/2005/8/layout/process4"/>
    <dgm:cxn modelId="{7FA218C0-7F06-41CB-AE09-53C4CF67067C}" type="presOf" srcId="{B94CBFC2-87DB-4AF2-BC9F-228F33CD3D18}" destId="{FC68AF90-7A3F-4D39-A5FB-C33EB71EE7D5}"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7E27E411-563C-4172-B66D-25EAD5875BEA}" type="presOf" srcId="{A1828EE2-9731-4354-94B3-B57239F90057}" destId="{F1DF4E43-FEE3-4AA9-BD4C-BEF2F9F2E4FD}" srcOrd="0" destOrd="0" presId="urn:microsoft.com/office/officeart/2005/8/layout/process4"/>
    <dgm:cxn modelId="{040A83CE-006E-4AC3-A60D-F85BD87956D0}" srcId="{6454E6D3-9798-41B8-BC6A-B75000A0AA72}" destId="{A1828EE2-9731-4354-94B3-B57239F90057}" srcOrd="3" destOrd="0" parTransId="{DCF94DDD-A914-4D0C-BBAA-3AB6B1EB8B57}" sibTransId="{CB1A6B4D-B330-4C1D-9FF2-5238CBB96324}"/>
    <dgm:cxn modelId="{4BA777B6-0FF5-4129-99ED-B786255CEE20}" type="presOf" srcId="{A5D8BB87-436A-49A9-A45B-BE0059263BAE}" destId="{B031C73B-B474-4BE6-B244-6B81C149C2E6}" srcOrd="0" destOrd="0" presId="urn:microsoft.com/office/officeart/2005/8/layout/process4"/>
    <dgm:cxn modelId="{E6215FB3-F14A-44E5-AC57-11AAAD5E4C38}" type="presParOf" srcId="{5A6EF1EA-5C6C-489E-9961-1364E9D136B3}" destId="{1214803B-6DA6-408C-BDAF-86CA5457B20E}" srcOrd="0" destOrd="0" presId="urn:microsoft.com/office/officeart/2005/8/layout/process4"/>
    <dgm:cxn modelId="{87F2BA58-0343-43CD-801C-0E9E6CF22B93}" type="presParOf" srcId="{1214803B-6DA6-408C-BDAF-86CA5457B20E}" destId="{D4B77845-9309-4727-9212-2037054987BE}" srcOrd="0" destOrd="0" presId="urn:microsoft.com/office/officeart/2005/8/layout/process4"/>
    <dgm:cxn modelId="{DD0D62B4-B390-4456-83F4-397B242F4B54}" type="presParOf" srcId="{1214803B-6DA6-408C-BDAF-86CA5457B20E}" destId="{C8AAFE37-FC5E-476A-9C02-EF78A1E242F5}" srcOrd="1" destOrd="0" presId="urn:microsoft.com/office/officeart/2005/8/layout/process4"/>
    <dgm:cxn modelId="{9B54D694-B360-4B3C-9B12-6F3BB60029B4}" type="presParOf" srcId="{1214803B-6DA6-408C-BDAF-86CA5457B20E}" destId="{BFCFA7BE-8EDB-4504-8283-2E6C5E0D35C5}" srcOrd="2" destOrd="0" presId="urn:microsoft.com/office/officeart/2005/8/layout/process4"/>
    <dgm:cxn modelId="{2275C61E-A1BA-40B3-9F92-78D3CE38387B}" type="presParOf" srcId="{BFCFA7BE-8EDB-4504-8283-2E6C5E0D35C5}" destId="{B031C73B-B474-4BE6-B244-6B81C149C2E6}" srcOrd="0" destOrd="0" presId="urn:microsoft.com/office/officeart/2005/8/layout/process4"/>
    <dgm:cxn modelId="{A5DD5DB6-7099-4ABD-9691-0DA6AA9D51DE}" type="presParOf" srcId="{BFCFA7BE-8EDB-4504-8283-2E6C5E0D35C5}" destId="{FC68AF90-7A3F-4D39-A5FB-C33EB71EE7D5}" srcOrd="1" destOrd="0" presId="urn:microsoft.com/office/officeart/2005/8/layout/process4"/>
    <dgm:cxn modelId="{D6FE6241-F349-4CBB-A357-6FC54C3B89CF}" type="presParOf" srcId="{BFCFA7BE-8EDB-4504-8283-2E6C5E0D35C5}" destId="{34E9A9A9-CD89-4B25-A625-B413F5F39CC2}" srcOrd="2" destOrd="0" presId="urn:microsoft.com/office/officeart/2005/8/layout/process4"/>
    <dgm:cxn modelId="{AE0231AF-9D21-498C-BB6A-52AAC037AA43}" type="presParOf" srcId="{BFCFA7BE-8EDB-4504-8283-2E6C5E0D35C5}" destId="{F1DF4E43-FEE3-4AA9-BD4C-BEF2F9F2E4FD}" srcOrd="3" destOrd="0" presId="urn:microsoft.com/office/officeart/2005/8/layout/process4"/>
    <dgm:cxn modelId="{EC4C10F6-1ACD-4052-8499-0D924EAC3112}" type="presParOf" srcId="{BFCFA7BE-8EDB-4504-8283-2E6C5E0D35C5}" destId="{498192A2-6538-4AB8-A650-B0C79C7DC5F9}" srcOrd="4" destOrd="0" presId="urn:microsoft.com/office/officeart/2005/8/layout/process4"/>
    <dgm:cxn modelId="{D9AA7803-2761-4213-A45B-F3C1E8E05C84}" type="presParOf" srcId="{BFCFA7BE-8EDB-4504-8283-2E6C5E0D35C5}" destId="{DFE9983C-6EBC-4302-ABB5-5774EA40AE7D}" srcOrd="5" destOrd="0" presId="urn:microsoft.com/office/officeart/2005/8/layout/process4"/>
    <dgm:cxn modelId="{41A62908-C626-4181-80DA-0743E6B3545D}" type="presParOf" srcId="{BFCFA7BE-8EDB-4504-8283-2E6C5E0D35C5}" destId="{50B2C445-CB09-4DC1-A08F-31574DA966F9}" srcOrd="6" destOrd="0" presId="urn:microsoft.com/office/officeart/2005/8/layout/process4"/>
    <dgm:cxn modelId="{D7C2BD1F-DA4F-44B4-94EC-2CE6F474F608}" type="presParOf" srcId="{BFCFA7BE-8EDB-4504-8283-2E6C5E0D35C5}" destId="{D86A4351-8B78-4FE4-AC78-C8D10FE01630}" srcOrd="7" destOrd="0" presId="urn:microsoft.com/office/officeart/2005/8/layout/process4"/>
    <dgm:cxn modelId="{F780001F-6EC4-45DD-956E-E0B8446B9CE7}" type="presParOf" srcId="{BFCFA7BE-8EDB-4504-8283-2E6C5E0D35C5}" destId="{1540128D-8AB6-48B0-B5B4-2CD134A7E939}" srcOrd="8" destOrd="0" presId="urn:microsoft.com/office/officeart/2005/8/layout/process4"/>
    <dgm:cxn modelId="{ACCDECDC-1BB5-489C-BDA8-F54C4C33DD99}" type="presParOf" srcId="{BFCFA7BE-8EDB-4504-8283-2E6C5E0D35C5}" destId="{6F6C5329-EABC-4C3F-A20A-9FFFBD01964A}" srcOrd="9" destOrd="0" presId="urn:microsoft.com/office/officeart/2005/8/layout/process4"/>
    <dgm:cxn modelId="{2CF85E84-E676-4D3E-94E1-1A2BE5C21F6C}" type="presParOf" srcId="{5A6EF1EA-5C6C-489E-9961-1364E9D136B3}" destId="{5DFF6B22-10A5-4F09-877A-C84370401AFA}" srcOrd="1" destOrd="0" presId="urn:microsoft.com/office/officeart/2005/8/layout/process4"/>
    <dgm:cxn modelId="{549A2A46-3A4C-4FF1-964F-4A71CE6CECF2}" type="presParOf" srcId="{5A6EF1EA-5C6C-489E-9961-1364E9D136B3}" destId="{85B22235-0618-4EEC-9851-A3ABB039BB6A}" srcOrd="2" destOrd="0" presId="urn:microsoft.com/office/officeart/2005/8/layout/process4"/>
    <dgm:cxn modelId="{1F00AC6B-1C4C-4251-BE15-7625D2BF8D0E}" type="presParOf" srcId="{85B22235-0618-4EEC-9851-A3ABB039BB6A}" destId="{F3422F89-CF12-493D-AA06-9270E99C9D36}" srcOrd="0" destOrd="0" presId="urn:microsoft.com/office/officeart/2005/8/layout/process4"/>
    <dgm:cxn modelId="{0FFA892D-DAD2-486A-943A-4F7A57D57A4C}" type="presParOf" srcId="{85B22235-0618-4EEC-9851-A3ABB039BB6A}" destId="{C66A86B6-DDD3-43E5-A766-D6C99A3E7E74}" srcOrd="1" destOrd="0" presId="urn:microsoft.com/office/officeart/2005/8/layout/process4"/>
    <dgm:cxn modelId="{83C31A8C-9037-4334-8CBA-4E6500B01A3C}" type="presParOf" srcId="{85B22235-0618-4EEC-9851-A3ABB039BB6A}" destId="{43A9EC5C-7EEB-4CCC-AEA3-4BEC9E703421}" srcOrd="2" destOrd="0" presId="urn:microsoft.com/office/officeart/2005/8/layout/process4"/>
    <dgm:cxn modelId="{678A3B8A-B741-464A-9C32-98B01539D527}"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200" dirty="0" smtClean="0"/>
            <a:t>- </a:t>
          </a:r>
          <a:r>
            <a:rPr lang="ru-RU" sz="1400" b="1" dirty="0" smtClean="0"/>
            <a:t>охват детей и молодежи организованными формами занятости и систематическими занятиями в сфере молодежной политики к 2020 году - 71%;</a:t>
          </a:r>
        </a:p>
        <a:p>
          <a:pPr algn="just"/>
          <a:r>
            <a:rPr lang="ru-RU" sz="1400" b="1" dirty="0" smtClean="0"/>
            <a:t>- работа клуба молодых семей на постоянной основе;</a:t>
          </a:r>
        </a:p>
        <a:p>
          <a:pPr algn="just"/>
          <a:r>
            <a:rPr lang="ru-RU" sz="1400" b="1" dirty="0" smtClean="0"/>
            <a:t>- увеличение доли молодежи в возрасте от 14 до 29 лет, охваченной мероприятиями по гражданско-патриотическому воспитанию до 15 %; </a:t>
          </a:r>
        </a:p>
        <a:p>
          <a:pPr algn="just"/>
          <a:r>
            <a:rPr lang="ru-RU" sz="1400" b="1" dirty="0" smtClean="0"/>
            <a:t>- увеличение доли молодежи в возрасте от 14 до 29 лет участвующих в деятельности молодежных общественных объединений до 30, 0 %;</a:t>
          </a:r>
        </a:p>
        <a:p>
          <a:pPr algn="just"/>
          <a:r>
            <a:rPr lang="ru-RU" sz="1400" b="1" dirty="0" smtClean="0"/>
            <a:t>- увеличение доли временно трудоустроенной молодежи в возрасте от 14 до 17 лет до 58,3 %.</a:t>
          </a:r>
        </a:p>
        <a:p>
          <a:pPr algn="just"/>
          <a:r>
            <a:rPr lang="ru-RU" sz="1400" b="1" dirty="0" smtClean="0"/>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1695" custLinFactNeighborY="-10836">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7645" custLinFactNeighborX="0" custLinFactNeighborY="537"/>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0" custLinFactNeighborY="-2598">
        <dgm:presLayoutVars>
          <dgm:bulletEnabled val="1"/>
        </dgm:presLayoutVars>
      </dgm:prSet>
      <dgm:spPr/>
      <dgm:t>
        <a:bodyPr/>
        <a:lstStyle/>
        <a:p>
          <a:endParaRPr lang="ru-RU"/>
        </a:p>
      </dgm:t>
    </dgm:pt>
  </dgm:ptLst>
  <dgm:cxnLst>
    <dgm:cxn modelId="{5112976A-8DF8-4A71-A922-8F51AC4DFAD1}" type="presOf" srcId="{045C8A85-50E1-43AD-928D-09257FFEF63A}" destId="{41FF585B-8EA3-4E4D-83AC-8812437BE154}" srcOrd="0" destOrd="0" presId="urn:microsoft.com/office/officeart/2005/8/layout/process4"/>
    <dgm:cxn modelId="{0460D19B-B20A-4902-8CF0-29A06E7BC482}" type="presOf" srcId="{6454E6D3-9798-41B8-BC6A-B75000A0AA72}" destId="{D4B77845-9309-4727-9212-2037054987BE}" srcOrd="0" destOrd="0" presId="urn:microsoft.com/office/officeart/2005/8/layout/process4"/>
    <dgm:cxn modelId="{31FB04B3-2E41-43D8-902D-4A7FC19A746F}" type="presOf" srcId="{091E5520-C0DE-44B3-8C9B-059126DFA0E5}" destId="{C66A86B6-DDD3-43E5-A766-D6C99A3E7E74}" srcOrd="1" destOrd="0" presId="urn:microsoft.com/office/officeart/2005/8/layout/process4"/>
    <dgm:cxn modelId="{A35F8683-24CF-472E-99BF-6C62AE23B685}" type="presOf" srcId="{A66857BB-A4B0-417F-9AFA-A39E3E8A0171}" destId="{0DF2EA5F-1D72-474B-8A1E-2A786403A084}" srcOrd="0" destOrd="0" presId="urn:microsoft.com/office/officeart/2005/8/layout/process4"/>
    <dgm:cxn modelId="{CF896D8D-ADCC-4549-824E-A492D634691F}"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260F3346-35FC-45BB-A8AA-473F45638A5D}" type="presOf" srcId="{93E3D1B6-50B6-41D9-BEAF-D779B84E4A87}" destId="{5A6EF1EA-5C6C-489E-9961-1364E9D136B3}" srcOrd="0" destOrd="0" presId="urn:microsoft.com/office/officeart/2005/8/layout/process4"/>
    <dgm:cxn modelId="{3FFF0CB9-00F5-4C43-896B-A3BABF7CDA7F}" type="presOf" srcId="{091E5520-C0DE-44B3-8C9B-059126DFA0E5}" destId="{F3422F89-CF12-493D-AA06-9270E99C9D36}"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F78B0D1A-977A-48A3-B8BD-ED5372D938CF}" srcId="{93E3D1B6-50B6-41D9-BEAF-D779B84E4A87}" destId="{091E5520-C0DE-44B3-8C9B-059126DFA0E5}" srcOrd="0" destOrd="0" parTransId="{45447B08-A60F-4958-A9B9-88EF29059EB7}" sibTransId="{F5096ED8-FFCF-4E25-8E05-5DFE1C28DAF8}"/>
    <dgm:cxn modelId="{0CF73EB5-75E5-4DC3-85BC-54999B9AA917}" type="presParOf" srcId="{5A6EF1EA-5C6C-489E-9961-1364E9D136B3}" destId="{1214803B-6DA6-408C-BDAF-86CA5457B20E}" srcOrd="0" destOrd="0" presId="urn:microsoft.com/office/officeart/2005/8/layout/process4"/>
    <dgm:cxn modelId="{58D95DD1-9E61-4FF8-AB5D-E9D998B1B765}" type="presParOf" srcId="{1214803B-6DA6-408C-BDAF-86CA5457B20E}" destId="{D4B77845-9309-4727-9212-2037054987BE}" srcOrd="0" destOrd="0" presId="urn:microsoft.com/office/officeart/2005/8/layout/process4"/>
    <dgm:cxn modelId="{BA36DECF-8E22-42BB-B422-311AB05D8F3E}" type="presParOf" srcId="{1214803B-6DA6-408C-BDAF-86CA5457B20E}" destId="{C8AAFE37-FC5E-476A-9C02-EF78A1E242F5}" srcOrd="1" destOrd="0" presId="urn:microsoft.com/office/officeart/2005/8/layout/process4"/>
    <dgm:cxn modelId="{E8965A30-56B9-47E3-AE96-ECA0AACC7B22}" type="presParOf" srcId="{1214803B-6DA6-408C-BDAF-86CA5457B20E}" destId="{BFCFA7BE-8EDB-4504-8283-2E6C5E0D35C5}" srcOrd="2" destOrd="0" presId="urn:microsoft.com/office/officeart/2005/8/layout/process4"/>
    <dgm:cxn modelId="{5B8B6716-BC38-49F1-9D61-5C33F25086E8}" type="presParOf" srcId="{BFCFA7BE-8EDB-4504-8283-2E6C5E0D35C5}" destId="{0DF2EA5F-1D72-474B-8A1E-2A786403A084}" srcOrd="0" destOrd="0" presId="urn:microsoft.com/office/officeart/2005/8/layout/process4"/>
    <dgm:cxn modelId="{2BE20714-982C-4DE5-BD45-BE5F00824FAA}" type="presParOf" srcId="{5A6EF1EA-5C6C-489E-9961-1364E9D136B3}" destId="{5DFF6B22-10A5-4F09-877A-C84370401AFA}" srcOrd="1" destOrd="0" presId="urn:microsoft.com/office/officeart/2005/8/layout/process4"/>
    <dgm:cxn modelId="{40C357B7-576E-4324-A6F7-537EBB76D7EE}" type="presParOf" srcId="{5A6EF1EA-5C6C-489E-9961-1364E9D136B3}" destId="{85B22235-0618-4EEC-9851-A3ABB039BB6A}" srcOrd="2" destOrd="0" presId="urn:microsoft.com/office/officeart/2005/8/layout/process4"/>
    <dgm:cxn modelId="{B95E3737-5979-494B-BE4D-227C38F9AB65}" type="presParOf" srcId="{85B22235-0618-4EEC-9851-A3ABB039BB6A}" destId="{F3422F89-CF12-493D-AA06-9270E99C9D36}" srcOrd="0" destOrd="0" presId="urn:microsoft.com/office/officeart/2005/8/layout/process4"/>
    <dgm:cxn modelId="{740950B8-7885-4DB8-A5B4-EA76ADAB8942}" type="presParOf" srcId="{85B22235-0618-4EEC-9851-A3ABB039BB6A}" destId="{C66A86B6-DDD3-43E5-A766-D6C99A3E7E74}" srcOrd="1" destOrd="0" presId="urn:microsoft.com/office/officeart/2005/8/layout/process4"/>
    <dgm:cxn modelId="{6441CEA6-3CF6-43D8-BFC9-05ED794E0628}" type="presParOf" srcId="{85B22235-0618-4EEC-9851-A3ABB039BB6A}" destId="{43A9EC5C-7EEB-4CCC-AEA3-4BEC9E703421}" srcOrd="2" destOrd="0" presId="urn:microsoft.com/office/officeart/2005/8/layout/process4"/>
    <dgm:cxn modelId="{0727BFD1-B8EC-4AA6-AD31-E0314716B4C3}"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Удовлетворение потребностей населения в услугах культуры</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dirty="0" smtClean="0"/>
            <a:t>Уровень удовлетворенности населения качеством предоставления муниципальных услуг в сфере культуры  до 100 %</a:t>
          </a:r>
        </a:p>
        <a:p>
          <a:pPr algn="just"/>
          <a:endParaRPr lang="ru-RU" sz="1800" dirty="0" smtClean="0"/>
        </a:p>
        <a:p>
          <a:pPr algn="just"/>
          <a:r>
            <a:rPr lang="ru-RU" sz="1800" dirty="0" smtClean="0"/>
            <a:t>Увеличение численности участников культурно-досуговых мероприятий по сравнению с предыдущим годом  на 5%</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6E747202-A737-4D71-BD55-A2D00A55E368}" type="presOf" srcId="{93E3D1B6-50B6-41D9-BEAF-D779B84E4A87}" destId="{5A6EF1EA-5C6C-489E-9961-1364E9D136B3}" srcOrd="0" destOrd="0" presId="urn:microsoft.com/office/officeart/2005/8/layout/process4"/>
    <dgm:cxn modelId="{CD971662-9605-4920-B08B-7C3C9DE286A4}" type="presOf" srcId="{A66857BB-A4B0-417F-9AFA-A39E3E8A0171}" destId="{0DF2EA5F-1D72-474B-8A1E-2A786403A084}" srcOrd="0" destOrd="0" presId="urn:microsoft.com/office/officeart/2005/8/layout/process4"/>
    <dgm:cxn modelId="{6509A92A-B569-4409-B52A-2C96F245A3E1}" type="presOf" srcId="{091E5520-C0DE-44B3-8C9B-059126DFA0E5}" destId="{F3422F89-CF12-493D-AA06-9270E99C9D36}" srcOrd="0" destOrd="0" presId="urn:microsoft.com/office/officeart/2005/8/layout/process4"/>
    <dgm:cxn modelId="{2CFB15E3-99D3-4332-8D49-8CB51385F8C1}" type="presOf" srcId="{6454E6D3-9798-41B8-BC6A-B75000A0AA72}" destId="{D4B77845-9309-4727-9212-2037054987BE}"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08F4C779-2DFE-44FC-A163-1FF36526614D}" type="presOf" srcId="{045C8A85-50E1-43AD-928D-09257FFEF63A}" destId="{41FF585B-8EA3-4E4D-83AC-8812437BE154}" srcOrd="0" destOrd="0" presId="urn:microsoft.com/office/officeart/2005/8/layout/process4"/>
    <dgm:cxn modelId="{E6EE8113-5F65-4B45-9ECC-8146408D31E8}" srcId="{091E5520-C0DE-44B3-8C9B-059126DFA0E5}" destId="{045C8A85-50E1-43AD-928D-09257FFEF63A}" srcOrd="0" destOrd="0" parTransId="{515BC7E5-BD03-47F1-8B24-7CA3475E144F}" sibTransId="{F8C92129-1E7C-4DA3-BD42-372D64E03DF8}"/>
    <dgm:cxn modelId="{CCE024F3-176C-43A3-A5DD-0C07BF7B5C32}" type="presOf" srcId="{091E5520-C0DE-44B3-8C9B-059126DFA0E5}" destId="{C66A86B6-DDD3-43E5-A766-D6C99A3E7E74}" srcOrd="1" destOrd="0" presId="urn:microsoft.com/office/officeart/2005/8/layout/process4"/>
    <dgm:cxn modelId="{EEFBBD72-6B60-4731-BFFB-25D192E5D35D}" type="presOf" srcId="{6454E6D3-9798-41B8-BC6A-B75000A0AA72}" destId="{C8AAFE37-FC5E-476A-9C02-EF78A1E242F5}"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C1098566-870C-4A2D-B21F-1DFEB0B690ED}" type="presParOf" srcId="{5A6EF1EA-5C6C-489E-9961-1364E9D136B3}" destId="{1214803B-6DA6-408C-BDAF-86CA5457B20E}" srcOrd="0" destOrd="0" presId="urn:microsoft.com/office/officeart/2005/8/layout/process4"/>
    <dgm:cxn modelId="{0FC55C04-3C15-4E8F-A568-99E5B96D6D05}" type="presParOf" srcId="{1214803B-6DA6-408C-BDAF-86CA5457B20E}" destId="{D4B77845-9309-4727-9212-2037054987BE}" srcOrd="0" destOrd="0" presId="urn:microsoft.com/office/officeart/2005/8/layout/process4"/>
    <dgm:cxn modelId="{F7134235-12A2-4AF9-A6BC-25C532DAE3CA}" type="presParOf" srcId="{1214803B-6DA6-408C-BDAF-86CA5457B20E}" destId="{C8AAFE37-FC5E-476A-9C02-EF78A1E242F5}" srcOrd="1" destOrd="0" presId="urn:microsoft.com/office/officeart/2005/8/layout/process4"/>
    <dgm:cxn modelId="{25E5F772-188F-44C1-973B-BC414211F2EC}" type="presParOf" srcId="{1214803B-6DA6-408C-BDAF-86CA5457B20E}" destId="{BFCFA7BE-8EDB-4504-8283-2E6C5E0D35C5}" srcOrd="2" destOrd="0" presId="urn:microsoft.com/office/officeart/2005/8/layout/process4"/>
    <dgm:cxn modelId="{EFAC5289-A46A-44B2-8C4E-E577189F31BB}" type="presParOf" srcId="{BFCFA7BE-8EDB-4504-8283-2E6C5E0D35C5}" destId="{0DF2EA5F-1D72-474B-8A1E-2A786403A084}" srcOrd="0" destOrd="0" presId="urn:microsoft.com/office/officeart/2005/8/layout/process4"/>
    <dgm:cxn modelId="{41C6A649-22D0-471E-9B37-07F5B4C09F04}" type="presParOf" srcId="{5A6EF1EA-5C6C-489E-9961-1364E9D136B3}" destId="{5DFF6B22-10A5-4F09-877A-C84370401AFA}" srcOrd="1" destOrd="0" presId="urn:microsoft.com/office/officeart/2005/8/layout/process4"/>
    <dgm:cxn modelId="{10FF3FFC-D5B2-4401-B093-029636F37631}" type="presParOf" srcId="{5A6EF1EA-5C6C-489E-9961-1364E9D136B3}" destId="{85B22235-0618-4EEC-9851-A3ABB039BB6A}" srcOrd="2" destOrd="0" presId="urn:microsoft.com/office/officeart/2005/8/layout/process4"/>
    <dgm:cxn modelId="{08622C7D-F11E-4B54-B584-7505CAF0CB7E}" type="presParOf" srcId="{85B22235-0618-4EEC-9851-A3ABB039BB6A}" destId="{F3422F89-CF12-493D-AA06-9270E99C9D36}" srcOrd="0" destOrd="0" presId="urn:microsoft.com/office/officeart/2005/8/layout/process4"/>
    <dgm:cxn modelId="{2E440D8F-AA1A-4ECB-A5F1-3AAB265D09BF}" type="presParOf" srcId="{85B22235-0618-4EEC-9851-A3ABB039BB6A}" destId="{C66A86B6-DDD3-43E5-A766-D6C99A3E7E74}" srcOrd="1" destOrd="0" presId="urn:microsoft.com/office/officeart/2005/8/layout/process4"/>
    <dgm:cxn modelId="{1329B204-9347-4964-9E17-B22E11DCCDB4}" type="presParOf" srcId="{85B22235-0618-4EEC-9851-A3ABB039BB6A}" destId="{43A9EC5C-7EEB-4CCC-AEA3-4BEC9E703421}" srcOrd="2" destOrd="0" presId="urn:microsoft.com/office/officeart/2005/8/layout/process4"/>
    <dgm:cxn modelId="{7CB524C6-1FDF-4F01-BCE5-95DCB523D5CD}"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b="1" dirty="0" smtClean="0"/>
            <a:t>Содержание дорожно-транспортной сети поселка Боровский</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just"/>
          <a:r>
            <a:rPr lang="ru-RU" sz="1800" b="1" dirty="0" smtClean="0"/>
            <a:t>Процент приведения в нормативное состояние  дорожно-уличной сети </a:t>
          </a:r>
          <a:r>
            <a:rPr lang="ru-RU" sz="1800" b="1" dirty="0" smtClean="0"/>
            <a:t>-90%</a:t>
          </a:r>
          <a:endParaRPr lang="ru-RU" sz="1800" b="1" dirty="0"/>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10644"/>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35B16865-D898-4BDD-883B-697D7B1359CF}" type="presOf" srcId="{045C8A85-50E1-43AD-928D-09257FFEF63A}" destId="{41FF585B-8EA3-4E4D-83AC-8812437BE154}" srcOrd="0" destOrd="0" presId="urn:microsoft.com/office/officeart/2005/8/layout/process4"/>
    <dgm:cxn modelId="{FD9BB22E-E824-4483-AAC8-64E0A9BAF272}" type="presOf" srcId="{091E5520-C0DE-44B3-8C9B-059126DFA0E5}" destId="{C66A86B6-DDD3-43E5-A766-D6C99A3E7E74}" srcOrd="1" destOrd="0" presId="urn:microsoft.com/office/officeart/2005/8/layout/process4"/>
    <dgm:cxn modelId="{62DAF1EC-A0BD-49E8-B3F4-30C7367EE9C0}" type="presOf" srcId="{091E5520-C0DE-44B3-8C9B-059126DFA0E5}" destId="{F3422F89-CF12-493D-AA06-9270E99C9D36}" srcOrd="0" destOrd="0" presId="urn:microsoft.com/office/officeart/2005/8/layout/process4"/>
    <dgm:cxn modelId="{1C9B6901-7E57-47FD-888F-882C6089F429}" type="presOf" srcId="{6454E6D3-9798-41B8-BC6A-B75000A0AA72}" destId="{C8AAFE37-FC5E-476A-9C02-EF78A1E242F5}" srcOrd="1"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B876A851-4AD3-4780-A034-A339F4E254B7}" type="presOf" srcId="{93E3D1B6-50B6-41D9-BEAF-D779B84E4A87}" destId="{5A6EF1EA-5C6C-489E-9961-1364E9D136B3}" srcOrd="0" destOrd="0" presId="urn:microsoft.com/office/officeart/2005/8/layout/process4"/>
    <dgm:cxn modelId="{50FA250B-42C8-45B8-97BC-3F90063A0C1F}" type="presOf" srcId="{6454E6D3-9798-41B8-BC6A-B75000A0AA72}" destId="{D4B77845-9309-4727-9212-2037054987BE}" srcOrd="0" destOrd="0" presId="urn:microsoft.com/office/officeart/2005/8/layout/process4"/>
    <dgm:cxn modelId="{58299FA8-040A-455B-BB13-416A2DDD1B73}" type="presOf" srcId="{A66857BB-A4B0-417F-9AFA-A39E3E8A0171}" destId="{0DF2EA5F-1D72-474B-8A1E-2A786403A084}"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C1C89EE-E8B0-4D77-A6BE-40884D40E1D2}" type="presParOf" srcId="{5A6EF1EA-5C6C-489E-9961-1364E9D136B3}" destId="{1214803B-6DA6-408C-BDAF-86CA5457B20E}" srcOrd="0" destOrd="0" presId="urn:microsoft.com/office/officeart/2005/8/layout/process4"/>
    <dgm:cxn modelId="{D1723183-DF80-4128-BE33-004A1A4FE1D6}" type="presParOf" srcId="{1214803B-6DA6-408C-BDAF-86CA5457B20E}" destId="{D4B77845-9309-4727-9212-2037054987BE}" srcOrd="0" destOrd="0" presId="urn:microsoft.com/office/officeart/2005/8/layout/process4"/>
    <dgm:cxn modelId="{E8643CB1-3937-4392-B2BB-FE1CC228D9DE}" type="presParOf" srcId="{1214803B-6DA6-408C-BDAF-86CA5457B20E}" destId="{C8AAFE37-FC5E-476A-9C02-EF78A1E242F5}" srcOrd="1" destOrd="0" presId="urn:microsoft.com/office/officeart/2005/8/layout/process4"/>
    <dgm:cxn modelId="{7E0C4AF1-E77B-4CDF-8F9F-5C5EFF417A43}" type="presParOf" srcId="{1214803B-6DA6-408C-BDAF-86CA5457B20E}" destId="{BFCFA7BE-8EDB-4504-8283-2E6C5E0D35C5}" srcOrd="2" destOrd="0" presId="urn:microsoft.com/office/officeart/2005/8/layout/process4"/>
    <dgm:cxn modelId="{394CA4CF-E16C-4BEA-B69F-34A6485FDBE6}" type="presParOf" srcId="{BFCFA7BE-8EDB-4504-8283-2E6C5E0D35C5}" destId="{0DF2EA5F-1D72-474B-8A1E-2A786403A084}" srcOrd="0" destOrd="0" presId="urn:microsoft.com/office/officeart/2005/8/layout/process4"/>
    <dgm:cxn modelId="{33B9F52E-AD27-4F6A-B638-671B45865C06}" type="presParOf" srcId="{5A6EF1EA-5C6C-489E-9961-1364E9D136B3}" destId="{5DFF6B22-10A5-4F09-877A-C84370401AFA}" srcOrd="1" destOrd="0" presId="urn:microsoft.com/office/officeart/2005/8/layout/process4"/>
    <dgm:cxn modelId="{3C8BF671-C3E8-4DA5-A474-3F301677A9DA}" type="presParOf" srcId="{5A6EF1EA-5C6C-489E-9961-1364E9D136B3}" destId="{85B22235-0618-4EEC-9851-A3ABB039BB6A}" srcOrd="2" destOrd="0" presId="urn:microsoft.com/office/officeart/2005/8/layout/process4"/>
    <dgm:cxn modelId="{5F582E98-E93A-4DA8-8DDA-A2C1A27D8341}" type="presParOf" srcId="{85B22235-0618-4EEC-9851-A3ABB039BB6A}" destId="{F3422F89-CF12-493D-AA06-9270E99C9D36}" srcOrd="0" destOrd="0" presId="urn:microsoft.com/office/officeart/2005/8/layout/process4"/>
    <dgm:cxn modelId="{116FB913-FE50-4DC3-A2DC-64CB48A56E8A}" type="presParOf" srcId="{85B22235-0618-4EEC-9851-A3ABB039BB6A}" destId="{C66A86B6-DDD3-43E5-A766-D6C99A3E7E74}" srcOrd="1" destOrd="0" presId="urn:microsoft.com/office/officeart/2005/8/layout/process4"/>
    <dgm:cxn modelId="{774A3A4C-B1BC-487F-867A-340A08B63481}" type="presParOf" srcId="{85B22235-0618-4EEC-9851-A3ABB039BB6A}" destId="{43A9EC5C-7EEB-4CCC-AEA3-4BEC9E703421}" srcOrd="2" destOrd="0" presId="urn:microsoft.com/office/officeart/2005/8/layout/process4"/>
    <dgm:cxn modelId="{FC28B211-288B-417E-87E1-DA9385703315}"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Цель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2000" dirty="0" smtClean="0"/>
            <a:t>Создание условий для массовых занятий физической культурой, спортом и формирования здорового образа жизни населения</a:t>
          </a:r>
          <a:endParaRPr lang="ru-RU" sz="20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a:t>
          </a:r>
        </a:p>
        <a:p>
          <a:r>
            <a:rPr lang="ru-RU" dirty="0" smtClean="0"/>
            <a:t>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A66857BB-A4B0-417F-9AFA-A39E3E8A0171}">
      <dgm:prSet custT="1"/>
      <dgm:spPr/>
      <dgm:t>
        <a:bodyPr/>
        <a:lstStyle/>
        <a:p>
          <a:pPr algn="ctr"/>
          <a:r>
            <a:rPr lang="ru-RU" sz="1400" b="1" dirty="0" smtClean="0">
              <a:latin typeface="Arial" panose="020B0604020202020204" pitchFamily="34" charset="0"/>
              <a:cs typeface="Arial" panose="020B0604020202020204" pitchFamily="34" charset="0"/>
            </a:rPr>
            <a:t>Увеличение доли населения, систематически занимающегося физической культурой и спортом</a:t>
          </a:r>
        </a:p>
        <a:p>
          <a:pPr algn="ctr"/>
          <a:r>
            <a:rPr lang="ru-RU" sz="1400" b="1" dirty="0" smtClean="0">
              <a:latin typeface="Arial" panose="020B0604020202020204" pitchFamily="34" charset="0"/>
              <a:cs typeface="Arial" panose="020B0604020202020204" pitchFamily="34" charset="0"/>
            </a:rPr>
            <a:t>Увеличение доли населения, принявшего участие в официальных физкультурных мероприятиях</a:t>
          </a:r>
        </a:p>
        <a:p>
          <a:pPr algn="ctr"/>
          <a:r>
            <a:rPr lang="ru-RU" sz="1400" b="1" dirty="0" smtClean="0">
              <a:latin typeface="Arial" panose="020B0604020202020204" pitchFamily="34" charset="0"/>
              <a:cs typeface="Arial" panose="020B0604020202020204" pitchFamily="34" charset="0"/>
            </a:rPr>
            <a:t>Увеличение доли населения, принявшего участие в физкультурных, спортивных мероприятиях по месту жительства, проводимых инструкторами по спорту по месту жительства населения</a:t>
          </a:r>
        </a:p>
        <a:p>
          <a:pPr algn="ctr"/>
          <a:r>
            <a:rPr lang="ru-RU" sz="1400" b="1" dirty="0" smtClean="0">
              <a:latin typeface="Arial" panose="020B0604020202020204" pitchFamily="34" charset="0"/>
              <a:cs typeface="Arial" panose="020B0604020202020204" pitchFamily="34" charset="0"/>
            </a:rPr>
            <a:t>Увеличение доли учащихся общеобразовательных организаций, систематически занимающихся физической культурой и спортом</a:t>
          </a:r>
        </a:p>
        <a:p>
          <a:pPr algn="ctr"/>
          <a:r>
            <a:rPr lang="ru-RU" sz="1400" b="1" dirty="0" smtClean="0">
              <a:latin typeface="Arial" panose="020B0604020202020204" pitchFamily="34" charset="0"/>
              <a:cs typeface="Arial" panose="020B0604020202020204" pitchFamily="34" charset="0"/>
            </a:rPr>
            <a:t>Увеличение доли детей и молодежи в возрасте 6 - 15 лет, занимающихся в спортивных организациях</a:t>
          </a:r>
          <a:endParaRPr lang="ru-RU" sz="1400" b="1" dirty="0">
            <a:latin typeface="Arial" panose="020B0604020202020204" pitchFamily="34" charset="0"/>
            <a:cs typeface="Arial" panose="020B0604020202020204" pitchFamily="34" charset="0"/>
          </a:endParaRPr>
        </a:p>
      </dgm:t>
    </dgm:pt>
    <dgm:pt modelId="{AE644426-0C0F-4CF1-91BC-96C53C2A53D5}" type="parTrans" cxnId="{E90C5548-41C9-4274-A7F7-ACF779196DBC}">
      <dgm:prSet/>
      <dgm:spPr/>
      <dgm:t>
        <a:bodyPr/>
        <a:lstStyle/>
        <a:p>
          <a:endParaRPr lang="ru-RU"/>
        </a:p>
      </dgm:t>
    </dgm:pt>
    <dgm:pt modelId="{76F9373F-5F76-4ABA-900D-B97DD7CF841F}" type="sibTrans" cxnId="{E90C5548-41C9-4274-A7F7-ACF779196DBC}">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custLinFactNeighborX="0" custLinFactNeighborY="-2281"/>
      <dgm:spPr/>
      <dgm:t>
        <a:bodyPr/>
        <a:lstStyle/>
        <a:p>
          <a:endParaRPr lang="ru-RU"/>
        </a:p>
      </dgm:t>
    </dgm:pt>
    <dgm:pt modelId="{BFCFA7BE-8EDB-4504-8283-2E6C5E0D35C5}" type="pres">
      <dgm:prSet presAssocID="{6454E6D3-9798-41B8-BC6A-B75000A0AA72}" presName="descendantBox" presStyleCnt="0"/>
      <dgm:spPr/>
    </dgm:pt>
    <dgm:pt modelId="{0DF2EA5F-1D72-474B-8A1E-2A786403A084}" type="pres">
      <dgm:prSet presAssocID="{A66857BB-A4B0-417F-9AFA-A39E3E8A0171}" presName="childTextBox" presStyleLbl="fgAccFollowNode1" presStyleIdx="0" presStyleCnt="2" custScaleY="164937" custLinFactNeighborX="0" custLinFactNeighborY="4553">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64864" custLinFactNeighborX="0" custLinFactNeighborY="2255"/>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1" presStyleCnt="2" custScaleY="70538" custLinFactNeighborX="3390" custLinFactNeighborY="15389">
        <dgm:presLayoutVars>
          <dgm:bulletEnabled val="1"/>
        </dgm:presLayoutVars>
      </dgm:prSet>
      <dgm:spPr/>
      <dgm:t>
        <a:bodyPr/>
        <a:lstStyle/>
        <a:p>
          <a:endParaRPr lang="ru-RU"/>
        </a:p>
      </dgm:t>
    </dgm:pt>
  </dgm:ptLst>
  <dgm:cxnLst>
    <dgm:cxn modelId="{CD0C657F-ECCC-4DE2-960E-3C25FC9536C9}" type="presOf" srcId="{93E3D1B6-50B6-41D9-BEAF-D779B84E4A87}" destId="{5A6EF1EA-5C6C-489E-9961-1364E9D136B3}" srcOrd="0" destOrd="0" presId="urn:microsoft.com/office/officeart/2005/8/layout/process4"/>
    <dgm:cxn modelId="{0725EA00-8475-45B6-8312-3C0C2F180243}" type="presOf" srcId="{045C8A85-50E1-43AD-928D-09257FFEF63A}" destId="{41FF585B-8EA3-4E4D-83AC-8812437BE154}" srcOrd="0" destOrd="0" presId="urn:microsoft.com/office/officeart/2005/8/layout/process4"/>
    <dgm:cxn modelId="{7D3286DF-EDCF-4A44-AB75-A32FE5D6CA62}" type="presOf" srcId="{091E5520-C0DE-44B3-8C9B-059126DFA0E5}" destId="{F3422F89-CF12-493D-AA06-9270E99C9D36}" srcOrd="0" destOrd="0" presId="urn:microsoft.com/office/officeart/2005/8/layout/process4"/>
    <dgm:cxn modelId="{E90C5548-41C9-4274-A7F7-ACF779196DBC}" srcId="{6454E6D3-9798-41B8-BC6A-B75000A0AA72}" destId="{A66857BB-A4B0-417F-9AFA-A39E3E8A0171}" srcOrd="0" destOrd="0" parTransId="{AE644426-0C0F-4CF1-91BC-96C53C2A53D5}" sibTransId="{76F9373F-5F76-4ABA-900D-B97DD7CF841F}"/>
    <dgm:cxn modelId="{9958ECD2-53EE-458E-BDE4-C2E5CAAC4539}" type="presOf" srcId="{6454E6D3-9798-41B8-BC6A-B75000A0AA72}" destId="{C8AAFE37-FC5E-476A-9C02-EF78A1E242F5}" srcOrd="1" destOrd="0" presId="urn:microsoft.com/office/officeart/2005/8/layout/process4"/>
    <dgm:cxn modelId="{E21F4C3E-0AAA-4D4C-A2D9-F98688767C21}" type="presOf" srcId="{6454E6D3-9798-41B8-BC6A-B75000A0AA72}" destId="{D4B77845-9309-4727-9212-2037054987BE}" srcOrd="0" destOrd="0" presId="urn:microsoft.com/office/officeart/2005/8/layout/process4"/>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2F7AF4A0-4BF5-434F-99B1-97990B5ED56F}" type="presOf" srcId="{091E5520-C0DE-44B3-8C9B-059126DFA0E5}" destId="{C66A86B6-DDD3-43E5-A766-D6C99A3E7E74}" srcOrd="1"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53208F85-EF1D-4B97-8503-557830F74DA6}" type="presOf" srcId="{A66857BB-A4B0-417F-9AFA-A39E3E8A0171}" destId="{0DF2EA5F-1D72-474B-8A1E-2A786403A084}" srcOrd="0" destOrd="0" presId="urn:microsoft.com/office/officeart/2005/8/layout/process4"/>
    <dgm:cxn modelId="{91E3EA95-20F9-424A-AF80-F36B8DE943F0}" type="presParOf" srcId="{5A6EF1EA-5C6C-489E-9961-1364E9D136B3}" destId="{1214803B-6DA6-408C-BDAF-86CA5457B20E}" srcOrd="0" destOrd="0" presId="urn:microsoft.com/office/officeart/2005/8/layout/process4"/>
    <dgm:cxn modelId="{DDFD1991-1A27-4EBE-9366-6B7D7563D2AC}" type="presParOf" srcId="{1214803B-6DA6-408C-BDAF-86CA5457B20E}" destId="{D4B77845-9309-4727-9212-2037054987BE}" srcOrd="0" destOrd="0" presId="urn:microsoft.com/office/officeart/2005/8/layout/process4"/>
    <dgm:cxn modelId="{9B00DE2B-D406-448A-9B13-3C52ACBEF2E0}" type="presParOf" srcId="{1214803B-6DA6-408C-BDAF-86CA5457B20E}" destId="{C8AAFE37-FC5E-476A-9C02-EF78A1E242F5}" srcOrd="1" destOrd="0" presId="urn:microsoft.com/office/officeart/2005/8/layout/process4"/>
    <dgm:cxn modelId="{C1B1DA47-2354-434D-B642-878E111341CC}" type="presParOf" srcId="{1214803B-6DA6-408C-BDAF-86CA5457B20E}" destId="{BFCFA7BE-8EDB-4504-8283-2E6C5E0D35C5}" srcOrd="2" destOrd="0" presId="urn:microsoft.com/office/officeart/2005/8/layout/process4"/>
    <dgm:cxn modelId="{F10A5D2E-965C-40F9-9425-73A35D7822C3}" type="presParOf" srcId="{BFCFA7BE-8EDB-4504-8283-2E6C5E0D35C5}" destId="{0DF2EA5F-1D72-474B-8A1E-2A786403A084}" srcOrd="0" destOrd="0" presId="urn:microsoft.com/office/officeart/2005/8/layout/process4"/>
    <dgm:cxn modelId="{B10CFA91-FB73-4737-8216-16B931918AAC}" type="presParOf" srcId="{5A6EF1EA-5C6C-489E-9961-1364E9D136B3}" destId="{5DFF6B22-10A5-4F09-877A-C84370401AFA}" srcOrd="1" destOrd="0" presId="urn:microsoft.com/office/officeart/2005/8/layout/process4"/>
    <dgm:cxn modelId="{BDB85B17-EA7C-4280-BF06-963CCE1F7460}" type="presParOf" srcId="{5A6EF1EA-5C6C-489E-9961-1364E9D136B3}" destId="{85B22235-0618-4EEC-9851-A3ABB039BB6A}" srcOrd="2" destOrd="0" presId="urn:microsoft.com/office/officeart/2005/8/layout/process4"/>
    <dgm:cxn modelId="{49B20262-9AB3-49C3-A810-326D1FB50377}" type="presParOf" srcId="{85B22235-0618-4EEC-9851-A3ABB039BB6A}" destId="{F3422F89-CF12-493D-AA06-9270E99C9D36}" srcOrd="0" destOrd="0" presId="urn:microsoft.com/office/officeart/2005/8/layout/process4"/>
    <dgm:cxn modelId="{380FCE38-3716-45AB-9C99-004C94EBB914}" type="presParOf" srcId="{85B22235-0618-4EEC-9851-A3ABB039BB6A}" destId="{C66A86B6-DDD3-43E5-A766-D6C99A3E7E74}" srcOrd="1" destOrd="0" presId="urn:microsoft.com/office/officeart/2005/8/layout/process4"/>
    <dgm:cxn modelId="{740A68F5-4F12-4DC7-948B-96A0B4243957}" type="presParOf" srcId="{85B22235-0618-4EEC-9851-A3ABB039BB6A}" destId="{43A9EC5C-7EEB-4CCC-AEA3-4BEC9E703421}" srcOrd="2" destOrd="0" presId="urn:microsoft.com/office/officeart/2005/8/layout/process4"/>
    <dgm:cxn modelId="{BD18B3E0-D16D-4691-B63C-EA15DF4FA64C}" type="presParOf" srcId="{43A9EC5C-7EEB-4CCC-AEA3-4BEC9E703421}" destId="{41FF585B-8EA3-4E4D-83AC-8812437BE15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C79A1-9491-48B0-8EBB-0BEDD39BE9E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ru-RU"/>
        </a:p>
      </dgm:t>
    </dgm:pt>
    <dgm:pt modelId="{E1340438-9740-4AC1-8D12-02A197A5D691}">
      <dgm:prSet phldrT="[Текст]"/>
      <dgm:spPr/>
      <dgm:t>
        <a:bodyPr/>
        <a:lstStyle/>
        <a:p>
          <a:r>
            <a:rPr lang="ru-RU" b="1" dirty="0" smtClean="0"/>
            <a:t>Бюджетном послании Президента Российской Федерации</a:t>
          </a:r>
          <a:endParaRPr lang="ru-RU" b="1" dirty="0"/>
        </a:p>
      </dgm:t>
    </dgm:pt>
    <dgm:pt modelId="{7957AA51-B06A-4D43-9F36-24CE32776BD4}" type="parTrans" cxnId="{B91F7779-4AB8-45AB-B0A2-B58C49B9E97F}">
      <dgm:prSet/>
      <dgm:spPr/>
      <dgm:t>
        <a:bodyPr/>
        <a:lstStyle/>
        <a:p>
          <a:endParaRPr lang="ru-RU"/>
        </a:p>
      </dgm:t>
    </dgm:pt>
    <dgm:pt modelId="{F6E13B4C-2904-4DC9-BDA1-63BEF169E584}" type="sibTrans" cxnId="{B91F7779-4AB8-45AB-B0A2-B58C49B9E97F}">
      <dgm:prSet/>
      <dgm:spPr/>
      <dgm:t>
        <a:bodyPr/>
        <a:lstStyle/>
        <a:p>
          <a:endParaRPr lang="ru-RU"/>
        </a:p>
      </dgm:t>
    </dgm:pt>
    <dgm:pt modelId="{F2779977-F411-4CB0-B9D8-741387C4E4CA}">
      <dgm:prSet phldrT="[Текст]" phldr="1"/>
      <dgm:spPr/>
      <dgm:t>
        <a:bodyPr/>
        <a:lstStyle/>
        <a:p>
          <a:endParaRPr lang="ru-RU" dirty="0"/>
        </a:p>
      </dgm:t>
    </dgm:pt>
    <dgm:pt modelId="{FA3AE9D1-FFFF-49D6-92B9-B32914C57874}" type="parTrans" cxnId="{31A97EFD-9AD3-419E-A40F-FE91F81468BA}">
      <dgm:prSet/>
      <dgm:spPr/>
      <dgm:t>
        <a:bodyPr/>
        <a:lstStyle/>
        <a:p>
          <a:endParaRPr lang="ru-RU"/>
        </a:p>
      </dgm:t>
    </dgm:pt>
    <dgm:pt modelId="{07913A78-636B-42BE-B525-EAC5D87F3015}" type="sibTrans" cxnId="{31A97EFD-9AD3-419E-A40F-FE91F81468BA}">
      <dgm:prSet/>
      <dgm:spPr/>
      <dgm:t>
        <a:bodyPr/>
        <a:lstStyle/>
        <a:p>
          <a:endParaRPr lang="ru-RU"/>
        </a:p>
      </dgm:t>
    </dgm:pt>
    <dgm:pt modelId="{21F554A2-46A8-4562-8D4D-B4F89F362D3B}">
      <dgm:prSet phldrT="[Текст]"/>
      <dgm:spPr/>
      <dgm:t>
        <a:bodyPr/>
        <a:lstStyle/>
        <a:p>
          <a:r>
            <a:rPr lang="ru-RU" b="1" dirty="0" smtClean="0"/>
            <a:t>Прогнозе социально-экономического развития поселка Боровский</a:t>
          </a:r>
          <a:endParaRPr lang="ru-RU" b="1" dirty="0"/>
        </a:p>
      </dgm:t>
    </dgm:pt>
    <dgm:pt modelId="{8A2F2817-C4B8-4405-BC9C-38FC97AD3B05}" type="parTrans" cxnId="{05FCA84A-F9C2-486F-A105-3D576CA3488B}">
      <dgm:prSet/>
      <dgm:spPr/>
      <dgm:t>
        <a:bodyPr/>
        <a:lstStyle/>
        <a:p>
          <a:endParaRPr lang="ru-RU"/>
        </a:p>
      </dgm:t>
    </dgm:pt>
    <dgm:pt modelId="{CE384530-19DF-4E35-8EED-B4C7C931971D}" type="sibTrans" cxnId="{05FCA84A-F9C2-486F-A105-3D576CA3488B}">
      <dgm:prSet/>
      <dgm:spPr/>
      <dgm:t>
        <a:bodyPr/>
        <a:lstStyle/>
        <a:p>
          <a:endParaRPr lang="ru-RU"/>
        </a:p>
      </dgm:t>
    </dgm:pt>
    <dgm:pt modelId="{799EFBDB-C4DE-48A3-BF4B-5145F62C17D7}">
      <dgm:prSet phldrT="[Текст]" phldr="1"/>
      <dgm:spPr/>
      <dgm:t>
        <a:bodyPr/>
        <a:lstStyle/>
        <a:p>
          <a:endParaRPr lang="ru-RU" dirty="0"/>
        </a:p>
      </dgm:t>
    </dgm:pt>
    <dgm:pt modelId="{0D4F953F-AC4D-4AEF-B4F0-BC88C2AEAB22}" type="parTrans" cxnId="{B9E54A36-2A9B-4FFF-AD45-408CEBAEBDF1}">
      <dgm:prSet/>
      <dgm:spPr/>
      <dgm:t>
        <a:bodyPr/>
        <a:lstStyle/>
        <a:p>
          <a:endParaRPr lang="ru-RU"/>
        </a:p>
      </dgm:t>
    </dgm:pt>
    <dgm:pt modelId="{0D8A23A5-70BE-43ED-849B-5F5793842BA7}" type="sibTrans" cxnId="{B9E54A36-2A9B-4FFF-AD45-408CEBAEBDF1}">
      <dgm:prSet/>
      <dgm:spPr/>
      <dgm:t>
        <a:bodyPr/>
        <a:lstStyle/>
        <a:p>
          <a:endParaRPr lang="ru-RU"/>
        </a:p>
      </dgm:t>
    </dgm:pt>
    <dgm:pt modelId="{7FA49647-465A-4BAF-9224-B47C0BF8AC93}">
      <dgm:prSet phldrT="[Текст]"/>
      <dgm:spPr/>
      <dgm:t>
        <a:bodyPr/>
        <a:lstStyle/>
        <a:p>
          <a:r>
            <a:rPr lang="ru-RU" b="1" dirty="0" smtClean="0"/>
            <a:t>Муниципальных программах поселка Боровский</a:t>
          </a:r>
          <a:endParaRPr lang="ru-RU" b="1" dirty="0"/>
        </a:p>
      </dgm:t>
    </dgm:pt>
    <dgm:pt modelId="{465118DC-9173-4E08-A9B6-16DDE4D10A0F}" type="parTrans" cxnId="{2B303992-6D93-45EB-AA76-383EDBE22DD2}">
      <dgm:prSet/>
      <dgm:spPr/>
      <dgm:t>
        <a:bodyPr/>
        <a:lstStyle/>
        <a:p>
          <a:endParaRPr lang="ru-RU"/>
        </a:p>
      </dgm:t>
    </dgm:pt>
    <dgm:pt modelId="{811F43F9-66CC-4072-B05D-142D84BB2843}" type="sibTrans" cxnId="{2B303992-6D93-45EB-AA76-383EDBE22DD2}">
      <dgm:prSet/>
      <dgm:spPr/>
      <dgm:t>
        <a:bodyPr/>
        <a:lstStyle/>
        <a:p>
          <a:endParaRPr lang="ru-RU"/>
        </a:p>
      </dgm:t>
    </dgm:pt>
    <dgm:pt modelId="{15302319-41F4-4444-8BFF-C8E7E8D4844F}">
      <dgm:prSet phldrT="[Текст]" phldr="1"/>
      <dgm:spPr/>
      <dgm:t>
        <a:bodyPr/>
        <a:lstStyle/>
        <a:p>
          <a:endParaRPr lang="ru-RU" dirty="0"/>
        </a:p>
      </dgm:t>
    </dgm:pt>
    <dgm:pt modelId="{668B4425-43D9-4859-BECB-EF4BE33106F0}" type="sibTrans" cxnId="{F47A6DE0-D83E-4F98-A65E-61E72DD1F12D}">
      <dgm:prSet/>
      <dgm:spPr/>
      <dgm:t>
        <a:bodyPr/>
        <a:lstStyle/>
        <a:p>
          <a:endParaRPr lang="ru-RU"/>
        </a:p>
      </dgm:t>
    </dgm:pt>
    <dgm:pt modelId="{3B360443-A209-414A-BD34-977135BAF4AF}" type="parTrans" cxnId="{F47A6DE0-D83E-4F98-A65E-61E72DD1F12D}">
      <dgm:prSet/>
      <dgm:spPr/>
      <dgm:t>
        <a:bodyPr/>
        <a:lstStyle/>
        <a:p>
          <a:endParaRPr lang="ru-RU"/>
        </a:p>
      </dgm:t>
    </dgm:pt>
    <dgm:pt modelId="{6DB0526A-CF69-485D-823E-412EF37FA1DF}" type="pres">
      <dgm:prSet presAssocID="{268C79A1-9491-48B0-8EBB-0BEDD39BE9E4}" presName="Name0" presStyleCnt="0">
        <dgm:presLayoutVars>
          <dgm:dir/>
          <dgm:animLvl val="lvl"/>
          <dgm:resizeHandles val="exact"/>
        </dgm:presLayoutVars>
      </dgm:prSet>
      <dgm:spPr/>
      <dgm:t>
        <a:bodyPr/>
        <a:lstStyle/>
        <a:p>
          <a:endParaRPr lang="ru-RU"/>
        </a:p>
      </dgm:t>
    </dgm:pt>
    <dgm:pt modelId="{1D374624-C284-4A90-9C7E-7B8C85CEC6F8}" type="pres">
      <dgm:prSet presAssocID="{15302319-41F4-4444-8BFF-C8E7E8D4844F}" presName="compositeNode" presStyleCnt="0">
        <dgm:presLayoutVars>
          <dgm:bulletEnabled val="1"/>
        </dgm:presLayoutVars>
      </dgm:prSet>
      <dgm:spPr/>
    </dgm:pt>
    <dgm:pt modelId="{116917C5-22DB-4862-8737-40597E645CF3}" type="pres">
      <dgm:prSet presAssocID="{15302319-41F4-4444-8BFF-C8E7E8D4844F}" presName="bgRect" presStyleLbl="node1" presStyleIdx="0" presStyleCnt="3" custScaleX="103618" custScaleY="67889" custLinFactNeighborX="-3833" custLinFactNeighborY="50572"/>
      <dgm:spPr/>
      <dgm:t>
        <a:bodyPr/>
        <a:lstStyle/>
        <a:p>
          <a:endParaRPr lang="ru-RU"/>
        </a:p>
      </dgm:t>
    </dgm:pt>
    <dgm:pt modelId="{0AFFBACD-AAAD-45A8-A137-0B370FAF954D}" type="pres">
      <dgm:prSet presAssocID="{15302319-41F4-4444-8BFF-C8E7E8D4844F}" presName="parentNode" presStyleLbl="node1" presStyleIdx="0" presStyleCnt="3">
        <dgm:presLayoutVars>
          <dgm:chMax val="0"/>
          <dgm:bulletEnabled val="1"/>
        </dgm:presLayoutVars>
      </dgm:prSet>
      <dgm:spPr/>
      <dgm:t>
        <a:bodyPr/>
        <a:lstStyle/>
        <a:p>
          <a:endParaRPr lang="ru-RU"/>
        </a:p>
      </dgm:t>
    </dgm:pt>
    <dgm:pt modelId="{D7781977-F56F-4E39-AF73-7AD8473EFAC0}" type="pres">
      <dgm:prSet presAssocID="{15302319-41F4-4444-8BFF-C8E7E8D4844F}" presName="childNode" presStyleLbl="node1" presStyleIdx="0" presStyleCnt="3">
        <dgm:presLayoutVars>
          <dgm:bulletEnabled val="1"/>
        </dgm:presLayoutVars>
      </dgm:prSet>
      <dgm:spPr/>
      <dgm:t>
        <a:bodyPr/>
        <a:lstStyle/>
        <a:p>
          <a:endParaRPr lang="ru-RU"/>
        </a:p>
      </dgm:t>
    </dgm:pt>
    <dgm:pt modelId="{FE09B6E4-075B-4E00-9483-2B717FB9EAF3}" type="pres">
      <dgm:prSet presAssocID="{668B4425-43D9-4859-BECB-EF4BE33106F0}" presName="hSp" presStyleCnt="0"/>
      <dgm:spPr/>
    </dgm:pt>
    <dgm:pt modelId="{143D7A2F-1443-4149-AA5F-E36C3BE4AC28}" type="pres">
      <dgm:prSet presAssocID="{668B4425-43D9-4859-BECB-EF4BE33106F0}" presName="vProcSp" presStyleCnt="0"/>
      <dgm:spPr/>
    </dgm:pt>
    <dgm:pt modelId="{F1990106-7B9F-4875-B9F4-A8A6CD586CDE}" type="pres">
      <dgm:prSet presAssocID="{668B4425-43D9-4859-BECB-EF4BE33106F0}" presName="vSp1" presStyleCnt="0"/>
      <dgm:spPr/>
    </dgm:pt>
    <dgm:pt modelId="{790A687F-9EDB-43CD-929A-135449432186}" type="pres">
      <dgm:prSet presAssocID="{668B4425-43D9-4859-BECB-EF4BE33106F0}" presName="simulatedConn" presStyleLbl="solidFgAcc1" presStyleIdx="0" presStyleCnt="2" custFlipVert="0" custFlipHor="1" custScaleX="15212" custScaleY="18335" custLinFactNeighborX="-17911" custLinFactNeighborY="54926"/>
      <dgm:spPr/>
    </dgm:pt>
    <dgm:pt modelId="{EEC74C04-655E-4C83-8E0D-41FCEB1E785A}" type="pres">
      <dgm:prSet presAssocID="{668B4425-43D9-4859-BECB-EF4BE33106F0}" presName="vSp2" presStyleCnt="0"/>
      <dgm:spPr/>
    </dgm:pt>
    <dgm:pt modelId="{6CD26949-C9DE-4EE9-92A4-E2EDF4256B63}" type="pres">
      <dgm:prSet presAssocID="{668B4425-43D9-4859-BECB-EF4BE33106F0}" presName="sibTrans" presStyleCnt="0"/>
      <dgm:spPr/>
    </dgm:pt>
    <dgm:pt modelId="{1F6B1C6A-80A3-4364-9A50-A2D03DD62C30}" type="pres">
      <dgm:prSet presAssocID="{F2779977-F411-4CB0-B9D8-741387C4E4CA}" presName="compositeNode" presStyleCnt="0">
        <dgm:presLayoutVars>
          <dgm:bulletEnabled val="1"/>
        </dgm:presLayoutVars>
      </dgm:prSet>
      <dgm:spPr/>
    </dgm:pt>
    <dgm:pt modelId="{BEAEE7FC-6617-44BF-A6B2-286E37BB3DD0}" type="pres">
      <dgm:prSet presAssocID="{F2779977-F411-4CB0-B9D8-741387C4E4CA}" presName="bgRect" presStyleLbl="node1" presStyleIdx="1" presStyleCnt="3" custScaleY="67568" custLinFactNeighborX="-755" custLinFactNeighborY="50572"/>
      <dgm:spPr/>
      <dgm:t>
        <a:bodyPr/>
        <a:lstStyle/>
        <a:p>
          <a:endParaRPr lang="ru-RU"/>
        </a:p>
      </dgm:t>
    </dgm:pt>
    <dgm:pt modelId="{C010FD97-348E-4D7B-A2EC-75A1DA4683F9}" type="pres">
      <dgm:prSet presAssocID="{F2779977-F411-4CB0-B9D8-741387C4E4CA}" presName="parentNode" presStyleLbl="node1" presStyleIdx="1" presStyleCnt="3">
        <dgm:presLayoutVars>
          <dgm:chMax val="0"/>
          <dgm:bulletEnabled val="1"/>
        </dgm:presLayoutVars>
      </dgm:prSet>
      <dgm:spPr/>
      <dgm:t>
        <a:bodyPr/>
        <a:lstStyle/>
        <a:p>
          <a:endParaRPr lang="ru-RU"/>
        </a:p>
      </dgm:t>
    </dgm:pt>
    <dgm:pt modelId="{F463EEFC-C193-4B0C-9934-023B39F79A27}" type="pres">
      <dgm:prSet presAssocID="{F2779977-F411-4CB0-B9D8-741387C4E4CA}" presName="childNode" presStyleLbl="node1" presStyleIdx="1" presStyleCnt="3">
        <dgm:presLayoutVars>
          <dgm:bulletEnabled val="1"/>
        </dgm:presLayoutVars>
      </dgm:prSet>
      <dgm:spPr/>
      <dgm:t>
        <a:bodyPr/>
        <a:lstStyle/>
        <a:p>
          <a:endParaRPr lang="ru-RU"/>
        </a:p>
      </dgm:t>
    </dgm:pt>
    <dgm:pt modelId="{A040AB81-2FC6-4077-A14E-40A716082FCB}" type="pres">
      <dgm:prSet presAssocID="{07913A78-636B-42BE-B525-EAC5D87F3015}" presName="hSp" presStyleCnt="0"/>
      <dgm:spPr/>
    </dgm:pt>
    <dgm:pt modelId="{7B7F58FD-C139-4E84-B18C-7DF484259B53}" type="pres">
      <dgm:prSet presAssocID="{07913A78-636B-42BE-B525-EAC5D87F3015}" presName="vProcSp" presStyleCnt="0"/>
      <dgm:spPr/>
    </dgm:pt>
    <dgm:pt modelId="{930D8EFA-253D-47F7-A5BF-60958C3ABF49}" type="pres">
      <dgm:prSet presAssocID="{07913A78-636B-42BE-B525-EAC5D87F3015}" presName="vSp1" presStyleCnt="0"/>
      <dgm:spPr/>
    </dgm:pt>
    <dgm:pt modelId="{6C2C8566-1B30-4858-B4C7-CAC427803DFB}" type="pres">
      <dgm:prSet presAssocID="{07913A78-636B-42BE-B525-EAC5D87F3015}" presName="simulatedConn" presStyleLbl="solidFgAcc1" presStyleIdx="1" presStyleCnt="2" custFlipVert="1" custScaleX="11372" custScaleY="12900" custLinFactNeighborX="-3568" custLinFactNeighborY="43104"/>
      <dgm:spPr/>
    </dgm:pt>
    <dgm:pt modelId="{9287CF28-D6C1-482E-A188-C8FA964E37A0}" type="pres">
      <dgm:prSet presAssocID="{07913A78-636B-42BE-B525-EAC5D87F3015}" presName="vSp2" presStyleCnt="0"/>
      <dgm:spPr/>
    </dgm:pt>
    <dgm:pt modelId="{B1E4E541-DF1F-4B4F-BBDC-CD78948842A3}" type="pres">
      <dgm:prSet presAssocID="{07913A78-636B-42BE-B525-EAC5D87F3015}" presName="sibTrans" presStyleCnt="0"/>
      <dgm:spPr/>
    </dgm:pt>
    <dgm:pt modelId="{F255F7C7-BB6F-45D6-A2D5-B1CB0CA31B4C}" type="pres">
      <dgm:prSet presAssocID="{799EFBDB-C4DE-48A3-BF4B-5145F62C17D7}" presName="compositeNode" presStyleCnt="0">
        <dgm:presLayoutVars>
          <dgm:bulletEnabled val="1"/>
        </dgm:presLayoutVars>
      </dgm:prSet>
      <dgm:spPr/>
    </dgm:pt>
    <dgm:pt modelId="{9CDDE8AA-2785-473D-9AB4-E7D52781025C}" type="pres">
      <dgm:prSet presAssocID="{799EFBDB-C4DE-48A3-BF4B-5145F62C17D7}" presName="bgRect" presStyleLbl="node1" presStyleIdx="2" presStyleCnt="3" custScaleY="68492" custLinFactNeighborX="-1388" custLinFactNeighborY="50373"/>
      <dgm:spPr/>
      <dgm:t>
        <a:bodyPr/>
        <a:lstStyle/>
        <a:p>
          <a:endParaRPr lang="ru-RU"/>
        </a:p>
      </dgm:t>
    </dgm:pt>
    <dgm:pt modelId="{DEF95A04-92B5-45CB-B738-7F78F88C61C8}" type="pres">
      <dgm:prSet presAssocID="{799EFBDB-C4DE-48A3-BF4B-5145F62C17D7}" presName="parentNode" presStyleLbl="node1" presStyleIdx="2" presStyleCnt="3">
        <dgm:presLayoutVars>
          <dgm:chMax val="0"/>
          <dgm:bulletEnabled val="1"/>
        </dgm:presLayoutVars>
      </dgm:prSet>
      <dgm:spPr/>
      <dgm:t>
        <a:bodyPr/>
        <a:lstStyle/>
        <a:p>
          <a:endParaRPr lang="ru-RU"/>
        </a:p>
      </dgm:t>
    </dgm:pt>
    <dgm:pt modelId="{66018BA2-1C5E-45CA-9DEA-D70278A4C074}" type="pres">
      <dgm:prSet presAssocID="{799EFBDB-C4DE-48A3-BF4B-5145F62C17D7}" presName="childNode" presStyleLbl="node1" presStyleIdx="2" presStyleCnt="3">
        <dgm:presLayoutVars>
          <dgm:bulletEnabled val="1"/>
        </dgm:presLayoutVars>
      </dgm:prSet>
      <dgm:spPr/>
      <dgm:t>
        <a:bodyPr/>
        <a:lstStyle/>
        <a:p>
          <a:endParaRPr lang="ru-RU"/>
        </a:p>
      </dgm:t>
    </dgm:pt>
  </dgm:ptLst>
  <dgm:cxnLst>
    <dgm:cxn modelId="{F47A6DE0-D83E-4F98-A65E-61E72DD1F12D}" srcId="{268C79A1-9491-48B0-8EBB-0BEDD39BE9E4}" destId="{15302319-41F4-4444-8BFF-C8E7E8D4844F}" srcOrd="0" destOrd="0" parTransId="{3B360443-A209-414A-BD34-977135BAF4AF}" sibTransId="{668B4425-43D9-4859-BECB-EF4BE33106F0}"/>
    <dgm:cxn modelId="{88BBE61E-7DCB-46EC-9203-31766FE27BE7}" type="presOf" srcId="{268C79A1-9491-48B0-8EBB-0BEDD39BE9E4}" destId="{6DB0526A-CF69-485D-823E-412EF37FA1DF}" srcOrd="0" destOrd="0" presId="urn:microsoft.com/office/officeart/2005/8/layout/hProcess7"/>
    <dgm:cxn modelId="{214D12D4-2955-423D-8046-BD27CA8C5264}" type="presOf" srcId="{15302319-41F4-4444-8BFF-C8E7E8D4844F}" destId="{0AFFBACD-AAAD-45A8-A137-0B370FAF954D}" srcOrd="1" destOrd="0" presId="urn:microsoft.com/office/officeart/2005/8/layout/hProcess7"/>
    <dgm:cxn modelId="{62366A38-9394-405D-A788-E8039D18CB54}" type="presOf" srcId="{15302319-41F4-4444-8BFF-C8E7E8D4844F}" destId="{116917C5-22DB-4862-8737-40597E645CF3}" srcOrd="0" destOrd="0" presId="urn:microsoft.com/office/officeart/2005/8/layout/hProcess7"/>
    <dgm:cxn modelId="{4F068163-4D32-4404-9AE9-8FDE373DE585}" type="presOf" srcId="{799EFBDB-C4DE-48A3-BF4B-5145F62C17D7}" destId="{DEF95A04-92B5-45CB-B738-7F78F88C61C8}" srcOrd="1" destOrd="0" presId="urn:microsoft.com/office/officeart/2005/8/layout/hProcess7"/>
    <dgm:cxn modelId="{2B303992-6D93-45EB-AA76-383EDBE22DD2}" srcId="{799EFBDB-C4DE-48A3-BF4B-5145F62C17D7}" destId="{7FA49647-465A-4BAF-9224-B47C0BF8AC93}" srcOrd="0" destOrd="0" parTransId="{465118DC-9173-4E08-A9B6-16DDE4D10A0F}" sibTransId="{811F43F9-66CC-4072-B05D-142D84BB2843}"/>
    <dgm:cxn modelId="{5D7320C1-A23A-4C63-950A-C06AD4C44168}" type="presOf" srcId="{799EFBDB-C4DE-48A3-BF4B-5145F62C17D7}" destId="{9CDDE8AA-2785-473D-9AB4-E7D52781025C}" srcOrd="0" destOrd="0" presId="urn:microsoft.com/office/officeart/2005/8/layout/hProcess7"/>
    <dgm:cxn modelId="{05FCA84A-F9C2-486F-A105-3D576CA3488B}" srcId="{F2779977-F411-4CB0-B9D8-741387C4E4CA}" destId="{21F554A2-46A8-4562-8D4D-B4F89F362D3B}" srcOrd="0" destOrd="0" parTransId="{8A2F2817-C4B8-4405-BC9C-38FC97AD3B05}" sibTransId="{CE384530-19DF-4E35-8EED-B4C7C931971D}"/>
    <dgm:cxn modelId="{EEBFC357-A6B1-44B8-AB5D-560F7D51F31F}" type="presOf" srcId="{21F554A2-46A8-4562-8D4D-B4F89F362D3B}" destId="{F463EEFC-C193-4B0C-9934-023B39F79A27}" srcOrd="0" destOrd="0" presId="urn:microsoft.com/office/officeart/2005/8/layout/hProcess7"/>
    <dgm:cxn modelId="{31A97EFD-9AD3-419E-A40F-FE91F81468BA}" srcId="{268C79A1-9491-48B0-8EBB-0BEDD39BE9E4}" destId="{F2779977-F411-4CB0-B9D8-741387C4E4CA}" srcOrd="1" destOrd="0" parTransId="{FA3AE9D1-FFFF-49D6-92B9-B32914C57874}" sibTransId="{07913A78-636B-42BE-B525-EAC5D87F3015}"/>
    <dgm:cxn modelId="{AAD39F58-BA44-4C64-9EDE-BC417D67EE78}" type="presOf" srcId="{E1340438-9740-4AC1-8D12-02A197A5D691}" destId="{D7781977-F56F-4E39-AF73-7AD8473EFAC0}" srcOrd="0" destOrd="0" presId="urn:microsoft.com/office/officeart/2005/8/layout/hProcess7"/>
    <dgm:cxn modelId="{9138278C-4B80-4C8A-9FD7-20453A82F3B2}" type="presOf" srcId="{F2779977-F411-4CB0-B9D8-741387C4E4CA}" destId="{BEAEE7FC-6617-44BF-A6B2-286E37BB3DD0}" srcOrd="0" destOrd="0" presId="urn:microsoft.com/office/officeart/2005/8/layout/hProcess7"/>
    <dgm:cxn modelId="{B9E54A36-2A9B-4FFF-AD45-408CEBAEBDF1}" srcId="{268C79A1-9491-48B0-8EBB-0BEDD39BE9E4}" destId="{799EFBDB-C4DE-48A3-BF4B-5145F62C17D7}" srcOrd="2" destOrd="0" parTransId="{0D4F953F-AC4D-4AEF-B4F0-BC88C2AEAB22}" sibTransId="{0D8A23A5-70BE-43ED-849B-5F5793842BA7}"/>
    <dgm:cxn modelId="{4BF9EFF1-5266-4039-BADF-3A2623C6C5C0}" type="presOf" srcId="{7FA49647-465A-4BAF-9224-B47C0BF8AC93}" destId="{66018BA2-1C5E-45CA-9DEA-D70278A4C074}" srcOrd="0" destOrd="0" presId="urn:microsoft.com/office/officeart/2005/8/layout/hProcess7"/>
    <dgm:cxn modelId="{B91F7779-4AB8-45AB-B0A2-B58C49B9E97F}" srcId="{15302319-41F4-4444-8BFF-C8E7E8D4844F}" destId="{E1340438-9740-4AC1-8D12-02A197A5D691}" srcOrd="0" destOrd="0" parTransId="{7957AA51-B06A-4D43-9F36-24CE32776BD4}" sibTransId="{F6E13B4C-2904-4DC9-BDA1-63BEF169E584}"/>
    <dgm:cxn modelId="{0D4A1ECE-CBAB-4BA3-80E2-EA9EC26CAD94}" type="presOf" srcId="{F2779977-F411-4CB0-B9D8-741387C4E4CA}" destId="{C010FD97-348E-4D7B-A2EC-75A1DA4683F9}" srcOrd="1" destOrd="0" presId="urn:microsoft.com/office/officeart/2005/8/layout/hProcess7"/>
    <dgm:cxn modelId="{1EC96109-A3F6-43D3-8F34-88B292A9B2A3}" type="presParOf" srcId="{6DB0526A-CF69-485D-823E-412EF37FA1DF}" destId="{1D374624-C284-4A90-9C7E-7B8C85CEC6F8}" srcOrd="0" destOrd="0" presId="urn:microsoft.com/office/officeart/2005/8/layout/hProcess7"/>
    <dgm:cxn modelId="{0ECA6A34-A2F7-446C-82AF-9B30B3848580}" type="presParOf" srcId="{1D374624-C284-4A90-9C7E-7B8C85CEC6F8}" destId="{116917C5-22DB-4862-8737-40597E645CF3}" srcOrd="0" destOrd="0" presId="urn:microsoft.com/office/officeart/2005/8/layout/hProcess7"/>
    <dgm:cxn modelId="{79F40F40-0F7F-4718-AAD2-EA77EAE98BFC}" type="presParOf" srcId="{1D374624-C284-4A90-9C7E-7B8C85CEC6F8}" destId="{0AFFBACD-AAAD-45A8-A137-0B370FAF954D}" srcOrd="1" destOrd="0" presId="urn:microsoft.com/office/officeart/2005/8/layout/hProcess7"/>
    <dgm:cxn modelId="{3EFB1B48-C739-4B6D-8109-2E36D7B6E091}" type="presParOf" srcId="{1D374624-C284-4A90-9C7E-7B8C85CEC6F8}" destId="{D7781977-F56F-4E39-AF73-7AD8473EFAC0}" srcOrd="2" destOrd="0" presId="urn:microsoft.com/office/officeart/2005/8/layout/hProcess7"/>
    <dgm:cxn modelId="{C5D9252A-61FB-4367-B2AC-F199CBCA8779}" type="presParOf" srcId="{6DB0526A-CF69-485D-823E-412EF37FA1DF}" destId="{FE09B6E4-075B-4E00-9483-2B717FB9EAF3}" srcOrd="1" destOrd="0" presId="urn:microsoft.com/office/officeart/2005/8/layout/hProcess7"/>
    <dgm:cxn modelId="{BFC1D5C5-0996-448D-8EFF-70789F9D859E}" type="presParOf" srcId="{6DB0526A-CF69-485D-823E-412EF37FA1DF}" destId="{143D7A2F-1443-4149-AA5F-E36C3BE4AC28}" srcOrd="2" destOrd="0" presId="urn:microsoft.com/office/officeart/2005/8/layout/hProcess7"/>
    <dgm:cxn modelId="{D61F3022-08C4-4B79-8BEF-491FD022D19A}" type="presParOf" srcId="{143D7A2F-1443-4149-AA5F-E36C3BE4AC28}" destId="{F1990106-7B9F-4875-B9F4-A8A6CD586CDE}" srcOrd="0" destOrd="0" presId="urn:microsoft.com/office/officeart/2005/8/layout/hProcess7"/>
    <dgm:cxn modelId="{36451C1E-EB34-42D5-B237-2F4F14EBF015}" type="presParOf" srcId="{143D7A2F-1443-4149-AA5F-E36C3BE4AC28}" destId="{790A687F-9EDB-43CD-929A-135449432186}" srcOrd="1" destOrd="0" presId="urn:microsoft.com/office/officeart/2005/8/layout/hProcess7"/>
    <dgm:cxn modelId="{1CD06E4C-B1A9-4EE6-B0B4-FB0CD94F5479}" type="presParOf" srcId="{143D7A2F-1443-4149-AA5F-E36C3BE4AC28}" destId="{EEC74C04-655E-4C83-8E0D-41FCEB1E785A}" srcOrd="2" destOrd="0" presId="urn:microsoft.com/office/officeart/2005/8/layout/hProcess7"/>
    <dgm:cxn modelId="{06F26244-1A8C-4658-9FD3-AE75BBC74AA6}" type="presParOf" srcId="{6DB0526A-CF69-485D-823E-412EF37FA1DF}" destId="{6CD26949-C9DE-4EE9-92A4-E2EDF4256B63}" srcOrd="3" destOrd="0" presId="urn:microsoft.com/office/officeart/2005/8/layout/hProcess7"/>
    <dgm:cxn modelId="{9EA8C868-1858-49BF-8295-306101B3F86A}" type="presParOf" srcId="{6DB0526A-CF69-485D-823E-412EF37FA1DF}" destId="{1F6B1C6A-80A3-4364-9A50-A2D03DD62C30}" srcOrd="4" destOrd="0" presId="urn:microsoft.com/office/officeart/2005/8/layout/hProcess7"/>
    <dgm:cxn modelId="{EDEF93A7-1B45-4AEE-AE38-3028EB5AA575}" type="presParOf" srcId="{1F6B1C6A-80A3-4364-9A50-A2D03DD62C30}" destId="{BEAEE7FC-6617-44BF-A6B2-286E37BB3DD0}" srcOrd="0" destOrd="0" presId="urn:microsoft.com/office/officeart/2005/8/layout/hProcess7"/>
    <dgm:cxn modelId="{CDC4227E-CEC8-4760-84D6-9A826E9E072D}" type="presParOf" srcId="{1F6B1C6A-80A3-4364-9A50-A2D03DD62C30}" destId="{C010FD97-348E-4D7B-A2EC-75A1DA4683F9}" srcOrd="1" destOrd="0" presId="urn:microsoft.com/office/officeart/2005/8/layout/hProcess7"/>
    <dgm:cxn modelId="{292E74D3-CEC8-4484-97B2-EA073B38A243}" type="presParOf" srcId="{1F6B1C6A-80A3-4364-9A50-A2D03DD62C30}" destId="{F463EEFC-C193-4B0C-9934-023B39F79A27}" srcOrd="2" destOrd="0" presId="urn:microsoft.com/office/officeart/2005/8/layout/hProcess7"/>
    <dgm:cxn modelId="{D1857598-52C2-498D-AE70-D0DD76019959}" type="presParOf" srcId="{6DB0526A-CF69-485D-823E-412EF37FA1DF}" destId="{A040AB81-2FC6-4077-A14E-40A716082FCB}" srcOrd="5" destOrd="0" presId="urn:microsoft.com/office/officeart/2005/8/layout/hProcess7"/>
    <dgm:cxn modelId="{82E750BE-F210-44FF-AD99-126DC28FE643}" type="presParOf" srcId="{6DB0526A-CF69-485D-823E-412EF37FA1DF}" destId="{7B7F58FD-C139-4E84-B18C-7DF484259B53}" srcOrd="6" destOrd="0" presId="urn:microsoft.com/office/officeart/2005/8/layout/hProcess7"/>
    <dgm:cxn modelId="{4C13AFC6-7727-45F7-9933-D1B556DCDF6B}" type="presParOf" srcId="{7B7F58FD-C139-4E84-B18C-7DF484259B53}" destId="{930D8EFA-253D-47F7-A5BF-60958C3ABF49}" srcOrd="0" destOrd="0" presId="urn:microsoft.com/office/officeart/2005/8/layout/hProcess7"/>
    <dgm:cxn modelId="{57241134-2D3A-47C0-B8ED-FA63E5CC9052}" type="presParOf" srcId="{7B7F58FD-C139-4E84-B18C-7DF484259B53}" destId="{6C2C8566-1B30-4858-B4C7-CAC427803DFB}" srcOrd="1" destOrd="0" presId="urn:microsoft.com/office/officeart/2005/8/layout/hProcess7"/>
    <dgm:cxn modelId="{6F1C21A2-EDA1-48DE-B15B-7B03B362464C}" type="presParOf" srcId="{7B7F58FD-C139-4E84-B18C-7DF484259B53}" destId="{9287CF28-D6C1-482E-A188-C8FA964E37A0}" srcOrd="2" destOrd="0" presId="urn:microsoft.com/office/officeart/2005/8/layout/hProcess7"/>
    <dgm:cxn modelId="{7A7F1C86-0621-4E12-BAE1-847EB5F58A6F}" type="presParOf" srcId="{6DB0526A-CF69-485D-823E-412EF37FA1DF}" destId="{B1E4E541-DF1F-4B4F-BBDC-CD78948842A3}" srcOrd="7" destOrd="0" presId="urn:microsoft.com/office/officeart/2005/8/layout/hProcess7"/>
    <dgm:cxn modelId="{99D1ECD5-CB4E-4B64-B506-28E2204FD027}" type="presParOf" srcId="{6DB0526A-CF69-485D-823E-412EF37FA1DF}" destId="{F255F7C7-BB6F-45D6-A2D5-B1CB0CA31B4C}" srcOrd="8" destOrd="0" presId="urn:microsoft.com/office/officeart/2005/8/layout/hProcess7"/>
    <dgm:cxn modelId="{685C68A4-2BE3-4545-8CC9-AB15575A42BE}" type="presParOf" srcId="{F255F7C7-BB6F-45D6-A2D5-B1CB0CA31B4C}" destId="{9CDDE8AA-2785-473D-9AB4-E7D52781025C}" srcOrd="0" destOrd="0" presId="urn:microsoft.com/office/officeart/2005/8/layout/hProcess7"/>
    <dgm:cxn modelId="{94143B11-26AD-46EC-8B0D-CBA805D7967D}" type="presParOf" srcId="{F255F7C7-BB6F-45D6-A2D5-B1CB0CA31B4C}" destId="{DEF95A04-92B5-45CB-B738-7F78F88C61C8}" srcOrd="1" destOrd="0" presId="urn:microsoft.com/office/officeart/2005/8/layout/hProcess7"/>
    <dgm:cxn modelId="{BB448983-5B6C-4FCC-80ED-02C187EDB889}" type="presParOf" srcId="{F255F7C7-BB6F-45D6-A2D5-B1CB0CA31B4C}" destId="{66018BA2-1C5E-45CA-9DEA-D70278A4C0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14C6FA-9ED2-4522-9EAF-E8209FE5A5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9226C33-33D9-42D5-A40C-E4BB981896D2}">
      <dgm:prSet phldrT="[Текст]" custT="1"/>
      <dgm:spPr/>
      <dgm:t>
        <a:bodyPr/>
        <a:lstStyle/>
        <a:p>
          <a:r>
            <a:rPr lang="ru-RU" sz="1800" b="1" dirty="0" smtClean="0"/>
            <a:t>Проект бюджета составляет местная администрация</a:t>
          </a:r>
          <a:endParaRPr lang="ru-RU" sz="1800" b="1" dirty="0"/>
        </a:p>
      </dgm:t>
    </dgm:pt>
    <dgm:pt modelId="{6AC02B82-892C-4EF6-8030-2A0A2E9AF1B2}" type="parTrans" cxnId="{EAC9764C-81F3-4A8E-B7B1-0DBFC23E6395}">
      <dgm:prSet/>
      <dgm:spPr/>
      <dgm:t>
        <a:bodyPr/>
        <a:lstStyle/>
        <a:p>
          <a:endParaRPr lang="ru-RU"/>
        </a:p>
      </dgm:t>
    </dgm:pt>
    <dgm:pt modelId="{A1775892-9BC1-4D8D-AE6C-FCC85FB333F5}" type="sibTrans" cxnId="{EAC9764C-81F3-4A8E-B7B1-0DBFC23E6395}">
      <dgm:prSet/>
      <dgm:spPr/>
      <dgm:t>
        <a:bodyPr/>
        <a:lstStyle/>
        <a:p>
          <a:endParaRPr lang="ru-RU"/>
        </a:p>
      </dgm:t>
    </dgm:pt>
    <dgm:pt modelId="{418CB845-B6BF-4A48-A44B-A7129CEBEBAA}">
      <dgm:prSet phldrT="[Текст]" custT="1"/>
      <dgm:spPr/>
      <dgm:t>
        <a:bodyPr/>
        <a:lstStyle/>
        <a:p>
          <a:r>
            <a:rPr lang="ru-RU" sz="1800" b="1" dirty="0" smtClean="0"/>
            <a:t>Составление проекта бюджета основывается на</a:t>
          </a:r>
          <a:endParaRPr lang="ru-RU" sz="1800" b="1" dirty="0"/>
        </a:p>
      </dgm:t>
    </dgm:pt>
    <dgm:pt modelId="{B5378C49-5329-4F54-AF56-BC936D585414}" type="parTrans" cxnId="{2AC18FF8-6C5B-408A-8F70-46D35B63D6DE}">
      <dgm:prSet/>
      <dgm:spPr/>
      <dgm:t>
        <a:bodyPr/>
        <a:lstStyle/>
        <a:p>
          <a:endParaRPr lang="ru-RU"/>
        </a:p>
      </dgm:t>
    </dgm:pt>
    <dgm:pt modelId="{078E9F20-449C-4F7D-8B6A-B74E57985583}" type="sibTrans" cxnId="{2AC18FF8-6C5B-408A-8F70-46D35B63D6DE}">
      <dgm:prSet/>
      <dgm:spPr/>
      <dgm:t>
        <a:bodyPr/>
        <a:lstStyle/>
        <a:p>
          <a:endParaRPr lang="ru-RU"/>
        </a:p>
      </dgm:t>
    </dgm:pt>
    <dgm:pt modelId="{7F607AD4-1649-4487-ABDE-95F2EA6A27E9}">
      <dgm:prSet custT="1"/>
      <dgm:spPr/>
      <dgm:t>
        <a:bodyPr/>
        <a:lstStyle/>
        <a:p>
          <a:r>
            <a:rPr lang="ru-RU" sz="1800" b="1" dirty="0" smtClean="0"/>
            <a:t>Проект бюджета составляется и утверждается сроком на три года — очередной финансовый год и плановый период.</a:t>
          </a:r>
          <a:endParaRPr lang="ru-RU" sz="1800" b="1" dirty="0"/>
        </a:p>
      </dgm:t>
    </dgm:pt>
    <dgm:pt modelId="{BAF1391C-33BB-4999-B55B-DBF72D285DB2}" type="parTrans" cxnId="{C31BC7B3-3E30-4E64-8AD8-7A20BDFD5BE4}">
      <dgm:prSet/>
      <dgm:spPr/>
      <dgm:t>
        <a:bodyPr/>
        <a:lstStyle/>
        <a:p>
          <a:endParaRPr lang="ru-RU"/>
        </a:p>
      </dgm:t>
    </dgm:pt>
    <dgm:pt modelId="{2F05A3A2-8CD6-4B0B-B0F6-65B5AE9B48D8}" type="sibTrans" cxnId="{C31BC7B3-3E30-4E64-8AD8-7A20BDFD5BE4}">
      <dgm:prSet/>
      <dgm:spPr/>
      <dgm:t>
        <a:bodyPr/>
        <a:lstStyle/>
        <a:p>
          <a:endParaRPr lang="ru-RU"/>
        </a:p>
      </dgm:t>
    </dgm:pt>
    <dgm:pt modelId="{CE7FC2A9-F20D-4301-B18D-2621469E6547}" type="pres">
      <dgm:prSet presAssocID="{6114C6FA-9ED2-4522-9EAF-E8209FE5A5A7}" presName="linear" presStyleCnt="0">
        <dgm:presLayoutVars>
          <dgm:animLvl val="lvl"/>
          <dgm:resizeHandles val="exact"/>
        </dgm:presLayoutVars>
      </dgm:prSet>
      <dgm:spPr/>
      <dgm:t>
        <a:bodyPr/>
        <a:lstStyle/>
        <a:p>
          <a:endParaRPr lang="ru-RU"/>
        </a:p>
      </dgm:t>
    </dgm:pt>
    <dgm:pt modelId="{C17EDB69-4FD5-4F9C-A088-84FE50AB53F2}" type="pres">
      <dgm:prSet presAssocID="{B9226C33-33D9-42D5-A40C-E4BB981896D2}" presName="parentText" presStyleLbl="node1" presStyleIdx="0" presStyleCnt="3" custLinFactY="-75095" custLinFactNeighborX="2655" custLinFactNeighborY="-100000">
        <dgm:presLayoutVars>
          <dgm:chMax val="0"/>
          <dgm:bulletEnabled val="1"/>
        </dgm:presLayoutVars>
      </dgm:prSet>
      <dgm:spPr/>
      <dgm:t>
        <a:bodyPr/>
        <a:lstStyle/>
        <a:p>
          <a:endParaRPr lang="ru-RU"/>
        </a:p>
      </dgm:t>
    </dgm:pt>
    <dgm:pt modelId="{1F9F4946-49A3-4C37-AA1C-8DA96D20AA88}" type="pres">
      <dgm:prSet presAssocID="{A1775892-9BC1-4D8D-AE6C-FCC85FB333F5}" presName="spacer" presStyleCnt="0"/>
      <dgm:spPr/>
    </dgm:pt>
    <dgm:pt modelId="{1B217600-5549-4946-912D-C642B35B0F1F}" type="pres">
      <dgm:prSet presAssocID="{7F607AD4-1649-4487-ABDE-95F2EA6A27E9}" presName="parentText" presStyleLbl="node1" presStyleIdx="1" presStyleCnt="3">
        <dgm:presLayoutVars>
          <dgm:chMax val="0"/>
          <dgm:bulletEnabled val="1"/>
        </dgm:presLayoutVars>
      </dgm:prSet>
      <dgm:spPr/>
      <dgm:t>
        <a:bodyPr/>
        <a:lstStyle/>
        <a:p>
          <a:endParaRPr lang="ru-RU"/>
        </a:p>
      </dgm:t>
    </dgm:pt>
    <dgm:pt modelId="{3724B516-4020-4CE0-8330-7D88439CE32B}" type="pres">
      <dgm:prSet presAssocID="{2F05A3A2-8CD6-4B0B-B0F6-65B5AE9B48D8}" presName="spacer" presStyleCnt="0"/>
      <dgm:spPr/>
    </dgm:pt>
    <dgm:pt modelId="{77A733E5-8931-472B-A7A8-4A8F3192AB71}" type="pres">
      <dgm:prSet presAssocID="{418CB845-B6BF-4A48-A44B-A7129CEBEBAA}" presName="parentText" presStyleLbl="node1" presStyleIdx="2" presStyleCnt="3">
        <dgm:presLayoutVars>
          <dgm:chMax val="0"/>
          <dgm:bulletEnabled val="1"/>
        </dgm:presLayoutVars>
      </dgm:prSet>
      <dgm:spPr/>
      <dgm:t>
        <a:bodyPr/>
        <a:lstStyle/>
        <a:p>
          <a:endParaRPr lang="ru-RU"/>
        </a:p>
      </dgm:t>
    </dgm:pt>
  </dgm:ptLst>
  <dgm:cxnLst>
    <dgm:cxn modelId="{F82CAE35-86BB-4D1C-ABD7-F76DED9DB96E}" type="presOf" srcId="{418CB845-B6BF-4A48-A44B-A7129CEBEBAA}" destId="{77A733E5-8931-472B-A7A8-4A8F3192AB71}" srcOrd="0" destOrd="0" presId="urn:microsoft.com/office/officeart/2005/8/layout/vList2"/>
    <dgm:cxn modelId="{EAC9764C-81F3-4A8E-B7B1-0DBFC23E6395}" srcId="{6114C6FA-9ED2-4522-9EAF-E8209FE5A5A7}" destId="{B9226C33-33D9-42D5-A40C-E4BB981896D2}" srcOrd="0" destOrd="0" parTransId="{6AC02B82-892C-4EF6-8030-2A0A2E9AF1B2}" sibTransId="{A1775892-9BC1-4D8D-AE6C-FCC85FB333F5}"/>
    <dgm:cxn modelId="{2AC18FF8-6C5B-408A-8F70-46D35B63D6DE}" srcId="{6114C6FA-9ED2-4522-9EAF-E8209FE5A5A7}" destId="{418CB845-B6BF-4A48-A44B-A7129CEBEBAA}" srcOrd="2" destOrd="0" parTransId="{B5378C49-5329-4F54-AF56-BC936D585414}" sibTransId="{078E9F20-449C-4F7D-8B6A-B74E57985583}"/>
    <dgm:cxn modelId="{EBB511FF-D1FC-4E83-ABD8-8B48FA7D137C}" type="presOf" srcId="{7F607AD4-1649-4487-ABDE-95F2EA6A27E9}" destId="{1B217600-5549-4946-912D-C642B35B0F1F}" srcOrd="0" destOrd="0" presId="urn:microsoft.com/office/officeart/2005/8/layout/vList2"/>
    <dgm:cxn modelId="{822F8830-0B63-41F9-BFFA-8D023E1C635A}" type="presOf" srcId="{B9226C33-33D9-42D5-A40C-E4BB981896D2}" destId="{C17EDB69-4FD5-4F9C-A088-84FE50AB53F2}" srcOrd="0" destOrd="0" presId="urn:microsoft.com/office/officeart/2005/8/layout/vList2"/>
    <dgm:cxn modelId="{7BC26AF0-A2C5-4865-A4FB-3B2382A3898C}" type="presOf" srcId="{6114C6FA-9ED2-4522-9EAF-E8209FE5A5A7}" destId="{CE7FC2A9-F20D-4301-B18D-2621469E6547}" srcOrd="0" destOrd="0" presId="urn:microsoft.com/office/officeart/2005/8/layout/vList2"/>
    <dgm:cxn modelId="{C31BC7B3-3E30-4E64-8AD8-7A20BDFD5BE4}" srcId="{6114C6FA-9ED2-4522-9EAF-E8209FE5A5A7}" destId="{7F607AD4-1649-4487-ABDE-95F2EA6A27E9}" srcOrd="1" destOrd="0" parTransId="{BAF1391C-33BB-4999-B55B-DBF72D285DB2}" sibTransId="{2F05A3A2-8CD6-4B0B-B0F6-65B5AE9B48D8}"/>
    <dgm:cxn modelId="{F6D52E81-3B14-4F35-A554-B28C7FFA1141}" type="presParOf" srcId="{CE7FC2A9-F20D-4301-B18D-2621469E6547}" destId="{C17EDB69-4FD5-4F9C-A088-84FE50AB53F2}" srcOrd="0" destOrd="0" presId="urn:microsoft.com/office/officeart/2005/8/layout/vList2"/>
    <dgm:cxn modelId="{0C9CC81C-3167-44EA-AAF2-EB55D2A92E23}" type="presParOf" srcId="{CE7FC2A9-F20D-4301-B18D-2621469E6547}" destId="{1F9F4946-49A3-4C37-AA1C-8DA96D20AA88}" srcOrd="1" destOrd="0" presId="urn:microsoft.com/office/officeart/2005/8/layout/vList2"/>
    <dgm:cxn modelId="{45E71B7D-A94B-4686-9582-37D173F163AF}" type="presParOf" srcId="{CE7FC2A9-F20D-4301-B18D-2621469E6547}" destId="{1B217600-5549-4946-912D-C642B35B0F1F}" srcOrd="2" destOrd="0" presId="urn:microsoft.com/office/officeart/2005/8/layout/vList2"/>
    <dgm:cxn modelId="{79E11EBD-8711-454A-8AF8-9037D693452B}" type="presParOf" srcId="{CE7FC2A9-F20D-4301-B18D-2621469E6547}" destId="{3724B516-4020-4CE0-8330-7D88439CE32B}" srcOrd="3" destOrd="0" presId="urn:microsoft.com/office/officeart/2005/8/layout/vList2"/>
    <dgm:cxn modelId="{356DA130-3B39-48E6-A2D9-ADA5F20A1ADD}" type="presParOf" srcId="{CE7FC2A9-F20D-4301-B18D-2621469E6547}" destId="{77A733E5-8931-472B-A7A8-4A8F3192AB71}"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099624-385A-4986-82E4-0E5D9C98A0E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ru-RU"/>
        </a:p>
      </dgm:t>
    </dgm:pt>
    <dgm:pt modelId="{6169FC09-F7D6-4AD2-8F4F-ECBA44AC97C9}">
      <dgm:prSet phldrT="[Текст]" custT="1"/>
      <dgm:spPr/>
      <dgm:t>
        <a:bodyPr/>
        <a:lstStyle/>
        <a:p>
          <a:r>
            <a:rPr lang="ru-RU" sz="1800" b="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r>
            <a:rPr lang="ru-RU" sz="1800" b="0" dirty="0" smtClean="0">
              <a:latin typeface="Arial" panose="020B0604020202020204" pitchFamily="34" charset="0"/>
              <a:cs typeface="Arial" panose="020B0604020202020204" pitchFamily="34" charset="0"/>
            </a:rPr>
            <a:t>- Налог на доходы физических лиц</a:t>
          </a:r>
        </a:p>
        <a:p>
          <a:r>
            <a:rPr lang="ru-RU" sz="1800" b="0" dirty="0" smtClean="0">
              <a:latin typeface="Arial" panose="020B0604020202020204" pitchFamily="34" charset="0"/>
              <a:cs typeface="Arial" panose="020B0604020202020204" pitchFamily="34" charset="0"/>
            </a:rPr>
            <a:t>- Налог на имущество физических лиц;</a:t>
          </a:r>
        </a:p>
        <a:p>
          <a:r>
            <a:rPr lang="ru-RU" sz="1800" b="0" dirty="0" smtClean="0">
              <a:latin typeface="Arial" panose="020B0604020202020204" pitchFamily="34" charset="0"/>
              <a:cs typeface="Arial" panose="020B0604020202020204" pitchFamily="34" charset="0"/>
            </a:rPr>
            <a:t>-Земельный налог </a:t>
          </a:r>
          <a:endParaRPr lang="ru-RU" sz="1800" b="0" dirty="0">
            <a:latin typeface="Arial" panose="020B0604020202020204" pitchFamily="34" charset="0"/>
            <a:cs typeface="Arial" panose="020B0604020202020204" pitchFamily="34" charset="0"/>
          </a:endParaRPr>
        </a:p>
      </dgm:t>
    </dgm:pt>
    <dgm:pt modelId="{59BDE913-D620-4B74-982C-00C6373F1F32}" type="parTrans" cxnId="{89B009AC-EA30-457C-957F-CD546E1DFEDB}">
      <dgm:prSet/>
      <dgm:spPr/>
      <dgm:t>
        <a:bodyPr/>
        <a:lstStyle/>
        <a:p>
          <a:endParaRPr lang="ru-RU"/>
        </a:p>
      </dgm:t>
    </dgm:pt>
    <dgm:pt modelId="{BB2467F6-3F46-4F25-A923-E90EFDDB55B4}" type="sibTrans" cxnId="{89B009AC-EA30-457C-957F-CD546E1DFEDB}">
      <dgm:prSet/>
      <dgm:spPr/>
      <dgm:t>
        <a:bodyPr/>
        <a:lstStyle/>
        <a:p>
          <a:endParaRPr lang="ru-RU"/>
        </a:p>
      </dgm:t>
    </dgm:pt>
    <dgm:pt modelId="{FAFB91DF-8E82-4232-B643-EB2C65F35758}">
      <dgm:prSet phldrT="[Текст]" custT="1"/>
      <dgm:spPr/>
      <dgm:t>
        <a:bodyPr/>
        <a:lstStyle/>
        <a:p>
          <a:r>
            <a:rPr lang="ru-RU" sz="2400" b="1" dirty="0" smtClean="0"/>
            <a:t>Неналоговые доходы</a:t>
          </a:r>
          <a:endParaRPr lang="ru-RU" sz="2400" b="1" dirty="0"/>
        </a:p>
      </dgm:t>
    </dgm:pt>
    <dgm:pt modelId="{8601CCB7-480F-4725-8427-50994A0CAF8A}" type="parTrans" cxnId="{A64E8EE3-1B19-4E31-87FE-8D5D48664452}">
      <dgm:prSet/>
      <dgm:spPr/>
      <dgm:t>
        <a:bodyPr/>
        <a:lstStyle/>
        <a:p>
          <a:endParaRPr lang="ru-RU"/>
        </a:p>
      </dgm:t>
    </dgm:pt>
    <dgm:pt modelId="{CD0DF084-EE2A-4B59-BFA0-E9899D9FE9B6}" type="sibTrans" cxnId="{A64E8EE3-1B19-4E31-87FE-8D5D48664452}">
      <dgm:prSet/>
      <dgm:spPr/>
      <dgm:t>
        <a:bodyPr/>
        <a:lstStyle/>
        <a:p>
          <a:endParaRPr lang="ru-RU"/>
        </a:p>
      </dgm:t>
    </dgm:pt>
    <dgm:pt modelId="{895E9B4E-4E3B-4D5E-983C-8409BC063ADB}">
      <dgm:prSet phldrT="[Текст]" custT="1"/>
      <dgm:spPr/>
      <dgm:t>
        <a:bodyPr/>
        <a:lstStyle/>
        <a:p>
          <a:r>
            <a:rPr lang="ru-RU" sz="18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r>
            <a:rPr lang="ru-RU" sz="1800" dirty="0" smtClean="0"/>
            <a:t>-доходы от использования муниципального имущества;</a:t>
          </a:r>
        </a:p>
        <a:p>
          <a:r>
            <a:rPr lang="ru-RU" sz="1800" dirty="0" smtClean="0"/>
            <a:t>- доходы от продажи  муниципального имущества</a:t>
          </a:r>
        </a:p>
        <a:p>
          <a:r>
            <a:rPr lang="ru-RU" sz="1800" dirty="0" smtClean="0"/>
            <a:t>--штрафы за нарушение законодательства</a:t>
          </a:r>
          <a:endParaRPr lang="ru-RU" sz="1800" dirty="0"/>
        </a:p>
      </dgm:t>
    </dgm:pt>
    <dgm:pt modelId="{8DCD91B1-7DD0-4459-BF2C-C9E373EA0548}" type="parTrans" cxnId="{C7D56C0F-6168-428B-8567-65C8BD6D6C54}">
      <dgm:prSet/>
      <dgm:spPr/>
      <dgm:t>
        <a:bodyPr/>
        <a:lstStyle/>
        <a:p>
          <a:endParaRPr lang="ru-RU"/>
        </a:p>
      </dgm:t>
    </dgm:pt>
    <dgm:pt modelId="{1F06A38F-98B5-4EAD-BFA7-9A26F07903D7}" type="sibTrans" cxnId="{C7D56C0F-6168-428B-8567-65C8BD6D6C54}">
      <dgm:prSet/>
      <dgm:spPr/>
      <dgm:t>
        <a:bodyPr/>
        <a:lstStyle/>
        <a:p>
          <a:endParaRPr lang="ru-RU"/>
        </a:p>
      </dgm:t>
    </dgm:pt>
    <dgm:pt modelId="{C9AB00C8-6DB2-4FC1-ACBE-24A57862FF95}">
      <dgm:prSet phldrT="[Текст]" custT="1"/>
      <dgm:spPr/>
      <dgm:t>
        <a:bodyPr/>
        <a:lstStyle/>
        <a:p>
          <a:r>
            <a:rPr lang="ru-RU" sz="2400" b="1" dirty="0" smtClean="0"/>
            <a:t>Безвозмездные поступления</a:t>
          </a:r>
          <a:endParaRPr lang="ru-RU" sz="2400" b="1" dirty="0"/>
        </a:p>
      </dgm:t>
    </dgm:pt>
    <dgm:pt modelId="{AC1BFFBE-5200-44E3-86C7-D1B00A88E30D}" type="parTrans" cxnId="{8BEF99E5-3E0C-4F7D-8512-857C60A1FAE8}">
      <dgm:prSet/>
      <dgm:spPr/>
      <dgm:t>
        <a:bodyPr/>
        <a:lstStyle/>
        <a:p>
          <a:endParaRPr lang="ru-RU"/>
        </a:p>
      </dgm:t>
    </dgm:pt>
    <dgm:pt modelId="{4FEBF62B-D37B-4104-8B91-E5779FB43924}" type="sibTrans" cxnId="{8BEF99E5-3E0C-4F7D-8512-857C60A1FAE8}">
      <dgm:prSet/>
      <dgm:spPr/>
      <dgm:t>
        <a:bodyPr/>
        <a:lstStyle/>
        <a:p>
          <a:endParaRPr lang="ru-RU"/>
        </a:p>
      </dgm:t>
    </dgm:pt>
    <dgm:pt modelId="{22A1FCC8-3861-4DD0-AAB6-70E2BC79F178}">
      <dgm:prSet phldrT="[Текст]" custT="1"/>
      <dgm:spPr/>
      <dgm:t>
        <a:bodyPr/>
        <a:lstStyle/>
        <a:p>
          <a:endParaRPr lang="ru-RU" sz="1800" dirty="0" smtClean="0"/>
        </a:p>
        <a:p>
          <a:r>
            <a:rPr lang="ru-RU" sz="1800" dirty="0" smtClean="0"/>
            <a:t>Поступления от других бюджетов (межбюджетные трансферты), организаций, граждан (кроме налоговых и неналоговых доходов)</a:t>
          </a:r>
          <a:endParaRPr lang="ru-RU" sz="1800" dirty="0"/>
        </a:p>
      </dgm:t>
    </dgm:pt>
    <dgm:pt modelId="{C9FAF606-F79B-4097-A3B8-09B9C683A707}" type="parTrans" cxnId="{2BE07BB2-3FFA-4095-92BB-A7E1C88C1D85}">
      <dgm:prSet/>
      <dgm:spPr/>
      <dgm:t>
        <a:bodyPr/>
        <a:lstStyle/>
        <a:p>
          <a:endParaRPr lang="ru-RU"/>
        </a:p>
      </dgm:t>
    </dgm:pt>
    <dgm:pt modelId="{A06112C7-BC63-4CAE-A3C3-1D2C03031AF0}" type="sibTrans" cxnId="{2BE07BB2-3FFA-4095-92BB-A7E1C88C1D85}">
      <dgm:prSet/>
      <dgm:spPr/>
      <dgm:t>
        <a:bodyPr/>
        <a:lstStyle/>
        <a:p>
          <a:endParaRPr lang="ru-RU"/>
        </a:p>
      </dgm:t>
    </dgm:pt>
    <dgm:pt modelId="{F8332B26-60B2-47E2-81FF-681AC5E09D29}">
      <dgm:prSet phldrT="[Текст]" custT="1"/>
      <dgm:spPr/>
      <dgm:t>
        <a:bodyPr/>
        <a:lstStyle/>
        <a:p>
          <a:r>
            <a:rPr lang="ru-RU" sz="2400" b="1" dirty="0" smtClean="0"/>
            <a:t>Налоговые доходы</a:t>
          </a:r>
          <a:endParaRPr lang="ru-RU" sz="2400" b="1" dirty="0"/>
        </a:p>
      </dgm:t>
    </dgm:pt>
    <dgm:pt modelId="{0E783131-9856-4206-A84D-ECFD53146A37}" type="sibTrans" cxnId="{FE614D22-E5F9-4A83-BAFB-AB8392CFF9F8}">
      <dgm:prSet/>
      <dgm:spPr/>
      <dgm:t>
        <a:bodyPr/>
        <a:lstStyle/>
        <a:p>
          <a:endParaRPr lang="ru-RU"/>
        </a:p>
      </dgm:t>
    </dgm:pt>
    <dgm:pt modelId="{BCAE9CA1-3511-4012-B89A-0BE307178B20}" type="parTrans" cxnId="{FE614D22-E5F9-4A83-BAFB-AB8392CFF9F8}">
      <dgm:prSet/>
      <dgm:spPr/>
      <dgm:t>
        <a:bodyPr/>
        <a:lstStyle/>
        <a:p>
          <a:endParaRPr lang="ru-RU"/>
        </a:p>
      </dgm:t>
    </dgm:pt>
    <dgm:pt modelId="{0C6CB58E-3A46-41F8-8677-DBFEDC2AF4F2}" type="pres">
      <dgm:prSet presAssocID="{E7099624-385A-4986-82E4-0E5D9C98A0E7}" presName="Name0" presStyleCnt="0">
        <dgm:presLayoutVars>
          <dgm:chMax val="5"/>
          <dgm:chPref val="5"/>
          <dgm:dir/>
          <dgm:animLvl val="lvl"/>
        </dgm:presLayoutVars>
      </dgm:prSet>
      <dgm:spPr/>
      <dgm:t>
        <a:bodyPr/>
        <a:lstStyle/>
        <a:p>
          <a:endParaRPr lang="ru-RU"/>
        </a:p>
      </dgm:t>
    </dgm:pt>
    <dgm:pt modelId="{E7B6352E-95F5-46C3-A628-0F6A63750BAB}" type="pres">
      <dgm:prSet presAssocID="{F8332B26-60B2-47E2-81FF-681AC5E09D29}" presName="parentText1" presStyleLbl="node1" presStyleIdx="0" presStyleCnt="3" custLinFactNeighborX="-5" custLinFactNeighborY="-21274">
        <dgm:presLayoutVars>
          <dgm:chMax/>
          <dgm:chPref val="3"/>
          <dgm:bulletEnabled val="1"/>
        </dgm:presLayoutVars>
      </dgm:prSet>
      <dgm:spPr/>
      <dgm:t>
        <a:bodyPr/>
        <a:lstStyle/>
        <a:p>
          <a:endParaRPr lang="ru-RU"/>
        </a:p>
      </dgm:t>
    </dgm:pt>
    <dgm:pt modelId="{0CB16A5F-D337-4CD5-B63D-B6EDBFCFC6E4}" type="pres">
      <dgm:prSet presAssocID="{F8332B26-60B2-47E2-81FF-681AC5E09D29}" presName="childText1" presStyleLbl="solidAlignAcc1" presStyleIdx="0" presStyleCnt="3" custScaleX="91033" custScaleY="128508" custLinFactNeighborX="-3314" custLinFactNeighborY="397">
        <dgm:presLayoutVars>
          <dgm:chMax val="0"/>
          <dgm:chPref val="0"/>
          <dgm:bulletEnabled val="1"/>
        </dgm:presLayoutVars>
      </dgm:prSet>
      <dgm:spPr/>
      <dgm:t>
        <a:bodyPr/>
        <a:lstStyle/>
        <a:p>
          <a:endParaRPr lang="ru-RU"/>
        </a:p>
      </dgm:t>
    </dgm:pt>
    <dgm:pt modelId="{3E775962-4960-4C24-B07C-C31AC946F57A}" type="pres">
      <dgm:prSet presAssocID="{FAFB91DF-8E82-4232-B643-EB2C65F35758}" presName="parentText2" presStyleLbl="node1" presStyleIdx="1" presStyleCnt="3" custScaleX="103912" custLinFactNeighborX="-672" custLinFactNeighborY="-19707">
        <dgm:presLayoutVars>
          <dgm:chMax/>
          <dgm:chPref val="3"/>
          <dgm:bulletEnabled val="1"/>
        </dgm:presLayoutVars>
      </dgm:prSet>
      <dgm:spPr/>
      <dgm:t>
        <a:bodyPr/>
        <a:lstStyle/>
        <a:p>
          <a:endParaRPr lang="ru-RU"/>
        </a:p>
      </dgm:t>
    </dgm:pt>
    <dgm:pt modelId="{A5CF51DB-3767-4C0F-960B-705FA989A5D3}" type="pres">
      <dgm:prSet presAssocID="{FAFB91DF-8E82-4232-B643-EB2C65F35758}" presName="childText2" presStyleLbl="solidAlignAcc1" presStyleIdx="1" presStyleCnt="3" custScaleX="119490" custScaleY="165766" custLinFactNeighborX="3840" custLinFactNeighborY="16416">
        <dgm:presLayoutVars>
          <dgm:chMax val="0"/>
          <dgm:chPref val="0"/>
          <dgm:bulletEnabled val="1"/>
        </dgm:presLayoutVars>
      </dgm:prSet>
      <dgm:spPr/>
      <dgm:t>
        <a:bodyPr/>
        <a:lstStyle/>
        <a:p>
          <a:endParaRPr lang="ru-RU"/>
        </a:p>
      </dgm:t>
    </dgm:pt>
    <dgm:pt modelId="{131CFDF6-D49C-4CF7-ACF7-7B0A6AAE73AD}" type="pres">
      <dgm:prSet presAssocID="{C9AB00C8-6DB2-4FC1-ACBE-24A57862FF95}" presName="parentText3" presStyleLbl="node1" presStyleIdx="2" presStyleCnt="3" custScaleX="90798" custScaleY="130952" custLinFactNeighborX="9012" custLinFactNeighborY="4892">
        <dgm:presLayoutVars>
          <dgm:chMax/>
          <dgm:chPref val="3"/>
          <dgm:bulletEnabled val="1"/>
        </dgm:presLayoutVars>
      </dgm:prSet>
      <dgm:spPr/>
      <dgm:t>
        <a:bodyPr/>
        <a:lstStyle/>
        <a:p>
          <a:endParaRPr lang="ru-RU"/>
        </a:p>
      </dgm:t>
    </dgm:pt>
    <dgm:pt modelId="{5F03E9FC-EBB3-4980-99DE-F170BAD676EA}" type="pres">
      <dgm:prSet presAssocID="{C9AB00C8-6DB2-4FC1-ACBE-24A57862FF95}" presName="childText3" presStyleLbl="solidAlignAcc1" presStyleIdx="2" presStyleCnt="3" custScaleX="83709" custScaleY="133397" custLinFactNeighborX="8347" custLinFactNeighborY="21195">
        <dgm:presLayoutVars>
          <dgm:chMax val="0"/>
          <dgm:chPref val="0"/>
          <dgm:bulletEnabled val="1"/>
        </dgm:presLayoutVars>
      </dgm:prSet>
      <dgm:spPr/>
      <dgm:t>
        <a:bodyPr/>
        <a:lstStyle/>
        <a:p>
          <a:endParaRPr lang="ru-RU"/>
        </a:p>
      </dgm:t>
    </dgm:pt>
  </dgm:ptLst>
  <dgm:cxnLst>
    <dgm:cxn modelId="{A64E8EE3-1B19-4E31-87FE-8D5D48664452}" srcId="{E7099624-385A-4986-82E4-0E5D9C98A0E7}" destId="{FAFB91DF-8E82-4232-B643-EB2C65F35758}" srcOrd="1" destOrd="0" parTransId="{8601CCB7-480F-4725-8427-50994A0CAF8A}" sibTransId="{CD0DF084-EE2A-4B59-BFA0-E9899D9FE9B6}"/>
    <dgm:cxn modelId="{08081271-E112-43A2-B53F-7241B5AA4A48}" type="presOf" srcId="{6169FC09-F7D6-4AD2-8F4F-ECBA44AC97C9}" destId="{0CB16A5F-D337-4CD5-B63D-B6EDBFCFC6E4}" srcOrd="0" destOrd="0" presId="urn:microsoft.com/office/officeart/2009/3/layout/IncreasingArrowsProcess"/>
    <dgm:cxn modelId="{C7D56C0F-6168-428B-8567-65C8BD6D6C54}" srcId="{FAFB91DF-8E82-4232-B643-EB2C65F35758}" destId="{895E9B4E-4E3B-4D5E-983C-8409BC063ADB}" srcOrd="0" destOrd="0" parTransId="{8DCD91B1-7DD0-4459-BF2C-C9E373EA0548}" sibTransId="{1F06A38F-98B5-4EAD-BFA7-9A26F07903D7}"/>
    <dgm:cxn modelId="{2BE07BB2-3FFA-4095-92BB-A7E1C88C1D85}" srcId="{C9AB00C8-6DB2-4FC1-ACBE-24A57862FF95}" destId="{22A1FCC8-3861-4DD0-AAB6-70E2BC79F178}" srcOrd="0" destOrd="0" parTransId="{C9FAF606-F79B-4097-A3B8-09B9C683A707}" sibTransId="{A06112C7-BC63-4CAE-A3C3-1D2C03031AF0}"/>
    <dgm:cxn modelId="{E7375765-DF4D-435A-8372-C4A89B497C58}" type="presOf" srcId="{FAFB91DF-8E82-4232-B643-EB2C65F35758}" destId="{3E775962-4960-4C24-B07C-C31AC946F57A}" srcOrd="0" destOrd="0" presId="urn:microsoft.com/office/officeart/2009/3/layout/IncreasingArrowsProcess"/>
    <dgm:cxn modelId="{89B009AC-EA30-457C-957F-CD546E1DFEDB}" srcId="{F8332B26-60B2-47E2-81FF-681AC5E09D29}" destId="{6169FC09-F7D6-4AD2-8F4F-ECBA44AC97C9}" srcOrd="0" destOrd="0" parTransId="{59BDE913-D620-4B74-982C-00C6373F1F32}" sibTransId="{BB2467F6-3F46-4F25-A923-E90EFDDB55B4}"/>
    <dgm:cxn modelId="{226F4246-33B5-40F1-86BB-0C9D375AC6E6}" type="presOf" srcId="{E7099624-385A-4986-82E4-0E5D9C98A0E7}" destId="{0C6CB58E-3A46-41F8-8677-DBFEDC2AF4F2}" srcOrd="0" destOrd="0" presId="urn:microsoft.com/office/officeart/2009/3/layout/IncreasingArrowsProcess"/>
    <dgm:cxn modelId="{8BEF99E5-3E0C-4F7D-8512-857C60A1FAE8}" srcId="{E7099624-385A-4986-82E4-0E5D9C98A0E7}" destId="{C9AB00C8-6DB2-4FC1-ACBE-24A57862FF95}" srcOrd="2" destOrd="0" parTransId="{AC1BFFBE-5200-44E3-86C7-D1B00A88E30D}" sibTransId="{4FEBF62B-D37B-4104-8B91-E5779FB43924}"/>
    <dgm:cxn modelId="{F11B94A4-B61A-4A1A-AA15-D18DC37D7E1A}" type="presOf" srcId="{F8332B26-60B2-47E2-81FF-681AC5E09D29}" destId="{E7B6352E-95F5-46C3-A628-0F6A63750BAB}" srcOrd="0" destOrd="0" presId="urn:microsoft.com/office/officeart/2009/3/layout/IncreasingArrowsProcess"/>
    <dgm:cxn modelId="{E417D2C9-0947-4317-A964-8C5CFF37ADD5}" type="presOf" srcId="{895E9B4E-4E3B-4D5E-983C-8409BC063ADB}" destId="{A5CF51DB-3767-4C0F-960B-705FA989A5D3}" srcOrd="0" destOrd="0" presId="urn:microsoft.com/office/officeart/2009/3/layout/IncreasingArrowsProcess"/>
    <dgm:cxn modelId="{B191D203-C666-4E59-9E7D-5E54B9551054}" type="presOf" srcId="{22A1FCC8-3861-4DD0-AAB6-70E2BC79F178}" destId="{5F03E9FC-EBB3-4980-99DE-F170BAD676EA}" srcOrd="0" destOrd="0" presId="urn:microsoft.com/office/officeart/2009/3/layout/IncreasingArrowsProcess"/>
    <dgm:cxn modelId="{329D60DC-7579-4882-A0FE-4370200C0DA1}" type="presOf" srcId="{C9AB00C8-6DB2-4FC1-ACBE-24A57862FF95}" destId="{131CFDF6-D49C-4CF7-ACF7-7B0A6AAE73AD}" srcOrd="0" destOrd="0" presId="urn:microsoft.com/office/officeart/2009/3/layout/IncreasingArrowsProcess"/>
    <dgm:cxn modelId="{FE614D22-E5F9-4A83-BAFB-AB8392CFF9F8}" srcId="{E7099624-385A-4986-82E4-0E5D9C98A0E7}" destId="{F8332B26-60B2-47E2-81FF-681AC5E09D29}" srcOrd="0" destOrd="0" parTransId="{BCAE9CA1-3511-4012-B89A-0BE307178B20}" sibTransId="{0E783131-9856-4206-A84D-ECFD53146A37}"/>
    <dgm:cxn modelId="{843E7F2E-90B7-49D9-9961-F146F899FBF0}" type="presParOf" srcId="{0C6CB58E-3A46-41F8-8677-DBFEDC2AF4F2}" destId="{E7B6352E-95F5-46C3-A628-0F6A63750BAB}" srcOrd="0" destOrd="0" presId="urn:microsoft.com/office/officeart/2009/3/layout/IncreasingArrowsProcess"/>
    <dgm:cxn modelId="{1A502740-0EF9-45E9-BF8C-EAAF1D41CD0E}" type="presParOf" srcId="{0C6CB58E-3A46-41F8-8677-DBFEDC2AF4F2}" destId="{0CB16A5F-D337-4CD5-B63D-B6EDBFCFC6E4}" srcOrd="1" destOrd="0" presId="urn:microsoft.com/office/officeart/2009/3/layout/IncreasingArrowsProcess"/>
    <dgm:cxn modelId="{D81D09F8-EF47-4A88-B370-CCE07E5E9768}" type="presParOf" srcId="{0C6CB58E-3A46-41F8-8677-DBFEDC2AF4F2}" destId="{3E775962-4960-4C24-B07C-C31AC946F57A}" srcOrd="2" destOrd="0" presId="urn:microsoft.com/office/officeart/2009/3/layout/IncreasingArrowsProcess"/>
    <dgm:cxn modelId="{CACA45A3-1F3A-473C-BA08-837DD824E62A}" type="presParOf" srcId="{0C6CB58E-3A46-41F8-8677-DBFEDC2AF4F2}" destId="{A5CF51DB-3767-4C0F-960B-705FA989A5D3}" srcOrd="3" destOrd="0" presId="urn:microsoft.com/office/officeart/2009/3/layout/IncreasingArrowsProcess"/>
    <dgm:cxn modelId="{C22B1CCB-121B-4D2D-A0CA-992AA9BA2830}" type="presParOf" srcId="{0C6CB58E-3A46-41F8-8677-DBFEDC2AF4F2}" destId="{131CFDF6-D49C-4CF7-ACF7-7B0A6AAE73AD}" srcOrd="4" destOrd="0" presId="urn:microsoft.com/office/officeart/2009/3/layout/IncreasingArrowsProcess"/>
    <dgm:cxn modelId="{00512772-7825-47A9-B6AD-30F80E3CAAA6}" type="presParOf" srcId="{0C6CB58E-3A46-41F8-8677-DBFEDC2AF4F2}" destId="{5F03E9FC-EBB3-4980-99DE-F170BAD676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2568-3C39-43B1-8675-D17EA7EAAD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8CE5616A-A032-470B-AC25-CE447CD7164B}">
      <dgm:prSet phldrT="[Текст]" custT="1"/>
      <dgm:spPr>
        <a:solidFill>
          <a:schemeClr val="bg2">
            <a:lumMod val="75000"/>
          </a:schemeClr>
        </a:solidFill>
      </dgm:spPr>
      <dgm:t>
        <a:bodyPr/>
        <a:lstStyle/>
        <a:p>
          <a:r>
            <a:rPr lang="ru-RU" sz="1800" dirty="0" smtClean="0">
              <a:latin typeface="Arial Black" panose="020B0A04020102020204" pitchFamily="34" charset="0"/>
            </a:rPr>
            <a:t>НДФЛ</a:t>
          </a:r>
        </a:p>
        <a:p>
          <a:r>
            <a:rPr lang="ru-RU" sz="1800" dirty="0" smtClean="0">
              <a:latin typeface="Arial Black" panose="020B0A04020102020204" pitchFamily="34" charset="0"/>
            </a:rPr>
            <a:t>2 % налога</a:t>
          </a:r>
          <a:endParaRPr lang="ru-RU" sz="1800" dirty="0">
            <a:latin typeface="Arial Black" panose="020B0A04020102020204" pitchFamily="34" charset="0"/>
          </a:endParaRPr>
        </a:p>
      </dgm:t>
    </dgm:pt>
    <dgm:pt modelId="{6DB9A83F-7C93-4EFB-B9B2-79679F105346}" type="parTrans" cxnId="{A194AB43-EF46-4F9F-8A67-60790D8C696E}">
      <dgm:prSet/>
      <dgm:spPr/>
      <dgm:t>
        <a:bodyPr/>
        <a:lstStyle/>
        <a:p>
          <a:endParaRPr lang="ru-RU"/>
        </a:p>
      </dgm:t>
    </dgm:pt>
    <dgm:pt modelId="{49CBB565-B1B0-4A14-BAE4-282CA9BA418F}" type="sibTrans" cxnId="{A194AB43-EF46-4F9F-8A67-60790D8C696E}">
      <dgm:prSet/>
      <dgm:spPr/>
      <dgm:t>
        <a:bodyPr/>
        <a:lstStyle/>
        <a:p>
          <a:endParaRPr lang="ru-RU"/>
        </a:p>
      </dgm:t>
    </dgm:pt>
    <dgm:pt modelId="{7D987C80-49E1-4080-BFA1-C11C0337A652}">
      <dgm:prSet phldrT="[Текст]" custT="1"/>
      <dgm:spPr/>
      <dgm:t>
        <a:bodyPr/>
        <a:lstStyle/>
        <a:p>
          <a:r>
            <a:rPr lang="ru-RU" sz="900" b="1" i="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dirty="0">
            <a:latin typeface="Arial Black" panose="020B0A04020102020204" pitchFamily="34" charset="0"/>
            <a:cs typeface="Arial" panose="020B0604020202020204" pitchFamily="34" charset="0"/>
          </a:endParaRPr>
        </a:p>
      </dgm:t>
    </dgm:pt>
    <dgm:pt modelId="{B19838E7-3522-47AE-86AB-3D8062088325}" type="parTrans" cxnId="{9EDBE0CC-5864-4286-AA81-8A5AA9FAEF47}">
      <dgm:prSet/>
      <dgm:spPr/>
      <dgm:t>
        <a:bodyPr/>
        <a:lstStyle/>
        <a:p>
          <a:endParaRPr lang="ru-RU"/>
        </a:p>
      </dgm:t>
    </dgm:pt>
    <dgm:pt modelId="{562062DD-E321-4652-A059-05A5558DA350}" type="sibTrans" cxnId="{9EDBE0CC-5864-4286-AA81-8A5AA9FAEF47}">
      <dgm:prSet/>
      <dgm:spPr/>
      <dgm:t>
        <a:bodyPr/>
        <a:lstStyle/>
        <a:p>
          <a:endParaRPr lang="ru-RU"/>
        </a:p>
      </dgm:t>
    </dgm:pt>
    <dgm:pt modelId="{5593DCCC-3479-4791-B1EC-EE1BD1CE09DF}">
      <dgm:prSet phldrT="[Текст]" custT="1"/>
      <dgm:spPr>
        <a:solidFill>
          <a:schemeClr val="accent4">
            <a:lumMod val="60000"/>
            <a:lumOff val="40000"/>
          </a:schemeClr>
        </a:solidFill>
      </dgm:spPr>
      <dgm:t>
        <a:bodyPr/>
        <a:lstStyle/>
        <a:p>
          <a:r>
            <a:rPr lang="ru-RU" sz="1800" dirty="0" smtClean="0">
              <a:latin typeface="Arial Black" panose="020B0A04020102020204" pitchFamily="34" charset="0"/>
            </a:rPr>
            <a:t>Земельный</a:t>
          </a:r>
        </a:p>
        <a:p>
          <a:r>
            <a:rPr lang="ru-RU" sz="1800" dirty="0" smtClean="0">
              <a:latin typeface="Arial Black" panose="020B0A04020102020204" pitchFamily="34" charset="0"/>
            </a:rPr>
            <a:t>Налог</a:t>
          </a:r>
        </a:p>
        <a:p>
          <a:r>
            <a:rPr lang="ru-RU" sz="1800" dirty="0" smtClean="0">
              <a:latin typeface="Arial Black" panose="020B0A04020102020204" pitchFamily="34" charset="0"/>
            </a:rPr>
            <a:t>100%</a:t>
          </a:r>
          <a:endParaRPr lang="ru-RU" sz="1800" dirty="0">
            <a:latin typeface="Arial Black" panose="020B0A04020102020204" pitchFamily="34" charset="0"/>
          </a:endParaRPr>
        </a:p>
      </dgm:t>
    </dgm:pt>
    <dgm:pt modelId="{2BB6DA8D-3F4D-4837-B2B8-23EE6B665E45}" type="parTrans" cxnId="{87D646B8-658C-4724-A493-4FF650B8EF98}">
      <dgm:prSet/>
      <dgm:spPr/>
      <dgm:t>
        <a:bodyPr/>
        <a:lstStyle/>
        <a:p>
          <a:endParaRPr lang="ru-RU"/>
        </a:p>
      </dgm:t>
    </dgm:pt>
    <dgm:pt modelId="{8170271E-862D-4214-AC71-6220578141BB}" type="sibTrans" cxnId="{87D646B8-658C-4724-A493-4FF650B8EF98}">
      <dgm:prSet/>
      <dgm:spPr/>
      <dgm:t>
        <a:bodyPr/>
        <a:lstStyle/>
        <a:p>
          <a:endParaRPr lang="ru-RU"/>
        </a:p>
      </dgm:t>
    </dgm:pt>
    <dgm:pt modelId="{0E1FA62C-74ED-4BDE-BA4F-EAE10DEF7CD0}">
      <dgm:prSet phldrT="[Текст]" custT="1"/>
      <dgm:spPr/>
      <dgm:t>
        <a:bodyPr/>
        <a:lstStyle/>
        <a:p>
          <a:pPr marL="0" indent="0"/>
          <a:r>
            <a:rPr lang="ru-RU" sz="1000" dirty="0" smtClean="0">
              <a:latin typeface="Arial Black" panose="020B0A04020102020204" pitchFamily="34" charset="0"/>
            </a:rPr>
            <a:t>Налогоплательщики-</a:t>
          </a:r>
          <a:endParaRPr lang="ru-RU" sz="1000" dirty="0">
            <a:latin typeface="Arial Black" panose="020B0A04020102020204" pitchFamily="34" charset="0"/>
          </a:endParaRPr>
        </a:p>
      </dgm:t>
    </dgm:pt>
    <dgm:pt modelId="{2FCCA189-53B8-447F-98F4-5C14436F41AB}" type="parTrans" cxnId="{9908CF72-9A9E-4A1E-986E-FE4C1A18C540}">
      <dgm:prSet/>
      <dgm:spPr/>
      <dgm:t>
        <a:bodyPr/>
        <a:lstStyle/>
        <a:p>
          <a:endParaRPr lang="ru-RU"/>
        </a:p>
      </dgm:t>
    </dgm:pt>
    <dgm:pt modelId="{0A73F8AF-00F5-40B2-98D9-E5136E75E8F7}" type="sibTrans" cxnId="{9908CF72-9A9E-4A1E-986E-FE4C1A18C540}">
      <dgm:prSet/>
      <dgm:spPr/>
      <dgm:t>
        <a:bodyPr/>
        <a:lstStyle/>
        <a:p>
          <a:endParaRPr lang="ru-RU"/>
        </a:p>
      </dgm:t>
    </dgm:pt>
    <dgm:pt modelId="{FA3DC71A-62D3-4A4F-8432-BFBE8300CC96}">
      <dgm:prSet phldrT="[Текст]" custT="1"/>
      <dgm:spPr/>
      <dgm:t>
        <a:bodyPr/>
        <a:lstStyle/>
        <a:p>
          <a:endParaRPr lang="ru-RU" sz="1800" b="1" dirty="0" smtClean="0">
            <a:latin typeface="Arial Black" panose="020B0A04020102020204" pitchFamily="34" charset="0"/>
          </a:endParaRPr>
        </a:p>
      </dgm:t>
    </dgm:pt>
    <dgm:pt modelId="{B5CA1472-215D-4A36-9098-73D6FA59541A}" type="parTrans" cxnId="{0F498DAD-3E33-4C22-AA95-C8AE3B611CA9}">
      <dgm:prSet/>
      <dgm:spPr/>
      <dgm:t>
        <a:bodyPr/>
        <a:lstStyle/>
        <a:p>
          <a:endParaRPr lang="ru-RU"/>
        </a:p>
      </dgm:t>
    </dgm:pt>
    <dgm:pt modelId="{EDCE773A-C890-477D-99A7-AFB39FAF3B05}" type="sibTrans" cxnId="{0F498DAD-3E33-4C22-AA95-C8AE3B611CA9}">
      <dgm:prSet/>
      <dgm:spPr/>
      <dgm:t>
        <a:bodyPr/>
        <a:lstStyle/>
        <a:p>
          <a:endParaRPr lang="ru-RU"/>
        </a:p>
      </dgm:t>
    </dgm:pt>
    <dgm:pt modelId="{8170F7D8-8719-422B-A5E0-30D1CF53A064}">
      <dgm:prSet phldrT="[Текст]" custT="1"/>
      <dgm:spPr>
        <a:solidFill>
          <a:schemeClr val="accent5">
            <a:lumMod val="75000"/>
          </a:schemeClr>
        </a:solidFill>
      </dgm:spPr>
      <dgm:t>
        <a:bodyPr/>
        <a:lstStyle/>
        <a:p>
          <a:r>
            <a:rPr lang="ru-RU" sz="1600" dirty="0" smtClean="0">
              <a:latin typeface="Arial Black" panose="020B0A04020102020204" pitchFamily="34" charset="0"/>
            </a:rPr>
            <a:t>Налог на имущество физических лиц</a:t>
          </a:r>
        </a:p>
        <a:p>
          <a:r>
            <a:rPr lang="ru-RU" sz="1600" dirty="0" smtClean="0">
              <a:latin typeface="Arial Black" panose="020B0A04020102020204" pitchFamily="34" charset="0"/>
            </a:rPr>
            <a:t>100%</a:t>
          </a:r>
          <a:endParaRPr lang="ru-RU" sz="1600" dirty="0">
            <a:latin typeface="Arial Black" panose="020B0A04020102020204" pitchFamily="34" charset="0"/>
          </a:endParaRPr>
        </a:p>
      </dgm:t>
    </dgm:pt>
    <dgm:pt modelId="{8BA8D750-6C5C-4C19-854B-C1AE4B79CB9C}" type="parTrans" cxnId="{1DBC5146-8ECB-4F6A-B59E-46D511573E8D}">
      <dgm:prSet/>
      <dgm:spPr/>
      <dgm:t>
        <a:bodyPr/>
        <a:lstStyle/>
        <a:p>
          <a:endParaRPr lang="ru-RU"/>
        </a:p>
      </dgm:t>
    </dgm:pt>
    <dgm:pt modelId="{EF393EE7-B055-4BE4-AB06-24B3A97F7CAA}" type="sibTrans" cxnId="{1DBC5146-8ECB-4F6A-B59E-46D511573E8D}">
      <dgm:prSet/>
      <dgm:spPr/>
      <dgm:t>
        <a:bodyPr/>
        <a:lstStyle/>
        <a:p>
          <a:endParaRPr lang="ru-RU"/>
        </a:p>
      </dgm:t>
    </dgm:pt>
    <dgm:pt modelId="{EB84CC91-5B52-44A6-B1B1-E8E8CB085719}">
      <dgm:prSet phldrT="[Текст]" custT="1"/>
      <dgm:spPr/>
      <dgm:t>
        <a:bodyPr/>
        <a:lstStyle/>
        <a:p>
          <a:r>
            <a:rPr lang="ru-RU" sz="1000" dirty="0" smtClean="0">
              <a:latin typeface="Arial Black" panose="020B0A04020102020204" pitchFamily="34" charset="0"/>
            </a:rPr>
            <a:t>Налогоплательщики-</a:t>
          </a:r>
          <a:endParaRPr lang="ru-RU" sz="1000" dirty="0"/>
        </a:p>
      </dgm:t>
    </dgm:pt>
    <dgm:pt modelId="{3A47691C-D870-4612-837E-A0461539D67D}" type="parTrans" cxnId="{7BE8FA16-033C-4CCE-A5FF-FDD038F5BD70}">
      <dgm:prSet/>
      <dgm:spPr/>
      <dgm:t>
        <a:bodyPr/>
        <a:lstStyle/>
        <a:p>
          <a:endParaRPr lang="ru-RU"/>
        </a:p>
      </dgm:t>
    </dgm:pt>
    <dgm:pt modelId="{90426DCE-0152-4735-B1C7-ECD1D4A87225}" type="sibTrans" cxnId="{7BE8FA16-033C-4CCE-A5FF-FDD038F5BD70}">
      <dgm:prSet/>
      <dgm:spPr/>
      <dgm:t>
        <a:bodyPr/>
        <a:lstStyle/>
        <a:p>
          <a:endParaRPr lang="ru-RU"/>
        </a:p>
      </dgm:t>
    </dgm:pt>
    <dgm:pt modelId="{AFCD3982-FB99-45BB-B1A6-7D78D6725F52}">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F25152D6-5586-4ED5-B366-1A91924C70D9}" type="parTrans" cxnId="{F33BD556-D763-4170-A60C-8145F036F5EB}">
      <dgm:prSet/>
      <dgm:spPr/>
      <dgm:t>
        <a:bodyPr/>
        <a:lstStyle/>
        <a:p>
          <a:endParaRPr lang="ru-RU"/>
        </a:p>
      </dgm:t>
    </dgm:pt>
    <dgm:pt modelId="{4119691D-20FF-40EA-B786-3C0BBD782392}" type="sibTrans" cxnId="{F33BD556-D763-4170-A60C-8145F036F5EB}">
      <dgm:prSet/>
      <dgm:spPr/>
      <dgm:t>
        <a:bodyPr/>
        <a:lstStyle/>
        <a:p>
          <a:endParaRPr lang="ru-RU"/>
        </a:p>
      </dgm:t>
    </dgm:pt>
    <dgm:pt modelId="{26562DDA-533D-4808-B5D9-AB0F234C2987}">
      <dgm:prSet custT="1"/>
      <dgm:spPr/>
      <dgm:t>
        <a:bodyPr/>
        <a:lstStyle/>
        <a:p>
          <a:r>
            <a:rPr lang="ru-RU" sz="900" b="1" i="0" dirty="0" smtClean="0">
              <a:latin typeface="Arial Black" panose="020B0A04020102020204" pitchFamily="34" charset="0"/>
              <a:cs typeface="Arial" panose="020B0604020202020204" pitchFamily="34" charset="0"/>
            </a:rPr>
            <a:t>Ставка налога  - 13 %</a:t>
          </a:r>
        </a:p>
      </dgm:t>
    </dgm:pt>
    <dgm:pt modelId="{4D3F8211-65D9-4191-BC38-3D13611C0AFC}" type="parTrans" cxnId="{BAED5E28-7443-4717-B69F-7811FB0C3FA6}">
      <dgm:prSet/>
      <dgm:spPr/>
      <dgm:t>
        <a:bodyPr/>
        <a:lstStyle/>
        <a:p>
          <a:endParaRPr lang="ru-RU"/>
        </a:p>
      </dgm:t>
    </dgm:pt>
    <dgm:pt modelId="{9465CE19-4185-4BFB-BC6F-ABCBFC46F8AB}" type="sibTrans" cxnId="{BAED5E28-7443-4717-B69F-7811FB0C3FA6}">
      <dgm:prSet/>
      <dgm:spPr/>
      <dgm:t>
        <a:bodyPr/>
        <a:lstStyle/>
        <a:p>
          <a:endParaRPr lang="ru-RU"/>
        </a:p>
      </dgm:t>
    </dgm:pt>
    <dgm:pt modelId="{F2AC1E42-277B-4D92-87D2-1A2EA8AE9E7D}">
      <dgm:prSet custT="1"/>
      <dgm:spPr/>
      <dgm:t>
        <a:bodyPr/>
        <a:lstStyle/>
        <a:p>
          <a:r>
            <a:rPr lang="ru-RU" sz="900" i="0" dirty="0" smtClean="0">
              <a:latin typeface="Arial Black" panose="020B0A04020102020204" pitchFamily="34" charset="0"/>
              <a:cs typeface="Arial" panose="020B0604020202020204" pitchFamily="34" charset="0"/>
            </a:rPr>
            <a:t>В отдельных случаях:</a:t>
          </a:r>
        </a:p>
      </dgm:t>
    </dgm:pt>
    <dgm:pt modelId="{B6EE405B-76C7-470E-AF1A-46EF6992845E}" type="parTrans" cxnId="{886CA37C-896A-4A75-A3F2-6033CEE4F3C5}">
      <dgm:prSet/>
      <dgm:spPr/>
      <dgm:t>
        <a:bodyPr/>
        <a:lstStyle/>
        <a:p>
          <a:endParaRPr lang="ru-RU"/>
        </a:p>
      </dgm:t>
    </dgm:pt>
    <dgm:pt modelId="{554FAA51-49DE-458F-BB03-DD7EC949D85B}" type="sibTrans" cxnId="{886CA37C-896A-4A75-A3F2-6033CEE4F3C5}">
      <dgm:prSet/>
      <dgm:spPr/>
      <dgm:t>
        <a:bodyPr/>
        <a:lstStyle/>
        <a:p>
          <a:endParaRPr lang="ru-RU"/>
        </a:p>
      </dgm:t>
    </dgm:pt>
    <dgm:pt modelId="{F09B3520-7804-4E64-8A6D-4144198F7C76}">
      <dgm:prSet custT="1"/>
      <dgm:spPr/>
      <dgm:t>
        <a:bodyPr/>
        <a:lstStyle/>
        <a:p>
          <a:r>
            <a:rPr lang="ru-RU" sz="900" i="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dgm:t>
    </dgm:pt>
    <dgm:pt modelId="{D2C5514B-0CCB-4158-8B50-5B0E552F3A93}" type="parTrans" cxnId="{A5E83D22-7BEF-469B-B481-DE3D85E85DCE}">
      <dgm:prSet/>
      <dgm:spPr/>
      <dgm:t>
        <a:bodyPr/>
        <a:lstStyle/>
        <a:p>
          <a:endParaRPr lang="ru-RU"/>
        </a:p>
      </dgm:t>
    </dgm:pt>
    <dgm:pt modelId="{0F9B0C3A-43F7-49A7-A8EF-C8B0F5F8485B}" type="sibTrans" cxnId="{A5E83D22-7BEF-469B-B481-DE3D85E85DCE}">
      <dgm:prSet/>
      <dgm:spPr/>
      <dgm:t>
        <a:bodyPr/>
        <a:lstStyle/>
        <a:p>
          <a:endParaRPr lang="ru-RU"/>
        </a:p>
      </dgm:t>
    </dgm:pt>
    <dgm:pt modelId="{1780A2A0-104B-4728-BAC7-A6499016E7A4}">
      <dgm:prSet custT="1"/>
      <dgm:spPr/>
      <dgm:t>
        <a:bodyPr/>
        <a:lstStyle/>
        <a:p>
          <a:r>
            <a:rPr lang="ru-RU" sz="900" i="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dgm:t>
    </dgm:pt>
    <dgm:pt modelId="{8FDBD36D-8937-4469-906A-2EF6AB610571}" type="parTrans" cxnId="{3D3A997E-8DC9-4F88-81BB-F7983D739FD5}">
      <dgm:prSet/>
      <dgm:spPr/>
      <dgm:t>
        <a:bodyPr/>
        <a:lstStyle/>
        <a:p>
          <a:endParaRPr lang="ru-RU"/>
        </a:p>
      </dgm:t>
    </dgm:pt>
    <dgm:pt modelId="{89EEB8A2-FF8A-48B0-907C-4B2EC0B2F5A1}" type="sibTrans" cxnId="{3D3A997E-8DC9-4F88-81BB-F7983D739FD5}">
      <dgm:prSet/>
      <dgm:spPr/>
      <dgm:t>
        <a:bodyPr/>
        <a:lstStyle/>
        <a:p>
          <a:endParaRPr lang="ru-RU"/>
        </a:p>
      </dgm:t>
    </dgm:pt>
    <dgm:pt modelId="{B74EC59E-B1BD-4AFF-8541-DAB898E16776}">
      <dgm:prSet custT="1"/>
      <dgm:spPr/>
      <dgm:t>
        <a:bodyPr/>
        <a:lstStyle/>
        <a:p>
          <a:r>
            <a:rPr lang="ru-RU" sz="900" i="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dgm:t>
    </dgm:pt>
    <dgm:pt modelId="{FA09D46D-3170-448B-B5C2-0E02BFE599EB}" type="parTrans" cxnId="{C340FE46-C67E-4965-809C-1CC38CAC7195}">
      <dgm:prSet/>
      <dgm:spPr/>
      <dgm:t>
        <a:bodyPr/>
        <a:lstStyle/>
        <a:p>
          <a:endParaRPr lang="ru-RU"/>
        </a:p>
      </dgm:t>
    </dgm:pt>
    <dgm:pt modelId="{5A1EE182-9414-409B-876A-610E8F09A3D5}" type="sibTrans" cxnId="{C340FE46-C67E-4965-809C-1CC38CAC7195}">
      <dgm:prSet/>
      <dgm:spPr/>
      <dgm:t>
        <a:bodyPr/>
        <a:lstStyle/>
        <a:p>
          <a:endParaRPr lang="ru-RU"/>
        </a:p>
      </dgm:t>
    </dgm:pt>
    <dgm:pt modelId="{A0FAA31D-AEC2-44DA-844C-E56FB7B8014C}">
      <dgm:prSet custT="1"/>
      <dgm:spPr/>
      <dgm:t>
        <a:bodyPr/>
        <a:lstStyle/>
        <a:p>
          <a:r>
            <a:rPr lang="ru-RU" sz="900" b="1" dirty="0" smtClean="0">
              <a:latin typeface="Arial Black" panose="020B0A04020102020204" pitchFamily="34" charset="0"/>
            </a:rPr>
            <a:t>перечисленного налога</a:t>
          </a:r>
        </a:p>
      </dgm:t>
    </dgm:pt>
    <dgm:pt modelId="{0EE92361-A6E5-49D4-8F79-D9CED5BAC110}" type="parTrans" cxnId="{7FD44DDB-D22C-4598-9719-944CC6803B87}">
      <dgm:prSet/>
      <dgm:spPr/>
      <dgm:t>
        <a:bodyPr/>
        <a:lstStyle/>
        <a:p>
          <a:endParaRPr lang="ru-RU"/>
        </a:p>
      </dgm:t>
    </dgm:pt>
    <dgm:pt modelId="{97FBC784-C76D-47D7-85D2-EC9D3911E7D0}" type="sibTrans" cxnId="{7FD44DDB-D22C-4598-9719-944CC6803B87}">
      <dgm:prSet/>
      <dgm:spPr/>
      <dgm:t>
        <a:bodyPr/>
        <a:lstStyle/>
        <a:p>
          <a:endParaRPr lang="ru-RU"/>
        </a:p>
      </dgm:t>
    </dgm:pt>
    <dgm:pt modelId="{C85D8E2F-AB69-48C5-B0C1-61F116FB2DA9}">
      <dgm:prSet custT="1"/>
      <dgm:spPr/>
      <dgm:t>
        <a:bodyPr/>
        <a:lstStyle/>
        <a:p>
          <a:r>
            <a:rPr lang="ru-RU" sz="900" dirty="0" smtClean="0">
              <a:latin typeface="Arial Black" panose="020B0A04020102020204" pitchFamily="34" charset="0"/>
            </a:rPr>
            <a:t>З</a:t>
          </a:r>
          <a:r>
            <a:rPr lang="ru-RU" sz="900" b="1" dirty="0" smtClean="0">
              <a:latin typeface="Arial Black" panose="020B0A04020102020204" pitchFamily="34" charset="0"/>
            </a:rPr>
            <a:t>ачисляется в размере 2 % в местный бюджет</a:t>
          </a:r>
          <a:endParaRPr lang="ru-RU" sz="900" i="0" dirty="0" smtClean="0">
            <a:latin typeface="Arial Black" panose="020B0A04020102020204" pitchFamily="34" charset="0"/>
            <a:cs typeface="Arial" panose="020B0604020202020204" pitchFamily="34" charset="0"/>
          </a:endParaRPr>
        </a:p>
      </dgm:t>
    </dgm:pt>
    <dgm:pt modelId="{3BAF7061-24B4-4F8C-87AC-02C5593C5213}" type="parTrans" cxnId="{2A21DE02-AC3E-4BD5-ADA5-F1165F227537}">
      <dgm:prSet/>
      <dgm:spPr/>
      <dgm:t>
        <a:bodyPr/>
        <a:lstStyle/>
        <a:p>
          <a:endParaRPr lang="ru-RU"/>
        </a:p>
      </dgm:t>
    </dgm:pt>
    <dgm:pt modelId="{F49CE8F0-BAAD-43E3-8A33-63BD6E625CFB}" type="sibTrans" cxnId="{2A21DE02-AC3E-4BD5-ADA5-F1165F227537}">
      <dgm:prSet/>
      <dgm:spPr/>
      <dgm:t>
        <a:bodyPr/>
        <a:lstStyle/>
        <a:p>
          <a:endParaRPr lang="ru-RU"/>
        </a:p>
      </dgm:t>
    </dgm:pt>
    <dgm:pt modelId="{CFDB2EC9-E369-49E5-8E13-5043C3C7DC0A}">
      <dgm:prSet custT="1"/>
      <dgm:spPr/>
      <dgm:t>
        <a:bodyPr/>
        <a:lstStyle/>
        <a:p>
          <a:endParaRPr lang="ru-RU" sz="900" i="0" dirty="0" smtClean="0">
            <a:latin typeface="Arial Black" panose="020B0A04020102020204" pitchFamily="34" charset="0"/>
            <a:cs typeface="Arial" panose="020B0604020202020204" pitchFamily="34" charset="0"/>
          </a:endParaRPr>
        </a:p>
      </dgm:t>
    </dgm:pt>
    <dgm:pt modelId="{8D65AFFE-02B4-466A-8307-94AE0ECE27AE}" type="parTrans" cxnId="{E4ADD07E-FA96-477B-9762-D4035745BCBA}">
      <dgm:prSet/>
      <dgm:spPr/>
      <dgm:t>
        <a:bodyPr/>
        <a:lstStyle/>
        <a:p>
          <a:endParaRPr lang="ru-RU"/>
        </a:p>
      </dgm:t>
    </dgm:pt>
    <dgm:pt modelId="{D413CD46-7EB2-421B-BA2B-B5812ED07A9F}" type="sibTrans" cxnId="{E4ADD07E-FA96-477B-9762-D4035745BCBA}">
      <dgm:prSet/>
      <dgm:spPr/>
      <dgm:t>
        <a:bodyPr/>
        <a:lstStyle/>
        <a:p>
          <a:endParaRPr lang="ru-RU"/>
        </a:p>
      </dgm:t>
    </dgm:pt>
    <dgm:pt modelId="{E116F9A0-B4AC-478B-B5A4-E6358E016256}">
      <dgm:prSet custT="1"/>
      <dgm:spPr/>
      <dgm:t>
        <a:bodyPr/>
        <a:lstStyle/>
        <a:p>
          <a:r>
            <a:rPr lang="ru-RU" sz="900" b="1" dirty="0" smtClean="0">
              <a:latin typeface="Arial Black" panose="020B0A04020102020204" pitchFamily="34" charset="0"/>
            </a:rPr>
            <a:t> от  всей суммы </a:t>
          </a:r>
          <a:endParaRPr lang="ru-RU" sz="900" i="0" dirty="0" smtClean="0">
            <a:latin typeface="Arial Black" panose="020B0A04020102020204" pitchFamily="34" charset="0"/>
            <a:cs typeface="Arial" panose="020B0604020202020204" pitchFamily="34" charset="0"/>
          </a:endParaRPr>
        </a:p>
      </dgm:t>
    </dgm:pt>
    <dgm:pt modelId="{D359B300-3949-4C5F-A6E5-5F1385832B77}" type="parTrans" cxnId="{B2211F32-1CD4-4423-B712-28193EE06265}">
      <dgm:prSet/>
      <dgm:spPr/>
      <dgm:t>
        <a:bodyPr/>
        <a:lstStyle/>
        <a:p>
          <a:endParaRPr lang="ru-RU"/>
        </a:p>
      </dgm:t>
    </dgm:pt>
    <dgm:pt modelId="{1369D02D-B66A-4C9A-A37D-C65CA667006A}" type="sibTrans" cxnId="{B2211F32-1CD4-4423-B712-28193EE06265}">
      <dgm:prSet/>
      <dgm:spPr/>
      <dgm:t>
        <a:bodyPr/>
        <a:lstStyle/>
        <a:p>
          <a:endParaRPr lang="ru-RU"/>
        </a:p>
      </dgm:t>
    </dgm:pt>
    <dgm:pt modelId="{A6E50D09-FFE3-49F2-BE2A-F4FA01339ED8}">
      <dgm:prSet custT="1"/>
      <dgm:spPr/>
      <dgm:t>
        <a:bodyPr/>
        <a:lstStyle/>
        <a:p>
          <a:pPr marL="0" indent="0"/>
          <a:r>
            <a:rPr lang="ru-RU" sz="10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dirty="0">
            <a:latin typeface="Arial Black" panose="020B0A04020102020204" pitchFamily="34" charset="0"/>
          </a:endParaRPr>
        </a:p>
      </dgm:t>
    </dgm:pt>
    <dgm:pt modelId="{872712BA-B80C-4865-B4F1-7FA174DBF75A}" type="parTrans" cxnId="{1F09CBB8-B42B-4B2D-B520-AF61542DB4AA}">
      <dgm:prSet/>
      <dgm:spPr/>
      <dgm:t>
        <a:bodyPr/>
        <a:lstStyle/>
        <a:p>
          <a:endParaRPr lang="ru-RU"/>
        </a:p>
      </dgm:t>
    </dgm:pt>
    <dgm:pt modelId="{51DF892D-528C-4D44-818C-542888111C1E}" type="sibTrans" cxnId="{1F09CBB8-B42B-4B2D-B520-AF61542DB4AA}">
      <dgm:prSet/>
      <dgm:spPr/>
      <dgm:t>
        <a:bodyPr/>
        <a:lstStyle/>
        <a:p>
          <a:endParaRPr lang="ru-RU"/>
        </a:p>
      </dgm:t>
    </dgm:pt>
    <dgm:pt modelId="{83B60222-C96D-4AE5-9756-BDF2C6892E10}">
      <dgm:prSet custT="1"/>
      <dgm:spPr/>
      <dgm:t>
        <a:bodyPr/>
        <a:lstStyle/>
        <a:p>
          <a:pPr marL="0" indent="0"/>
          <a:r>
            <a:rPr lang="ru-RU" sz="10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dirty="0">
            <a:latin typeface="Arial Black" panose="020B0A04020102020204" pitchFamily="34" charset="0"/>
          </a:endParaRPr>
        </a:p>
      </dgm:t>
    </dgm:pt>
    <dgm:pt modelId="{2BD8503E-EA05-4F70-9DCA-5330AFE86171}" type="parTrans" cxnId="{0A2353A5-0941-454F-B316-6C58296B9949}">
      <dgm:prSet/>
      <dgm:spPr/>
      <dgm:t>
        <a:bodyPr/>
        <a:lstStyle/>
        <a:p>
          <a:endParaRPr lang="ru-RU"/>
        </a:p>
      </dgm:t>
    </dgm:pt>
    <dgm:pt modelId="{D8E15883-EE6E-48B5-A118-8F53531186D9}" type="sibTrans" cxnId="{0A2353A5-0941-454F-B316-6C58296B9949}">
      <dgm:prSet/>
      <dgm:spPr/>
      <dgm:t>
        <a:bodyPr/>
        <a:lstStyle/>
        <a:p>
          <a:endParaRPr lang="ru-RU"/>
        </a:p>
      </dgm:t>
    </dgm:pt>
    <dgm:pt modelId="{CF75D80E-3BFB-46FF-A6E6-5F46E224E133}">
      <dgm:prSet phldrT="[Текст]" custT="1"/>
      <dgm:spPr/>
      <dgm:t>
        <a:bodyPr/>
        <a:lstStyle/>
        <a:p>
          <a:r>
            <a:rPr lang="ru-RU" sz="1000" dirty="0" smtClean="0">
              <a:latin typeface="Arial Black" panose="020B0A04020102020204" pitchFamily="34" charset="0"/>
            </a:rPr>
            <a:t> физические лица, </a:t>
          </a:r>
          <a:endParaRPr lang="ru-RU" sz="1000" dirty="0"/>
        </a:p>
      </dgm:t>
    </dgm:pt>
    <dgm:pt modelId="{0A8F6D50-4898-4A32-AC23-A70BC1A3FCE1}" type="parTrans" cxnId="{693DCF06-CA69-4647-94BB-F705DBEC65CC}">
      <dgm:prSet/>
      <dgm:spPr/>
      <dgm:t>
        <a:bodyPr/>
        <a:lstStyle/>
        <a:p>
          <a:endParaRPr lang="ru-RU"/>
        </a:p>
      </dgm:t>
    </dgm:pt>
    <dgm:pt modelId="{676A46D9-6AB1-410E-882D-41EFA53120CD}" type="sibTrans" cxnId="{693DCF06-CA69-4647-94BB-F705DBEC65CC}">
      <dgm:prSet/>
      <dgm:spPr/>
      <dgm:t>
        <a:bodyPr/>
        <a:lstStyle/>
        <a:p>
          <a:endParaRPr lang="ru-RU"/>
        </a:p>
      </dgm:t>
    </dgm:pt>
    <dgm:pt modelId="{BBD95276-1F19-41B3-A82B-7593BC4434DC}">
      <dgm:prSet phldrT="[Текст]" custT="1"/>
      <dgm:spPr/>
      <dgm:t>
        <a:bodyPr/>
        <a:lstStyle/>
        <a:p>
          <a:r>
            <a:rPr lang="ru-RU" sz="1000" dirty="0" smtClean="0">
              <a:latin typeface="Arial Black" panose="020B0A04020102020204" pitchFamily="34" charset="0"/>
            </a:rPr>
            <a:t>обладающие недвижимым</a:t>
          </a:r>
          <a:endParaRPr lang="ru-RU" sz="1000" dirty="0"/>
        </a:p>
      </dgm:t>
    </dgm:pt>
    <dgm:pt modelId="{9268E7DF-5AF7-42CE-A833-7900D032C887}" type="parTrans" cxnId="{20865FF3-A8CE-41A3-8F73-6BB3F8D7DFDB}">
      <dgm:prSet/>
      <dgm:spPr/>
      <dgm:t>
        <a:bodyPr/>
        <a:lstStyle/>
        <a:p>
          <a:endParaRPr lang="ru-RU"/>
        </a:p>
      </dgm:t>
    </dgm:pt>
    <dgm:pt modelId="{3FCAA9BD-D826-42BD-9700-980313A7B300}" type="sibTrans" cxnId="{20865FF3-A8CE-41A3-8F73-6BB3F8D7DFDB}">
      <dgm:prSet/>
      <dgm:spPr/>
      <dgm:t>
        <a:bodyPr/>
        <a:lstStyle/>
        <a:p>
          <a:endParaRPr lang="ru-RU"/>
        </a:p>
      </dgm:t>
    </dgm:pt>
    <dgm:pt modelId="{34419D21-5A50-4B1B-9D5A-CEDAC3F8599E}">
      <dgm:prSet phldrT="[Текст]" custT="1"/>
      <dgm:spPr/>
      <dgm:t>
        <a:bodyPr/>
        <a:lstStyle/>
        <a:p>
          <a:r>
            <a:rPr lang="ru-RU" sz="1000" dirty="0" smtClean="0">
              <a:latin typeface="Arial Black" panose="020B0A04020102020204" pitchFamily="34" charset="0"/>
            </a:rPr>
            <a:t>имуществом на праве</a:t>
          </a:r>
          <a:endParaRPr lang="ru-RU" sz="1000" dirty="0"/>
        </a:p>
      </dgm:t>
    </dgm:pt>
    <dgm:pt modelId="{349FF650-E852-4933-87BF-68E1B19979A8}" type="parTrans" cxnId="{8C35DB1F-D91A-402E-9883-1B53113A2D18}">
      <dgm:prSet/>
      <dgm:spPr/>
      <dgm:t>
        <a:bodyPr/>
        <a:lstStyle/>
        <a:p>
          <a:endParaRPr lang="ru-RU"/>
        </a:p>
      </dgm:t>
    </dgm:pt>
    <dgm:pt modelId="{8968E157-6E5F-4C50-A8BE-16EDA831788F}" type="sibTrans" cxnId="{8C35DB1F-D91A-402E-9883-1B53113A2D18}">
      <dgm:prSet/>
      <dgm:spPr/>
      <dgm:t>
        <a:bodyPr/>
        <a:lstStyle/>
        <a:p>
          <a:endParaRPr lang="ru-RU"/>
        </a:p>
      </dgm:t>
    </dgm:pt>
    <dgm:pt modelId="{58B7BF38-F664-4EB7-8280-33E1BB6497D3}">
      <dgm:prSet phldrT="[Текст]" custT="1"/>
      <dgm:spPr/>
      <dgm:t>
        <a:bodyPr/>
        <a:lstStyle/>
        <a:p>
          <a:r>
            <a:rPr lang="ru-RU" sz="1000" dirty="0" smtClean="0">
              <a:latin typeface="Arial Black" panose="020B0A04020102020204" pitchFamily="34" charset="0"/>
            </a:rPr>
            <a:t> собственности.</a:t>
          </a:r>
          <a:endParaRPr lang="ru-RU" sz="1000" dirty="0"/>
        </a:p>
      </dgm:t>
    </dgm:pt>
    <dgm:pt modelId="{A63217FE-547A-46F1-9A76-1A810A6869C4}" type="parTrans" cxnId="{B65247EC-0284-488C-8901-E57260A86EBC}">
      <dgm:prSet/>
      <dgm:spPr/>
      <dgm:t>
        <a:bodyPr/>
        <a:lstStyle/>
        <a:p>
          <a:endParaRPr lang="ru-RU"/>
        </a:p>
      </dgm:t>
    </dgm:pt>
    <dgm:pt modelId="{14120B9E-1646-4087-B6CD-20BAD0A3DE63}" type="sibTrans" cxnId="{B65247EC-0284-488C-8901-E57260A86EBC}">
      <dgm:prSet/>
      <dgm:spPr/>
      <dgm:t>
        <a:bodyPr/>
        <a:lstStyle/>
        <a:p>
          <a:endParaRPr lang="ru-RU"/>
        </a:p>
      </dgm:t>
    </dgm:pt>
    <dgm:pt modelId="{D39135A0-78A5-4164-A450-074AADEAA2DE}">
      <dgm:prSet phldrT="[Текст]" custT="1"/>
      <dgm:spPr/>
      <dgm:t>
        <a:bodyPr/>
        <a:lstStyle/>
        <a:p>
          <a:r>
            <a:rPr lang="ru-RU" sz="1000" dirty="0" smtClean="0">
              <a:latin typeface="Arial Black" panose="020B0A04020102020204" pitchFamily="34" charset="0"/>
            </a:rPr>
            <a:t>Налоговая ставка 0,1 % -1,2% от суммарной от инвентаризационной  стоимости имущества   </a:t>
          </a:r>
          <a:endParaRPr lang="ru-RU" sz="1000" dirty="0">
            <a:latin typeface="Arial Black" panose="020B0A04020102020204" pitchFamily="34" charset="0"/>
          </a:endParaRPr>
        </a:p>
      </dgm:t>
    </dgm:pt>
    <dgm:pt modelId="{85E46F32-8297-483A-9B28-7F19B54BB7B9}" type="parTrans" cxnId="{65F7BD04-4D77-4CD6-89E7-AC96834A0509}">
      <dgm:prSet/>
      <dgm:spPr/>
      <dgm:t>
        <a:bodyPr/>
        <a:lstStyle/>
        <a:p>
          <a:endParaRPr lang="ru-RU"/>
        </a:p>
      </dgm:t>
    </dgm:pt>
    <dgm:pt modelId="{64F27D0F-5364-4182-8CF5-6C9B0AA86B5F}" type="sibTrans" cxnId="{65F7BD04-4D77-4CD6-89E7-AC96834A0509}">
      <dgm:prSet/>
      <dgm:spPr/>
      <dgm:t>
        <a:bodyPr/>
        <a:lstStyle/>
        <a:p>
          <a:endParaRPr lang="ru-RU"/>
        </a:p>
      </dgm:t>
    </dgm:pt>
    <dgm:pt modelId="{50023A08-5496-41C8-9D02-06A734782072}" type="pres">
      <dgm:prSet presAssocID="{69BD2568-3C39-43B1-8675-D17EA7EAAD95}" presName="cycleMatrixDiagram" presStyleCnt="0">
        <dgm:presLayoutVars>
          <dgm:chMax val="1"/>
          <dgm:dir/>
          <dgm:animLvl val="lvl"/>
          <dgm:resizeHandles val="exact"/>
        </dgm:presLayoutVars>
      </dgm:prSet>
      <dgm:spPr/>
      <dgm:t>
        <a:bodyPr/>
        <a:lstStyle/>
        <a:p>
          <a:endParaRPr lang="ru-RU"/>
        </a:p>
      </dgm:t>
    </dgm:pt>
    <dgm:pt modelId="{8CDFF4FE-6609-40DC-8806-7DF9AEC094DE}" type="pres">
      <dgm:prSet presAssocID="{69BD2568-3C39-43B1-8675-D17EA7EAAD95}" presName="children" presStyleCnt="0"/>
      <dgm:spPr/>
    </dgm:pt>
    <dgm:pt modelId="{8B03D6E4-9AA8-494A-BC93-35B6CD26BB71}" type="pres">
      <dgm:prSet presAssocID="{69BD2568-3C39-43B1-8675-D17EA7EAAD95}" presName="child1group" presStyleCnt="0"/>
      <dgm:spPr/>
    </dgm:pt>
    <dgm:pt modelId="{6ACAB5E4-7625-4E1E-9854-43811E5A3F96}" type="pres">
      <dgm:prSet presAssocID="{69BD2568-3C39-43B1-8675-D17EA7EAAD95}" presName="child1" presStyleLbl="bgAcc1" presStyleIdx="0" presStyleCnt="3" custScaleX="128448" custScaleY="152279" custLinFactNeighborX="-32195" custLinFactNeighborY="24569"/>
      <dgm:spPr/>
      <dgm:t>
        <a:bodyPr/>
        <a:lstStyle/>
        <a:p>
          <a:endParaRPr lang="ru-RU"/>
        </a:p>
      </dgm:t>
    </dgm:pt>
    <dgm:pt modelId="{CECCDB7F-4D07-4DA5-A5C7-3DE077A666F4}" type="pres">
      <dgm:prSet presAssocID="{69BD2568-3C39-43B1-8675-D17EA7EAAD95}" presName="child1Text" presStyleLbl="bgAcc1" presStyleIdx="0" presStyleCnt="3">
        <dgm:presLayoutVars>
          <dgm:bulletEnabled val="1"/>
        </dgm:presLayoutVars>
      </dgm:prSet>
      <dgm:spPr/>
      <dgm:t>
        <a:bodyPr/>
        <a:lstStyle/>
        <a:p>
          <a:endParaRPr lang="ru-RU"/>
        </a:p>
      </dgm:t>
    </dgm:pt>
    <dgm:pt modelId="{A625D0C6-D418-4E0B-A6FA-84D44D9D17F2}" type="pres">
      <dgm:prSet presAssocID="{69BD2568-3C39-43B1-8675-D17EA7EAAD95}" presName="child2group" presStyleCnt="0"/>
      <dgm:spPr/>
    </dgm:pt>
    <dgm:pt modelId="{01AE4FE8-0650-4585-AB25-3CBF3F7FA006}" type="pres">
      <dgm:prSet presAssocID="{69BD2568-3C39-43B1-8675-D17EA7EAAD95}" presName="child2" presStyleLbl="bgAcc1" presStyleIdx="1" presStyleCnt="3" custScaleX="79955" custScaleY="170169" custLinFactNeighborX="11000" custLinFactNeighborY="29924"/>
      <dgm:spPr/>
      <dgm:t>
        <a:bodyPr/>
        <a:lstStyle/>
        <a:p>
          <a:endParaRPr lang="ru-RU"/>
        </a:p>
      </dgm:t>
    </dgm:pt>
    <dgm:pt modelId="{5B7D4C03-40DE-48D9-8129-C89F2DA91334}" type="pres">
      <dgm:prSet presAssocID="{69BD2568-3C39-43B1-8675-D17EA7EAAD95}" presName="child2Text" presStyleLbl="bgAcc1" presStyleIdx="1" presStyleCnt="3">
        <dgm:presLayoutVars>
          <dgm:bulletEnabled val="1"/>
        </dgm:presLayoutVars>
      </dgm:prSet>
      <dgm:spPr/>
      <dgm:t>
        <a:bodyPr/>
        <a:lstStyle/>
        <a:p>
          <a:endParaRPr lang="ru-RU"/>
        </a:p>
      </dgm:t>
    </dgm:pt>
    <dgm:pt modelId="{542B191E-016D-4371-9987-79DD12A185AD}" type="pres">
      <dgm:prSet presAssocID="{69BD2568-3C39-43B1-8675-D17EA7EAAD95}" presName="child4group" presStyleCnt="0"/>
      <dgm:spPr/>
    </dgm:pt>
    <dgm:pt modelId="{DAFC4169-145F-4726-BC8B-0C03C20DE6E9}" type="pres">
      <dgm:prSet presAssocID="{69BD2568-3C39-43B1-8675-D17EA7EAAD95}" presName="child4" presStyleLbl="bgAcc1" presStyleIdx="2" presStyleCnt="3" custScaleX="124956" custScaleY="139082" custLinFactNeighborX="-11695" custLinFactNeighborY="-35489"/>
      <dgm:spPr/>
      <dgm:t>
        <a:bodyPr/>
        <a:lstStyle/>
        <a:p>
          <a:endParaRPr lang="ru-RU"/>
        </a:p>
      </dgm:t>
    </dgm:pt>
    <dgm:pt modelId="{63110F8D-2A9A-4BF2-8B99-FC74E219D5AC}" type="pres">
      <dgm:prSet presAssocID="{69BD2568-3C39-43B1-8675-D17EA7EAAD95}" presName="child4Text" presStyleLbl="bgAcc1" presStyleIdx="2" presStyleCnt="3">
        <dgm:presLayoutVars>
          <dgm:bulletEnabled val="1"/>
        </dgm:presLayoutVars>
      </dgm:prSet>
      <dgm:spPr/>
      <dgm:t>
        <a:bodyPr/>
        <a:lstStyle/>
        <a:p>
          <a:endParaRPr lang="ru-RU"/>
        </a:p>
      </dgm:t>
    </dgm:pt>
    <dgm:pt modelId="{26E6D175-924F-4039-8EA8-CB6AB3D3D382}" type="pres">
      <dgm:prSet presAssocID="{69BD2568-3C39-43B1-8675-D17EA7EAAD95}" presName="childPlaceholder" presStyleCnt="0"/>
      <dgm:spPr/>
    </dgm:pt>
    <dgm:pt modelId="{C9192407-9D79-47CC-AA23-72FAD82A82EA}" type="pres">
      <dgm:prSet presAssocID="{69BD2568-3C39-43B1-8675-D17EA7EAAD95}" presName="circle" presStyleCnt="0"/>
      <dgm:spPr/>
    </dgm:pt>
    <dgm:pt modelId="{711BA35F-7F60-4A5A-9BC2-CDDAFEEAC766}" type="pres">
      <dgm:prSet presAssocID="{69BD2568-3C39-43B1-8675-D17EA7EAAD95}" presName="quadrant1" presStyleLbl="node1" presStyleIdx="0" presStyleCnt="4" custScaleX="95164" custScaleY="95496" custLinFactNeighborX="2715" custLinFactNeighborY="7443">
        <dgm:presLayoutVars>
          <dgm:chMax val="1"/>
          <dgm:bulletEnabled val="1"/>
        </dgm:presLayoutVars>
      </dgm:prSet>
      <dgm:spPr/>
      <dgm:t>
        <a:bodyPr/>
        <a:lstStyle/>
        <a:p>
          <a:endParaRPr lang="ru-RU"/>
        </a:p>
      </dgm:t>
    </dgm:pt>
    <dgm:pt modelId="{1BA4CB76-9E61-4305-9BEA-CA62FA277251}" type="pres">
      <dgm:prSet presAssocID="{69BD2568-3C39-43B1-8675-D17EA7EAAD95}" presName="quadrant2" presStyleLbl="node1" presStyleIdx="1" presStyleCnt="4" custScaleX="95134" custScaleY="91406" custLinFactNeighborX="-2700" custLinFactNeighborY="5770">
        <dgm:presLayoutVars>
          <dgm:chMax val="1"/>
          <dgm:bulletEnabled val="1"/>
        </dgm:presLayoutVars>
      </dgm:prSet>
      <dgm:spPr/>
      <dgm:t>
        <a:bodyPr/>
        <a:lstStyle/>
        <a:p>
          <a:endParaRPr lang="ru-RU"/>
        </a:p>
      </dgm:t>
    </dgm:pt>
    <dgm:pt modelId="{C28064F1-E142-4196-9686-FCEC0F8F24EB}" type="pres">
      <dgm:prSet presAssocID="{69BD2568-3C39-43B1-8675-D17EA7EAAD95}" presName="quadrant3" presStyleLbl="node1" presStyleIdx="2" presStyleCnt="4" custScaleX="95009" custLinFactNeighborX="-2309" custLinFactNeighborY="-447">
        <dgm:presLayoutVars>
          <dgm:chMax val="1"/>
          <dgm:bulletEnabled val="1"/>
        </dgm:presLayoutVars>
      </dgm:prSet>
      <dgm:spPr/>
      <dgm:t>
        <a:bodyPr/>
        <a:lstStyle/>
        <a:p>
          <a:endParaRPr lang="ru-RU"/>
        </a:p>
      </dgm:t>
    </dgm:pt>
    <dgm:pt modelId="{068AABD7-49A9-4448-A10A-215A186E4760}" type="pres">
      <dgm:prSet presAssocID="{69BD2568-3C39-43B1-8675-D17EA7EAAD95}" presName="quadrant4" presStyleLbl="node1" presStyleIdx="3" presStyleCnt="4" custLinFactNeighborX="5133" custLinFactNeighborY="-447">
        <dgm:presLayoutVars>
          <dgm:chMax val="1"/>
          <dgm:bulletEnabled val="1"/>
        </dgm:presLayoutVars>
      </dgm:prSet>
      <dgm:spPr/>
      <dgm:t>
        <a:bodyPr/>
        <a:lstStyle/>
        <a:p>
          <a:endParaRPr lang="ru-RU"/>
        </a:p>
      </dgm:t>
    </dgm:pt>
    <dgm:pt modelId="{6187EFEE-45F7-485C-9241-654807A2BE4B}" type="pres">
      <dgm:prSet presAssocID="{69BD2568-3C39-43B1-8675-D17EA7EAAD95}" presName="quadrantPlaceholder" presStyleCnt="0"/>
      <dgm:spPr/>
    </dgm:pt>
    <dgm:pt modelId="{172AAF97-97BE-4EC4-85DF-D35D17A9BEF9}" type="pres">
      <dgm:prSet presAssocID="{69BD2568-3C39-43B1-8675-D17EA7EAAD95}" presName="center1" presStyleLbl="fgShp" presStyleIdx="0" presStyleCnt="2"/>
      <dgm:spPr/>
    </dgm:pt>
    <dgm:pt modelId="{84C1F603-B322-42E4-8594-D7BFE92E6877}" type="pres">
      <dgm:prSet presAssocID="{69BD2568-3C39-43B1-8675-D17EA7EAAD95}" presName="center2" presStyleLbl="fgShp" presStyleIdx="1" presStyleCnt="2"/>
      <dgm:spPr/>
    </dgm:pt>
  </dgm:ptLst>
  <dgm:cxnLst>
    <dgm:cxn modelId="{27C81F40-4AD6-4FE5-9572-3120C8CA5C76}" type="presOf" srcId="{CFDB2EC9-E369-49E5-8E13-5043C3C7DC0A}" destId="{6ACAB5E4-7625-4E1E-9854-43811E5A3F96}" srcOrd="0" destOrd="7" presId="urn:microsoft.com/office/officeart/2005/8/layout/cycle4"/>
    <dgm:cxn modelId="{664BF8F3-1AA0-4F2E-A34F-C016CC6EF22F}" type="presOf" srcId="{A6E50D09-FFE3-49F2-BE2A-F4FA01339ED8}" destId="{01AE4FE8-0650-4585-AB25-3CBF3F7FA006}" srcOrd="0" destOrd="1" presId="urn:microsoft.com/office/officeart/2005/8/layout/cycle4"/>
    <dgm:cxn modelId="{CEBF6483-48BE-4AB3-A800-385D7B86B866}" type="presOf" srcId="{BBD95276-1F19-41B3-A82B-7593BC4434DC}" destId="{63110F8D-2A9A-4BF2-8B99-FC74E219D5AC}" srcOrd="1" destOrd="2" presId="urn:microsoft.com/office/officeart/2005/8/layout/cycle4"/>
    <dgm:cxn modelId="{F33BD556-D763-4170-A60C-8145F036F5EB}" srcId="{8CE5616A-A032-470B-AC25-CE447CD7164B}" destId="{AFCD3982-FB99-45BB-B1A6-7D78D6725F52}" srcOrd="1" destOrd="0" parTransId="{F25152D6-5586-4ED5-B366-1A91924C70D9}" sibTransId="{4119691D-20FF-40EA-B786-3C0BBD782392}"/>
    <dgm:cxn modelId="{99D6B6B3-8C38-44F0-9FB3-A64CC3DB9EE9}" type="presOf" srcId="{69BD2568-3C39-43B1-8675-D17EA7EAAD95}" destId="{50023A08-5496-41C8-9D02-06A734782072}" srcOrd="0" destOrd="0" presId="urn:microsoft.com/office/officeart/2005/8/layout/cycle4"/>
    <dgm:cxn modelId="{49227F44-8245-4B7D-A8B5-ED5362C6E8B8}" type="presOf" srcId="{A0FAA31D-AEC2-44DA-844C-E56FB7B8014C}" destId="{6ACAB5E4-7625-4E1E-9854-43811E5A3F96}" srcOrd="0" destOrd="10" presId="urn:microsoft.com/office/officeart/2005/8/layout/cycle4"/>
    <dgm:cxn modelId="{774639B7-51B9-4DE4-8F0A-F187924D3F78}" type="presOf" srcId="{8CE5616A-A032-470B-AC25-CE447CD7164B}" destId="{711BA35F-7F60-4A5A-9BC2-CDDAFEEAC766}" srcOrd="0" destOrd="0" presId="urn:microsoft.com/office/officeart/2005/8/layout/cycle4"/>
    <dgm:cxn modelId="{6C721C89-2118-428F-86BB-BC9FE5A753C7}" type="presOf" srcId="{34419D21-5A50-4B1B-9D5A-CEDAC3F8599E}" destId="{63110F8D-2A9A-4BF2-8B99-FC74E219D5AC}" srcOrd="1" destOrd="3" presId="urn:microsoft.com/office/officeart/2005/8/layout/cycle4"/>
    <dgm:cxn modelId="{018D0153-8304-419A-877C-4FF12F0D5413}" type="presOf" srcId="{FA3DC71A-62D3-4A4F-8432-BFBE8300CC96}" destId="{C28064F1-E142-4196-9686-FCEC0F8F24EB}" srcOrd="0" destOrd="0" presId="urn:microsoft.com/office/officeart/2005/8/layout/cycle4"/>
    <dgm:cxn modelId="{9908CF72-9A9E-4A1E-986E-FE4C1A18C540}" srcId="{5593DCCC-3479-4791-B1EC-EE1BD1CE09DF}" destId="{0E1FA62C-74ED-4BDE-BA4F-EAE10DEF7CD0}" srcOrd="0" destOrd="0" parTransId="{2FCCA189-53B8-447F-98F4-5C14436F41AB}" sibTransId="{0A73F8AF-00F5-40B2-98D9-E5136E75E8F7}"/>
    <dgm:cxn modelId="{693DCF06-CA69-4647-94BB-F705DBEC65CC}" srcId="{8170F7D8-8719-422B-A5E0-30D1CF53A064}" destId="{CF75D80E-3BFB-46FF-A6E6-5F46E224E133}" srcOrd="1" destOrd="0" parTransId="{0A8F6D50-4898-4A32-AC23-A70BC1A3FCE1}" sibTransId="{676A46D9-6AB1-410E-882D-41EFA53120CD}"/>
    <dgm:cxn modelId="{BCC25BCA-AB71-46E8-B7CC-B4E6721A4A08}" type="presOf" srcId="{E116F9A0-B4AC-478B-B5A4-E6358E016256}" destId="{6ACAB5E4-7625-4E1E-9854-43811E5A3F96}" srcOrd="0" destOrd="9" presId="urn:microsoft.com/office/officeart/2005/8/layout/cycle4"/>
    <dgm:cxn modelId="{6F5D0CB2-A6AC-4A31-9F03-16B09EC36CDA}" type="presOf" srcId="{58B7BF38-F664-4EB7-8280-33E1BB6497D3}" destId="{DAFC4169-145F-4726-BC8B-0C03C20DE6E9}" srcOrd="0" destOrd="4" presId="urn:microsoft.com/office/officeart/2005/8/layout/cycle4"/>
    <dgm:cxn modelId="{D09A7E2A-BD6F-4950-9ACF-830E861C25CB}" type="presOf" srcId="{B74EC59E-B1BD-4AFF-8541-DAB898E16776}" destId="{CECCDB7F-4D07-4DA5-A5C7-3DE077A666F4}" srcOrd="1" destOrd="6" presId="urn:microsoft.com/office/officeart/2005/8/layout/cycle4"/>
    <dgm:cxn modelId="{C60EE14A-C896-45DF-8DDC-8AB6D596C56A}" type="presOf" srcId="{7D987C80-49E1-4080-BFA1-C11C0337A652}" destId="{CECCDB7F-4D07-4DA5-A5C7-3DE077A666F4}" srcOrd="1" destOrd="0" presId="urn:microsoft.com/office/officeart/2005/8/layout/cycle4"/>
    <dgm:cxn modelId="{9EDBE0CC-5864-4286-AA81-8A5AA9FAEF47}" srcId="{8CE5616A-A032-470B-AC25-CE447CD7164B}" destId="{7D987C80-49E1-4080-BFA1-C11C0337A652}" srcOrd="0" destOrd="0" parTransId="{B19838E7-3522-47AE-86AB-3D8062088325}" sibTransId="{562062DD-E321-4652-A059-05A5558DA350}"/>
    <dgm:cxn modelId="{0A2353A5-0941-454F-B316-6C58296B9949}" srcId="{5593DCCC-3479-4791-B1EC-EE1BD1CE09DF}" destId="{83B60222-C96D-4AE5-9756-BDF2C6892E10}" srcOrd="2" destOrd="0" parTransId="{2BD8503E-EA05-4F70-9DCA-5330AFE86171}" sibTransId="{D8E15883-EE6E-48B5-A118-8F53531186D9}"/>
    <dgm:cxn modelId="{92B02B55-D82F-41FE-8491-5B4DD79239CF}" type="presOf" srcId="{F09B3520-7804-4E64-8A6D-4144198F7C76}" destId="{6ACAB5E4-7625-4E1E-9854-43811E5A3F96}" srcOrd="0" destOrd="4" presId="urn:microsoft.com/office/officeart/2005/8/layout/cycle4"/>
    <dgm:cxn modelId="{EDEA5D3D-9870-4CDD-902A-866A549A43E2}" type="presOf" srcId="{F2AC1E42-277B-4D92-87D2-1A2EA8AE9E7D}" destId="{6ACAB5E4-7625-4E1E-9854-43811E5A3F96}" srcOrd="0" destOrd="3" presId="urn:microsoft.com/office/officeart/2005/8/layout/cycle4"/>
    <dgm:cxn modelId="{C65E3A95-1BB1-4878-9F64-0337421AC2F6}" type="presOf" srcId="{7D987C80-49E1-4080-BFA1-C11C0337A652}" destId="{6ACAB5E4-7625-4E1E-9854-43811E5A3F96}" srcOrd="0" destOrd="0" presId="urn:microsoft.com/office/officeart/2005/8/layout/cycle4"/>
    <dgm:cxn modelId="{6D543F60-2063-46F9-9F55-4E362FCFB701}" type="presOf" srcId="{C85D8E2F-AB69-48C5-B0C1-61F116FB2DA9}" destId="{6ACAB5E4-7625-4E1E-9854-43811E5A3F96}" srcOrd="0" destOrd="8" presId="urn:microsoft.com/office/officeart/2005/8/layout/cycle4"/>
    <dgm:cxn modelId="{A5535CD3-0145-48DA-9538-8AA628431EB4}" type="presOf" srcId="{58B7BF38-F664-4EB7-8280-33E1BB6497D3}" destId="{63110F8D-2A9A-4BF2-8B99-FC74E219D5AC}" srcOrd="1" destOrd="4" presId="urn:microsoft.com/office/officeart/2005/8/layout/cycle4"/>
    <dgm:cxn modelId="{D046004D-8745-4B82-83DD-F0FAA640A48C}" type="presOf" srcId="{83B60222-C96D-4AE5-9756-BDF2C6892E10}" destId="{5B7D4C03-40DE-48D9-8129-C89F2DA91334}" srcOrd="1" destOrd="2" presId="urn:microsoft.com/office/officeart/2005/8/layout/cycle4"/>
    <dgm:cxn modelId="{3EC0A6F7-F956-4E40-B89B-B87DAF44F5E7}" type="presOf" srcId="{BBD95276-1F19-41B3-A82B-7593BC4434DC}" destId="{DAFC4169-145F-4726-BC8B-0C03C20DE6E9}" srcOrd="0" destOrd="2" presId="urn:microsoft.com/office/officeart/2005/8/layout/cycle4"/>
    <dgm:cxn modelId="{4CC2E561-3D06-4F45-9B32-A095819DFEE0}" type="presOf" srcId="{1780A2A0-104B-4728-BAC7-A6499016E7A4}" destId="{CECCDB7F-4D07-4DA5-A5C7-3DE077A666F4}" srcOrd="1" destOrd="5" presId="urn:microsoft.com/office/officeart/2005/8/layout/cycle4"/>
    <dgm:cxn modelId="{171827CE-6AC7-4D0E-94F6-0797C641148C}" type="presOf" srcId="{B74EC59E-B1BD-4AFF-8541-DAB898E16776}" destId="{6ACAB5E4-7625-4E1E-9854-43811E5A3F96}" srcOrd="0" destOrd="6" presId="urn:microsoft.com/office/officeart/2005/8/layout/cycle4"/>
    <dgm:cxn modelId="{02C23679-E59A-49B8-91A6-CC3DDD5EED27}" type="presOf" srcId="{26562DDA-533D-4808-B5D9-AB0F234C2987}" destId="{6ACAB5E4-7625-4E1E-9854-43811E5A3F96}" srcOrd="0" destOrd="2" presId="urn:microsoft.com/office/officeart/2005/8/layout/cycle4"/>
    <dgm:cxn modelId="{2A21DE02-AC3E-4BD5-ADA5-F1165F227537}" srcId="{8CE5616A-A032-470B-AC25-CE447CD7164B}" destId="{C85D8E2F-AB69-48C5-B0C1-61F116FB2DA9}" srcOrd="8" destOrd="0" parTransId="{3BAF7061-24B4-4F8C-87AC-02C5593C5213}" sibTransId="{F49CE8F0-BAAD-43E3-8A33-63BD6E625CFB}"/>
    <dgm:cxn modelId="{69558D45-F8D9-47F3-907B-8E665CB7BC3E}" type="presOf" srcId="{AFCD3982-FB99-45BB-B1A6-7D78D6725F52}" destId="{CECCDB7F-4D07-4DA5-A5C7-3DE077A666F4}" srcOrd="1" destOrd="1" presId="urn:microsoft.com/office/officeart/2005/8/layout/cycle4"/>
    <dgm:cxn modelId="{3D3A997E-8DC9-4F88-81BB-F7983D739FD5}" srcId="{8CE5616A-A032-470B-AC25-CE447CD7164B}" destId="{1780A2A0-104B-4728-BAC7-A6499016E7A4}" srcOrd="5" destOrd="0" parTransId="{8FDBD36D-8937-4469-906A-2EF6AB610571}" sibTransId="{89EEB8A2-FF8A-48B0-907C-4B2EC0B2F5A1}"/>
    <dgm:cxn modelId="{A272354A-0F27-48E6-867A-61A9E926E3CC}" type="presOf" srcId="{0E1FA62C-74ED-4BDE-BA4F-EAE10DEF7CD0}" destId="{01AE4FE8-0650-4585-AB25-3CBF3F7FA006}" srcOrd="0" destOrd="0" presId="urn:microsoft.com/office/officeart/2005/8/layout/cycle4"/>
    <dgm:cxn modelId="{1F09CBB8-B42B-4B2D-B520-AF61542DB4AA}" srcId="{5593DCCC-3479-4791-B1EC-EE1BD1CE09DF}" destId="{A6E50D09-FFE3-49F2-BE2A-F4FA01339ED8}" srcOrd="1" destOrd="0" parTransId="{872712BA-B80C-4865-B4F1-7FA174DBF75A}" sibTransId="{51DF892D-528C-4D44-818C-542888111C1E}"/>
    <dgm:cxn modelId="{7FD44DDB-D22C-4598-9719-944CC6803B87}" srcId="{8CE5616A-A032-470B-AC25-CE447CD7164B}" destId="{A0FAA31D-AEC2-44DA-844C-E56FB7B8014C}" srcOrd="10" destOrd="0" parTransId="{0EE92361-A6E5-49D4-8F79-D9CED5BAC110}" sibTransId="{97FBC784-C76D-47D7-85D2-EC9D3911E7D0}"/>
    <dgm:cxn modelId="{886CA37C-896A-4A75-A3F2-6033CEE4F3C5}" srcId="{8CE5616A-A032-470B-AC25-CE447CD7164B}" destId="{F2AC1E42-277B-4D92-87D2-1A2EA8AE9E7D}" srcOrd="3" destOrd="0" parTransId="{B6EE405B-76C7-470E-AF1A-46EF6992845E}" sibTransId="{554FAA51-49DE-458F-BB03-DD7EC949D85B}"/>
    <dgm:cxn modelId="{DD42DA04-D7D5-4CB3-B2D8-5919532A93B6}" type="presOf" srcId="{E116F9A0-B4AC-478B-B5A4-E6358E016256}" destId="{CECCDB7F-4D07-4DA5-A5C7-3DE077A666F4}" srcOrd="1" destOrd="9" presId="urn:microsoft.com/office/officeart/2005/8/layout/cycle4"/>
    <dgm:cxn modelId="{8C35DB1F-D91A-402E-9883-1B53113A2D18}" srcId="{8170F7D8-8719-422B-A5E0-30D1CF53A064}" destId="{34419D21-5A50-4B1B-9D5A-CEDAC3F8599E}" srcOrd="3" destOrd="0" parTransId="{349FF650-E852-4933-87BF-68E1B19979A8}" sibTransId="{8968E157-6E5F-4C50-A8BE-16EDA831788F}"/>
    <dgm:cxn modelId="{C79CBD50-3497-4B4B-A62A-78B4D054CC77}" type="presOf" srcId="{EB84CC91-5B52-44A6-B1B1-E8E8CB085719}" destId="{63110F8D-2A9A-4BF2-8B99-FC74E219D5AC}" srcOrd="1" destOrd="0" presId="urn:microsoft.com/office/officeart/2005/8/layout/cycle4"/>
    <dgm:cxn modelId="{A4BB1A06-67C8-4B85-A963-6DECD393EE36}" type="presOf" srcId="{CF75D80E-3BFB-46FF-A6E6-5F46E224E133}" destId="{DAFC4169-145F-4726-BC8B-0C03C20DE6E9}" srcOrd="0" destOrd="1" presId="urn:microsoft.com/office/officeart/2005/8/layout/cycle4"/>
    <dgm:cxn modelId="{0F498DAD-3E33-4C22-AA95-C8AE3B611CA9}" srcId="{69BD2568-3C39-43B1-8675-D17EA7EAAD95}" destId="{FA3DC71A-62D3-4A4F-8432-BFBE8300CC96}" srcOrd="2" destOrd="0" parTransId="{B5CA1472-215D-4A36-9098-73D6FA59541A}" sibTransId="{EDCE773A-C890-477D-99A7-AFB39FAF3B05}"/>
    <dgm:cxn modelId="{325213BC-772D-4394-B88B-CA442FDC7DDD}" type="presOf" srcId="{A6E50D09-FFE3-49F2-BE2A-F4FA01339ED8}" destId="{5B7D4C03-40DE-48D9-8129-C89F2DA91334}" srcOrd="1" destOrd="1" presId="urn:microsoft.com/office/officeart/2005/8/layout/cycle4"/>
    <dgm:cxn modelId="{C340FE46-C67E-4965-809C-1CC38CAC7195}" srcId="{8CE5616A-A032-470B-AC25-CE447CD7164B}" destId="{B74EC59E-B1BD-4AFF-8541-DAB898E16776}" srcOrd="6" destOrd="0" parTransId="{FA09D46D-3170-448B-B5C2-0E02BFE599EB}" sibTransId="{5A1EE182-9414-409B-876A-610E8F09A3D5}"/>
    <dgm:cxn modelId="{E4ADD07E-FA96-477B-9762-D4035745BCBA}" srcId="{8CE5616A-A032-470B-AC25-CE447CD7164B}" destId="{CFDB2EC9-E369-49E5-8E13-5043C3C7DC0A}" srcOrd="7" destOrd="0" parTransId="{8D65AFFE-02B4-466A-8307-94AE0ECE27AE}" sibTransId="{D413CD46-7EB2-421B-BA2B-B5812ED07A9F}"/>
    <dgm:cxn modelId="{7BE8FA16-033C-4CCE-A5FF-FDD038F5BD70}" srcId="{8170F7D8-8719-422B-A5E0-30D1CF53A064}" destId="{EB84CC91-5B52-44A6-B1B1-E8E8CB085719}" srcOrd="0" destOrd="0" parTransId="{3A47691C-D870-4612-837E-A0461539D67D}" sibTransId="{90426DCE-0152-4735-B1C7-ECD1D4A87225}"/>
    <dgm:cxn modelId="{B09D6525-5E19-463E-B974-88DF14DACFAF}" type="presOf" srcId="{EB84CC91-5B52-44A6-B1B1-E8E8CB085719}" destId="{DAFC4169-145F-4726-BC8B-0C03C20DE6E9}" srcOrd="0" destOrd="0" presId="urn:microsoft.com/office/officeart/2005/8/layout/cycle4"/>
    <dgm:cxn modelId="{87D646B8-658C-4724-A493-4FF650B8EF98}" srcId="{69BD2568-3C39-43B1-8675-D17EA7EAAD95}" destId="{5593DCCC-3479-4791-B1EC-EE1BD1CE09DF}" srcOrd="1" destOrd="0" parTransId="{2BB6DA8D-3F4D-4837-B2B8-23EE6B665E45}" sibTransId="{8170271E-862D-4214-AC71-6220578141BB}"/>
    <dgm:cxn modelId="{7E1CF28D-B762-4800-A31E-73C3BF93C5C9}" type="presOf" srcId="{D39135A0-78A5-4164-A450-074AADEAA2DE}" destId="{DAFC4169-145F-4726-BC8B-0C03C20DE6E9}" srcOrd="0" destOrd="5" presId="urn:microsoft.com/office/officeart/2005/8/layout/cycle4"/>
    <dgm:cxn modelId="{1DBC5146-8ECB-4F6A-B59E-46D511573E8D}" srcId="{69BD2568-3C39-43B1-8675-D17EA7EAAD95}" destId="{8170F7D8-8719-422B-A5E0-30D1CF53A064}" srcOrd="3" destOrd="0" parTransId="{8BA8D750-6C5C-4C19-854B-C1AE4B79CB9C}" sibTransId="{EF393EE7-B055-4BE4-AB06-24B3A97F7CAA}"/>
    <dgm:cxn modelId="{1ED78E13-5D62-4C06-AC1C-9898EB5B8034}" type="presOf" srcId="{CF75D80E-3BFB-46FF-A6E6-5F46E224E133}" destId="{63110F8D-2A9A-4BF2-8B99-FC74E219D5AC}" srcOrd="1" destOrd="1" presId="urn:microsoft.com/office/officeart/2005/8/layout/cycle4"/>
    <dgm:cxn modelId="{31288B3F-C298-441E-BA8A-85D340B0F067}" type="presOf" srcId="{26562DDA-533D-4808-B5D9-AB0F234C2987}" destId="{CECCDB7F-4D07-4DA5-A5C7-3DE077A666F4}" srcOrd="1" destOrd="2" presId="urn:microsoft.com/office/officeart/2005/8/layout/cycle4"/>
    <dgm:cxn modelId="{B65247EC-0284-488C-8901-E57260A86EBC}" srcId="{8170F7D8-8719-422B-A5E0-30D1CF53A064}" destId="{58B7BF38-F664-4EB7-8280-33E1BB6497D3}" srcOrd="4" destOrd="0" parTransId="{A63217FE-547A-46F1-9A76-1A810A6869C4}" sibTransId="{14120B9E-1646-4087-B6CD-20BAD0A3DE63}"/>
    <dgm:cxn modelId="{C6D5A003-AA07-47CB-81A4-CCF303044F83}" type="presOf" srcId="{D39135A0-78A5-4164-A450-074AADEAA2DE}" destId="{63110F8D-2A9A-4BF2-8B99-FC74E219D5AC}" srcOrd="1" destOrd="5" presId="urn:microsoft.com/office/officeart/2005/8/layout/cycle4"/>
    <dgm:cxn modelId="{CE0D2519-AAB9-4F4A-BF17-9FD30589057F}" type="presOf" srcId="{5593DCCC-3479-4791-B1EC-EE1BD1CE09DF}" destId="{1BA4CB76-9E61-4305-9BEA-CA62FA277251}" srcOrd="0" destOrd="0" presId="urn:microsoft.com/office/officeart/2005/8/layout/cycle4"/>
    <dgm:cxn modelId="{EDCFCD88-667D-401F-A0FB-FD94255857D1}" type="presOf" srcId="{F2AC1E42-277B-4D92-87D2-1A2EA8AE9E7D}" destId="{CECCDB7F-4D07-4DA5-A5C7-3DE077A666F4}" srcOrd="1" destOrd="3" presId="urn:microsoft.com/office/officeart/2005/8/layout/cycle4"/>
    <dgm:cxn modelId="{65F7BD04-4D77-4CD6-89E7-AC96834A0509}" srcId="{8170F7D8-8719-422B-A5E0-30D1CF53A064}" destId="{D39135A0-78A5-4164-A450-074AADEAA2DE}" srcOrd="5" destOrd="0" parTransId="{85E46F32-8297-483A-9B28-7F19B54BB7B9}" sibTransId="{64F27D0F-5364-4182-8CF5-6C9B0AA86B5F}"/>
    <dgm:cxn modelId="{5FAFD862-6D7F-41A5-9880-32399BD55B52}" type="presOf" srcId="{8170F7D8-8719-422B-A5E0-30D1CF53A064}" destId="{068AABD7-49A9-4448-A10A-215A186E4760}" srcOrd="0" destOrd="0" presId="urn:microsoft.com/office/officeart/2005/8/layout/cycle4"/>
    <dgm:cxn modelId="{71647846-9431-4034-8A6D-2D28CAC0D712}" type="presOf" srcId="{F09B3520-7804-4E64-8A6D-4144198F7C76}" destId="{CECCDB7F-4D07-4DA5-A5C7-3DE077A666F4}" srcOrd="1" destOrd="4" presId="urn:microsoft.com/office/officeart/2005/8/layout/cycle4"/>
    <dgm:cxn modelId="{745593E4-23E7-40CB-B92C-ABF863518CB9}" type="presOf" srcId="{C85D8E2F-AB69-48C5-B0C1-61F116FB2DA9}" destId="{CECCDB7F-4D07-4DA5-A5C7-3DE077A666F4}" srcOrd="1" destOrd="8" presId="urn:microsoft.com/office/officeart/2005/8/layout/cycle4"/>
    <dgm:cxn modelId="{20865FF3-A8CE-41A3-8F73-6BB3F8D7DFDB}" srcId="{8170F7D8-8719-422B-A5E0-30D1CF53A064}" destId="{BBD95276-1F19-41B3-A82B-7593BC4434DC}" srcOrd="2" destOrd="0" parTransId="{9268E7DF-5AF7-42CE-A833-7900D032C887}" sibTransId="{3FCAA9BD-D826-42BD-9700-980313A7B300}"/>
    <dgm:cxn modelId="{A5E83D22-7BEF-469B-B481-DE3D85E85DCE}" srcId="{8CE5616A-A032-470B-AC25-CE447CD7164B}" destId="{F09B3520-7804-4E64-8A6D-4144198F7C76}" srcOrd="4" destOrd="0" parTransId="{D2C5514B-0CCB-4158-8B50-5B0E552F3A93}" sibTransId="{0F9B0C3A-43F7-49A7-A8EF-C8B0F5F8485B}"/>
    <dgm:cxn modelId="{DE813861-EEC7-492C-9D36-AADBBA2EAB67}" type="presOf" srcId="{0E1FA62C-74ED-4BDE-BA4F-EAE10DEF7CD0}" destId="{5B7D4C03-40DE-48D9-8129-C89F2DA91334}" srcOrd="1" destOrd="0" presId="urn:microsoft.com/office/officeart/2005/8/layout/cycle4"/>
    <dgm:cxn modelId="{B2211F32-1CD4-4423-B712-28193EE06265}" srcId="{8CE5616A-A032-470B-AC25-CE447CD7164B}" destId="{E116F9A0-B4AC-478B-B5A4-E6358E016256}" srcOrd="9" destOrd="0" parTransId="{D359B300-3949-4C5F-A6E5-5F1385832B77}" sibTransId="{1369D02D-B66A-4C9A-A37D-C65CA667006A}"/>
    <dgm:cxn modelId="{A194AB43-EF46-4F9F-8A67-60790D8C696E}" srcId="{69BD2568-3C39-43B1-8675-D17EA7EAAD95}" destId="{8CE5616A-A032-470B-AC25-CE447CD7164B}" srcOrd="0" destOrd="0" parTransId="{6DB9A83F-7C93-4EFB-B9B2-79679F105346}" sibTransId="{49CBB565-B1B0-4A14-BAE4-282CA9BA418F}"/>
    <dgm:cxn modelId="{22CFFC2B-8191-47F2-A4D0-0FFAF8DA590C}" type="presOf" srcId="{CFDB2EC9-E369-49E5-8E13-5043C3C7DC0A}" destId="{CECCDB7F-4D07-4DA5-A5C7-3DE077A666F4}" srcOrd="1" destOrd="7" presId="urn:microsoft.com/office/officeart/2005/8/layout/cycle4"/>
    <dgm:cxn modelId="{2DCC218C-155E-4DE1-B6BA-33BFB24D2D41}" type="presOf" srcId="{83B60222-C96D-4AE5-9756-BDF2C6892E10}" destId="{01AE4FE8-0650-4585-AB25-3CBF3F7FA006}" srcOrd="0" destOrd="2" presId="urn:microsoft.com/office/officeart/2005/8/layout/cycle4"/>
    <dgm:cxn modelId="{528BF3F2-61BA-4F2D-9F7D-AB5AD6D73C1A}" type="presOf" srcId="{1780A2A0-104B-4728-BAC7-A6499016E7A4}" destId="{6ACAB5E4-7625-4E1E-9854-43811E5A3F96}" srcOrd="0" destOrd="5" presId="urn:microsoft.com/office/officeart/2005/8/layout/cycle4"/>
    <dgm:cxn modelId="{BAED5E28-7443-4717-B69F-7811FB0C3FA6}" srcId="{8CE5616A-A032-470B-AC25-CE447CD7164B}" destId="{26562DDA-533D-4808-B5D9-AB0F234C2987}" srcOrd="2" destOrd="0" parTransId="{4D3F8211-65D9-4191-BC38-3D13611C0AFC}" sibTransId="{9465CE19-4185-4BFB-BC6F-ABCBFC46F8AB}"/>
    <dgm:cxn modelId="{F2EA74EB-B1E5-45FE-A658-38D96D3545A3}" type="presOf" srcId="{A0FAA31D-AEC2-44DA-844C-E56FB7B8014C}" destId="{CECCDB7F-4D07-4DA5-A5C7-3DE077A666F4}" srcOrd="1" destOrd="10" presId="urn:microsoft.com/office/officeart/2005/8/layout/cycle4"/>
    <dgm:cxn modelId="{FBD62806-37F7-4D15-B1A6-8627CA6B226F}" type="presOf" srcId="{AFCD3982-FB99-45BB-B1A6-7D78D6725F52}" destId="{6ACAB5E4-7625-4E1E-9854-43811E5A3F96}" srcOrd="0" destOrd="1" presId="urn:microsoft.com/office/officeart/2005/8/layout/cycle4"/>
    <dgm:cxn modelId="{4B2E265C-5F1B-4B00-ABE6-28DB988EF168}" type="presOf" srcId="{34419D21-5A50-4B1B-9D5A-CEDAC3F8599E}" destId="{DAFC4169-145F-4726-BC8B-0C03C20DE6E9}" srcOrd="0" destOrd="3" presId="urn:microsoft.com/office/officeart/2005/8/layout/cycle4"/>
    <dgm:cxn modelId="{BA9515A8-DA98-4627-9ED2-5FDBBD230535}" type="presParOf" srcId="{50023A08-5496-41C8-9D02-06A734782072}" destId="{8CDFF4FE-6609-40DC-8806-7DF9AEC094DE}" srcOrd="0" destOrd="0" presId="urn:microsoft.com/office/officeart/2005/8/layout/cycle4"/>
    <dgm:cxn modelId="{1E16792A-28DE-4E3B-AFD9-E6ACAA32F975}" type="presParOf" srcId="{8CDFF4FE-6609-40DC-8806-7DF9AEC094DE}" destId="{8B03D6E4-9AA8-494A-BC93-35B6CD26BB71}" srcOrd="0" destOrd="0" presId="urn:microsoft.com/office/officeart/2005/8/layout/cycle4"/>
    <dgm:cxn modelId="{9A2BF018-3BBE-42D9-806A-F608C4CCBB6C}" type="presParOf" srcId="{8B03D6E4-9AA8-494A-BC93-35B6CD26BB71}" destId="{6ACAB5E4-7625-4E1E-9854-43811E5A3F96}" srcOrd="0" destOrd="0" presId="urn:microsoft.com/office/officeart/2005/8/layout/cycle4"/>
    <dgm:cxn modelId="{67640315-493D-4041-BE6D-0125F68ED70F}" type="presParOf" srcId="{8B03D6E4-9AA8-494A-BC93-35B6CD26BB71}" destId="{CECCDB7F-4D07-4DA5-A5C7-3DE077A666F4}" srcOrd="1" destOrd="0" presId="urn:microsoft.com/office/officeart/2005/8/layout/cycle4"/>
    <dgm:cxn modelId="{E11F2446-B77F-4440-BD3C-4055A2C6DA10}" type="presParOf" srcId="{8CDFF4FE-6609-40DC-8806-7DF9AEC094DE}" destId="{A625D0C6-D418-4E0B-A6FA-84D44D9D17F2}" srcOrd="1" destOrd="0" presId="urn:microsoft.com/office/officeart/2005/8/layout/cycle4"/>
    <dgm:cxn modelId="{9E1FE8CF-F22C-482B-8A39-E46F6271DD7E}" type="presParOf" srcId="{A625D0C6-D418-4E0B-A6FA-84D44D9D17F2}" destId="{01AE4FE8-0650-4585-AB25-3CBF3F7FA006}" srcOrd="0" destOrd="0" presId="urn:microsoft.com/office/officeart/2005/8/layout/cycle4"/>
    <dgm:cxn modelId="{F43C30D5-04B6-4EE4-BC0B-43A464DAE260}" type="presParOf" srcId="{A625D0C6-D418-4E0B-A6FA-84D44D9D17F2}" destId="{5B7D4C03-40DE-48D9-8129-C89F2DA91334}" srcOrd="1" destOrd="0" presId="urn:microsoft.com/office/officeart/2005/8/layout/cycle4"/>
    <dgm:cxn modelId="{083ECAD2-3771-4C9D-AF62-4A1A0F3E30CA}" type="presParOf" srcId="{8CDFF4FE-6609-40DC-8806-7DF9AEC094DE}" destId="{542B191E-016D-4371-9987-79DD12A185AD}" srcOrd="2" destOrd="0" presId="urn:microsoft.com/office/officeart/2005/8/layout/cycle4"/>
    <dgm:cxn modelId="{D29E703C-A977-407C-AE40-751703079A5A}" type="presParOf" srcId="{542B191E-016D-4371-9987-79DD12A185AD}" destId="{DAFC4169-145F-4726-BC8B-0C03C20DE6E9}" srcOrd="0" destOrd="0" presId="urn:microsoft.com/office/officeart/2005/8/layout/cycle4"/>
    <dgm:cxn modelId="{04BFBFDB-8FF7-448D-BD2E-EE5918C8FEE3}" type="presParOf" srcId="{542B191E-016D-4371-9987-79DD12A185AD}" destId="{63110F8D-2A9A-4BF2-8B99-FC74E219D5AC}" srcOrd="1" destOrd="0" presId="urn:microsoft.com/office/officeart/2005/8/layout/cycle4"/>
    <dgm:cxn modelId="{9B5069EB-986D-4D9F-8736-DD778341437A}" type="presParOf" srcId="{8CDFF4FE-6609-40DC-8806-7DF9AEC094DE}" destId="{26E6D175-924F-4039-8EA8-CB6AB3D3D382}" srcOrd="3" destOrd="0" presId="urn:microsoft.com/office/officeart/2005/8/layout/cycle4"/>
    <dgm:cxn modelId="{6693D3A2-ECA1-4740-936F-0319B9151A93}" type="presParOf" srcId="{50023A08-5496-41C8-9D02-06A734782072}" destId="{C9192407-9D79-47CC-AA23-72FAD82A82EA}" srcOrd="1" destOrd="0" presId="urn:microsoft.com/office/officeart/2005/8/layout/cycle4"/>
    <dgm:cxn modelId="{53A42BF7-5A3C-4B29-B190-A2796A67E1DA}" type="presParOf" srcId="{C9192407-9D79-47CC-AA23-72FAD82A82EA}" destId="{711BA35F-7F60-4A5A-9BC2-CDDAFEEAC766}" srcOrd="0" destOrd="0" presId="urn:microsoft.com/office/officeart/2005/8/layout/cycle4"/>
    <dgm:cxn modelId="{4DCA2FA3-306A-447C-8E23-55A216BDF135}" type="presParOf" srcId="{C9192407-9D79-47CC-AA23-72FAD82A82EA}" destId="{1BA4CB76-9E61-4305-9BEA-CA62FA277251}" srcOrd="1" destOrd="0" presId="urn:microsoft.com/office/officeart/2005/8/layout/cycle4"/>
    <dgm:cxn modelId="{9F64C234-01A2-4C49-B28D-118B37C5D243}" type="presParOf" srcId="{C9192407-9D79-47CC-AA23-72FAD82A82EA}" destId="{C28064F1-E142-4196-9686-FCEC0F8F24EB}" srcOrd="2" destOrd="0" presId="urn:microsoft.com/office/officeart/2005/8/layout/cycle4"/>
    <dgm:cxn modelId="{63BE5DA1-4409-403F-8FCB-E59904D489A2}" type="presParOf" srcId="{C9192407-9D79-47CC-AA23-72FAD82A82EA}" destId="{068AABD7-49A9-4448-A10A-215A186E4760}" srcOrd="3" destOrd="0" presId="urn:microsoft.com/office/officeart/2005/8/layout/cycle4"/>
    <dgm:cxn modelId="{631A5FE2-7DD2-4CE5-BB5A-179E9FAD69B7}" type="presParOf" srcId="{C9192407-9D79-47CC-AA23-72FAD82A82EA}" destId="{6187EFEE-45F7-485C-9241-654807A2BE4B}" srcOrd="4" destOrd="0" presId="urn:microsoft.com/office/officeart/2005/8/layout/cycle4"/>
    <dgm:cxn modelId="{7FCF54CC-310E-4159-9F96-F5C487EE8835}" type="presParOf" srcId="{50023A08-5496-41C8-9D02-06A734782072}" destId="{172AAF97-97BE-4EC4-85DF-D35D17A9BEF9}" srcOrd="2" destOrd="0" presId="urn:microsoft.com/office/officeart/2005/8/layout/cycle4"/>
    <dgm:cxn modelId="{DCC1D22A-952D-4E70-B6CF-A34355E188A3}" type="presParOf" srcId="{50023A08-5496-41C8-9D02-06A734782072}" destId="{84C1F603-B322-42E4-8594-D7BFE92E6877}"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282464-0A3A-4AB2-AB6C-D98493617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597C53B1-AB53-4F88-B36B-17F1244B77A1}">
      <dgm:prSet phldrT="[Текст]"/>
      <dgm:spPr/>
      <dgm:t>
        <a:bodyPr/>
        <a:lstStyle/>
        <a:p>
          <a:r>
            <a:rPr lang="ru-RU" dirty="0" smtClean="0"/>
            <a:t>Расходы бюджета</a:t>
          </a:r>
          <a:endParaRPr lang="ru-RU" dirty="0"/>
        </a:p>
      </dgm:t>
    </dgm:pt>
    <dgm:pt modelId="{DBCB9CE0-89CA-4A95-8802-8EF903131196}" type="parTrans" cxnId="{4E30ED3E-75EA-415C-8593-E2BD9B72EE75}">
      <dgm:prSet/>
      <dgm:spPr/>
      <dgm:t>
        <a:bodyPr/>
        <a:lstStyle/>
        <a:p>
          <a:endParaRPr lang="ru-RU"/>
        </a:p>
      </dgm:t>
    </dgm:pt>
    <dgm:pt modelId="{608D0036-E4A6-4DB3-91C1-C76C7EFBEE82}" type="sibTrans" cxnId="{4E30ED3E-75EA-415C-8593-E2BD9B72EE75}">
      <dgm:prSet/>
      <dgm:spPr/>
      <dgm:t>
        <a:bodyPr/>
        <a:lstStyle/>
        <a:p>
          <a:endParaRPr lang="ru-RU"/>
        </a:p>
      </dgm:t>
    </dgm:pt>
    <dgm:pt modelId="{9522D137-8690-4439-949C-E5E3FD77DF88}">
      <dgm:prSet phldrT="[Текст]" custT="1"/>
      <dgm:spPr/>
      <dgm:t>
        <a:bodyPr/>
        <a:lstStyle/>
        <a:p>
          <a:r>
            <a:rPr lang="ru-RU" sz="2800" dirty="0" smtClean="0"/>
            <a:t>По расходным полномочиям</a:t>
          </a:r>
          <a:endParaRPr lang="ru-RU" sz="2800" dirty="0"/>
        </a:p>
      </dgm:t>
    </dgm:pt>
    <dgm:pt modelId="{59DD4A5A-38BF-45AE-8B84-E5B0833B518B}" type="parTrans" cxnId="{FE0BB08C-8712-454E-8780-470A119572C0}">
      <dgm:prSet/>
      <dgm:spPr/>
      <dgm:t>
        <a:bodyPr/>
        <a:lstStyle/>
        <a:p>
          <a:endParaRPr lang="ru-RU"/>
        </a:p>
      </dgm:t>
    </dgm:pt>
    <dgm:pt modelId="{DE0764C0-387E-466F-8FB9-DDD5C5281FAA}" type="sibTrans" cxnId="{FE0BB08C-8712-454E-8780-470A119572C0}">
      <dgm:prSet/>
      <dgm:spPr/>
      <dgm:t>
        <a:bodyPr/>
        <a:lstStyle/>
        <a:p>
          <a:endParaRPr lang="ru-RU"/>
        </a:p>
      </dgm:t>
    </dgm:pt>
    <dgm:pt modelId="{8779A18F-C266-43A8-8057-65896DFCD76D}">
      <dgm:prSet phldrT="[Текст]" custT="1"/>
      <dgm:spPr/>
      <dgm:t>
        <a:bodyPr/>
        <a:lstStyle/>
        <a:p>
          <a:r>
            <a:rPr lang="ru-RU" sz="2800" dirty="0" smtClean="0"/>
            <a:t>По функциям ОМС</a:t>
          </a:r>
          <a:endParaRPr lang="ru-RU" sz="2800" dirty="0"/>
        </a:p>
      </dgm:t>
    </dgm:pt>
    <dgm:pt modelId="{4D443319-4773-4B19-94C1-22F23713BB68}" type="parTrans" cxnId="{6F12EB6E-2D93-4C58-9162-8E4D0A12CB7A}">
      <dgm:prSet/>
      <dgm:spPr/>
      <dgm:t>
        <a:bodyPr/>
        <a:lstStyle/>
        <a:p>
          <a:endParaRPr lang="ru-RU"/>
        </a:p>
      </dgm:t>
    </dgm:pt>
    <dgm:pt modelId="{8B973018-3FB2-4626-950F-B6D402E22C62}" type="sibTrans" cxnId="{6F12EB6E-2D93-4C58-9162-8E4D0A12CB7A}">
      <dgm:prSet/>
      <dgm:spPr/>
      <dgm:t>
        <a:bodyPr/>
        <a:lstStyle/>
        <a:p>
          <a:endParaRPr lang="ru-RU"/>
        </a:p>
      </dgm:t>
    </dgm:pt>
    <dgm:pt modelId="{586E67D1-AC4B-4AC1-B3B1-761E764EDF6C}">
      <dgm:prSet phldrT="[Текст]" custT="1"/>
      <dgm:spPr/>
      <dgm:t>
        <a:bodyPr/>
        <a:lstStyle/>
        <a:p>
          <a:r>
            <a:rPr lang="ru-RU" sz="2800" dirty="0" smtClean="0"/>
            <a:t>По муниципальным программам</a:t>
          </a:r>
          <a:endParaRPr lang="ru-RU" sz="2800" dirty="0"/>
        </a:p>
      </dgm:t>
    </dgm:pt>
    <dgm:pt modelId="{219E5F2C-628B-41D9-82A1-2E8B32C1FF56}" type="parTrans" cxnId="{8930775D-5DD1-49DB-9447-35CA4779601C}">
      <dgm:prSet/>
      <dgm:spPr/>
      <dgm:t>
        <a:bodyPr/>
        <a:lstStyle/>
        <a:p>
          <a:endParaRPr lang="ru-RU"/>
        </a:p>
      </dgm:t>
    </dgm:pt>
    <dgm:pt modelId="{279793D9-44F5-4953-820C-47AD4C43669F}" type="sibTrans" cxnId="{8930775D-5DD1-49DB-9447-35CA4779601C}">
      <dgm:prSet/>
      <dgm:spPr/>
      <dgm:t>
        <a:bodyPr/>
        <a:lstStyle/>
        <a:p>
          <a:endParaRPr lang="ru-RU"/>
        </a:p>
      </dgm:t>
    </dgm:pt>
    <dgm:pt modelId="{106063FE-F8EE-4559-A192-EE13218422B9}">
      <dgm:prSet phldrT="[Текст]" custT="1"/>
      <dgm:spPr/>
      <dgm:t>
        <a:bodyPr/>
        <a:lstStyle/>
        <a:p>
          <a:r>
            <a:rPr lang="ru-RU" sz="2800" dirty="0" smtClean="0"/>
            <a:t>По ведомствам</a:t>
          </a:r>
          <a:endParaRPr lang="ru-RU" sz="2800" dirty="0"/>
        </a:p>
      </dgm:t>
    </dgm:pt>
    <dgm:pt modelId="{2F234A40-3CC4-4067-BDC7-1794831CDF10}" type="parTrans" cxnId="{93A27ACE-13A4-4447-B678-3A0D3D978691}">
      <dgm:prSet/>
      <dgm:spPr/>
      <dgm:t>
        <a:bodyPr/>
        <a:lstStyle/>
        <a:p>
          <a:endParaRPr lang="ru-RU"/>
        </a:p>
      </dgm:t>
    </dgm:pt>
    <dgm:pt modelId="{DCE0F7DE-A8C4-45A7-BFBC-FADA656A7BC1}" type="sibTrans" cxnId="{93A27ACE-13A4-4447-B678-3A0D3D978691}">
      <dgm:prSet/>
      <dgm:spPr/>
      <dgm:t>
        <a:bodyPr/>
        <a:lstStyle/>
        <a:p>
          <a:endParaRPr lang="ru-RU"/>
        </a:p>
      </dgm:t>
    </dgm:pt>
    <dgm:pt modelId="{5D190F74-B62E-44AC-838C-0DF3F03B98BE}" type="pres">
      <dgm:prSet presAssocID="{B9282464-0A3A-4AB2-AB6C-D98493617523}" presName="Name0" presStyleCnt="0">
        <dgm:presLayoutVars>
          <dgm:chPref val="1"/>
          <dgm:dir/>
          <dgm:animOne val="branch"/>
          <dgm:animLvl val="lvl"/>
          <dgm:resizeHandles/>
        </dgm:presLayoutVars>
      </dgm:prSet>
      <dgm:spPr/>
      <dgm:t>
        <a:bodyPr/>
        <a:lstStyle/>
        <a:p>
          <a:endParaRPr lang="ru-RU"/>
        </a:p>
      </dgm:t>
    </dgm:pt>
    <dgm:pt modelId="{D326BA46-213E-43D9-B526-67A2379B9018}" type="pres">
      <dgm:prSet presAssocID="{597C53B1-AB53-4F88-B36B-17F1244B77A1}" presName="vertOne" presStyleCnt="0"/>
      <dgm:spPr/>
    </dgm:pt>
    <dgm:pt modelId="{D62C92B9-85A2-4665-989A-64878FD13456}" type="pres">
      <dgm:prSet presAssocID="{597C53B1-AB53-4F88-B36B-17F1244B77A1}" presName="txOne" presStyleLbl="node0" presStyleIdx="0" presStyleCnt="1">
        <dgm:presLayoutVars>
          <dgm:chPref val="3"/>
        </dgm:presLayoutVars>
      </dgm:prSet>
      <dgm:spPr/>
      <dgm:t>
        <a:bodyPr/>
        <a:lstStyle/>
        <a:p>
          <a:endParaRPr lang="ru-RU"/>
        </a:p>
      </dgm:t>
    </dgm:pt>
    <dgm:pt modelId="{FB28DDCA-5E17-409A-979D-D0A83B2CCF36}" type="pres">
      <dgm:prSet presAssocID="{597C53B1-AB53-4F88-B36B-17F1244B77A1}" presName="parTransOne" presStyleCnt="0"/>
      <dgm:spPr/>
    </dgm:pt>
    <dgm:pt modelId="{EA26F2E5-CE6A-4BA7-8B8E-B81F79A9E4FE}" type="pres">
      <dgm:prSet presAssocID="{597C53B1-AB53-4F88-B36B-17F1244B77A1}" presName="horzOne" presStyleCnt="0"/>
      <dgm:spPr/>
    </dgm:pt>
    <dgm:pt modelId="{A5861ED1-DCA9-4002-A34A-0D92E8866E41}" type="pres">
      <dgm:prSet presAssocID="{9522D137-8690-4439-949C-E5E3FD77DF88}" presName="vertTwo" presStyleCnt="0"/>
      <dgm:spPr/>
    </dgm:pt>
    <dgm:pt modelId="{1A9492CD-6E00-4ACC-8AD3-56E2D1D3BFCC}" type="pres">
      <dgm:prSet presAssocID="{9522D137-8690-4439-949C-E5E3FD77DF88}" presName="txTwo" presStyleLbl="node2" presStyleIdx="0" presStyleCnt="2">
        <dgm:presLayoutVars>
          <dgm:chPref val="3"/>
        </dgm:presLayoutVars>
      </dgm:prSet>
      <dgm:spPr/>
      <dgm:t>
        <a:bodyPr/>
        <a:lstStyle/>
        <a:p>
          <a:endParaRPr lang="ru-RU"/>
        </a:p>
      </dgm:t>
    </dgm:pt>
    <dgm:pt modelId="{CA0BD8EB-4E85-4021-86FF-634F18077B2F}" type="pres">
      <dgm:prSet presAssocID="{9522D137-8690-4439-949C-E5E3FD77DF88}" presName="parTransTwo" presStyleCnt="0"/>
      <dgm:spPr/>
    </dgm:pt>
    <dgm:pt modelId="{5A089E0E-2369-412A-AD8A-620C6EE342E9}" type="pres">
      <dgm:prSet presAssocID="{9522D137-8690-4439-949C-E5E3FD77DF88}" presName="horzTwo" presStyleCnt="0"/>
      <dgm:spPr/>
    </dgm:pt>
    <dgm:pt modelId="{5AF109DC-E959-4E9A-A367-84424A346B8D}" type="pres">
      <dgm:prSet presAssocID="{8779A18F-C266-43A8-8057-65896DFCD76D}" presName="vertThree" presStyleCnt="0"/>
      <dgm:spPr/>
    </dgm:pt>
    <dgm:pt modelId="{6E4B38ED-08DA-4F4B-B366-89D7FC57939C}" type="pres">
      <dgm:prSet presAssocID="{8779A18F-C266-43A8-8057-65896DFCD76D}" presName="txThree" presStyleLbl="node3" presStyleIdx="0" presStyleCnt="2">
        <dgm:presLayoutVars>
          <dgm:chPref val="3"/>
        </dgm:presLayoutVars>
      </dgm:prSet>
      <dgm:spPr/>
      <dgm:t>
        <a:bodyPr/>
        <a:lstStyle/>
        <a:p>
          <a:endParaRPr lang="ru-RU"/>
        </a:p>
      </dgm:t>
    </dgm:pt>
    <dgm:pt modelId="{1DA05E4B-3FD7-450D-A5B5-09369A515E00}" type="pres">
      <dgm:prSet presAssocID="{8779A18F-C266-43A8-8057-65896DFCD76D}" presName="horzThree" presStyleCnt="0"/>
      <dgm:spPr/>
    </dgm:pt>
    <dgm:pt modelId="{A6208263-C054-4487-A08D-1352284BD6AF}" type="pres">
      <dgm:prSet presAssocID="{DE0764C0-387E-466F-8FB9-DDD5C5281FAA}" presName="sibSpaceTwo" presStyleCnt="0"/>
      <dgm:spPr/>
    </dgm:pt>
    <dgm:pt modelId="{8A91D26C-C2E5-479D-A904-0B1F72AB40E9}" type="pres">
      <dgm:prSet presAssocID="{586E67D1-AC4B-4AC1-B3B1-761E764EDF6C}" presName="vertTwo" presStyleCnt="0"/>
      <dgm:spPr/>
    </dgm:pt>
    <dgm:pt modelId="{973397D3-4283-49CE-B4B9-812C33562102}" type="pres">
      <dgm:prSet presAssocID="{586E67D1-AC4B-4AC1-B3B1-761E764EDF6C}" presName="txTwo" presStyleLbl="node2" presStyleIdx="1" presStyleCnt="2">
        <dgm:presLayoutVars>
          <dgm:chPref val="3"/>
        </dgm:presLayoutVars>
      </dgm:prSet>
      <dgm:spPr/>
      <dgm:t>
        <a:bodyPr/>
        <a:lstStyle/>
        <a:p>
          <a:endParaRPr lang="ru-RU"/>
        </a:p>
      </dgm:t>
    </dgm:pt>
    <dgm:pt modelId="{C30D5D71-2C33-4C4F-B699-48C257FE9021}" type="pres">
      <dgm:prSet presAssocID="{586E67D1-AC4B-4AC1-B3B1-761E764EDF6C}" presName="parTransTwo" presStyleCnt="0"/>
      <dgm:spPr/>
    </dgm:pt>
    <dgm:pt modelId="{C437BBFC-76A9-47FA-B0FD-224670CCE7F8}" type="pres">
      <dgm:prSet presAssocID="{586E67D1-AC4B-4AC1-B3B1-761E764EDF6C}" presName="horzTwo" presStyleCnt="0"/>
      <dgm:spPr/>
    </dgm:pt>
    <dgm:pt modelId="{2B1C50DD-FC44-4D74-9FF7-9A3FFEF24408}" type="pres">
      <dgm:prSet presAssocID="{106063FE-F8EE-4559-A192-EE13218422B9}" presName="vertThree" presStyleCnt="0"/>
      <dgm:spPr/>
    </dgm:pt>
    <dgm:pt modelId="{4351A67C-177E-4956-AC99-5F0AB908610F}" type="pres">
      <dgm:prSet presAssocID="{106063FE-F8EE-4559-A192-EE13218422B9}" presName="txThree" presStyleLbl="node3" presStyleIdx="1" presStyleCnt="2">
        <dgm:presLayoutVars>
          <dgm:chPref val="3"/>
        </dgm:presLayoutVars>
      </dgm:prSet>
      <dgm:spPr/>
      <dgm:t>
        <a:bodyPr/>
        <a:lstStyle/>
        <a:p>
          <a:endParaRPr lang="ru-RU"/>
        </a:p>
      </dgm:t>
    </dgm:pt>
    <dgm:pt modelId="{527299C4-9742-42E8-B40E-FE582880D232}" type="pres">
      <dgm:prSet presAssocID="{106063FE-F8EE-4559-A192-EE13218422B9}" presName="horzThree" presStyleCnt="0"/>
      <dgm:spPr/>
    </dgm:pt>
  </dgm:ptLst>
  <dgm:cxnLst>
    <dgm:cxn modelId="{D7463B16-CC41-4C30-91BE-F2E8EB80E0D5}" type="presOf" srcId="{8779A18F-C266-43A8-8057-65896DFCD76D}" destId="{6E4B38ED-08DA-4F4B-B366-89D7FC57939C}" srcOrd="0" destOrd="0" presId="urn:microsoft.com/office/officeart/2005/8/layout/hierarchy4"/>
    <dgm:cxn modelId="{4E30ED3E-75EA-415C-8593-E2BD9B72EE75}" srcId="{B9282464-0A3A-4AB2-AB6C-D98493617523}" destId="{597C53B1-AB53-4F88-B36B-17F1244B77A1}" srcOrd="0" destOrd="0" parTransId="{DBCB9CE0-89CA-4A95-8802-8EF903131196}" sibTransId="{608D0036-E4A6-4DB3-91C1-C76C7EFBEE82}"/>
    <dgm:cxn modelId="{0D5E9B91-F4C9-459E-BBDC-5C37B06C89F3}" type="presOf" srcId="{597C53B1-AB53-4F88-B36B-17F1244B77A1}" destId="{D62C92B9-85A2-4665-989A-64878FD13456}" srcOrd="0" destOrd="0" presId="urn:microsoft.com/office/officeart/2005/8/layout/hierarchy4"/>
    <dgm:cxn modelId="{69512F1F-74B3-49B7-9A62-C6495B5DA88A}" type="presOf" srcId="{B9282464-0A3A-4AB2-AB6C-D98493617523}" destId="{5D190F74-B62E-44AC-838C-0DF3F03B98BE}" srcOrd="0" destOrd="0" presId="urn:microsoft.com/office/officeart/2005/8/layout/hierarchy4"/>
    <dgm:cxn modelId="{DA2F1D5B-4414-407F-BA34-FAC543CBDD94}" type="presOf" srcId="{9522D137-8690-4439-949C-E5E3FD77DF88}" destId="{1A9492CD-6E00-4ACC-8AD3-56E2D1D3BFCC}" srcOrd="0" destOrd="0" presId="urn:microsoft.com/office/officeart/2005/8/layout/hierarchy4"/>
    <dgm:cxn modelId="{8930775D-5DD1-49DB-9447-35CA4779601C}" srcId="{597C53B1-AB53-4F88-B36B-17F1244B77A1}" destId="{586E67D1-AC4B-4AC1-B3B1-761E764EDF6C}" srcOrd="1" destOrd="0" parTransId="{219E5F2C-628B-41D9-82A1-2E8B32C1FF56}" sibTransId="{279793D9-44F5-4953-820C-47AD4C43669F}"/>
    <dgm:cxn modelId="{6F12EB6E-2D93-4C58-9162-8E4D0A12CB7A}" srcId="{9522D137-8690-4439-949C-E5E3FD77DF88}" destId="{8779A18F-C266-43A8-8057-65896DFCD76D}" srcOrd="0" destOrd="0" parTransId="{4D443319-4773-4B19-94C1-22F23713BB68}" sibTransId="{8B973018-3FB2-4626-950F-B6D402E22C62}"/>
    <dgm:cxn modelId="{6FD13FFE-4F6E-42C2-963D-CC644A700DD8}" type="presOf" srcId="{586E67D1-AC4B-4AC1-B3B1-761E764EDF6C}" destId="{973397D3-4283-49CE-B4B9-812C33562102}" srcOrd="0" destOrd="0" presId="urn:microsoft.com/office/officeart/2005/8/layout/hierarchy4"/>
    <dgm:cxn modelId="{93A27ACE-13A4-4447-B678-3A0D3D978691}" srcId="{586E67D1-AC4B-4AC1-B3B1-761E764EDF6C}" destId="{106063FE-F8EE-4559-A192-EE13218422B9}" srcOrd="0" destOrd="0" parTransId="{2F234A40-3CC4-4067-BDC7-1794831CDF10}" sibTransId="{DCE0F7DE-A8C4-45A7-BFBC-FADA656A7BC1}"/>
    <dgm:cxn modelId="{FE0BB08C-8712-454E-8780-470A119572C0}" srcId="{597C53B1-AB53-4F88-B36B-17F1244B77A1}" destId="{9522D137-8690-4439-949C-E5E3FD77DF88}" srcOrd="0" destOrd="0" parTransId="{59DD4A5A-38BF-45AE-8B84-E5B0833B518B}" sibTransId="{DE0764C0-387E-466F-8FB9-DDD5C5281FAA}"/>
    <dgm:cxn modelId="{0311FA99-B5B8-4729-9770-753C906F8CEF}" type="presOf" srcId="{106063FE-F8EE-4559-A192-EE13218422B9}" destId="{4351A67C-177E-4956-AC99-5F0AB908610F}" srcOrd="0" destOrd="0" presId="urn:microsoft.com/office/officeart/2005/8/layout/hierarchy4"/>
    <dgm:cxn modelId="{B7A685DC-6C40-4D57-A3E0-BEC4F8E88BEB}" type="presParOf" srcId="{5D190F74-B62E-44AC-838C-0DF3F03B98BE}" destId="{D326BA46-213E-43D9-B526-67A2379B9018}" srcOrd="0" destOrd="0" presId="urn:microsoft.com/office/officeart/2005/8/layout/hierarchy4"/>
    <dgm:cxn modelId="{EFD808D7-C110-4870-AF24-88561C4B419C}" type="presParOf" srcId="{D326BA46-213E-43D9-B526-67A2379B9018}" destId="{D62C92B9-85A2-4665-989A-64878FD13456}" srcOrd="0" destOrd="0" presId="urn:microsoft.com/office/officeart/2005/8/layout/hierarchy4"/>
    <dgm:cxn modelId="{C8D4148D-BD9D-4E2A-A5E3-84F2F8CAE13F}" type="presParOf" srcId="{D326BA46-213E-43D9-B526-67A2379B9018}" destId="{FB28DDCA-5E17-409A-979D-D0A83B2CCF36}" srcOrd="1" destOrd="0" presId="urn:microsoft.com/office/officeart/2005/8/layout/hierarchy4"/>
    <dgm:cxn modelId="{E3F63637-ABA1-4193-9023-E6782A63CA02}" type="presParOf" srcId="{D326BA46-213E-43D9-B526-67A2379B9018}" destId="{EA26F2E5-CE6A-4BA7-8B8E-B81F79A9E4FE}" srcOrd="2" destOrd="0" presId="urn:microsoft.com/office/officeart/2005/8/layout/hierarchy4"/>
    <dgm:cxn modelId="{456C89B1-9375-4605-BE63-067731F10CEC}" type="presParOf" srcId="{EA26F2E5-CE6A-4BA7-8B8E-B81F79A9E4FE}" destId="{A5861ED1-DCA9-4002-A34A-0D92E8866E41}" srcOrd="0" destOrd="0" presId="urn:microsoft.com/office/officeart/2005/8/layout/hierarchy4"/>
    <dgm:cxn modelId="{87A55983-AACD-4425-B4B7-C7F021181555}" type="presParOf" srcId="{A5861ED1-DCA9-4002-A34A-0D92E8866E41}" destId="{1A9492CD-6E00-4ACC-8AD3-56E2D1D3BFCC}" srcOrd="0" destOrd="0" presId="urn:microsoft.com/office/officeart/2005/8/layout/hierarchy4"/>
    <dgm:cxn modelId="{9D791BF0-0C7A-4D54-8FF0-494653041B6E}" type="presParOf" srcId="{A5861ED1-DCA9-4002-A34A-0D92E8866E41}" destId="{CA0BD8EB-4E85-4021-86FF-634F18077B2F}" srcOrd="1" destOrd="0" presId="urn:microsoft.com/office/officeart/2005/8/layout/hierarchy4"/>
    <dgm:cxn modelId="{0D4FDD88-675B-4823-A6DB-A8A2737DEF82}" type="presParOf" srcId="{A5861ED1-DCA9-4002-A34A-0D92E8866E41}" destId="{5A089E0E-2369-412A-AD8A-620C6EE342E9}" srcOrd="2" destOrd="0" presId="urn:microsoft.com/office/officeart/2005/8/layout/hierarchy4"/>
    <dgm:cxn modelId="{83C9E8AD-0D92-4540-82CA-8CDC6336D413}" type="presParOf" srcId="{5A089E0E-2369-412A-AD8A-620C6EE342E9}" destId="{5AF109DC-E959-4E9A-A367-84424A346B8D}" srcOrd="0" destOrd="0" presId="urn:microsoft.com/office/officeart/2005/8/layout/hierarchy4"/>
    <dgm:cxn modelId="{BEA0A2F3-218B-4ED0-ABCE-CE96D8CE8B93}" type="presParOf" srcId="{5AF109DC-E959-4E9A-A367-84424A346B8D}" destId="{6E4B38ED-08DA-4F4B-B366-89D7FC57939C}" srcOrd="0" destOrd="0" presId="urn:microsoft.com/office/officeart/2005/8/layout/hierarchy4"/>
    <dgm:cxn modelId="{C4269724-FDB6-4615-B319-FA6D67464648}" type="presParOf" srcId="{5AF109DC-E959-4E9A-A367-84424A346B8D}" destId="{1DA05E4B-3FD7-450D-A5B5-09369A515E00}" srcOrd="1" destOrd="0" presId="urn:microsoft.com/office/officeart/2005/8/layout/hierarchy4"/>
    <dgm:cxn modelId="{29372896-05F7-4391-B5A9-F2BC40380981}" type="presParOf" srcId="{EA26F2E5-CE6A-4BA7-8B8E-B81F79A9E4FE}" destId="{A6208263-C054-4487-A08D-1352284BD6AF}" srcOrd="1" destOrd="0" presId="urn:microsoft.com/office/officeart/2005/8/layout/hierarchy4"/>
    <dgm:cxn modelId="{2A052AD5-06E3-4C74-92B9-EF9C52CD30C1}" type="presParOf" srcId="{EA26F2E5-CE6A-4BA7-8B8E-B81F79A9E4FE}" destId="{8A91D26C-C2E5-479D-A904-0B1F72AB40E9}" srcOrd="2" destOrd="0" presId="urn:microsoft.com/office/officeart/2005/8/layout/hierarchy4"/>
    <dgm:cxn modelId="{9FFE6013-4AA1-49C5-933D-897EFB5C3BD8}" type="presParOf" srcId="{8A91D26C-C2E5-479D-A904-0B1F72AB40E9}" destId="{973397D3-4283-49CE-B4B9-812C33562102}" srcOrd="0" destOrd="0" presId="urn:microsoft.com/office/officeart/2005/8/layout/hierarchy4"/>
    <dgm:cxn modelId="{BA27D754-045A-46A9-A193-2F978A3E8376}" type="presParOf" srcId="{8A91D26C-C2E5-479D-A904-0B1F72AB40E9}" destId="{C30D5D71-2C33-4C4F-B699-48C257FE9021}" srcOrd="1" destOrd="0" presId="urn:microsoft.com/office/officeart/2005/8/layout/hierarchy4"/>
    <dgm:cxn modelId="{EBC921A5-A427-4C2C-8722-8DDA45CA3214}" type="presParOf" srcId="{8A91D26C-C2E5-479D-A904-0B1F72AB40E9}" destId="{C437BBFC-76A9-47FA-B0FD-224670CCE7F8}" srcOrd="2" destOrd="0" presId="urn:microsoft.com/office/officeart/2005/8/layout/hierarchy4"/>
    <dgm:cxn modelId="{03101159-3036-4F66-9B54-B06DFF701836}" type="presParOf" srcId="{C437BBFC-76A9-47FA-B0FD-224670CCE7F8}" destId="{2B1C50DD-FC44-4D74-9FF7-9A3FFEF24408}" srcOrd="0" destOrd="0" presId="urn:microsoft.com/office/officeart/2005/8/layout/hierarchy4"/>
    <dgm:cxn modelId="{7081E248-3570-49C1-B15E-E947F8E0D1B8}" type="presParOf" srcId="{2B1C50DD-FC44-4D74-9FF7-9A3FFEF24408}" destId="{4351A67C-177E-4956-AC99-5F0AB908610F}" srcOrd="0" destOrd="0" presId="urn:microsoft.com/office/officeart/2005/8/layout/hierarchy4"/>
    <dgm:cxn modelId="{70A70F51-C448-4B3A-8474-0EC21F461F7E}" type="presParOf" srcId="{2B1C50DD-FC44-4D74-9FF7-9A3FFEF24408}" destId="{527299C4-9742-42E8-B40E-FE582880D23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E99AD-588E-42E2-BFA4-A86129786671}"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95F456EB-82E8-4D07-BC7B-BD9CC121120B}">
      <dgm:prSet phldrT="[Текст]" custT="1"/>
      <dgm:spPr/>
      <dgm:t>
        <a:bodyPr/>
        <a:lstStyle/>
        <a:p>
          <a:r>
            <a:rPr lang="ru-RU" sz="1600" b="1"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dirty="0">
            <a:latin typeface="Arial" panose="020B0604020202020204" pitchFamily="34" charset="0"/>
            <a:cs typeface="Arial" panose="020B0604020202020204" pitchFamily="34" charset="0"/>
          </a:endParaRPr>
        </a:p>
      </dgm:t>
    </dgm:pt>
    <dgm:pt modelId="{B64C369E-2197-4F2C-9BDE-5686040ECC8B}" type="parTrans" cxnId="{C49FC640-DD2C-4BA1-8BC9-31020BA0726A}">
      <dgm:prSet/>
      <dgm:spPr/>
      <dgm:t>
        <a:bodyPr/>
        <a:lstStyle/>
        <a:p>
          <a:endParaRPr lang="ru-RU"/>
        </a:p>
      </dgm:t>
    </dgm:pt>
    <dgm:pt modelId="{156A1B14-C1F5-4FAB-B9CA-96E5E6C59013}" type="sibTrans" cxnId="{C49FC640-DD2C-4BA1-8BC9-31020BA0726A}">
      <dgm:prSet/>
      <dgm:spPr/>
      <dgm:t>
        <a:bodyPr/>
        <a:lstStyle/>
        <a:p>
          <a:endParaRPr lang="ru-RU"/>
        </a:p>
      </dgm:t>
    </dgm:pt>
    <dgm:pt modelId="{F94F3EBC-D75C-4413-B8F9-DE9CCF11967E}">
      <dgm:prSet phldrT="[Текст]" custT="1"/>
      <dgm:spPr/>
      <dgm:t>
        <a:bodyPr/>
        <a:lstStyle/>
        <a:p>
          <a:r>
            <a:rPr lang="ru-RU" sz="1600" b="1"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dirty="0">
            <a:solidFill>
              <a:srgbClr val="FF0000"/>
            </a:solidFill>
            <a:latin typeface="Arial" panose="020B0604020202020204" pitchFamily="34" charset="0"/>
            <a:cs typeface="Arial" panose="020B0604020202020204" pitchFamily="34" charset="0"/>
          </a:endParaRPr>
        </a:p>
      </dgm:t>
    </dgm:pt>
    <dgm:pt modelId="{F1796590-1905-474F-ABCB-90420B0822E5}" type="parTrans" cxnId="{782475BF-D819-4850-A60F-8CFA21FB4F72}">
      <dgm:prSet/>
      <dgm:spPr/>
      <dgm:t>
        <a:bodyPr/>
        <a:lstStyle/>
        <a:p>
          <a:endParaRPr lang="ru-RU"/>
        </a:p>
      </dgm:t>
    </dgm:pt>
    <dgm:pt modelId="{A28AE943-480B-4351-83BC-2D43CA128191}" type="sibTrans" cxnId="{782475BF-D819-4850-A60F-8CFA21FB4F72}">
      <dgm:prSet/>
      <dgm:spPr/>
      <dgm:t>
        <a:bodyPr/>
        <a:lstStyle/>
        <a:p>
          <a:endParaRPr lang="ru-RU"/>
        </a:p>
      </dgm:t>
    </dgm:pt>
    <dgm:pt modelId="{91E65C7A-E6F0-4BC2-A8CC-019F9641527B}">
      <dgm:prSet phldrT="[Текст]" custT="1"/>
      <dgm:spPr/>
      <dgm:t>
        <a:bodyPr/>
        <a:lstStyle/>
        <a:p>
          <a:r>
            <a:rPr lang="ru-RU" sz="1600" b="1"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dirty="0">
            <a:solidFill>
              <a:srgbClr val="FF0000"/>
            </a:solidFill>
            <a:latin typeface="Arial" panose="020B0604020202020204" pitchFamily="34" charset="0"/>
            <a:cs typeface="Arial" panose="020B0604020202020204" pitchFamily="34" charset="0"/>
          </a:endParaRPr>
        </a:p>
      </dgm:t>
    </dgm:pt>
    <dgm:pt modelId="{8ACAC14D-EFE9-4068-851F-E697ED4770F7}" type="parTrans" cxnId="{CC10B4B0-A022-45EE-8827-85AFBECB338D}">
      <dgm:prSet/>
      <dgm:spPr/>
      <dgm:t>
        <a:bodyPr/>
        <a:lstStyle/>
        <a:p>
          <a:endParaRPr lang="ru-RU"/>
        </a:p>
      </dgm:t>
    </dgm:pt>
    <dgm:pt modelId="{603F2ECB-A9C6-4571-BFFA-FB01A02E92D3}" type="sibTrans" cxnId="{CC10B4B0-A022-45EE-8827-85AFBECB338D}">
      <dgm:prSet/>
      <dgm:spPr/>
      <dgm:t>
        <a:bodyPr/>
        <a:lstStyle/>
        <a:p>
          <a:endParaRPr lang="ru-RU"/>
        </a:p>
      </dgm:t>
    </dgm:pt>
    <dgm:pt modelId="{1F4F0F5F-DA3D-42EA-80DC-49F53D93F500}">
      <dgm:prSet phldrT="[Текст]" custT="1"/>
      <dgm:spPr/>
      <dgm:t>
        <a:bodyPr/>
        <a:lstStyle/>
        <a:p>
          <a:r>
            <a:rPr lang="ru-RU" sz="1600" b="1"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dirty="0">
            <a:solidFill>
              <a:schemeClr val="tx1"/>
            </a:solidFill>
            <a:latin typeface="Arial" panose="020B0604020202020204" pitchFamily="34" charset="0"/>
            <a:cs typeface="Arial" panose="020B0604020202020204" pitchFamily="34" charset="0"/>
          </a:endParaRPr>
        </a:p>
      </dgm:t>
    </dgm:pt>
    <dgm:pt modelId="{2591E8B3-DBD3-4960-BE01-2DA1A9518010}" type="parTrans" cxnId="{2C5FDA6C-E4A3-4387-9F4C-7B494779FB04}">
      <dgm:prSet/>
      <dgm:spPr/>
      <dgm:t>
        <a:bodyPr/>
        <a:lstStyle/>
        <a:p>
          <a:endParaRPr lang="ru-RU"/>
        </a:p>
      </dgm:t>
    </dgm:pt>
    <dgm:pt modelId="{920A4460-DB17-457C-B962-C1510F177C1A}" type="sibTrans" cxnId="{2C5FDA6C-E4A3-4387-9F4C-7B494779FB04}">
      <dgm:prSet/>
      <dgm:spPr/>
      <dgm:t>
        <a:bodyPr/>
        <a:lstStyle/>
        <a:p>
          <a:endParaRPr lang="ru-RU"/>
        </a:p>
      </dgm:t>
    </dgm:pt>
    <dgm:pt modelId="{A02A1376-E65E-491B-AA7F-D69E15DDF881}">
      <dgm:prSet phldrT="[Текст]" custT="1"/>
      <dgm:spPr/>
      <dgm:t>
        <a:bodyPr/>
        <a:lstStyle/>
        <a:p>
          <a:r>
            <a:rPr lang="ru-RU" sz="1600" b="1" dirty="0" smtClean="0">
              <a:latin typeface="Arial" panose="020B0604020202020204" pitchFamily="34" charset="0"/>
              <a:cs typeface="Arial" panose="020B0604020202020204" pitchFamily="34" charset="0"/>
            </a:rPr>
            <a:t>Переход к формированию муниципального задания на оказание муниципальных услуг физическим и юридическим лицам на основе единого перечня таких услуг и единых нормативов их финансового обеспечения</a:t>
          </a:r>
          <a:endParaRPr lang="ru-RU" sz="1600" b="1" dirty="0">
            <a:solidFill>
              <a:srgbClr val="FF0000"/>
            </a:solidFill>
            <a:latin typeface="Arial" panose="020B0604020202020204" pitchFamily="34" charset="0"/>
            <a:cs typeface="Arial" panose="020B0604020202020204" pitchFamily="34" charset="0"/>
          </a:endParaRPr>
        </a:p>
      </dgm:t>
    </dgm:pt>
    <dgm:pt modelId="{B269D166-B8ED-4A6A-BE0B-18FC2C581E43}" type="parTrans" cxnId="{1252D98B-576F-45D3-8668-6ADF79B81585}">
      <dgm:prSet/>
      <dgm:spPr/>
      <dgm:t>
        <a:bodyPr/>
        <a:lstStyle/>
        <a:p>
          <a:endParaRPr lang="ru-RU"/>
        </a:p>
      </dgm:t>
    </dgm:pt>
    <dgm:pt modelId="{8015EB0A-8923-4F2B-B720-950618D07DBF}" type="sibTrans" cxnId="{1252D98B-576F-45D3-8668-6ADF79B81585}">
      <dgm:prSet/>
      <dgm:spPr/>
      <dgm:t>
        <a:bodyPr/>
        <a:lstStyle/>
        <a:p>
          <a:endParaRPr lang="ru-RU"/>
        </a:p>
      </dgm:t>
    </dgm:pt>
    <dgm:pt modelId="{63DFB617-A80E-4D21-8DDC-748F95F11B59}">
      <dgm:prSet phldrT="[Текст]" custT="1"/>
      <dgm:spPr/>
      <dgm:t>
        <a:bodyPr/>
        <a:lstStyle/>
        <a:p>
          <a:r>
            <a:rPr lang="ru-RU" sz="1600" b="1"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dirty="0">
            <a:latin typeface="Arial" panose="020B0604020202020204" pitchFamily="34" charset="0"/>
            <a:cs typeface="Arial" panose="020B0604020202020204" pitchFamily="34" charset="0"/>
          </a:endParaRPr>
        </a:p>
      </dgm:t>
    </dgm:pt>
    <dgm:pt modelId="{146742D2-AA58-4D2E-8F4A-BA7025D673F8}" type="parTrans" cxnId="{5C77B141-87DA-4422-8CC8-434BF29777FC}">
      <dgm:prSet/>
      <dgm:spPr/>
      <dgm:t>
        <a:bodyPr/>
        <a:lstStyle/>
        <a:p>
          <a:endParaRPr lang="ru-RU"/>
        </a:p>
      </dgm:t>
    </dgm:pt>
    <dgm:pt modelId="{C5CD5E45-84D7-42AC-A5CC-ACB10D35F6E6}" type="sibTrans" cxnId="{5C77B141-87DA-4422-8CC8-434BF29777FC}">
      <dgm:prSet/>
      <dgm:spPr/>
      <dgm:t>
        <a:bodyPr/>
        <a:lstStyle/>
        <a:p>
          <a:endParaRPr lang="ru-RU"/>
        </a:p>
      </dgm:t>
    </dgm:pt>
    <dgm:pt modelId="{ECAF43EF-053D-4A3B-9510-D58A0F97CC41}" type="pres">
      <dgm:prSet presAssocID="{7E1E99AD-588E-42E2-BFA4-A86129786671}" presName="compositeShape" presStyleCnt="0">
        <dgm:presLayoutVars>
          <dgm:dir/>
          <dgm:resizeHandles/>
        </dgm:presLayoutVars>
      </dgm:prSet>
      <dgm:spPr/>
      <dgm:t>
        <a:bodyPr/>
        <a:lstStyle/>
        <a:p>
          <a:endParaRPr lang="ru-RU"/>
        </a:p>
      </dgm:t>
    </dgm:pt>
    <dgm:pt modelId="{49C3E696-3C3B-4A8B-B85F-0A936A20E2F5}" type="pres">
      <dgm:prSet presAssocID="{7E1E99AD-588E-42E2-BFA4-A86129786671}" presName="pyramid" presStyleLbl="node1" presStyleIdx="0" presStyleCnt="1" custLinFactNeighborX="-16051" custLinFactNeighborY="1883"/>
      <dgm:spPr/>
    </dgm:pt>
    <dgm:pt modelId="{CE6A6B8E-6D7D-4587-B0F0-7E301CBF0AC4}" type="pres">
      <dgm:prSet presAssocID="{7E1E99AD-588E-42E2-BFA4-A86129786671}" presName="theList" presStyleCnt="0"/>
      <dgm:spPr/>
    </dgm:pt>
    <dgm:pt modelId="{F3EAE733-1CF7-48D6-83FD-ED601BD503C8}" type="pres">
      <dgm:prSet presAssocID="{95F456EB-82E8-4D07-BC7B-BD9CC121120B}" presName="aNode" presStyleLbl="fgAcc1" presStyleIdx="0" presStyleCnt="6" custScaleX="195898" custScaleY="44489">
        <dgm:presLayoutVars>
          <dgm:bulletEnabled val="1"/>
        </dgm:presLayoutVars>
      </dgm:prSet>
      <dgm:spPr/>
      <dgm:t>
        <a:bodyPr/>
        <a:lstStyle/>
        <a:p>
          <a:endParaRPr lang="ru-RU"/>
        </a:p>
      </dgm:t>
    </dgm:pt>
    <dgm:pt modelId="{E4BC78B4-97E8-4178-8D4E-19A935F50548}" type="pres">
      <dgm:prSet presAssocID="{95F456EB-82E8-4D07-BC7B-BD9CC121120B}" presName="aSpace" presStyleCnt="0"/>
      <dgm:spPr/>
    </dgm:pt>
    <dgm:pt modelId="{DAF86DAB-7CD3-4BC9-8A0C-BBE87582B9D8}" type="pres">
      <dgm:prSet presAssocID="{F94F3EBC-D75C-4413-B8F9-DE9CCF11967E}" presName="aNode" presStyleLbl="fgAcc1" presStyleIdx="1" presStyleCnt="6" custScaleX="198039" custScaleY="57075">
        <dgm:presLayoutVars>
          <dgm:bulletEnabled val="1"/>
        </dgm:presLayoutVars>
      </dgm:prSet>
      <dgm:spPr/>
      <dgm:t>
        <a:bodyPr/>
        <a:lstStyle/>
        <a:p>
          <a:endParaRPr lang="ru-RU"/>
        </a:p>
      </dgm:t>
    </dgm:pt>
    <dgm:pt modelId="{5591E636-B58F-4D71-A530-548536FC8B76}" type="pres">
      <dgm:prSet presAssocID="{F94F3EBC-D75C-4413-B8F9-DE9CCF11967E}" presName="aSpace" presStyleCnt="0"/>
      <dgm:spPr/>
    </dgm:pt>
    <dgm:pt modelId="{30A5ADDA-2DC0-402B-B660-9D5AB610F0C0}" type="pres">
      <dgm:prSet presAssocID="{91E65C7A-E6F0-4BC2-A8CC-019F9641527B}" presName="aNode" presStyleLbl="fgAcc1" presStyleIdx="2" presStyleCnt="6" custScaleX="196968" custScaleY="87036" custLinFactNeighborX="0" custLinFactNeighborY="33102">
        <dgm:presLayoutVars>
          <dgm:bulletEnabled val="1"/>
        </dgm:presLayoutVars>
      </dgm:prSet>
      <dgm:spPr/>
      <dgm:t>
        <a:bodyPr/>
        <a:lstStyle/>
        <a:p>
          <a:endParaRPr lang="ru-RU"/>
        </a:p>
      </dgm:t>
    </dgm:pt>
    <dgm:pt modelId="{F54EC742-B861-4B2F-BE84-6729B9F3EAE8}" type="pres">
      <dgm:prSet presAssocID="{91E65C7A-E6F0-4BC2-A8CC-019F9641527B}" presName="aSpace" presStyleCnt="0"/>
      <dgm:spPr/>
    </dgm:pt>
    <dgm:pt modelId="{06D23EE5-40F9-459F-8909-3D4AF5485320}" type="pres">
      <dgm:prSet presAssocID="{1F4F0F5F-DA3D-42EA-80DC-49F53D93F500}" presName="aNode" presStyleLbl="fgAcc1" presStyleIdx="3" presStyleCnt="6" custScaleX="196945" custScaleY="160871" custLinFactY="10490" custLinFactNeighborX="-2777" custLinFactNeighborY="100000">
        <dgm:presLayoutVars>
          <dgm:bulletEnabled val="1"/>
        </dgm:presLayoutVars>
      </dgm:prSet>
      <dgm:spPr/>
      <dgm:t>
        <a:bodyPr/>
        <a:lstStyle/>
        <a:p>
          <a:endParaRPr lang="ru-RU"/>
        </a:p>
      </dgm:t>
    </dgm:pt>
    <dgm:pt modelId="{567747F0-DA96-42B6-BC46-CB18760E2398}" type="pres">
      <dgm:prSet presAssocID="{1F4F0F5F-DA3D-42EA-80DC-49F53D93F500}" presName="aSpace" presStyleCnt="0"/>
      <dgm:spPr/>
    </dgm:pt>
    <dgm:pt modelId="{853221B9-74E3-4799-9ACD-D51A022A6DC6}" type="pres">
      <dgm:prSet presAssocID="{A02A1376-E65E-491B-AA7F-D69E15DDF881}" presName="aNode" presStyleLbl="fgAcc1" presStyleIdx="4" presStyleCnt="6" custScaleX="198039" custScaleY="86577" custLinFactY="21716" custLinFactNeighborX="535" custLinFactNeighborY="100000">
        <dgm:presLayoutVars>
          <dgm:bulletEnabled val="1"/>
        </dgm:presLayoutVars>
      </dgm:prSet>
      <dgm:spPr/>
      <dgm:t>
        <a:bodyPr/>
        <a:lstStyle/>
        <a:p>
          <a:endParaRPr lang="ru-RU"/>
        </a:p>
      </dgm:t>
    </dgm:pt>
    <dgm:pt modelId="{BC0E5318-6DF8-4934-8291-93F202EF1B64}" type="pres">
      <dgm:prSet presAssocID="{A02A1376-E65E-491B-AA7F-D69E15DDF881}" presName="aSpace" presStyleCnt="0"/>
      <dgm:spPr/>
    </dgm:pt>
    <dgm:pt modelId="{CFA6A1FB-7FEB-4E70-8DC1-AB03EE7EBA27}" type="pres">
      <dgm:prSet presAssocID="{63DFB617-A80E-4D21-8DDC-748F95F11B59}" presName="aNode" presStyleLbl="fgAcc1" presStyleIdx="5" presStyleCnt="6" custScaleX="195898" custScaleY="84038" custLinFactY="27424" custLinFactNeighborX="-535" custLinFactNeighborY="100000">
        <dgm:presLayoutVars>
          <dgm:bulletEnabled val="1"/>
        </dgm:presLayoutVars>
      </dgm:prSet>
      <dgm:spPr/>
      <dgm:t>
        <a:bodyPr/>
        <a:lstStyle/>
        <a:p>
          <a:endParaRPr lang="ru-RU"/>
        </a:p>
      </dgm:t>
    </dgm:pt>
    <dgm:pt modelId="{B4CCC701-276B-4518-B491-7BB883532995}" type="pres">
      <dgm:prSet presAssocID="{63DFB617-A80E-4D21-8DDC-748F95F11B59}" presName="aSpace" presStyleCnt="0"/>
      <dgm:spPr/>
    </dgm:pt>
  </dgm:ptLst>
  <dgm:cxnLst>
    <dgm:cxn modelId="{D37BE9F3-137D-43C7-A5D7-5889F6CCE800}" type="presOf" srcId="{F94F3EBC-D75C-4413-B8F9-DE9CCF11967E}" destId="{DAF86DAB-7CD3-4BC9-8A0C-BBE87582B9D8}" srcOrd="0" destOrd="0" presId="urn:microsoft.com/office/officeart/2005/8/layout/pyramid2"/>
    <dgm:cxn modelId="{782475BF-D819-4850-A60F-8CFA21FB4F72}" srcId="{7E1E99AD-588E-42E2-BFA4-A86129786671}" destId="{F94F3EBC-D75C-4413-B8F9-DE9CCF11967E}" srcOrd="1" destOrd="0" parTransId="{F1796590-1905-474F-ABCB-90420B0822E5}" sibTransId="{A28AE943-480B-4351-83BC-2D43CA128191}"/>
    <dgm:cxn modelId="{2C5FDA6C-E4A3-4387-9F4C-7B494779FB04}" srcId="{7E1E99AD-588E-42E2-BFA4-A86129786671}" destId="{1F4F0F5F-DA3D-42EA-80DC-49F53D93F500}" srcOrd="3" destOrd="0" parTransId="{2591E8B3-DBD3-4960-BE01-2DA1A9518010}" sibTransId="{920A4460-DB17-457C-B962-C1510F177C1A}"/>
    <dgm:cxn modelId="{5C77B141-87DA-4422-8CC8-434BF29777FC}" srcId="{7E1E99AD-588E-42E2-BFA4-A86129786671}" destId="{63DFB617-A80E-4D21-8DDC-748F95F11B59}" srcOrd="5" destOrd="0" parTransId="{146742D2-AA58-4D2E-8F4A-BA7025D673F8}" sibTransId="{C5CD5E45-84D7-42AC-A5CC-ACB10D35F6E6}"/>
    <dgm:cxn modelId="{CC10B4B0-A022-45EE-8827-85AFBECB338D}" srcId="{7E1E99AD-588E-42E2-BFA4-A86129786671}" destId="{91E65C7A-E6F0-4BC2-A8CC-019F9641527B}" srcOrd="2" destOrd="0" parTransId="{8ACAC14D-EFE9-4068-851F-E697ED4770F7}" sibTransId="{603F2ECB-A9C6-4571-BFFA-FB01A02E92D3}"/>
    <dgm:cxn modelId="{6212A037-B3DA-4E51-A615-2E24C7D7846E}" type="presOf" srcId="{63DFB617-A80E-4D21-8DDC-748F95F11B59}" destId="{CFA6A1FB-7FEB-4E70-8DC1-AB03EE7EBA27}" srcOrd="0" destOrd="0" presId="urn:microsoft.com/office/officeart/2005/8/layout/pyramid2"/>
    <dgm:cxn modelId="{A6EF37C3-02BA-4A33-B9AA-D8BFD7CA1D73}" type="presOf" srcId="{1F4F0F5F-DA3D-42EA-80DC-49F53D93F500}" destId="{06D23EE5-40F9-459F-8909-3D4AF5485320}" srcOrd="0" destOrd="0" presId="urn:microsoft.com/office/officeart/2005/8/layout/pyramid2"/>
    <dgm:cxn modelId="{1252D98B-576F-45D3-8668-6ADF79B81585}" srcId="{7E1E99AD-588E-42E2-BFA4-A86129786671}" destId="{A02A1376-E65E-491B-AA7F-D69E15DDF881}" srcOrd="4" destOrd="0" parTransId="{B269D166-B8ED-4A6A-BE0B-18FC2C581E43}" sibTransId="{8015EB0A-8923-4F2B-B720-950618D07DBF}"/>
    <dgm:cxn modelId="{D6AE9A8F-1518-47F0-A114-C5DEB6A747A5}" type="presOf" srcId="{7E1E99AD-588E-42E2-BFA4-A86129786671}" destId="{ECAF43EF-053D-4A3B-9510-D58A0F97CC41}" srcOrd="0" destOrd="0" presId="urn:microsoft.com/office/officeart/2005/8/layout/pyramid2"/>
    <dgm:cxn modelId="{C49FC640-DD2C-4BA1-8BC9-31020BA0726A}" srcId="{7E1E99AD-588E-42E2-BFA4-A86129786671}" destId="{95F456EB-82E8-4D07-BC7B-BD9CC121120B}" srcOrd="0" destOrd="0" parTransId="{B64C369E-2197-4F2C-9BDE-5686040ECC8B}" sibTransId="{156A1B14-C1F5-4FAB-B9CA-96E5E6C59013}"/>
    <dgm:cxn modelId="{071C787D-06B6-405F-A045-EB1AD15F5BD9}" type="presOf" srcId="{95F456EB-82E8-4D07-BC7B-BD9CC121120B}" destId="{F3EAE733-1CF7-48D6-83FD-ED601BD503C8}" srcOrd="0" destOrd="0" presId="urn:microsoft.com/office/officeart/2005/8/layout/pyramid2"/>
    <dgm:cxn modelId="{C4381BE7-D6B2-4C78-83D1-6447404B1F89}" type="presOf" srcId="{A02A1376-E65E-491B-AA7F-D69E15DDF881}" destId="{853221B9-74E3-4799-9ACD-D51A022A6DC6}" srcOrd="0" destOrd="0" presId="urn:microsoft.com/office/officeart/2005/8/layout/pyramid2"/>
    <dgm:cxn modelId="{F96C2E63-658B-48F7-B949-2D0955A6C21C}" type="presOf" srcId="{91E65C7A-E6F0-4BC2-A8CC-019F9641527B}" destId="{30A5ADDA-2DC0-402B-B660-9D5AB610F0C0}" srcOrd="0" destOrd="0" presId="urn:microsoft.com/office/officeart/2005/8/layout/pyramid2"/>
    <dgm:cxn modelId="{2B56A12F-7DB3-40C7-8B52-8519E216BD2B}" type="presParOf" srcId="{ECAF43EF-053D-4A3B-9510-D58A0F97CC41}" destId="{49C3E696-3C3B-4A8B-B85F-0A936A20E2F5}" srcOrd="0" destOrd="0" presId="urn:microsoft.com/office/officeart/2005/8/layout/pyramid2"/>
    <dgm:cxn modelId="{C7729D37-F9F1-4D14-8338-062797D69F96}" type="presParOf" srcId="{ECAF43EF-053D-4A3B-9510-D58A0F97CC41}" destId="{CE6A6B8E-6D7D-4587-B0F0-7E301CBF0AC4}" srcOrd="1" destOrd="0" presId="urn:microsoft.com/office/officeart/2005/8/layout/pyramid2"/>
    <dgm:cxn modelId="{FBE3E629-AAFB-4156-8AF2-285AEADBEE52}" type="presParOf" srcId="{CE6A6B8E-6D7D-4587-B0F0-7E301CBF0AC4}" destId="{F3EAE733-1CF7-48D6-83FD-ED601BD503C8}" srcOrd="0" destOrd="0" presId="urn:microsoft.com/office/officeart/2005/8/layout/pyramid2"/>
    <dgm:cxn modelId="{850F0C9E-12DD-4A7C-85AB-0838D7BD07A9}" type="presParOf" srcId="{CE6A6B8E-6D7D-4587-B0F0-7E301CBF0AC4}" destId="{E4BC78B4-97E8-4178-8D4E-19A935F50548}" srcOrd="1" destOrd="0" presId="urn:microsoft.com/office/officeart/2005/8/layout/pyramid2"/>
    <dgm:cxn modelId="{864F388E-EE41-4871-A49F-97D420266FAA}" type="presParOf" srcId="{CE6A6B8E-6D7D-4587-B0F0-7E301CBF0AC4}" destId="{DAF86DAB-7CD3-4BC9-8A0C-BBE87582B9D8}" srcOrd="2" destOrd="0" presId="urn:microsoft.com/office/officeart/2005/8/layout/pyramid2"/>
    <dgm:cxn modelId="{71379AFC-9BFC-4AB6-8457-A9AC883B89D4}" type="presParOf" srcId="{CE6A6B8E-6D7D-4587-B0F0-7E301CBF0AC4}" destId="{5591E636-B58F-4D71-A530-548536FC8B76}" srcOrd="3" destOrd="0" presId="urn:microsoft.com/office/officeart/2005/8/layout/pyramid2"/>
    <dgm:cxn modelId="{F5AA8B79-58D9-443F-9204-415E1B6C86B1}" type="presParOf" srcId="{CE6A6B8E-6D7D-4587-B0F0-7E301CBF0AC4}" destId="{30A5ADDA-2DC0-402B-B660-9D5AB610F0C0}" srcOrd="4" destOrd="0" presId="urn:microsoft.com/office/officeart/2005/8/layout/pyramid2"/>
    <dgm:cxn modelId="{F465B60D-E804-474B-A816-7E65A7E13EB9}" type="presParOf" srcId="{CE6A6B8E-6D7D-4587-B0F0-7E301CBF0AC4}" destId="{F54EC742-B861-4B2F-BE84-6729B9F3EAE8}" srcOrd="5" destOrd="0" presId="urn:microsoft.com/office/officeart/2005/8/layout/pyramid2"/>
    <dgm:cxn modelId="{2D53697B-6EFD-460A-8356-1BD1FDD99017}" type="presParOf" srcId="{CE6A6B8E-6D7D-4587-B0F0-7E301CBF0AC4}" destId="{06D23EE5-40F9-459F-8909-3D4AF5485320}" srcOrd="6" destOrd="0" presId="urn:microsoft.com/office/officeart/2005/8/layout/pyramid2"/>
    <dgm:cxn modelId="{C3F90471-E505-449A-8C87-BC4517E58E53}" type="presParOf" srcId="{CE6A6B8E-6D7D-4587-B0F0-7E301CBF0AC4}" destId="{567747F0-DA96-42B6-BC46-CB18760E2398}" srcOrd="7" destOrd="0" presId="urn:microsoft.com/office/officeart/2005/8/layout/pyramid2"/>
    <dgm:cxn modelId="{E1C75925-8920-4EAC-99CA-B8FAE06F2D1B}" type="presParOf" srcId="{CE6A6B8E-6D7D-4587-B0F0-7E301CBF0AC4}" destId="{853221B9-74E3-4799-9ACD-D51A022A6DC6}" srcOrd="8" destOrd="0" presId="urn:microsoft.com/office/officeart/2005/8/layout/pyramid2"/>
    <dgm:cxn modelId="{BF8F3878-F937-4D86-9C87-73C6F7B97622}" type="presParOf" srcId="{CE6A6B8E-6D7D-4587-B0F0-7E301CBF0AC4}" destId="{BC0E5318-6DF8-4934-8291-93F202EF1B64}" srcOrd="9" destOrd="0" presId="urn:microsoft.com/office/officeart/2005/8/layout/pyramid2"/>
    <dgm:cxn modelId="{C049C421-1F9D-4666-8E0D-5FFD74574CE2}" type="presParOf" srcId="{CE6A6B8E-6D7D-4587-B0F0-7E301CBF0AC4}" destId="{CFA6A1FB-7FEB-4E70-8DC1-AB03EE7EBA27}" srcOrd="10" destOrd="0" presId="urn:microsoft.com/office/officeart/2005/8/layout/pyramid2"/>
    <dgm:cxn modelId="{E39E0194-C930-4133-B1BE-BC08052A3834}" type="presParOf" srcId="{CE6A6B8E-6D7D-4587-B0F0-7E301CBF0AC4}" destId="{B4CCC701-276B-4518-B491-7BB883532995}"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9E3F56-7384-4639-9BD8-589CE95A84B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3938C5C9-866C-4748-B227-D0A96B76E4F4}">
      <dgm:prSet phldrT="[Текст]" custT="1"/>
      <dgm:spPr/>
      <dgm:t>
        <a:bodyPr/>
        <a:lstStyle/>
        <a:p>
          <a:r>
            <a:rPr lang="ru-RU" sz="16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dirty="0">
            <a:latin typeface="Arial Black" panose="020B0A04020102020204" pitchFamily="34" charset="0"/>
          </a:endParaRPr>
        </a:p>
      </dgm:t>
    </dgm:pt>
    <dgm:pt modelId="{467974BD-F29F-45E9-9E64-1C58BA8EC67F}" type="parTrans" cxnId="{F8B191B4-16B4-449B-B66D-FA9E54ADF2F7}">
      <dgm:prSet/>
      <dgm:spPr/>
      <dgm:t>
        <a:bodyPr/>
        <a:lstStyle/>
        <a:p>
          <a:endParaRPr lang="ru-RU"/>
        </a:p>
      </dgm:t>
    </dgm:pt>
    <dgm:pt modelId="{B74E985A-7BEB-47DD-A698-BC8505D2F45C}" type="sibTrans" cxnId="{F8B191B4-16B4-449B-B66D-FA9E54ADF2F7}">
      <dgm:prSet/>
      <dgm:spPr/>
      <dgm:t>
        <a:bodyPr/>
        <a:lstStyle/>
        <a:p>
          <a:endParaRPr lang="ru-RU"/>
        </a:p>
      </dgm:t>
    </dgm:pt>
    <dgm:pt modelId="{2B23C257-ED17-49DF-92A4-04760F772437}">
      <dgm:prSet phldrT="[Текст]" custT="1"/>
      <dgm:spPr/>
      <dgm:t>
        <a:bodyPr/>
        <a:lstStyle/>
        <a:p>
          <a:r>
            <a:rPr lang="ru-RU" sz="1100" dirty="0" smtClean="0">
              <a:latin typeface="Arial Black" panose="020B0A04020102020204" pitchFamily="34" charset="0"/>
            </a:rPr>
            <a:t>НАЛОГОВЫЕ ДОХОДЫ </a:t>
          </a:r>
        </a:p>
        <a:p>
          <a:r>
            <a:rPr lang="ru-RU" sz="11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dirty="0">
            <a:latin typeface="Arial Black" panose="020B0A04020102020204" pitchFamily="34" charset="0"/>
          </a:endParaRPr>
        </a:p>
      </dgm:t>
    </dgm:pt>
    <dgm:pt modelId="{586BB53A-9D8C-4BF7-BCED-8F1828C50296}" type="parTrans" cxnId="{22155FF1-4DA3-4E8B-9B5E-9DA01917CF73}">
      <dgm:prSet/>
      <dgm:spPr/>
      <dgm:t>
        <a:bodyPr/>
        <a:lstStyle/>
        <a:p>
          <a:endParaRPr lang="ru-RU"/>
        </a:p>
      </dgm:t>
    </dgm:pt>
    <dgm:pt modelId="{7FFDE840-98C4-4927-9FCE-5B81CD171E45}" type="sibTrans" cxnId="{22155FF1-4DA3-4E8B-9B5E-9DA01917CF73}">
      <dgm:prSet/>
      <dgm:spPr/>
      <dgm:t>
        <a:bodyPr/>
        <a:lstStyle/>
        <a:p>
          <a:endParaRPr lang="ru-RU"/>
        </a:p>
      </dgm:t>
    </dgm:pt>
    <dgm:pt modelId="{C72C6CA0-928A-4130-9139-E68C58CADF4C}">
      <dgm:prSet phldrT="[Текст]" custT="1"/>
      <dgm:spPr/>
      <dgm:t>
        <a:bodyPr/>
        <a:lstStyle/>
        <a:p>
          <a:r>
            <a:rPr lang="ru-RU" sz="1100" dirty="0" smtClean="0">
              <a:latin typeface="Arial Black" panose="020B0A04020102020204" pitchFamily="34" charset="0"/>
            </a:rPr>
            <a:t>НЕНАЛОГОВЫЕ ДОХОДЫ</a:t>
          </a:r>
        </a:p>
        <a:p>
          <a:r>
            <a:rPr lang="ru-RU" sz="11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dirty="0">
            <a:latin typeface="Arial Black" panose="020B0A04020102020204" pitchFamily="34" charset="0"/>
          </a:endParaRPr>
        </a:p>
      </dgm:t>
    </dgm:pt>
    <dgm:pt modelId="{A564AA4C-0D11-4EAC-9B85-5EBEF3225FA8}" type="parTrans" cxnId="{0DE63FA8-789F-4E37-9926-392E3D232E71}">
      <dgm:prSet/>
      <dgm:spPr/>
      <dgm:t>
        <a:bodyPr/>
        <a:lstStyle/>
        <a:p>
          <a:endParaRPr lang="ru-RU"/>
        </a:p>
      </dgm:t>
    </dgm:pt>
    <dgm:pt modelId="{F08F441F-2F02-4BDD-BD1E-01F172AADEDF}" type="sibTrans" cxnId="{0DE63FA8-789F-4E37-9926-392E3D232E71}">
      <dgm:prSet/>
      <dgm:spPr/>
      <dgm:t>
        <a:bodyPr/>
        <a:lstStyle/>
        <a:p>
          <a:endParaRPr lang="ru-RU"/>
        </a:p>
      </dgm:t>
    </dgm:pt>
    <dgm:pt modelId="{F806E6E7-3405-4A54-BFFA-E79AED5CEBBF}">
      <dgm:prSet phldrT="[Текст]" custT="1"/>
      <dgm:spPr/>
      <dgm:t>
        <a:bodyPr/>
        <a:lstStyle/>
        <a:p>
          <a:r>
            <a:rPr lang="ru-RU" sz="1100" dirty="0" smtClean="0">
              <a:solidFill>
                <a:schemeClr val="bg1"/>
              </a:solidFill>
              <a:latin typeface="Arial Black" panose="020B0A04020102020204" pitchFamily="34" charset="0"/>
            </a:rPr>
            <a:t>БЕЗВОЗМЕЗДНЫЕПОСТУПЛЕНИЯ</a:t>
          </a:r>
        </a:p>
        <a:p>
          <a:r>
            <a:rPr lang="ru-RU" sz="11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dirty="0">
            <a:solidFill>
              <a:schemeClr val="bg1"/>
            </a:solidFill>
            <a:latin typeface="Arial Black" panose="020B0A04020102020204" pitchFamily="34" charset="0"/>
          </a:endParaRPr>
        </a:p>
      </dgm:t>
    </dgm:pt>
    <dgm:pt modelId="{B1095DE1-6C96-46C2-87BF-79F4604DAF3B}" type="parTrans" cxnId="{D479CBE5-7324-47B8-AD21-82653FD98DDE}">
      <dgm:prSet/>
      <dgm:spPr/>
      <dgm:t>
        <a:bodyPr/>
        <a:lstStyle/>
        <a:p>
          <a:endParaRPr lang="ru-RU"/>
        </a:p>
      </dgm:t>
    </dgm:pt>
    <dgm:pt modelId="{0BAA4383-E45A-4094-9901-A336619756FE}" type="sibTrans" cxnId="{D479CBE5-7324-47B8-AD21-82653FD98DDE}">
      <dgm:prSet/>
      <dgm:spPr/>
      <dgm:t>
        <a:bodyPr/>
        <a:lstStyle/>
        <a:p>
          <a:endParaRPr lang="ru-RU"/>
        </a:p>
      </dgm:t>
    </dgm:pt>
    <dgm:pt modelId="{DB844E7B-3069-4CD8-B771-4B3CC7D81BCE}" type="pres">
      <dgm:prSet presAssocID="{079E3F56-7384-4639-9BD8-589CE95A84B7}" presName="hierChild1" presStyleCnt="0">
        <dgm:presLayoutVars>
          <dgm:orgChart val="1"/>
          <dgm:chPref val="1"/>
          <dgm:dir/>
          <dgm:animOne val="branch"/>
          <dgm:animLvl val="lvl"/>
          <dgm:resizeHandles/>
        </dgm:presLayoutVars>
      </dgm:prSet>
      <dgm:spPr/>
      <dgm:t>
        <a:bodyPr/>
        <a:lstStyle/>
        <a:p>
          <a:endParaRPr lang="ru-RU"/>
        </a:p>
      </dgm:t>
    </dgm:pt>
    <dgm:pt modelId="{06810542-189E-4315-8FC8-402F9A4DB350}" type="pres">
      <dgm:prSet presAssocID="{3938C5C9-866C-4748-B227-D0A96B76E4F4}" presName="hierRoot1" presStyleCnt="0">
        <dgm:presLayoutVars>
          <dgm:hierBranch val="init"/>
        </dgm:presLayoutVars>
      </dgm:prSet>
      <dgm:spPr/>
    </dgm:pt>
    <dgm:pt modelId="{1DC8A972-BCB1-480F-849E-F68D228683D1}" type="pres">
      <dgm:prSet presAssocID="{3938C5C9-866C-4748-B227-D0A96B76E4F4}" presName="rootComposite1" presStyleCnt="0"/>
      <dgm:spPr/>
    </dgm:pt>
    <dgm:pt modelId="{3BA4F713-1F1B-49B8-AAF7-A265B88A9F80}" type="pres">
      <dgm:prSet presAssocID="{3938C5C9-866C-4748-B227-D0A96B76E4F4}" presName="rootText1" presStyleLbl="node0" presStyleIdx="0" presStyleCnt="1" custScaleX="375349" custScaleY="122336" custLinFactNeighborX="0" custLinFactNeighborY="-90370">
        <dgm:presLayoutVars>
          <dgm:chPref val="3"/>
        </dgm:presLayoutVars>
      </dgm:prSet>
      <dgm:spPr/>
      <dgm:t>
        <a:bodyPr/>
        <a:lstStyle/>
        <a:p>
          <a:endParaRPr lang="ru-RU"/>
        </a:p>
      </dgm:t>
    </dgm:pt>
    <dgm:pt modelId="{15F8AFCD-F061-456F-BB5D-32D05F319495}" type="pres">
      <dgm:prSet presAssocID="{3938C5C9-866C-4748-B227-D0A96B76E4F4}" presName="rootConnector1" presStyleLbl="node1" presStyleIdx="0" presStyleCnt="0"/>
      <dgm:spPr/>
      <dgm:t>
        <a:bodyPr/>
        <a:lstStyle/>
        <a:p>
          <a:endParaRPr lang="ru-RU"/>
        </a:p>
      </dgm:t>
    </dgm:pt>
    <dgm:pt modelId="{82D66F90-EFE2-4CE7-9F56-BC9BF57E45D2}" type="pres">
      <dgm:prSet presAssocID="{3938C5C9-866C-4748-B227-D0A96B76E4F4}" presName="hierChild2" presStyleCnt="0"/>
      <dgm:spPr/>
    </dgm:pt>
    <dgm:pt modelId="{1ADC1752-FF61-4454-BB1E-6077F8A0275B}" type="pres">
      <dgm:prSet presAssocID="{586BB53A-9D8C-4BF7-BCED-8F1828C50296}" presName="Name37" presStyleLbl="parChTrans1D2" presStyleIdx="0" presStyleCnt="3"/>
      <dgm:spPr/>
      <dgm:t>
        <a:bodyPr/>
        <a:lstStyle/>
        <a:p>
          <a:endParaRPr lang="ru-RU"/>
        </a:p>
      </dgm:t>
    </dgm:pt>
    <dgm:pt modelId="{39792CEA-75BF-4FC3-8A87-E2E29FCC4700}" type="pres">
      <dgm:prSet presAssocID="{2B23C257-ED17-49DF-92A4-04760F772437}" presName="hierRoot2" presStyleCnt="0">
        <dgm:presLayoutVars>
          <dgm:hierBranch val="init"/>
        </dgm:presLayoutVars>
      </dgm:prSet>
      <dgm:spPr/>
    </dgm:pt>
    <dgm:pt modelId="{EDA3F046-7586-4777-99FB-2181BE1D5445}" type="pres">
      <dgm:prSet presAssocID="{2B23C257-ED17-49DF-92A4-04760F772437}" presName="rootComposite" presStyleCnt="0"/>
      <dgm:spPr/>
    </dgm:pt>
    <dgm:pt modelId="{E87C5627-2499-458E-AB9C-ACF7673BE9DF}" type="pres">
      <dgm:prSet presAssocID="{2B23C257-ED17-49DF-92A4-04760F772437}" presName="rootText" presStyleLbl="node2" presStyleIdx="0" presStyleCnt="3" custScaleX="142855" custScaleY="172113" custLinFactY="-10183" custLinFactNeighborX="3400" custLinFactNeighborY="-100000">
        <dgm:presLayoutVars>
          <dgm:chPref val="3"/>
        </dgm:presLayoutVars>
      </dgm:prSet>
      <dgm:spPr/>
      <dgm:t>
        <a:bodyPr/>
        <a:lstStyle/>
        <a:p>
          <a:endParaRPr lang="ru-RU"/>
        </a:p>
      </dgm:t>
    </dgm:pt>
    <dgm:pt modelId="{3715400E-A7A6-46A0-B830-BC2C0D85AC81}" type="pres">
      <dgm:prSet presAssocID="{2B23C257-ED17-49DF-92A4-04760F772437}" presName="rootConnector" presStyleLbl="node2" presStyleIdx="0" presStyleCnt="3"/>
      <dgm:spPr/>
      <dgm:t>
        <a:bodyPr/>
        <a:lstStyle/>
        <a:p>
          <a:endParaRPr lang="ru-RU"/>
        </a:p>
      </dgm:t>
    </dgm:pt>
    <dgm:pt modelId="{486B89AC-9400-42F6-A883-64CC77DB7FAA}" type="pres">
      <dgm:prSet presAssocID="{2B23C257-ED17-49DF-92A4-04760F772437}" presName="hierChild4" presStyleCnt="0"/>
      <dgm:spPr/>
    </dgm:pt>
    <dgm:pt modelId="{27C89507-4C03-4030-AEAE-C7F705642C97}" type="pres">
      <dgm:prSet presAssocID="{2B23C257-ED17-49DF-92A4-04760F772437}" presName="hierChild5" presStyleCnt="0"/>
      <dgm:spPr/>
    </dgm:pt>
    <dgm:pt modelId="{0AFC2978-55B3-4DF2-949D-BA8172C33A20}" type="pres">
      <dgm:prSet presAssocID="{A564AA4C-0D11-4EAC-9B85-5EBEF3225FA8}" presName="Name37" presStyleLbl="parChTrans1D2" presStyleIdx="1" presStyleCnt="3"/>
      <dgm:spPr/>
      <dgm:t>
        <a:bodyPr/>
        <a:lstStyle/>
        <a:p>
          <a:endParaRPr lang="ru-RU"/>
        </a:p>
      </dgm:t>
    </dgm:pt>
    <dgm:pt modelId="{C26EBE4B-2E47-42CD-81CD-A1911C206634}" type="pres">
      <dgm:prSet presAssocID="{C72C6CA0-928A-4130-9139-E68C58CADF4C}" presName="hierRoot2" presStyleCnt="0">
        <dgm:presLayoutVars>
          <dgm:hierBranch val="init"/>
        </dgm:presLayoutVars>
      </dgm:prSet>
      <dgm:spPr/>
    </dgm:pt>
    <dgm:pt modelId="{84120234-3BDC-4146-8FDC-180177A09068}" type="pres">
      <dgm:prSet presAssocID="{C72C6CA0-928A-4130-9139-E68C58CADF4C}" presName="rootComposite" presStyleCnt="0"/>
      <dgm:spPr/>
    </dgm:pt>
    <dgm:pt modelId="{08DBC7AC-D942-445C-9360-D94D0B891D58}" type="pres">
      <dgm:prSet presAssocID="{C72C6CA0-928A-4130-9139-E68C58CADF4C}" presName="rootText" presStyleLbl="node2" presStyleIdx="1" presStyleCnt="3" custAng="0" custScaleX="140713" custScaleY="164708" custLinFactY="-4198" custLinFactNeighborX="-879" custLinFactNeighborY="-100000">
        <dgm:presLayoutVars>
          <dgm:chPref val="3"/>
        </dgm:presLayoutVars>
      </dgm:prSet>
      <dgm:spPr/>
      <dgm:t>
        <a:bodyPr/>
        <a:lstStyle/>
        <a:p>
          <a:endParaRPr lang="ru-RU"/>
        </a:p>
      </dgm:t>
    </dgm:pt>
    <dgm:pt modelId="{907BE9CF-6D25-4B37-BA37-3E2E2FDBD1E6}" type="pres">
      <dgm:prSet presAssocID="{C72C6CA0-928A-4130-9139-E68C58CADF4C}" presName="rootConnector" presStyleLbl="node2" presStyleIdx="1" presStyleCnt="3"/>
      <dgm:spPr/>
      <dgm:t>
        <a:bodyPr/>
        <a:lstStyle/>
        <a:p>
          <a:endParaRPr lang="ru-RU"/>
        </a:p>
      </dgm:t>
    </dgm:pt>
    <dgm:pt modelId="{DB1B75ED-A496-4758-B5FE-95D4056255DD}" type="pres">
      <dgm:prSet presAssocID="{C72C6CA0-928A-4130-9139-E68C58CADF4C}" presName="hierChild4" presStyleCnt="0"/>
      <dgm:spPr/>
    </dgm:pt>
    <dgm:pt modelId="{A73DD660-CB7F-4D9B-9C15-8EFC8CA9C104}" type="pres">
      <dgm:prSet presAssocID="{C72C6CA0-928A-4130-9139-E68C58CADF4C}" presName="hierChild5" presStyleCnt="0"/>
      <dgm:spPr/>
    </dgm:pt>
    <dgm:pt modelId="{4E27A455-6E2A-472F-8386-13F50C15EC7A}" type="pres">
      <dgm:prSet presAssocID="{B1095DE1-6C96-46C2-87BF-79F4604DAF3B}" presName="Name37" presStyleLbl="parChTrans1D2" presStyleIdx="2" presStyleCnt="3"/>
      <dgm:spPr/>
      <dgm:t>
        <a:bodyPr/>
        <a:lstStyle/>
        <a:p>
          <a:endParaRPr lang="ru-RU"/>
        </a:p>
      </dgm:t>
    </dgm:pt>
    <dgm:pt modelId="{6E63473C-2482-4955-97AE-1294C5C5D492}" type="pres">
      <dgm:prSet presAssocID="{F806E6E7-3405-4A54-BFFA-E79AED5CEBBF}" presName="hierRoot2" presStyleCnt="0">
        <dgm:presLayoutVars>
          <dgm:hierBranch val="init"/>
        </dgm:presLayoutVars>
      </dgm:prSet>
      <dgm:spPr/>
    </dgm:pt>
    <dgm:pt modelId="{1DE1CB25-D53A-4334-8DD4-722C517DF2C9}" type="pres">
      <dgm:prSet presAssocID="{F806E6E7-3405-4A54-BFFA-E79AED5CEBBF}" presName="rootComposite" presStyleCnt="0"/>
      <dgm:spPr/>
    </dgm:pt>
    <dgm:pt modelId="{090A86DB-1328-4600-876E-7F04C5EA3952}" type="pres">
      <dgm:prSet presAssocID="{F806E6E7-3405-4A54-BFFA-E79AED5CEBBF}" presName="rootText" presStyleLbl="node2" presStyleIdx="2" presStyleCnt="3" custScaleX="140167" custScaleY="157684" custLinFactY="-11282" custLinFactNeighborX="-4431" custLinFactNeighborY="-100000">
        <dgm:presLayoutVars>
          <dgm:chPref val="3"/>
        </dgm:presLayoutVars>
      </dgm:prSet>
      <dgm:spPr/>
      <dgm:t>
        <a:bodyPr/>
        <a:lstStyle/>
        <a:p>
          <a:endParaRPr lang="ru-RU"/>
        </a:p>
      </dgm:t>
    </dgm:pt>
    <dgm:pt modelId="{1461731B-9686-4894-A97A-C071A880E3CD}" type="pres">
      <dgm:prSet presAssocID="{F806E6E7-3405-4A54-BFFA-E79AED5CEBBF}" presName="rootConnector" presStyleLbl="node2" presStyleIdx="2" presStyleCnt="3"/>
      <dgm:spPr/>
      <dgm:t>
        <a:bodyPr/>
        <a:lstStyle/>
        <a:p>
          <a:endParaRPr lang="ru-RU"/>
        </a:p>
      </dgm:t>
    </dgm:pt>
    <dgm:pt modelId="{320C86D1-4CCD-4C6C-BCD1-8494BE478138}" type="pres">
      <dgm:prSet presAssocID="{F806E6E7-3405-4A54-BFFA-E79AED5CEBBF}" presName="hierChild4" presStyleCnt="0"/>
      <dgm:spPr/>
    </dgm:pt>
    <dgm:pt modelId="{B79FA793-75E8-4EB4-A9AB-4F9357D9399B}" type="pres">
      <dgm:prSet presAssocID="{F806E6E7-3405-4A54-BFFA-E79AED5CEBBF}" presName="hierChild5" presStyleCnt="0"/>
      <dgm:spPr/>
    </dgm:pt>
    <dgm:pt modelId="{A359614B-26C3-4602-9384-7FB0E45C057A}" type="pres">
      <dgm:prSet presAssocID="{3938C5C9-866C-4748-B227-D0A96B76E4F4}" presName="hierChild3" presStyleCnt="0"/>
      <dgm:spPr/>
    </dgm:pt>
  </dgm:ptLst>
  <dgm:cxnLst>
    <dgm:cxn modelId="{84F77807-47B1-49F9-BD52-6CF8A5F94AB5}" type="presOf" srcId="{C72C6CA0-928A-4130-9139-E68C58CADF4C}" destId="{08DBC7AC-D942-445C-9360-D94D0B891D58}" srcOrd="0" destOrd="0" presId="urn:microsoft.com/office/officeart/2005/8/layout/orgChart1"/>
    <dgm:cxn modelId="{5DB766FF-F046-4D9D-9A3B-44D54FFF7F6D}" type="presOf" srcId="{3938C5C9-866C-4748-B227-D0A96B76E4F4}" destId="{3BA4F713-1F1B-49B8-AAF7-A265B88A9F80}" srcOrd="0" destOrd="0" presId="urn:microsoft.com/office/officeart/2005/8/layout/orgChart1"/>
    <dgm:cxn modelId="{31F8EBA0-2155-4955-B6CC-923B01391B61}" type="presOf" srcId="{B1095DE1-6C96-46C2-87BF-79F4604DAF3B}" destId="{4E27A455-6E2A-472F-8386-13F50C15EC7A}" srcOrd="0" destOrd="0" presId="urn:microsoft.com/office/officeart/2005/8/layout/orgChart1"/>
    <dgm:cxn modelId="{953C2F29-D724-4CA8-AE50-83AE52172684}" type="presOf" srcId="{A564AA4C-0D11-4EAC-9B85-5EBEF3225FA8}" destId="{0AFC2978-55B3-4DF2-949D-BA8172C33A20}" srcOrd="0" destOrd="0" presId="urn:microsoft.com/office/officeart/2005/8/layout/orgChart1"/>
    <dgm:cxn modelId="{22A0B367-80B4-409E-9358-857B55E7E189}" type="presOf" srcId="{2B23C257-ED17-49DF-92A4-04760F772437}" destId="{E87C5627-2499-458E-AB9C-ACF7673BE9DF}" srcOrd="0" destOrd="0" presId="urn:microsoft.com/office/officeart/2005/8/layout/orgChart1"/>
    <dgm:cxn modelId="{F8B191B4-16B4-449B-B66D-FA9E54ADF2F7}" srcId="{079E3F56-7384-4639-9BD8-589CE95A84B7}" destId="{3938C5C9-866C-4748-B227-D0A96B76E4F4}" srcOrd="0" destOrd="0" parTransId="{467974BD-F29F-45E9-9E64-1C58BA8EC67F}" sibTransId="{B74E985A-7BEB-47DD-A698-BC8505D2F45C}"/>
    <dgm:cxn modelId="{45CC2F46-9ABE-4544-B0BE-2844051889C1}" type="presOf" srcId="{586BB53A-9D8C-4BF7-BCED-8F1828C50296}" destId="{1ADC1752-FF61-4454-BB1E-6077F8A0275B}" srcOrd="0" destOrd="0" presId="urn:microsoft.com/office/officeart/2005/8/layout/orgChart1"/>
    <dgm:cxn modelId="{926C5E78-E9B8-43C2-B5F0-36DAA1949CD4}" type="presOf" srcId="{3938C5C9-866C-4748-B227-D0A96B76E4F4}" destId="{15F8AFCD-F061-456F-BB5D-32D05F319495}" srcOrd="1" destOrd="0" presId="urn:microsoft.com/office/officeart/2005/8/layout/orgChart1"/>
    <dgm:cxn modelId="{D479CBE5-7324-47B8-AD21-82653FD98DDE}" srcId="{3938C5C9-866C-4748-B227-D0A96B76E4F4}" destId="{F806E6E7-3405-4A54-BFFA-E79AED5CEBBF}" srcOrd="2" destOrd="0" parTransId="{B1095DE1-6C96-46C2-87BF-79F4604DAF3B}" sibTransId="{0BAA4383-E45A-4094-9901-A336619756FE}"/>
    <dgm:cxn modelId="{22155FF1-4DA3-4E8B-9B5E-9DA01917CF73}" srcId="{3938C5C9-866C-4748-B227-D0A96B76E4F4}" destId="{2B23C257-ED17-49DF-92A4-04760F772437}" srcOrd="0" destOrd="0" parTransId="{586BB53A-9D8C-4BF7-BCED-8F1828C50296}" sibTransId="{7FFDE840-98C4-4927-9FCE-5B81CD171E45}"/>
    <dgm:cxn modelId="{8DC99461-24AD-49C5-B71F-87700A21605A}" type="presOf" srcId="{F806E6E7-3405-4A54-BFFA-E79AED5CEBBF}" destId="{090A86DB-1328-4600-876E-7F04C5EA3952}" srcOrd="0" destOrd="0" presId="urn:microsoft.com/office/officeart/2005/8/layout/orgChart1"/>
    <dgm:cxn modelId="{BD043A49-24CE-4443-A2C4-3EB4962B2288}" type="presOf" srcId="{2B23C257-ED17-49DF-92A4-04760F772437}" destId="{3715400E-A7A6-46A0-B830-BC2C0D85AC81}" srcOrd="1" destOrd="0" presId="urn:microsoft.com/office/officeart/2005/8/layout/orgChart1"/>
    <dgm:cxn modelId="{EF987F9E-A427-4A11-A608-A5D3BF9FB634}" type="presOf" srcId="{079E3F56-7384-4639-9BD8-589CE95A84B7}" destId="{DB844E7B-3069-4CD8-B771-4B3CC7D81BCE}" srcOrd="0" destOrd="0" presId="urn:microsoft.com/office/officeart/2005/8/layout/orgChart1"/>
    <dgm:cxn modelId="{0DE63FA8-789F-4E37-9926-392E3D232E71}" srcId="{3938C5C9-866C-4748-B227-D0A96B76E4F4}" destId="{C72C6CA0-928A-4130-9139-E68C58CADF4C}" srcOrd="1" destOrd="0" parTransId="{A564AA4C-0D11-4EAC-9B85-5EBEF3225FA8}" sibTransId="{F08F441F-2F02-4BDD-BD1E-01F172AADEDF}"/>
    <dgm:cxn modelId="{4BEA446D-156F-421A-A317-FF4A08665706}" type="presOf" srcId="{F806E6E7-3405-4A54-BFFA-E79AED5CEBBF}" destId="{1461731B-9686-4894-A97A-C071A880E3CD}" srcOrd="1" destOrd="0" presId="urn:microsoft.com/office/officeart/2005/8/layout/orgChart1"/>
    <dgm:cxn modelId="{0CE0E502-8803-47E5-B83F-FFA08B8256BE}" type="presOf" srcId="{C72C6CA0-928A-4130-9139-E68C58CADF4C}" destId="{907BE9CF-6D25-4B37-BA37-3E2E2FDBD1E6}" srcOrd="1" destOrd="0" presId="urn:microsoft.com/office/officeart/2005/8/layout/orgChart1"/>
    <dgm:cxn modelId="{7ED31145-AD95-466C-A342-AFD8E961EF90}" type="presParOf" srcId="{DB844E7B-3069-4CD8-B771-4B3CC7D81BCE}" destId="{06810542-189E-4315-8FC8-402F9A4DB350}" srcOrd="0" destOrd="0" presId="urn:microsoft.com/office/officeart/2005/8/layout/orgChart1"/>
    <dgm:cxn modelId="{94ED9913-34B7-4573-8553-3C228546080A}" type="presParOf" srcId="{06810542-189E-4315-8FC8-402F9A4DB350}" destId="{1DC8A972-BCB1-480F-849E-F68D228683D1}" srcOrd="0" destOrd="0" presId="urn:microsoft.com/office/officeart/2005/8/layout/orgChart1"/>
    <dgm:cxn modelId="{B13486E5-3673-47DB-AA8A-40EF09FF5C9D}" type="presParOf" srcId="{1DC8A972-BCB1-480F-849E-F68D228683D1}" destId="{3BA4F713-1F1B-49B8-AAF7-A265B88A9F80}" srcOrd="0" destOrd="0" presId="urn:microsoft.com/office/officeart/2005/8/layout/orgChart1"/>
    <dgm:cxn modelId="{A3F1A5DD-D2D2-45D1-B8A0-4F9B182C6C5D}" type="presParOf" srcId="{1DC8A972-BCB1-480F-849E-F68D228683D1}" destId="{15F8AFCD-F061-456F-BB5D-32D05F319495}" srcOrd="1" destOrd="0" presId="urn:microsoft.com/office/officeart/2005/8/layout/orgChart1"/>
    <dgm:cxn modelId="{0EFBC301-F147-47F3-A6E1-AF38EEBD4AB1}" type="presParOf" srcId="{06810542-189E-4315-8FC8-402F9A4DB350}" destId="{82D66F90-EFE2-4CE7-9F56-BC9BF57E45D2}" srcOrd="1" destOrd="0" presId="urn:microsoft.com/office/officeart/2005/8/layout/orgChart1"/>
    <dgm:cxn modelId="{D9AC7758-D3F7-4081-9AFE-767CBB18898E}" type="presParOf" srcId="{82D66F90-EFE2-4CE7-9F56-BC9BF57E45D2}" destId="{1ADC1752-FF61-4454-BB1E-6077F8A0275B}" srcOrd="0" destOrd="0" presId="urn:microsoft.com/office/officeart/2005/8/layout/orgChart1"/>
    <dgm:cxn modelId="{CE41BC11-ED6F-408D-9063-C1AD3691A280}" type="presParOf" srcId="{82D66F90-EFE2-4CE7-9F56-BC9BF57E45D2}" destId="{39792CEA-75BF-4FC3-8A87-E2E29FCC4700}" srcOrd="1" destOrd="0" presId="urn:microsoft.com/office/officeart/2005/8/layout/orgChart1"/>
    <dgm:cxn modelId="{AC1B3E6C-0CAE-4DB6-9564-2DF67EC11C23}" type="presParOf" srcId="{39792CEA-75BF-4FC3-8A87-E2E29FCC4700}" destId="{EDA3F046-7586-4777-99FB-2181BE1D5445}" srcOrd="0" destOrd="0" presId="urn:microsoft.com/office/officeart/2005/8/layout/orgChart1"/>
    <dgm:cxn modelId="{2D54B066-6DEE-4531-94EA-B20092D0511E}" type="presParOf" srcId="{EDA3F046-7586-4777-99FB-2181BE1D5445}" destId="{E87C5627-2499-458E-AB9C-ACF7673BE9DF}" srcOrd="0" destOrd="0" presId="urn:microsoft.com/office/officeart/2005/8/layout/orgChart1"/>
    <dgm:cxn modelId="{BCCD4F3F-5934-4D36-8331-69A05169D7A5}" type="presParOf" srcId="{EDA3F046-7586-4777-99FB-2181BE1D5445}" destId="{3715400E-A7A6-46A0-B830-BC2C0D85AC81}" srcOrd="1" destOrd="0" presId="urn:microsoft.com/office/officeart/2005/8/layout/orgChart1"/>
    <dgm:cxn modelId="{C9FEE959-DCE4-46B8-928E-6816B9EAF0AD}" type="presParOf" srcId="{39792CEA-75BF-4FC3-8A87-E2E29FCC4700}" destId="{486B89AC-9400-42F6-A883-64CC77DB7FAA}" srcOrd="1" destOrd="0" presId="urn:microsoft.com/office/officeart/2005/8/layout/orgChart1"/>
    <dgm:cxn modelId="{965ACFF1-B1BE-4E7F-BBE9-A6E009FD9E5B}" type="presParOf" srcId="{39792CEA-75BF-4FC3-8A87-E2E29FCC4700}" destId="{27C89507-4C03-4030-AEAE-C7F705642C97}" srcOrd="2" destOrd="0" presId="urn:microsoft.com/office/officeart/2005/8/layout/orgChart1"/>
    <dgm:cxn modelId="{CF78DFF8-38EB-4619-8E79-109478B4A085}" type="presParOf" srcId="{82D66F90-EFE2-4CE7-9F56-BC9BF57E45D2}" destId="{0AFC2978-55B3-4DF2-949D-BA8172C33A20}" srcOrd="2" destOrd="0" presId="urn:microsoft.com/office/officeart/2005/8/layout/orgChart1"/>
    <dgm:cxn modelId="{CDE0A272-9517-4257-A684-C2F772CC5AB1}" type="presParOf" srcId="{82D66F90-EFE2-4CE7-9F56-BC9BF57E45D2}" destId="{C26EBE4B-2E47-42CD-81CD-A1911C206634}" srcOrd="3" destOrd="0" presId="urn:microsoft.com/office/officeart/2005/8/layout/orgChart1"/>
    <dgm:cxn modelId="{EE1C0DCD-3FDE-4CE5-8D7A-FFDC8AC7E1E9}" type="presParOf" srcId="{C26EBE4B-2E47-42CD-81CD-A1911C206634}" destId="{84120234-3BDC-4146-8FDC-180177A09068}" srcOrd="0" destOrd="0" presId="urn:microsoft.com/office/officeart/2005/8/layout/orgChart1"/>
    <dgm:cxn modelId="{1084D557-724A-4488-8433-AB3F9B118B0B}" type="presParOf" srcId="{84120234-3BDC-4146-8FDC-180177A09068}" destId="{08DBC7AC-D942-445C-9360-D94D0B891D58}" srcOrd="0" destOrd="0" presId="urn:microsoft.com/office/officeart/2005/8/layout/orgChart1"/>
    <dgm:cxn modelId="{7CA21589-EF27-4AF3-B918-6B33990C227B}" type="presParOf" srcId="{84120234-3BDC-4146-8FDC-180177A09068}" destId="{907BE9CF-6D25-4B37-BA37-3E2E2FDBD1E6}" srcOrd="1" destOrd="0" presId="urn:microsoft.com/office/officeart/2005/8/layout/orgChart1"/>
    <dgm:cxn modelId="{1D8E86CB-D37D-436A-953B-AA56C5219D40}" type="presParOf" srcId="{C26EBE4B-2E47-42CD-81CD-A1911C206634}" destId="{DB1B75ED-A496-4758-B5FE-95D4056255DD}" srcOrd="1" destOrd="0" presId="urn:microsoft.com/office/officeart/2005/8/layout/orgChart1"/>
    <dgm:cxn modelId="{A3E9C6B5-A31D-4068-B778-873E02B3945C}" type="presParOf" srcId="{C26EBE4B-2E47-42CD-81CD-A1911C206634}" destId="{A73DD660-CB7F-4D9B-9C15-8EFC8CA9C104}" srcOrd="2" destOrd="0" presId="urn:microsoft.com/office/officeart/2005/8/layout/orgChart1"/>
    <dgm:cxn modelId="{99134BAA-11C4-47F9-A84F-41BF9A048B43}" type="presParOf" srcId="{82D66F90-EFE2-4CE7-9F56-BC9BF57E45D2}" destId="{4E27A455-6E2A-472F-8386-13F50C15EC7A}" srcOrd="4" destOrd="0" presId="urn:microsoft.com/office/officeart/2005/8/layout/orgChart1"/>
    <dgm:cxn modelId="{048F1218-0652-4104-9FDA-42BABB9D827B}" type="presParOf" srcId="{82D66F90-EFE2-4CE7-9F56-BC9BF57E45D2}" destId="{6E63473C-2482-4955-97AE-1294C5C5D492}" srcOrd="5" destOrd="0" presId="urn:microsoft.com/office/officeart/2005/8/layout/orgChart1"/>
    <dgm:cxn modelId="{076AAB3E-B389-4531-ACE5-4583787A293B}" type="presParOf" srcId="{6E63473C-2482-4955-97AE-1294C5C5D492}" destId="{1DE1CB25-D53A-4334-8DD4-722C517DF2C9}" srcOrd="0" destOrd="0" presId="urn:microsoft.com/office/officeart/2005/8/layout/orgChart1"/>
    <dgm:cxn modelId="{A3976B5E-69EF-4C34-BF1A-F4FFEF865E67}" type="presParOf" srcId="{1DE1CB25-D53A-4334-8DD4-722C517DF2C9}" destId="{090A86DB-1328-4600-876E-7F04C5EA3952}" srcOrd="0" destOrd="0" presId="urn:microsoft.com/office/officeart/2005/8/layout/orgChart1"/>
    <dgm:cxn modelId="{FA32A488-FFCF-4A5D-94FF-E17BDD640AC0}" type="presParOf" srcId="{1DE1CB25-D53A-4334-8DD4-722C517DF2C9}" destId="{1461731B-9686-4894-A97A-C071A880E3CD}" srcOrd="1" destOrd="0" presId="urn:microsoft.com/office/officeart/2005/8/layout/orgChart1"/>
    <dgm:cxn modelId="{484FEFED-0E32-418E-9A10-52E156A589FD}" type="presParOf" srcId="{6E63473C-2482-4955-97AE-1294C5C5D492}" destId="{320C86D1-4CCD-4C6C-BCD1-8494BE478138}" srcOrd="1" destOrd="0" presId="urn:microsoft.com/office/officeart/2005/8/layout/orgChart1"/>
    <dgm:cxn modelId="{AEDA80E8-A23C-4AA6-BC82-679B2BBC7620}" type="presParOf" srcId="{6E63473C-2482-4955-97AE-1294C5C5D492}" destId="{B79FA793-75E8-4EB4-A9AB-4F9357D9399B}" srcOrd="2" destOrd="0" presId="urn:microsoft.com/office/officeart/2005/8/layout/orgChart1"/>
    <dgm:cxn modelId="{AC6C3ECC-C28D-41EE-B695-AE46CC46C275}" type="presParOf" srcId="{06810542-189E-4315-8FC8-402F9A4DB350}" destId="{A359614B-26C3-4602-9384-7FB0E45C05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3D1B6-50B6-41D9-BEAF-D779B84E4A8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ru-RU"/>
        </a:p>
      </dgm:t>
    </dgm:pt>
    <dgm:pt modelId="{091E5520-C0DE-44B3-8C9B-059126DFA0E5}">
      <dgm:prSet phldrT="[Текст]"/>
      <dgm:spPr>
        <a:solidFill>
          <a:schemeClr val="accent3"/>
        </a:solidFill>
      </dgm:spPr>
      <dgm:t>
        <a:bodyPr/>
        <a:lstStyle/>
        <a:p>
          <a:r>
            <a:rPr lang="ru-RU" dirty="0" smtClean="0"/>
            <a:t>Цели программы</a:t>
          </a:r>
          <a:endParaRPr lang="ru-RU" dirty="0"/>
        </a:p>
      </dgm:t>
    </dgm:pt>
    <dgm:pt modelId="{45447B08-A60F-4958-A9B9-88EF29059EB7}" type="parTrans" cxnId="{F78B0D1A-977A-48A3-B8BD-ED5372D938CF}">
      <dgm:prSet/>
      <dgm:spPr/>
      <dgm:t>
        <a:bodyPr/>
        <a:lstStyle/>
        <a:p>
          <a:endParaRPr lang="ru-RU"/>
        </a:p>
      </dgm:t>
    </dgm:pt>
    <dgm:pt modelId="{F5096ED8-FFCF-4E25-8E05-5DFE1C28DAF8}" type="sibTrans" cxnId="{F78B0D1A-977A-48A3-B8BD-ED5372D938CF}">
      <dgm:prSet/>
      <dgm:spPr/>
      <dgm:t>
        <a:bodyPr/>
        <a:lstStyle/>
        <a:p>
          <a:endParaRPr lang="ru-RU"/>
        </a:p>
      </dgm:t>
    </dgm:pt>
    <dgm:pt modelId="{045C8A85-50E1-43AD-928D-09257FFEF63A}">
      <dgm:prSet phldrT="[Текст]" custT="1"/>
      <dgm:spPr/>
      <dgm:t>
        <a:bodyPr/>
        <a:lstStyle/>
        <a:p>
          <a:r>
            <a:rPr lang="ru-RU" sz="1400" b="1"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dirty="0"/>
        </a:p>
      </dgm:t>
    </dgm:pt>
    <dgm:pt modelId="{515BC7E5-BD03-47F1-8B24-7CA3475E144F}" type="parTrans" cxnId="{E6EE8113-5F65-4B45-9ECC-8146408D31E8}">
      <dgm:prSet/>
      <dgm:spPr/>
      <dgm:t>
        <a:bodyPr/>
        <a:lstStyle/>
        <a:p>
          <a:endParaRPr lang="ru-RU"/>
        </a:p>
      </dgm:t>
    </dgm:pt>
    <dgm:pt modelId="{F8C92129-1E7C-4DA3-BD42-372D64E03DF8}" type="sibTrans" cxnId="{E6EE8113-5F65-4B45-9ECC-8146408D31E8}">
      <dgm:prSet/>
      <dgm:spPr/>
      <dgm:t>
        <a:bodyPr/>
        <a:lstStyle/>
        <a:p>
          <a:endParaRPr lang="ru-RU"/>
        </a:p>
      </dgm:t>
    </dgm:pt>
    <dgm:pt modelId="{6454E6D3-9798-41B8-BC6A-B75000A0AA72}">
      <dgm:prSet phldrT="[Текст]"/>
      <dgm:spPr>
        <a:solidFill>
          <a:schemeClr val="accent3"/>
        </a:solidFill>
      </dgm:spPr>
      <dgm:t>
        <a:bodyPr/>
        <a:lstStyle/>
        <a:p>
          <a:r>
            <a:rPr lang="ru-RU" dirty="0" smtClean="0"/>
            <a:t>Ожидаемые    конечные    результаты    реализации программы               </a:t>
          </a:r>
          <a:endParaRPr lang="ru-RU" dirty="0"/>
        </a:p>
      </dgm:t>
    </dgm:pt>
    <dgm:pt modelId="{B4FECE6F-A1CC-458B-B92D-46AE8EDD2309}" type="parTrans" cxnId="{67FFF4C4-FE50-4C50-9113-FDC6CBC1403C}">
      <dgm:prSet/>
      <dgm:spPr/>
      <dgm:t>
        <a:bodyPr/>
        <a:lstStyle/>
        <a:p>
          <a:endParaRPr lang="ru-RU"/>
        </a:p>
      </dgm:t>
    </dgm:pt>
    <dgm:pt modelId="{53BC683F-2A6D-44E0-8065-EBA8F876F99A}" type="sibTrans" cxnId="{67FFF4C4-FE50-4C50-9113-FDC6CBC1403C}">
      <dgm:prSet/>
      <dgm:spPr/>
      <dgm:t>
        <a:bodyPr/>
        <a:lstStyle/>
        <a:p>
          <a:endParaRPr lang="ru-RU"/>
        </a:p>
      </dgm:t>
    </dgm:pt>
    <dgm:pt modelId="{EE9B87D8-59BF-446F-9F57-1C6026D1F017}">
      <dgm:prSet phldrT="[Текст]" custT="1"/>
      <dgm:spPr/>
      <dgm:t>
        <a:bodyPr/>
        <a:lstStyle/>
        <a:p>
          <a:r>
            <a:rPr lang="ru-RU" sz="1400" b="1" dirty="0" smtClean="0"/>
            <a:t>Актуализация документов, регламентирующих деятельность муниципальных служащих.</a:t>
          </a:r>
        </a:p>
        <a:p>
          <a:r>
            <a:rPr lang="ru-RU" sz="1400" b="1" dirty="0" smtClean="0"/>
            <a:t>Обеспечение открытости муниципальной службы,</a:t>
          </a:r>
        </a:p>
        <a:p>
          <a:r>
            <a:rPr lang="ru-RU" sz="1400" b="1" dirty="0" smtClean="0"/>
            <a:t>Рост числа муниципальных служащих, получивших ДПО</a:t>
          </a:r>
        </a:p>
        <a:p>
          <a:r>
            <a:rPr lang="ru-RU" sz="1400" b="1" dirty="0" smtClean="0"/>
            <a:t>Увеличение  количества  должностей  муниципальной службы, на которые сформирован кадровый резерв.</a:t>
          </a:r>
        </a:p>
        <a:p>
          <a:r>
            <a:rPr lang="ru-RU" sz="1400" b="1" dirty="0" smtClean="0"/>
            <a:t>Проведение своевременной аттестации муниципальных служащих </a:t>
          </a:r>
          <a:endParaRPr lang="ru-RU" sz="1400" b="1" dirty="0"/>
        </a:p>
      </dgm:t>
    </dgm:pt>
    <dgm:pt modelId="{1A6F493B-1A5A-4D2F-8D57-4A660031BBB3}" type="parTrans" cxnId="{5B110CA9-F138-46AA-93A0-BB15F8633939}">
      <dgm:prSet/>
      <dgm:spPr/>
      <dgm:t>
        <a:bodyPr/>
        <a:lstStyle/>
        <a:p>
          <a:endParaRPr lang="ru-RU"/>
        </a:p>
      </dgm:t>
    </dgm:pt>
    <dgm:pt modelId="{369BE9CD-A700-4708-A83E-CB86448CCBA0}" type="sibTrans" cxnId="{5B110CA9-F138-46AA-93A0-BB15F8633939}">
      <dgm:prSet/>
      <dgm:spPr/>
      <dgm:t>
        <a:bodyPr/>
        <a:lstStyle/>
        <a:p>
          <a:endParaRPr lang="ru-RU"/>
        </a:p>
      </dgm:t>
    </dgm:pt>
    <dgm:pt modelId="{245A1B8C-0A83-438D-92D5-8633E1BE26BB}">
      <dgm:prSet phldrT="[Текст]"/>
      <dgm:spPr/>
      <dgm:t>
        <a:bodyPr/>
        <a:lstStyle/>
        <a:p>
          <a:r>
            <a:rPr lang="ru-RU" b="1" dirty="0" smtClean="0"/>
            <a:t>Повышение   уровня информированности населения муниципального образования о работе органов местного самоуправления</a:t>
          </a:r>
          <a:endParaRPr lang="ru-RU" b="1" dirty="0"/>
        </a:p>
      </dgm:t>
    </dgm:pt>
    <dgm:pt modelId="{D80846A1-4174-4CF3-ABA2-CD727529A7FE}" type="parTrans" cxnId="{12E2B845-D6E8-4D15-AC5C-7C0655098934}">
      <dgm:prSet/>
      <dgm:spPr/>
      <dgm:t>
        <a:bodyPr/>
        <a:lstStyle/>
        <a:p>
          <a:endParaRPr lang="ru-RU"/>
        </a:p>
      </dgm:t>
    </dgm:pt>
    <dgm:pt modelId="{7FEC4B81-1ED4-439A-AA7A-608394AC4311}" type="sibTrans" cxnId="{12E2B845-D6E8-4D15-AC5C-7C0655098934}">
      <dgm:prSet/>
      <dgm:spPr/>
      <dgm:t>
        <a:bodyPr/>
        <a:lstStyle/>
        <a:p>
          <a:endParaRPr lang="ru-RU"/>
        </a:p>
      </dgm:t>
    </dgm:pt>
    <dgm:pt modelId="{3AD2EF02-B5F9-4FEF-B7C2-9AC149B8D92A}">
      <dgm:prSet custT="1"/>
      <dgm:spPr/>
      <dgm:t>
        <a:bodyPr/>
        <a:lstStyle/>
        <a:p>
          <a:r>
            <a:rPr lang="ru-RU" sz="1400" b="1" dirty="0" smtClean="0"/>
            <a:t>Повышение уровня открытости</a:t>
          </a:r>
          <a:br>
            <a:rPr lang="ru-RU" sz="1400" b="1" dirty="0" smtClean="0"/>
          </a:br>
          <a:r>
            <a:rPr lang="ru-RU" sz="1400" b="1" dirty="0" smtClean="0"/>
            <a:t>муниципальной службы путем размещения информационных материалов в средствах массовой информации и сети Интернет</a:t>
          </a:r>
          <a:endParaRPr lang="ru-RU" sz="1400" b="1" dirty="0"/>
        </a:p>
      </dgm:t>
    </dgm:pt>
    <dgm:pt modelId="{4ECA339F-FFD6-4BAD-86C4-021D83E5EA2D}" type="parTrans" cxnId="{A5143FB2-BA86-43D7-8A0B-67E90CA03521}">
      <dgm:prSet/>
      <dgm:spPr/>
      <dgm:t>
        <a:bodyPr/>
        <a:lstStyle/>
        <a:p>
          <a:endParaRPr lang="ru-RU"/>
        </a:p>
      </dgm:t>
    </dgm:pt>
    <dgm:pt modelId="{89F07E2E-D67F-40D4-9251-1BE60D980084}" type="sibTrans" cxnId="{A5143FB2-BA86-43D7-8A0B-67E90CA03521}">
      <dgm:prSet/>
      <dgm:spPr/>
      <dgm:t>
        <a:bodyPr/>
        <a:lstStyle/>
        <a:p>
          <a:endParaRPr lang="ru-RU"/>
        </a:p>
      </dgm:t>
    </dgm:pt>
    <dgm:pt modelId="{5A6EF1EA-5C6C-489E-9961-1364E9D136B3}" type="pres">
      <dgm:prSet presAssocID="{93E3D1B6-50B6-41D9-BEAF-D779B84E4A87}" presName="Name0" presStyleCnt="0">
        <dgm:presLayoutVars>
          <dgm:dir/>
          <dgm:animLvl val="lvl"/>
          <dgm:resizeHandles val="exact"/>
        </dgm:presLayoutVars>
      </dgm:prSet>
      <dgm:spPr/>
      <dgm:t>
        <a:bodyPr/>
        <a:lstStyle/>
        <a:p>
          <a:endParaRPr lang="ru-RU"/>
        </a:p>
      </dgm:t>
    </dgm:pt>
    <dgm:pt modelId="{1214803B-6DA6-408C-BDAF-86CA5457B20E}" type="pres">
      <dgm:prSet presAssocID="{6454E6D3-9798-41B8-BC6A-B75000A0AA72}" presName="boxAndChildren" presStyleCnt="0"/>
      <dgm:spPr/>
    </dgm:pt>
    <dgm:pt modelId="{D4B77845-9309-4727-9212-2037054987BE}" type="pres">
      <dgm:prSet presAssocID="{6454E6D3-9798-41B8-BC6A-B75000A0AA72}" presName="parentTextBox" presStyleLbl="node1" presStyleIdx="0" presStyleCnt="2"/>
      <dgm:spPr/>
      <dgm:t>
        <a:bodyPr/>
        <a:lstStyle/>
        <a:p>
          <a:endParaRPr lang="ru-RU"/>
        </a:p>
      </dgm:t>
    </dgm:pt>
    <dgm:pt modelId="{C8AAFE37-FC5E-476A-9C02-EF78A1E242F5}" type="pres">
      <dgm:prSet presAssocID="{6454E6D3-9798-41B8-BC6A-B75000A0AA72}" presName="entireBox" presStyleLbl="node1" presStyleIdx="0" presStyleCnt="2"/>
      <dgm:spPr/>
      <dgm:t>
        <a:bodyPr/>
        <a:lstStyle/>
        <a:p>
          <a:endParaRPr lang="ru-RU"/>
        </a:p>
      </dgm:t>
    </dgm:pt>
    <dgm:pt modelId="{BFCFA7BE-8EDB-4504-8283-2E6C5E0D35C5}" type="pres">
      <dgm:prSet presAssocID="{6454E6D3-9798-41B8-BC6A-B75000A0AA72}" presName="descendantBox" presStyleCnt="0"/>
      <dgm:spPr/>
    </dgm:pt>
    <dgm:pt modelId="{0425A4AB-5A0F-47F1-9401-20008695BC85}" type="pres">
      <dgm:prSet presAssocID="{EE9B87D8-59BF-446F-9F57-1C6026D1F017}" presName="childTextBox" presStyleLbl="fgAccFollowNode1" presStyleIdx="0" presStyleCnt="4">
        <dgm:presLayoutVars>
          <dgm:bulletEnabled val="1"/>
        </dgm:presLayoutVars>
      </dgm:prSet>
      <dgm:spPr/>
      <dgm:t>
        <a:bodyPr/>
        <a:lstStyle/>
        <a:p>
          <a:endParaRPr lang="ru-RU"/>
        </a:p>
      </dgm:t>
    </dgm:pt>
    <dgm:pt modelId="{15712139-693E-4646-9A5C-CBE4A43B6760}" type="pres">
      <dgm:prSet presAssocID="{245A1B8C-0A83-438D-92D5-8633E1BE26BB}" presName="childTextBox" presStyleLbl="fgAccFollowNode1" presStyleIdx="1" presStyleCnt="4" custScaleX="42185">
        <dgm:presLayoutVars>
          <dgm:bulletEnabled val="1"/>
        </dgm:presLayoutVars>
      </dgm:prSet>
      <dgm:spPr/>
      <dgm:t>
        <a:bodyPr/>
        <a:lstStyle/>
        <a:p>
          <a:endParaRPr lang="ru-RU"/>
        </a:p>
      </dgm:t>
    </dgm:pt>
    <dgm:pt modelId="{5DFF6B22-10A5-4F09-877A-C84370401AFA}" type="pres">
      <dgm:prSet presAssocID="{F5096ED8-FFCF-4E25-8E05-5DFE1C28DAF8}" presName="sp" presStyleCnt="0"/>
      <dgm:spPr/>
    </dgm:pt>
    <dgm:pt modelId="{85B22235-0618-4EEC-9851-A3ABB039BB6A}" type="pres">
      <dgm:prSet presAssocID="{091E5520-C0DE-44B3-8C9B-059126DFA0E5}" presName="arrowAndChildren" presStyleCnt="0"/>
      <dgm:spPr/>
    </dgm:pt>
    <dgm:pt modelId="{F3422F89-CF12-493D-AA06-9270E99C9D36}" type="pres">
      <dgm:prSet presAssocID="{091E5520-C0DE-44B3-8C9B-059126DFA0E5}" presName="parentTextArrow" presStyleLbl="node1" presStyleIdx="0" presStyleCnt="2"/>
      <dgm:spPr/>
      <dgm:t>
        <a:bodyPr/>
        <a:lstStyle/>
        <a:p>
          <a:endParaRPr lang="ru-RU"/>
        </a:p>
      </dgm:t>
    </dgm:pt>
    <dgm:pt modelId="{C66A86B6-DDD3-43E5-A766-D6C99A3E7E74}" type="pres">
      <dgm:prSet presAssocID="{091E5520-C0DE-44B3-8C9B-059126DFA0E5}" presName="arrow" presStyleLbl="node1" presStyleIdx="1" presStyleCnt="2" custScaleY="49714" custLinFactNeighborX="70" custLinFactNeighborY="7056"/>
      <dgm:spPr/>
      <dgm:t>
        <a:bodyPr/>
        <a:lstStyle/>
        <a:p>
          <a:endParaRPr lang="ru-RU"/>
        </a:p>
      </dgm:t>
    </dgm:pt>
    <dgm:pt modelId="{43A9EC5C-7EEB-4CCC-AEA3-4BEC9E703421}" type="pres">
      <dgm:prSet presAssocID="{091E5520-C0DE-44B3-8C9B-059126DFA0E5}" presName="descendantArrow" presStyleCnt="0"/>
      <dgm:spPr/>
    </dgm:pt>
    <dgm:pt modelId="{41FF585B-8EA3-4E4D-83AC-8812437BE154}" type="pres">
      <dgm:prSet presAssocID="{045C8A85-50E1-43AD-928D-09257FFEF63A}" presName="childTextArrow" presStyleLbl="fgAccFollowNode1" presStyleIdx="2" presStyleCnt="4" custScaleY="70538" custLinFactNeighborX="3390" custLinFactNeighborY="15389">
        <dgm:presLayoutVars>
          <dgm:bulletEnabled val="1"/>
        </dgm:presLayoutVars>
      </dgm:prSet>
      <dgm:spPr/>
      <dgm:t>
        <a:bodyPr/>
        <a:lstStyle/>
        <a:p>
          <a:endParaRPr lang="ru-RU"/>
        </a:p>
      </dgm:t>
    </dgm:pt>
    <dgm:pt modelId="{F4B0FF60-D52C-4276-98F7-E3C19D50F9DF}" type="pres">
      <dgm:prSet presAssocID="{3AD2EF02-B5F9-4FEF-B7C2-9AC149B8D92A}" presName="childTextArrow" presStyleLbl="fgAccFollowNode1" presStyleIdx="3" presStyleCnt="4" custScaleY="72879" custLinFactNeighborX="3390" custLinFactNeighborY="16560">
        <dgm:presLayoutVars>
          <dgm:bulletEnabled val="1"/>
        </dgm:presLayoutVars>
      </dgm:prSet>
      <dgm:spPr/>
      <dgm:t>
        <a:bodyPr/>
        <a:lstStyle/>
        <a:p>
          <a:endParaRPr lang="ru-RU"/>
        </a:p>
      </dgm:t>
    </dgm:pt>
  </dgm:ptLst>
  <dgm:cxnLst>
    <dgm:cxn modelId="{5B110CA9-F138-46AA-93A0-BB15F8633939}" srcId="{6454E6D3-9798-41B8-BC6A-B75000A0AA72}" destId="{EE9B87D8-59BF-446F-9F57-1C6026D1F017}" srcOrd="0" destOrd="0" parTransId="{1A6F493B-1A5A-4D2F-8D57-4A660031BBB3}" sibTransId="{369BE9CD-A700-4708-A83E-CB86448CCBA0}"/>
    <dgm:cxn modelId="{558A6928-ED1F-4302-BA59-FE601661F5E6}" type="presOf" srcId="{245A1B8C-0A83-438D-92D5-8633E1BE26BB}" destId="{15712139-693E-4646-9A5C-CBE4A43B6760}" srcOrd="0" destOrd="0" presId="urn:microsoft.com/office/officeart/2005/8/layout/process4"/>
    <dgm:cxn modelId="{A5F43AA7-28AB-40D7-B736-648F612003AC}" type="presOf" srcId="{045C8A85-50E1-43AD-928D-09257FFEF63A}" destId="{41FF585B-8EA3-4E4D-83AC-8812437BE154}" srcOrd="0" destOrd="0" presId="urn:microsoft.com/office/officeart/2005/8/layout/process4"/>
    <dgm:cxn modelId="{B1276A97-4CDB-4883-9198-04FBD4AB52FF}" type="presOf" srcId="{091E5520-C0DE-44B3-8C9B-059126DFA0E5}" destId="{C66A86B6-DDD3-43E5-A766-D6C99A3E7E74}" srcOrd="1" destOrd="0" presId="urn:microsoft.com/office/officeart/2005/8/layout/process4"/>
    <dgm:cxn modelId="{C5B4CCCA-8817-45BC-B1C5-19178DBECA88}" type="presOf" srcId="{6454E6D3-9798-41B8-BC6A-B75000A0AA72}" destId="{D4B77845-9309-4727-9212-2037054987BE}" srcOrd="0" destOrd="0" presId="urn:microsoft.com/office/officeart/2005/8/layout/process4"/>
    <dgm:cxn modelId="{A5143FB2-BA86-43D7-8A0B-67E90CA03521}" srcId="{091E5520-C0DE-44B3-8C9B-059126DFA0E5}" destId="{3AD2EF02-B5F9-4FEF-B7C2-9AC149B8D92A}" srcOrd="1" destOrd="0" parTransId="{4ECA339F-FFD6-4BAD-86C4-021D83E5EA2D}" sibTransId="{89F07E2E-D67F-40D4-9251-1BE60D980084}"/>
    <dgm:cxn modelId="{CC0FEAFC-2BE2-4F14-B422-EDA921728ED2}" type="presOf" srcId="{3AD2EF02-B5F9-4FEF-B7C2-9AC149B8D92A}" destId="{F4B0FF60-D52C-4276-98F7-E3C19D50F9DF}" srcOrd="0" destOrd="0" presId="urn:microsoft.com/office/officeart/2005/8/layout/process4"/>
    <dgm:cxn modelId="{7767DC14-698B-43BC-9635-FE052A95789C}" type="presOf" srcId="{091E5520-C0DE-44B3-8C9B-059126DFA0E5}" destId="{F3422F89-CF12-493D-AA06-9270E99C9D36}" srcOrd="0" destOrd="0" presId="urn:microsoft.com/office/officeart/2005/8/layout/process4"/>
    <dgm:cxn modelId="{12E2B845-D6E8-4D15-AC5C-7C0655098934}" srcId="{6454E6D3-9798-41B8-BC6A-B75000A0AA72}" destId="{245A1B8C-0A83-438D-92D5-8633E1BE26BB}" srcOrd="1" destOrd="0" parTransId="{D80846A1-4174-4CF3-ABA2-CD727529A7FE}" sibTransId="{7FEC4B81-1ED4-439A-AA7A-608394AC4311}"/>
    <dgm:cxn modelId="{67FFF4C4-FE50-4C50-9113-FDC6CBC1403C}" srcId="{93E3D1B6-50B6-41D9-BEAF-D779B84E4A87}" destId="{6454E6D3-9798-41B8-BC6A-B75000A0AA72}" srcOrd="1" destOrd="0" parTransId="{B4FECE6F-A1CC-458B-B92D-46AE8EDD2309}" sibTransId="{53BC683F-2A6D-44E0-8065-EBA8F876F99A}"/>
    <dgm:cxn modelId="{E6EE8113-5F65-4B45-9ECC-8146408D31E8}" srcId="{091E5520-C0DE-44B3-8C9B-059126DFA0E5}" destId="{045C8A85-50E1-43AD-928D-09257FFEF63A}" srcOrd="0" destOrd="0" parTransId="{515BC7E5-BD03-47F1-8B24-7CA3475E144F}" sibTransId="{F8C92129-1E7C-4DA3-BD42-372D64E03DF8}"/>
    <dgm:cxn modelId="{92381C02-11C1-4833-A889-B286DA19B88A}" type="presOf" srcId="{6454E6D3-9798-41B8-BC6A-B75000A0AA72}" destId="{C8AAFE37-FC5E-476A-9C02-EF78A1E242F5}" srcOrd="1" destOrd="0" presId="urn:microsoft.com/office/officeart/2005/8/layout/process4"/>
    <dgm:cxn modelId="{49395125-30F7-4564-BFEE-8B519A875BAB}" type="presOf" srcId="{EE9B87D8-59BF-446F-9F57-1C6026D1F017}" destId="{0425A4AB-5A0F-47F1-9401-20008695BC85}" srcOrd="0" destOrd="0" presId="urn:microsoft.com/office/officeart/2005/8/layout/process4"/>
    <dgm:cxn modelId="{139D2E02-09B7-4C8D-8A40-3B7F09806B26}" type="presOf" srcId="{93E3D1B6-50B6-41D9-BEAF-D779B84E4A87}" destId="{5A6EF1EA-5C6C-489E-9961-1364E9D136B3}" srcOrd="0" destOrd="0" presId="urn:microsoft.com/office/officeart/2005/8/layout/process4"/>
    <dgm:cxn modelId="{F78B0D1A-977A-48A3-B8BD-ED5372D938CF}" srcId="{93E3D1B6-50B6-41D9-BEAF-D779B84E4A87}" destId="{091E5520-C0DE-44B3-8C9B-059126DFA0E5}" srcOrd="0" destOrd="0" parTransId="{45447B08-A60F-4958-A9B9-88EF29059EB7}" sibTransId="{F5096ED8-FFCF-4E25-8E05-5DFE1C28DAF8}"/>
    <dgm:cxn modelId="{A3312F1B-D27E-4C13-BEC9-107A50ACAD7C}" type="presParOf" srcId="{5A6EF1EA-5C6C-489E-9961-1364E9D136B3}" destId="{1214803B-6DA6-408C-BDAF-86CA5457B20E}" srcOrd="0" destOrd="0" presId="urn:microsoft.com/office/officeart/2005/8/layout/process4"/>
    <dgm:cxn modelId="{251F619D-AAF4-4644-96B5-3137C998DA1C}" type="presParOf" srcId="{1214803B-6DA6-408C-BDAF-86CA5457B20E}" destId="{D4B77845-9309-4727-9212-2037054987BE}" srcOrd="0" destOrd="0" presId="urn:microsoft.com/office/officeart/2005/8/layout/process4"/>
    <dgm:cxn modelId="{7A2E0D98-B627-44F7-BBED-725E2E629181}" type="presParOf" srcId="{1214803B-6DA6-408C-BDAF-86CA5457B20E}" destId="{C8AAFE37-FC5E-476A-9C02-EF78A1E242F5}" srcOrd="1" destOrd="0" presId="urn:microsoft.com/office/officeart/2005/8/layout/process4"/>
    <dgm:cxn modelId="{AD96C9B5-A443-4198-A508-D5D267E00653}" type="presParOf" srcId="{1214803B-6DA6-408C-BDAF-86CA5457B20E}" destId="{BFCFA7BE-8EDB-4504-8283-2E6C5E0D35C5}" srcOrd="2" destOrd="0" presId="urn:microsoft.com/office/officeart/2005/8/layout/process4"/>
    <dgm:cxn modelId="{A2FE5659-95E6-4F21-901A-53DC32D950A9}" type="presParOf" srcId="{BFCFA7BE-8EDB-4504-8283-2E6C5E0D35C5}" destId="{0425A4AB-5A0F-47F1-9401-20008695BC85}" srcOrd="0" destOrd="0" presId="urn:microsoft.com/office/officeart/2005/8/layout/process4"/>
    <dgm:cxn modelId="{7A643E50-94F0-499C-8475-3FC2CFD9225D}" type="presParOf" srcId="{BFCFA7BE-8EDB-4504-8283-2E6C5E0D35C5}" destId="{15712139-693E-4646-9A5C-CBE4A43B6760}" srcOrd="1" destOrd="0" presId="urn:microsoft.com/office/officeart/2005/8/layout/process4"/>
    <dgm:cxn modelId="{CC8595B7-C2A8-4B90-BCCF-0B40CD46CBA1}" type="presParOf" srcId="{5A6EF1EA-5C6C-489E-9961-1364E9D136B3}" destId="{5DFF6B22-10A5-4F09-877A-C84370401AFA}" srcOrd="1" destOrd="0" presId="urn:microsoft.com/office/officeart/2005/8/layout/process4"/>
    <dgm:cxn modelId="{8D9928D2-415A-4263-9BD6-7EC263499D0B}" type="presParOf" srcId="{5A6EF1EA-5C6C-489E-9961-1364E9D136B3}" destId="{85B22235-0618-4EEC-9851-A3ABB039BB6A}" srcOrd="2" destOrd="0" presId="urn:microsoft.com/office/officeart/2005/8/layout/process4"/>
    <dgm:cxn modelId="{68EFA14C-9BF3-46E4-8CD5-9B65E3C45379}" type="presParOf" srcId="{85B22235-0618-4EEC-9851-A3ABB039BB6A}" destId="{F3422F89-CF12-493D-AA06-9270E99C9D36}" srcOrd="0" destOrd="0" presId="urn:microsoft.com/office/officeart/2005/8/layout/process4"/>
    <dgm:cxn modelId="{F37A2540-B2A2-4A1F-9DE3-AC235113B2ED}" type="presParOf" srcId="{85B22235-0618-4EEC-9851-A3ABB039BB6A}" destId="{C66A86B6-DDD3-43E5-A766-D6C99A3E7E74}" srcOrd="1" destOrd="0" presId="urn:microsoft.com/office/officeart/2005/8/layout/process4"/>
    <dgm:cxn modelId="{6A95B7F7-517B-4A40-BF81-5A30AF915F90}" type="presParOf" srcId="{85B22235-0618-4EEC-9851-A3ABB039BB6A}" destId="{43A9EC5C-7EEB-4CCC-AEA3-4BEC9E703421}" srcOrd="2" destOrd="0" presId="urn:microsoft.com/office/officeart/2005/8/layout/process4"/>
    <dgm:cxn modelId="{8C567F49-99E2-4E13-9C09-EF1B12257902}" type="presParOf" srcId="{43A9EC5C-7EEB-4CCC-AEA3-4BEC9E703421}" destId="{41FF585B-8EA3-4E4D-83AC-8812437BE154}" srcOrd="0" destOrd="0" presId="urn:microsoft.com/office/officeart/2005/8/layout/process4"/>
    <dgm:cxn modelId="{BD640D09-1A98-4C4D-8413-628B78F58906}" type="presParOf" srcId="{43A9EC5C-7EEB-4CCC-AEA3-4BEC9E703421}" destId="{F4B0FF60-D52C-4276-98F7-E3C19D50F9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D9624-DC33-4B8C-8644-8AE60CC3ECE7}">
      <dsp:nvSpPr>
        <dsp:cNvPr id="0" name=""/>
        <dsp:cNvSpPr/>
      </dsp:nvSpPr>
      <dsp:spPr>
        <a:xfrm>
          <a:off x="0" y="0"/>
          <a:ext cx="5976664" cy="5976664"/>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154E7A-3B25-48F0-8F86-048E26CBD75F}">
      <dsp:nvSpPr>
        <dsp:cNvPr id="0" name=""/>
        <dsp:cNvSpPr/>
      </dsp:nvSpPr>
      <dsp:spPr>
        <a:xfrm>
          <a:off x="1740942" y="460061"/>
          <a:ext cx="6893128" cy="6386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1. Бюджетный кодекс Российской Федерации</a:t>
          </a:r>
          <a:endParaRPr lang="ru-RU" sz="2000" b="1" kern="1200" dirty="0"/>
        </a:p>
      </dsp:txBody>
      <dsp:txXfrm>
        <a:off x="1772116" y="491235"/>
        <a:ext cx="6830780" cy="576261"/>
      </dsp:txXfrm>
    </dsp:sp>
    <dsp:sp modelId="{D0BA7630-7104-4EC2-AFE2-255C8A3890B5}">
      <dsp:nvSpPr>
        <dsp:cNvPr id="0" name=""/>
        <dsp:cNvSpPr/>
      </dsp:nvSpPr>
      <dsp:spPr>
        <a:xfrm>
          <a:off x="1812967" y="1323121"/>
          <a:ext cx="6839673" cy="568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2. Налоговый кодекс Российской Федерации</a:t>
          </a:r>
          <a:endParaRPr lang="ru-RU" sz="2000" b="1" kern="1200" dirty="0"/>
        </a:p>
      </dsp:txBody>
      <dsp:txXfrm>
        <a:off x="1840743" y="1350897"/>
        <a:ext cx="6784121" cy="513438"/>
      </dsp:txXfrm>
    </dsp:sp>
    <dsp:sp modelId="{71B75EAD-C591-43F4-8DF4-2DEB2B03EFBD}">
      <dsp:nvSpPr>
        <dsp:cNvPr id="0" name=""/>
        <dsp:cNvSpPr/>
      </dsp:nvSpPr>
      <dsp:spPr>
        <a:xfrm>
          <a:off x="1812967" y="2116564"/>
          <a:ext cx="6841848" cy="1255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3.  Федеральный закон от 06.10.2003. № 131-ФЗ «Об общих принципах организации местного самоуправления в Российской Федерации»</a:t>
          </a:r>
          <a:endParaRPr lang="ru-RU" sz="2000" b="1" kern="1200" dirty="0"/>
        </a:p>
      </dsp:txBody>
      <dsp:txXfrm>
        <a:off x="1874272" y="2177869"/>
        <a:ext cx="6719238" cy="1133239"/>
      </dsp:txXfrm>
    </dsp:sp>
    <dsp:sp modelId="{E538E7AF-6976-4AB0-8043-60D9C7A91A39}">
      <dsp:nvSpPr>
        <dsp:cNvPr id="0" name=""/>
        <dsp:cNvSpPr/>
      </dsp:nvSpPr>
      <dsp:spPr>
        <a:xfrm>
          <a:off x="1843133" y="3586173"/>
          <a:ext cx="6809488" cy="48266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4. Устав муниципального образования </a:t>
          </a:r>
          <a:r>
            <a:rPr lang="ru-RU" sz="2000" b="1" kern="1200" dirty="0" err="1" smtClean="0"/>
            <a:t>п.Боровский</a:t>
          </a:r>
          <a:endParaRPr lang="ru-RU" sz="2000" b="1" kern="1200" dirty="0"/>
        </a:p>
      </dsp:txBody>
      <dsp:txXfrm>
        <a:off x="1866695" y="3609735"/>
        <a:ext cx="6762364" cy="435538"/>
      </dsp:txXfrm>
    </dsp:sp>
    <dsp:sp modelId="{C36EDBAE-6A62-418A-BB49-15A121AF898B}">
      <dsp:nvSpPr>
        <dsp:cNvPr id="0" name=""/>
        <dsp:cNvSpPr/>
      </dsp:nvSpPr>
      <dsp:spPr>
        <a:xfrm>
          <a:off x="1812967" y="4337788"/>
          <a:ext cx="6871995" cy="119979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t>5. Положение о бюджетном процессе в муниципальном образовании  поселок Боровский, утвержденное решением </a:t>
          </a:r>
          <a:r>
            <a:rPr lang="ru-RU" sz="2000" b="1" kern="1200" dirty="0" err="1" smtClean="0"/>
            <a:t>Боровской</a:t>
          </a:r>
          <a:r>
            <a:rPr lang="ru-RU" sz="2000" b="1" kern="1200" dirty="0" smtClean="0"/>
            <a:t> поселковой Думы от 29.05.2013 № 361</a:t>
          </a:r>
          <a:endParaRPr lang="ru-RU" sz="2000" b="1" kern="1200" dirty="0"/>
        </a:p>
      </dsp:txBody>
      <dsp:txXfrm>
        <a:off x="1871536" y="4396357"/>
        <a:ext cx="6754857" cy="1082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544873"/>
          <a:ext cx="8496944" cy="290142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ru-RU" sz="3700" kern="1200" dirty="0" smtClean="0"/>
            <a:t>Ожидаемые    конечные    результаты    реализации программы               </a:t>
          </a:r>
          <a:endParaRPr lang="ru-RU" sz="3700" kern="1200" dirty="0"/>
        </a:p>
      </dsp:txBody>
      <dsp:txXfrm>
        <a:off x="0" y="2544873"/>
        <a:ext cx="8496944" cy="1566768"/>
      </dsp:txXfrm>
    </dsp:sp>
    <dsp:sp modelId="{0DF2EA5F-1D72-474B-8A1E-2A786403A084}">
      <dsp:nvSpPr>
        <dsp:cNvPr id="0" name=""/>
        <dsp:cNvSpPr/>
      </dsp:nvSpPr>
      <dsp:spPr>
        <a:xfrm>
          <a:off x="0" y="4362440"/>
          <a:ext cx="8496944" cy="13346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b="1" kern="1200" dirty="0" smtClean="0"/>
            <a:t>Доля имущества, относящегося к объектам недвижимости на которые зарегистрировано право муниципальной собственности до 100 %</a:t>
          </a:r>
          <a:endParaRPr lang="ru-RU" sz="2400" kern="1200" dirty="0"/>
        </a:p>
      </dsp:txBody>
      <dsp:txXfrm>
        <a:off x="0" y="4362440"/>
        <a:ext cx="8496944" cy="1334654"/>
      </dsp:txXfrm>
    </dsp:sp>
    <dsp:sp modelId="{C66A86B6-DDD3-43E5-A766-D6C99A3E7E74}">
      <dsp:nvSpPr>
        <dsp:cNvPr id="0" name=""/>
        <dsp:cNvSpPr/>
      </dsp:nvSpPr>
      <dsp:spPr>
        <a:xfrm rot="10800000">
          <a:off x="0" y="24604"/>
          <a:ext cx="8496944" cy="2894483"/>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ru-RU" sz="3700" kern="1200" dirty="0" smtClean="0"/>
            <a:t>Цель программы</a:t>
          </a:r>
          <a:endParaRPr lang="ru-RU" sz="3700" kern="1200" dirty="0"/>
        </a:p>
      </dsp:txBody>
      <dsp:txXfrm rot="-10800000">
        <a:off x="0" y="24604"/>
        <a:ext cx="8496944" cy="1015963"/>
      </dsp:txXfrm>
    </dsp:sp>
    <dsp:sp modelId="{41FF585B-8EA3-4E4D-83AC-8812437BE154}">
      <dsp:nvSpPr>
        <dsp:cNvPr id="0" name=""/>
        <dsp:cNvSpPr/>
      </dsp:nvSpPr>
      <dsp:spPr>
        <a:xfrm>
          <a:off x="0" y="1186961"/>
          <a:ext cx="8496944" cy="9411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Обеспечение эффективного управления муниципальной собственностью муниципального образования поселок Боровский </a:t>
          </a:r>
          <a:endParaRPr lang="ru-RU" sz="2000" b="1" kern="1200" dirty="0"/>
        </a:p>
      </dsp:txBody>
      <dsp:txXfrm>
        <a:off x="0" y="1186961"/>
        <a:ext cx="8496944" cy="9411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ru-RU" sz="2400" kern="1200" dirty="0" smtClean="0"/>
            <a:t>1. Увеличение количества призывников, направленных на службу в Российскую армию  до человек до </a:t>
          </a:r>
          <a:r>
            <a:rPr lang="ru-RU" sz="2400" kern="1200" dirty="0" smtClean="0"/>
            <a:t>34 </a:t>
          </a:r>
          <a:r>
            <a:rPr lang="ru-RU" sz="2400" kern="1200" dirty="0" smtClean="0"/>
            <a:t>человек</a:t>
          </a:r>
        </a:p>
        <a:p>
          <a:pPr lvl="0" algn="ctr" defTabSz="1066800">
            <a:lnSpc>
              <a:spcPct val="90000"/>
            </a:lnSpc>
            <a:spcBef>
              <a:spcPct val="0"/>
            </a:spcBef>
            <a:spcAft>
              <a:spcPct val="35000"/>
            </a:spcAft>
          </a:pPr>
          <a:r>
            <a:rPr lang="ru-RU" sz="2400" kern="1200" dirty="0" smtClean="0"/>
            <a:t>2. Уменьшение количества уклонистов от службы до человек в Российской армии до 15 человек</a:t>
          </a:r>
          <a:endParaRPr lang="ru-RU" sz="2400"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Обеспечение исполнения гражданами воинской обязанности, установленной федеральными законами «Об обороне», «О воинской обязанности и военной службе», «О мобилизационной подготовке и мобилизации в Российской Федерации»</a:t>
          </a:r>
          <a:endParaRPr lang="ru-RU" sz="2000" b="1" kern="1200" dirty="0"/>
        </a:p>
      </dsp:txBody>
      <dsp:txXfrm>
        <a:off x="0" y="1114049"/>
        <a:ext cx="8496944" cy="883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1.снижение количества пожаров, исключение случаев гибели и травматизма людей при пожарах и сокращение материального ущерба;</a:t>
          </a:r>
        </a:p>
        <a:p>
          <a:pPr lvl="0" algn="just" defTabSz="800100">
            <a:lnSpc>
              <a:spcPct val="90000"/>
            </a:lnSpc>
            <a:spcBef>
              <a:spcPct val="0"/>
            </a:spcBef>
            <a:spcAft>
              <a:spcPct val="35000"/>
            </a:spcAft>
          </a:pPr>
          <a:r>
            <a:rPr lang="ru-RU" sz="1800" b="1" kern="1200" dirty="0" smtClean="0"/>
            <a:t>2.снижение общего уровня рисков возникновения чрезвычайных ситуаций природного и техногенного характера;</a:t>
          </a:r>
        </a:p>
        <a:p>
          <a:pPr lvl="0" algn="just" defTabSz="800100">
            <a:lnSpc>
              <a:spcPct val="90000"/>
            </a:lnSpc>
            <a:spcBef>
              <a:spcPct val="0"/>
            </a:spcBef>
            <a:spcAft>
              <a:spcPct val="35000"/>
            </a:spcAft>
          </a:pPr>
          <a:r>
            <a:rPr lang="ru-RU" sz="1800" b="1" kern="1200" dirty="0" smtClean="0"/>
            <a:t>3. снижение уровня преступности на территории поселка, создание и укрепление среди населения поселка атмосферы спокойствия и стабильности</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Повысить уровень безопасности жизнедеятельности населения поселка Боровский</a:t>
          </a:r>
          <a:endParaRPr lang="ru-RU" sz="2000" b="1" kern="1200" dirty="0"/>
        </a:p>
      </dsp:txBody>
      <dsp:txXfrm>
        <a:off x="0" y="1114049"/>
        <a:ext cx="8496944" cy="883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904944"/>
          <a:ext cx="8640959" cy="1074484"/>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Ожидаемые    конечные    результаты    реализации программы               </a:t>
          </a:r>
          <a:endParaRPr lang="ru-RU" sz="2100" kern="1200" dirty="0"/>
        </a:p>
      </dsp:txBody>
      <dsp:txXfrm>
        <a:off x="0" y="2904944"/>
        <a:ext cx="8640959" cy="580221"/>
      </dsp:txXfrm>
    </dsp:sp>
    <dsp:sp modelId="{B031C73B-B474-4BE6-B244-6B81C149C2E6}">
      <dsp:nvSpPr>
        <dsp:cNvPr id="0" name=""/>
        <dsp:cNvSpPr/>
      </dsp:nvSpPr>
      <dsp:spPr>
        <a:xfrm>
          <a:off x="105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ru-RU" sz="900" b="1" kern="1200" dirty="0" smtClean="0"/>
            <a:t>Единое управление комплексным благоустройством</a:t>
          </a:r>
          <a:endParaRPr lang="ru-RU" sz="900" b="1" kern="1200" dirty="0"/>
        </a:p>
      </dsp:txBody>
      <dsp:txXfrm>
        <a:off x="1054" y="3630627"/>
        <a:ext cx="863884" cy="2126135"/>
      </dsp:txXfrm>
    </dsp:sp>
    <dsp:sp modelId="{FC68AF90-7A3F-4D39-A5FB-C33EB71EE7D5}">
      <dsp:nvSpPr>
        <dsp:cNvPr id="0" name=""/>
        <dsp:cNvSpPr/>
      </dsp:nvSpPr>
      <dsp:spPr>
        <a:xfrm>
          <a:off x="86493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Определение перспективы улучшения благоустройства</a:t>
          </a:r>
          <a:endParaRPr lang="ru-RU" sz="1000" b="1" kern="1200" dirty="0"/>
        </a:p>
      </dsp:txBody>
      <dsp:txXfrm>
        <a:off x="864939" y="3630627"/>
        <a:ext cx="863884" cy="2126135"/>
      </dsp:txXfrm>
    </dsp:sp>
    <dsp:sp modelId="{34E9A9A9-CD89-4B25-A625-B413F5F39CC2}">
      <dsp:nvSpPr>
        <dsp:cNvPr id="0" name=""/>
        <dsp:cNvSpPr/>
      </dsp:nvSpPr>
      <dsp:spPr>
        <a:xfrm>
          <a:off x="172882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ru-RU" sz="1100" b="1" kern="1200" dirty="0" smtClean="0"/>
            <a:t>Улучшение состояния территории </a:t>
          </a:r>
          <a:r>
            <a:rPr lang="ru-RU" sz="1100" kern="1200" dirty="0" smtClean="0"/>
            <a:t>  </a:t>
          </a:r>
          <a:endParaRPr lang="ru-RU" sz="1100" kern="1200" dirty="0"/>
        </a:p>
      </dsp:txBody>
      <dsp:txXfrm>
        <a:off x="1728824" y="3630627"/>
        <a:ext cx="863884" cy="2126135"/>
      </dsp:txXfrm>
    </dsp:sp>
    <dsp:sp modelId="{F1DF4E43-FEE3-4AA9-BD4C-BEF2F9F2E4FD}">
      <dsp:nvSpPr>
        <dsp:cNvPr id="0" name=""/>
        <dsp:cNvSpPr/>
      </dsp:nvSpPr>
      <dsp:spPr>
        <a:xfrm>
          <a:off x="259270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Привитие жителям муниципального образования любви и уважения к своему поселку, к соблюдению чистоты и порядка</a:t>
          </a:r>
          <a:endParaRPr lang="ru-RU" sz="1000" b="1" kern="1200" dirty="0"/>
        </a:p>
      </dsp:txBody>
      <dsp:txXfrm>
        <a:off x="2592709" y="3630627"/>
        <a:ext cx="863884" cy="2126135"/>
      </dsp:txXfrm>
    </dsp:sp>
    <dsp:sp modelId="{498192A2-6538-4AB8-A650-B0C79C7DC5F9}">
      <dsp:nvSpPr>
        <dsp:cNvPr id="0" name=""/>
        <dsp:cNvSpPr/>
      </dsp:nvSpPr>
      <dsp:spPr>
        <a:xfrm>
          <a:off x="3441735" y="3629181"/>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Совершенствование эстетического состояния территории</a:t>
          </a:r>
          <a:r>
            <a:rPr lang="ru-RU" sz="1000" kern="1200" dirty="0" smtClean="0"/>
            <a:t>;</a:t>
          </a:r>
          <a:endParaRPr lang="ru-RU" sz="1000" kern="1200" dirty="0"/>
        </a:p>
      </dsp:txBody>
      <dsp:txXfrm>
        <a:off x="3441735" y="3629181"/>
        <a:ext cx="863884" cy="2126135"/>
      </dsp:txXfrm>
    </dsp:sp>
    <dsp:sp modelId="{DFE9983C-6EBC-4302-ABB5-5774EA40AE7D}">
      <dsp:nvSpPr>
        <dsp:cNvPr id="0" name=""/>
        <dsp:cNvSpPr/>
      </dsp:nvSpPr>
      <dsp:spPr>
        <a:xfrm>
          <a:off x="432047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площади благоустроенных зелёных насаждений в поселении;</a:t>
          </a:r>
          <a:endParaRPr lang="ru-RU" sz="1000" b="1" kern="1200" dirty="0"/>
        </a:p>
      </dsp:txBody>
      <dsp:txXfrm>
        <a:off x="4320479" y="3630627"/>
        <a:ext cx="863884" cy="2126135"/>
      </dsp:txXfrm>
    </dsp:sp>
    <dsp:sp modelId="{50B2C445-CB09-4DC1-A08F-31574DA966F9}">
      <dsp:nvSpPr>
        <dsp:cNvPr id="0" name=""/>
        <dsp:cNvSpPr/>
      </dsp:nvSpPr>
      <dsp:spPr>
        <a:xfrm>
          <a:off x="518436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количества высаживаемых деревьев</a:t>
          </a:r>
          <a:endParaRPr lang="ru-RU" sz="1000" b="1" kern="1200" dirty="0"/>
        </a:p>
      </dsp:txBody>
      <dsp:txXfrm>
        <a:off x="5184364" y="3630627"/>
        <a:ext cx="863884" cy="2126135"/>
      </dsp:txXfrm>
    </dsp:sp>
    <dsp:sp modelId="{D86A4351-8B78-4FE4-AC78-C8D10FE01630}">
      <dsp:nvSpPr>
        <dsp:cNvPr id="0" name=""/>
        <dsp:cNvSpPr/>
      </dsp:nvSpPr>
      <dsp:spPr>
        <a:xfrm>
          <a:off x="604824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Оснащение улиц указателями с названиями улиц и номерами домов;</a:t>
          </a:r>
          <a:endParaRPr lang="ru-RU" sz="1000" b="1" kern="1200" dirty="0"/>
        </a:p>
      </dsp:txBody>
      <dsp:txXfrm>
        <a:off x="6048249" y="3630627"/>
        <a:ext cx="863884" cy="2126135"/>
      </dsp:txXfrm>
    </dsp:sp>
    <dsp:sp modelId="{1540128D-8AB6-48B0-B5B4-2CD134A7E939}">
      <dsp:nvSpPr>
        <dsp:cNvPr id="0" name=""/>
        <dsp:cNvSpPr/>
      </dsp:nvSpPr>
      <dsp:spPr>
        <a:xfrm>
          <a:off x="6912134"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Увеличение протяженности уличного освещения поселения</a:t>
          </a:r>
          <a:endParaRPr lang="ru-RU" sz="1000" b="1" kern="1200" dirty="0"/>
        </a:p>
      </dsp:txBody>
      <dsp:txXfrm>
        <a:off x="6912134" y="3630627"/>
        <a:ext cx="863884" cy="2126135"/>
      </dsp:txXfrm>
    </dsp:sp>
    <dsp:sp modelId="{6F6C5329-EABC-4C3F-A20A-9FFFBD01964A}">
      <dsp:nvSpPr>
        <dsp:cNvPr id="0" name=""/>
        <dsp:cNvSpPr/>
      </dsp:nvSpPr>
      <dsp:spPr>
        <a:xfrm>
          <a:off x="7776019" y="3630627"/>
          <a:ext cx="863884" cy="21261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ru-RU" sz="1000" b="1" kern="1200" dirty="0" smtClean="0"/>
            <a:t>Повышение уровня благоустройства дворовых территорий-</a:t>
          </a:r>
          <a:endParaRPr lang="ru-RU" sz="1000" b="1" kern="1200" dirty="0"/>
        </a:p>
      </dsp:txBody>
      <dsp:txXfrm>
        <a:off x="7776019" y="3630627"/>
        <a:ext cx="863884" cy="2126135"/>
      </dsp:txXfrm>
    </dsp:sp>
    <dsp:sp modelId="{C66A86B6-DDD3-43E5-A766-D6C99A3E7E74}">
      <dsp:nvSpPr>
        <dsp:cNvPr id="0" name=""/>
        <dsp:cNvSpPr/>
      </dsp:nvSpPr>
      <dsp:spPr>
        <a:xfrm rot="10800000">
          <a:off x="0" y="161400"/>
          <a:ext cx="8640959" cy="3069176"/>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Цель программы</a:t>
          </a:r>
          <a:endParaRPr lang="ru-RU" sz="2100" kern="1200" dirty="0"/>
        </a:p>
      </dsp:txBody>
      <dsp:txXfrm rot="-10800000">
        <a:off x="0" y="161400"/>
        <a:ext cx="8640959" cy="1077280"/>
      </dsp:txXfrm>
    </dsp:sp>
    <dsp:sp modelId="{41FF585B-8EA3-4E4D-83AC-8812437BE154}">
      <dsp:nvSpPr>
        <dsp:cNvPr id="0" name=""/>
        <dsp:cNvSpPr/>
      </dsp:nvSpPr>
      <dsp:spPr>
        <a:xfrm>
          <a:off x="0" y="888711"/>
          <a:ext cx="8640959" cy="149928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Комплексное решение проблем благоустройства по улучшению санитарного и эстетического вида территории муниципального образования, создание комфортной среды проживания на территории муниципального образования поселок Боровский, озеленение территории муниципального образования, обеспечение безопасности проживания жителей муниципального образования, улучшения экологической обстановки на территории муниципального образования</a:t>
          </a:r>
          <a:endParaRPr lang="ru-RU" sz="1400" b="1" kern="1200" dirty="0"/>
        </a:p>
      </dsp:txBody>
      <dsp:txXfrm>
        <a:off x="0" y="888711"/>
        <a:ext cx="8640959" cy="14992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1906313"/>
          <a:ext cx="8496944" cy="311509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Ожидаемые    конечные    результаты    реализации программы               </a:t>
          </a:r>
          <a:endParaRPr lang="ru-RU" sz="2900" kern="1200" dirty="0"/>
        </a:p>
      </dsp:txBody>
      <dsp:txXfrm>
        <a:off x="0" y="1906313"/>
        <a:ext cx="8496944" cy="1682150"/>
      </dsp:txXfrm>
    </dsp:sp>
    <dsp:sp modelId="{0DF2EA5F-1D72-474B-8A1E-2A786403A084}">
      <dsp:nvSpPr>
        <dsp:cNvPr id="0" name=""/>
        <dsp:cNvSpPr/>
      </dsp:nvSpPr>
      <dsp:spPr>
        <a:xfrm>
          <a:off x="0" y="3237203"/>
          <a:ext cx="8496944" cy="23634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just" defTabSz="533400">
            <a:lnSpc>
              <a:spcPct val="90000"/>
            </a:lnSpc>
            <a:spcBef>
              <a:spcPct val="0"/>
            </a:spcBef>
            <a:spcAft>
              <a:spcPct val="35000"/>
            </a:spcAft>
          </a:pPr>
          <a:r>
            <a:rPr lang="ru-RU" sz="1200" kern="1200" dirty="0" smtClean="0"/>
            <a:t>- </a:t>
          </a:r>
          <a:r>
            <a:rPr lang="ru-RU" sz="1400" b="1" kern="1200" dirty="0" smtClean="0"/>
            <a:t>охват детей и молодежи организованными формами занятости и систематическими занятиями в сфере молодежной политики к 2020 году - 71%;</a:t>
          </a:r>
        </a:p>
        <a:p>
          <a:pPr lvl="0" algn="just" defTabSz="533400">
            <a:lnSpc>
              <a:spcPct val="90000"/>
            </a:lnSpc>
            <a:spcBef>
              <a:spcPct val="0"/>
            </a:spcBef>
            <a:spcAft>
              <a:spcPct val="35000"/>
            </a:spcAft>
          </a:pPr>
          <a:r>
            <a:rPr lang="ru-RU" sz="1400" b="1" kern="1200" dirty="0" smtClean="0"/>
            <a:t>- работа клуба молодых семей на постоянной основе;</a:t>
          </a:r>
        </a:p>
        <a:p>
          <a:pPr lvl="0" algn="just" defTabSz="533400">
            <a:lnSpc>
              <a:spcPct val="90000"/>
            </a:lnSpc>
            <a:spcBef>
              <a:spcPct val="0"/>
            </a:spcBef>
            <a:spcAft>
              <a:spcPct val="35000"/>
            </a:spcAft>
          </a:pPr>
          <a:r>
            <a:rPr lang="ru-RU" sz="1400" b="1" kern="1200" dirty="0" smtClean="0"/>
            <a:t>- увеличение доли молодежи в возрасте от 14 до 29 лет, охваченной мероприятиями по гражданско-патриотическому воспитанию до 15 %; </a:t>
          </a:r>
        </a:p>
        <a:p>
          <a:pPr lvl="0" algn="just" defTabSz="533400">
            <a:lnSpc>
              <a:spcPct val="90000"/>
            </a:lnSpc>
            <a:spcBef>
              <a:spcPct val="0"/>
            </a:spcBef>
            <a:spcAft>
              <a:spcPct val="35000"/>
            </a:spcAft>
          </a:pPr>
          <a:r>
            <a:rPr lang="ru-RU" sz="1400" b="1" kern="1200" dirty="0" smtClean="0"/>
            <a:t>- увеличение доли молодежи в возрасте от 14 до 29 лет участвующих в деятельности молодежных общественных объединений до 30, 0 %;</a:t>
          </a:r>
        </a:p>
        <a:p>
          <a:pPr lvl="0" algn="just" defTabSz="533400">
            <a:lnSpc>
              <a:spcPct val="90000"/>
            </a:lnSpc>
            <a:spcBef>
              <a:spcPct val="0"/>
            </a:spcBef>
            <a:spcAft>
              <a:spcPct val="35000"/>
            </a:spcAft>
          </a:pPr>
          <a:r>
            <a:rPr lang="ru-RU" sz="1400" b="1" kern="1200" dirty="0" smtClean="0"/>
            <a:t>- увеличение доли временно трудоустроенной молодежи в возрасте от 14 до 17 лет до 58,3 %.</a:t>
          </a:r>
        </a:p>
        <a:p>
          <a:pPr lvl="0" algn="just" defTabSz="533400">
            <a:lnSpc>
              <a:spcPct val="90000"/>
            </a:lnSpc>
            <a:spcBef>
              <a:spcPct val="0"/>
            </a:spcBef>
            <a:spcAft>
              <a:spcPct val="35000"/>
            </a:spcAft>
          </a:pPr>
          <a:r>
            <a:rPr lang="ru-RU" sz="1400" b="1" kern="1200" dirty="0" smtClean="0"/>
            <a:t>- сохранение доли несовершеннолетних состоящих на различных видах учета, привлеченных к профилактическим мероприятиям на уровне 98 %.</a:t>
          </a:r>
          <a:endParaRPr lang="ru-RU" sz="1400" b="1" kern="1200" dirty="0"/>
        </a:p>
      </dsp:txBody>
      <dsp:txXfrm>
        <a:off x="0" y="3237203"/>
        <a:ext cx="8496944" cy="2363453"/>
      </dsp:txXfrm>
    </dsp:sp>
    <dsp:sp modelId="{C66A86B6-DDD3-43E5-A766-D6C99A3E7E74}">
      <dsp:nvSpPr>
        <dsp:cNvPr id="0" name=""/>
        <dsp:cNvSpPr/>
      </dsp:nvSpPr>
      <dsp:spPr>
        <a:xfrm rot="10800000">
          <a:off x="0" y="27659"/>
          <a:ext cx="8496944" cy="2282678"/>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kern="1200" dirty="0" smtClean="0"/>
            <a:t>Цель программы</a:t>
          </a:r>
          <a:endParaRPr lang="ru-RU" sz="2900" kern="1200" dirty="0"/>
        </a:p>
      </dsp:txBody>
      <dsp:txXfrm rot="-10800000">
        <a:off x="0" y="27659"/>
        <a:ext cx="8496944" cy="801220"/>
      </dsp:txXfrm>
    </dsp:sp>
    <dsp:sp modelId="{41FF585B-8EA3-4E4D-83AC-8812437BE154}">
      <dsp:nvSpPr>
        <dsp:cNvPr id="0" name=""/>
        <dsp:cNvSpPr/>
      </dsp:nvSpPr>
      <dsp:spPr>
        <a:xfrm>
          <a:off x="0" y="603216"/>
          <a:ext cx="8496944" cy="10104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самореализации и социального развития молодежи, включение молодежи в социально-экономическую и культурную жизнь муниципального образования поселок Боровский.</a:t>
          </a:r>
          <a:endParaRPr lang="ru-RU" sz="2000" b="1" kern="1200" dirty="0"/>
        </a:p>
      </dsp:txBody>
      <dsp:txXfrm>
        <a:off x="0" y="603216"/>
        <a:ext cx="8496944" cy="10104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kern="1200" dirty="0" smtClean="0"/>
            <a:t>Уровень удовлетворенности населения качеством предоставления муниципальных услуг в сфере культуры  до 100 %</a:t>
          </a:r>
        </a:p>
        <a:p>
          <a:pPr lvl="0" algn="just" defTabSz="800100">
            <a:lnSpc>
              <a:spcPct val="90000"/>
            </a:lnSpc>
            <a:spcBef>
              <a:spcPct val="0"/>
            </a:spcBef>
            <a:spcAft>
              <a:spcPct val="35000"/>
            </a:spcAft>
          </a:pPr>
          <a:endParaRPr lang="ru-RU" sz="1800" kern="1200" dirty="0" smtClean="0"/>
        </a:p>
        <a:p>
          <a:pPr lvl="0" algn="just" defTabSz="800100">
            <a:lnSpc>
              <a:spcPct val="90000"/>
            </a:lnSpc>
            <a:spcBef>
              <a:spcPct val="0"/>
            </a:spcBef>
            <a:spcAft>
              <a:spcPct val="35000"/>
            </a:spcAft>
          </a:pPr>
          <a:r>
            <a:rPr lang="ru-RU" sz="1800" kern="1200" dirty="0" smtClean="0"/>
            <a:t>Увеличение численности участников культурно-досуговых мероприятий по сравнению с предыдущим годом  на 5%</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Удовлетворение потребностей населения в услугах культуры</a:t>
          </a:r>
          <a:endParaRPr lang="ru-RU" sz="2000" b="1" kern="1200" dirty="0"/>
        </a:p>
      </dsp:txBody>
      <dsp:txXfrm>
        <a:off x="0" y="1114049"/>
        <a:ext cx="8496944" cy="8837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389065"/>
          <a:ext cx="8496944" cy="272430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Ожидаемые    конечные    результаты    реализации программы               </a:t>
          </a:r>
          <a:endParaRPr lang="ru-RU" sz="3500" kern="1200" dirty="0"/>
        </a:p>
      </dsp:txBody>
      <dsp:txXfrm>
        <a:off x="0" y="2389065"/>
        <a:ext cx="8496944" cy="1471122"/>
      </dsp:txXfrm>
    </dsp:sp>
    <dsp:sp modelId="{0DF2EA5F-1D72-474B-8A1E-2A786403A084}">
      <dsp:nvSpPr>
        <dsp:cNvPr id="0" name=""/>
        <dsp:cNvSpPr/>
      </dsp:nvSpPr>
      <dsp:spPr>
        <a:xfrm>
          <a:off x="0" y="3690907"/>
          <a:ext cx="8496944" cy="2066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just" defTabSz="800100">
            <a:lnSpc>
              <a:spcPct val="90000"/>
            </a:lnSpc>
            <a:spcBef>
              <a:spcPct val="0"/>
            </a:spcBef>
            <a:spcAft>
              <a:spcPct val="35000"/>
            </a:spcAft>
          </a:pPr>
          <a:r>
            <a:rPr lang="ru-RU" sz="1800" b="1" kern="1200" dirty="0" smtClean="0"/>
            <a:t>Процент приведения в нормативное состояние  дорожно-уличной сети </a:t>
          </a:r>
          <a:r>
            <a:rPr lang="ru-RU" sz="1800" b="1" kern="1200" dirty="0" smtClean="0"/>
            <a:t>-90%</a:t>
          </a:r>
          <a:endParaRPr lang="ru-RU" sz="1800" b="1" kern="1200" dirty="0"/>
        </a:p>
      </dsp:txBody>
      <dsp:txXfrm>
        <a:off x="0" y="3690907"/>
        <a:ext cx="8496944" cy="2066954"/>
      </dsp:txXfrm>
    </dsp:sp>
    <dsp:sp modelId="{C66A86B6-DDD3-43E5-A766-D6C99A3E7E74}">
      <dsp:nvSpPr>
        <dsp:cNvPr id="0" name=""/>
        <dsp:cNvSpPr/>
      </dsp:nvSpPr>
      <dsp:spPr>
        <a:xfrm rot="10800000">
          <a:off x="0" y="96602"/>
          <a:ext cx="8496944" cy="2717785"/>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ru-RU" sz="3500" kern="1200" dirty="0" smtClean="0"/>
            <a:t>Цель программы</a:t>
          </a:r>
          <a:endParaRPr lang="ru-RU" sz="3500" kern="1200" dirty="0"/>
        </a:p>
      </dsp:txBody>
      <dsp:txXfrm rot="-10800000">
        <a:off x="0" y="96602"/>
        <a:ext cx="8496944" cy="953942"/>
      </dsp:txXfrm>
    </dsp:sp>
    <dsp:sp modelId="{41FF585B-8EA3-4E4D-83AC-8812437BE154}">
      <dsp:nvSpPr>
        <dsp:cNvPr id="0" name=""/>
        <dsp:cNvSpPr/>
      </dsp:nvSpPr>
      <dsp:spPr>
        <a:xfrm>
          <a:off x="0" y="1114049"/>
          <a:ext cx="8496944" cy="8837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b="1" kern="1200" dirty="0" smtClean="0"/>
            <a:t>Содержание дорожно-транспортной сети поселка Боровский</a:t>
          </a:r>
          <a:endParaRPr lang="ru-RU" sz="2000" b="1" kern="1200" dirty="0"/>
        </a:p>
      </dsp:txBody>
      <dsp:txXfrm>
        <a:off x="0" y="1114049"/>
        <a:ext cx="8496944" cy="8837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715079"/>
          <a:ext cx="8712968" cy="2826511"/>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kern="1200" dirty="0" smtClean="0"/>
            <a:t>Ожидаемые    конечные    результаты    реализации программы</a:t>
          </a:r>
        </a:p>
        <a:p>
          <a:pPr lvl="0" algn="ctr" defTabSz="1155700">
            <a:lnSpc>
              <a:spcPct val="90000"/>
            </a:lnSpc>
            <a:spcBef>
              <a:spcPct val="0"/>
            </a:spcBef>
            <a:spcAft>
              <a:spcPct val="35000"/>
            </a:spcAft>
          </a:pPr>
          <a:r>
            <a:rPr lang="ru-RU" sz="2600" kern="1200" dirty="0" smtClean="0"/>
            <a:t>               </a:t>
          </a:r>
          <a:endParaRPr lang="ru-RU" sz="2600" kern="1200" dirty="0"/>
        </a:p>
      </dsp:txBody>
      <dsp:txXfrm>
        <a:off x="0" y="2715079"/>
        <a:ext cx="8712968" cy="1526316"/>
      </dsp:txXfrm>
    </dsp:sp>
    <dsp:sp modelId="{0DF2EA5F-1D72-474B-8A1E-2A786403A084}">
      <dsp:nvSpPr>
        <dsp:cNvPr id="0" name=""/>
        <dsp:cNvSpPr/>
      </dsp:nvSpPr>
      <dsp:spPr>
        <a:xfrm>
          <a:off x="0" y="3829382"/>
          <a:ext cx="8712968" cy="214450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Увеличение доли населения, систематически занимающегося физической культурой и спортом</a:t>
          </a:r>
        </a:p>
        <a:p>
          <a:pPr lvl="0" algn="ctr" defTabSz="62230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Увеличение доли населения, принявшего участие в официальных физкультурных мероприятиях</a:t>
          </a:r>
        </a:p>
        <a:p>
          <a:pPr lvl="0" algn="ctr" defTabSz="62230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Увеличение доли населения, принявшего участие в физкультурных, спортивных мероприятиях по месту жительства, проводимых инструкторами по спорту по месту жительства населения</a:t>
          </a:r>
        </a:p>
        <a:p>
          <a:pPr lvl="0" algn="ctr" defTabSz="62230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Увеличение доли учащихся общеобразовательных организаций, систематически занимающихся физической культурой и спортом</a:t>
          </a:r>
        </a:p>
        <a:p>
          <a:pPr lvl="0" algn="ctr" defTabSz="622300">
            <a:lnSpc>
              <a:spcPct val="90000"/>
            </a:lnSpc>
            <a:spcBef>
              <a:spcPct val="0"/>
            </a:spcBef>
            <a:spcAft>
              <a:spcPct val="35000"/>
            </a:spcAft>
          </a:pPr>
          <a:r>
            <a:rPr lang="ru-RU" sz="1400" b="1" kern="1200" dirty="0" smtClean="0">
              <a:latin typeface="Arial" panose="020B0604020202020204" pitchFamily="34" charset="0"/>
              <a:cs typeface="Arial" panose="020B0604020202020204" pitchFamily="34" charset="0"/>
            </a:rPr>
            <a:t>Увеличение доли детей и молодежи в возрасте 6 - 15 лет, занимающихся в спортивных организациях</a:t>
          </a:r>
          <a:endParaRPr lang="ru-RU" sz="1400" b="1" kern="1200" dirty="0">
            <a:latin typeface="Arial" panose="020B0604020202020204" pitchFamily="34" charset="0"/>
            <a:cs typeface="Arial" panose="020B0604020202020204" pitchFamily="34" charset="0"/>
          </a:endParaRPr>
        </a:p>
      </dsp:txBody>
      <dsp:txXfrm>
        <a:off x="0" y="3829382"/>
        <a:ext cx="8712968" cy="2144503"/>
      </dsp:txXfrm>
    </dsp:sp>
    <dsp:sp modelId="{C66A86B6-DDD3-43E5-A766-D6C99A3E7E74}">
      <dsp:nvSpPr>
        <dsp:cNvPr id="0" name=""/>
        <dsp:cNvSpPr/>
      </dsp:nvSpPr>
      <dsp:spPr>
        <a:xfrm rot="10800000">
          <a:off x="0" y="100227"/>
          <a:ext cx="8712968" cy="2819751"/>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kern="1200" dirty="0" smtClean="0"/>
            <a:t>Цель программы</a:t>
          </a:r>
          <a:endParaRPr lang="ru-RU" sz="2600" kern="1200" dirty="0"/>
        </a:p>
      </dsp:txBody>
      <dsp:txXfrm rot="-10800000">
        <a:off x="0" y="100227"/>
        <a:ext cx="8712968" cy="989732"/>
      </dsp:txXfrm>
    </dsp:sp>
    <dsp:sp modelId="{41FF585B-8EA3-4E4D-83AC-8812437BE154}">
      <dsp:nvSpPr>
        <dsp:cNvPr id="0" name=""/>
        <dsp:cNvSpPr/>
      </dsp:nvSpPr>
      <dsp:spPr>
        <a:xfrm>
          <a:off x="0" y="1155846"/>
          <a:ext cx="8712968" cy="9168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ru-RU" sz="2000" kern="1200" dirty="0" smtClean="0"/>
            <a:t>Создание условий для массовых занятий физической культурой, спортом и формирования здорового образа жизни населения</a:t>
          </a:r>
          <a:endParaRPr lang="ru-RU" sz="2000" b="1" kern="1200" dirty="0"/>
        </a:p>
      </dsp:txBody>
      <dsp:txXfrm>
        <a:off x="0" y="1155846"/>
        <a:ext cx="8712968" cy="916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917C5-22DB-4862-8737-40597E645CF3}">
      <dsp:nvSpPr>
        <dsp:cNvPr id="0" name=""/>
        <dsp:cNvSpPr/>
      </dsp:nvSpPr>
      <dsp:spPr>
        <a:xfrm>
          <a:off x="0" y="2838829"/>
          <a:ext cx="2650137" cy="2083597"/>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589261" y="3428091"/>
        <a:ext cx="1708550" cy="530027"/>
      </dsp:txXfrm>
    </dsp:sp>
    <dsp:sp modelId="{D7781977-F56F-4E39-AF73-7AD8473EFAC0}">
      <dsp:nvSpPr>
        <dsp:cNvPr id="0" name=""/>
        <dsp:cNvSpPr/>
      </dsp:nvSpPr>
      <dsp:spPr>
        <a:xfrm>
          <a:off x="523318" y="2838829"/>
          <a:ext cx="1974352" cy="20835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Бюджетном послании Президента Российской Федерации</a:t>
          </a:r>
          <a:endParaRPr lang="ru-RU" sz="2100" b="1" kern="1200" dirty="0"/>
        </a:p>
      </dsp:txBody>
      <dsp:txXfrm>
        <a:off x="523318" y="2838829"/>
        <a:ext cx="1974352" cy="2083597"/>
      </dsp:txXfrm>
    </dsp:sp>
    <dsp:sp modelId="{BEAEE7FC-6617-44BF-A6B2-286E37BB3DD0}">
      <dsp:nvSpPr>
        <dsp:cNvPr id="0" name=""/>
        <dsp:cNvSpPr/>
      </dsp:nvSpPr>
      <dsp:spPr>
        <a:xfrm>
          <a:off x="2722337" y="2838829"/>
          <a:ext cx="2557603" cy="2073745"/>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2127861" y="3433305"/>
        <a:ext cx="1700471" cy="511520"/>
      </dsp:txXfrm>
    </dsp:sp>
    <dsp:sp modelId="{790A687F-9EDB-43CD-929A-135449432186}">
      <dsp:nvSpPr>
        <dsp:cNvPr id="0" name=""/>
        <dsp:cNvSpPr/>
      </dsp:nvSpPr>
      <dsp:spPr>
        <a:xfrm rot="16200000" flipH="1">
          <a:off x="2638751" y="4168402"/>
          <a:ext cx="93940" cy="58359"/>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63EEFC-C193-4B0C-9934-023B39F79A27}">
      <dsp:nvSpPr>
        <dsp:cNvPr id="0" name=""/>
        <dsp:cNvSpPr/>
      </dsp:nvSpPr>
      <dsp:spPr>
        <a:xfrm>
          <a:off x="3233858" y="2838829"/>
          <a:ext cx="1905414" cy="207374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Прогнозе социально-экономического развития поселка Боровский</a:t>
          </a:r>
          <a:endParaRPr lang="ru-RU" sz="2100" b="1" kern="1200" dirty="0"/>
        </a:p>
      </dsp:txBody>
      <dsp:txXfrm>
        <a:off x="3233858" y="2838829"/>
        <a:ext cx="1905414" cy="2073745"/>
      </dsp:txXfrm>
    </dsp:sp>
    <dsp:sp modelId="{9CDDE8AA-2785-473D-9AB4-E7D52781025C}">
      <dsp:nvSpPr>
        <dsp:cNvPr id="0" name=""/>
        <dsp:cNvSpPr/>
      </dsp:nvSpPr>
      <dsp:spPr>
        <a:xfrm>
          <a:off x="5353267" y="2832722"/>
          <a:ext cx="2557603" cy="210210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ru-RU" sz="3100" kern="1200" dirty="0"/>
        </a:p>
      </dsp:txBody>
      <dsp:txXfrm rot="16200000">
        <a:off x="4747164" y="3438824"/>
        <a:ext cx="1723725" cy="511520"/>
      </dsp:txXfrm>
    </dsp:sp>
    <dsp:sp modelId="{6C2C8566-1B30-4858-B4C7-CAC427803DFB}">
      <dsp:nvSpPr>
        <dsp:cNvPr id="0" name=""/>
        <dsp:cNvSpPr/>
      </dsp:nvSpPr>
      <dsp:spPr>
        <a:xfrm rot="16200000" flipV="1">
          <a:off x="5354492" y="4161946"/>
          <a:ext cx="66747" cy="4362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018BA2-1C5E-45CA-9DEA-D70278A4C074}">
      <dsp:nvSpPr>
        <dsp:cNvPr id="0" name=""/>
        <dsp:cNvSpPr/>
      </dsp:nvSpPr>
      <dsp:spPr>
        <a:xfrm>
          <a:off x="5864788" y="2832722"/>
          <a:ext cx="1905414" cy="210210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lvl="0" algn="l" defTabSz="933450">
            <a:lnSpc>
              <a:spcPct val="90000"/>
            </a:lnSpc>
            <a:spcBef>
              <a:spcPct val="0"/>
            </a:spcBef>
            <a:spcAft>
              <a:spcPct val="35000"/>
            </a:spcAft>
          </a:pPr>
          <a:r>
            <a:rPr lang="ru-RU" sz="2100" b="1" kern="1200" dirty="0" smtClean="0"/>
            <a:t>Муниципальных программах поселка Боровский</a:t>
          </a:r>
          <a:endParaRPr lang="ru-RU" sz="2100" b="1" kern="1200" dirty="0"/>
        </a:p>
      </dsp:txBody>
      <dsp:txXfrm>
        <a:off x="5864788" y="2832722"/>
        <a:ext cx="1905414" cy="2102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DB69-4FD5-4F9C-A088-84FE50AB53F2}">
      <dsp:nvSpPr>
        <dsp:cNvPr id="0" name=""/>
        <dsp:cNvSpPr/>
      </dsp:nvSpPr>
      <dsp:spPr>
        <a:xfrm>
          <a:off x="0" y="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 местная администрация</a:t>
          </a:r>
          <a:endParaRPr lang="ru-RU" sz="1800" b="1" kern="1200" dirty="0"/>
        </a:p>
      </dsp:txBody>
      <dsp:txXfrm>
        <a:off x="42036" y="42036"/>
        <a:ext cx="8052832" cy="777048"/>
      </dsp:txXfrm>
    </dsp:sp>
    <dsp:sp modelId="{1B217600-5549-4946-912D-C642B35B0F1F}">
      <dsp:nvSpPr>
        <dsp:cNvPr id="0" name=""/>
        <dsp:cNvSpPr/>
      </dsp:nvSpPr>
      <dsp:spPr>
        <a:xfrm>
          <a:off x="0" y="10096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Проект бюджета составляется и утверждается сроком на три года — очередной финансовый год и плановый период.</a:t>
          </a:r>
          <a:endParaRPr lang="ru-RU" sz="1800" b="1" kern="1200" dirty="0"/>
        </a:p>
      </dsp:txBody>
      <dsp:txXfrm>
        <a:off x="42036" y="1051636"/>
        <a:ext cx="8052832" cy="777048"/>
      </dsp:txXfrm>
    </dsp:sp>
    <dsp:sp modelId="{77A733E5-8931-472B-A7A8-4A8F3192AB71}">
      <dsp:nvSpPr>
        <dsp:cNvPr id="0" name=""/>
        <dsp:cNvSpPr/>
      </dsp:nvSpPr>
      <dsp:spPr>
        <a:xfrm>
          <a:off x="0" y="2003200"/>
          <a:ext cx="8136904" cy="861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kern="1200" dirty="0" smtClean="0"/>
            <a:t>Составление проекта бюджета основывается на</a:t>
          </a:r>
          <a:endParaRPr lang="ru-RU" sz="1800" b="1" kern="1200" dirty="0"/>
        </a:p>
      </dsp:txBody>
      <dsp:txXfrm>
        <a:off x="42036" y="2045236"/>
        <a:ext cx="8052832" cy="7770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352E-95F5-46C3-A628-0F6A63750BAB}">
      <dsp:nvSpPr>
        <dsp:cNvPr id="0" name=""/>
        <dsp:cNvSpPr/>
      </dsp:nvSpPr>
      <dsp:spPr>
        <a:xfrm>
          <a:off x="-33782" y="456148"/>
          <a:ext cx="8734316"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Налоговые доходы</a:t>
          </a:r>
          <a:endParaRPr lang="ru-RU" sz="2400" b="1" kern="1200" dirty="0"/>
        </a:p>
      </dsp:txBody>
      <dsp:txXfrm>
        <a:off x="-33782" y="774160"/>
        <a:ext cx="8416304" cy="636025"/>
      </dsp:txXfrm>
    </dsp:sp>
    <dsp:sp modelId="{0CB16A5F-D337-4CD5-B63D-B6EDBFCFC6E4}">
      <dsp:nvSpPr>
        <dsp:cNvPr id="0" name=""/>
        <dsp:cNvSpPr/>
      </dsp:nvSpPr>
      <dsp:spPr>
        <a:xfrm>
          <a:off x="0" y="1368140"/>
          <a:ext cx="2448942" cy="314900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Поступления от уплаты налогов, установленных Налоговым кодексом Российской Федерации</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доходы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 Налог на имущество физических лиц;</a:t>
          </a:r>
        </a:p>
        <a:p>
          <a:pPr lvl="0" algn="l" defTabSz="800100">
            <a:lnSpc>
              <a:spcPct val="90000"/>
            </a:lnSpc>
            <a:spcBef>
              <a:spcPct val="0"/>
            </a:spcBef>
            <a:spcAft>
              <a:spcPct val="35000"/>
            </a:spcAft>
          </a:pPr>
          <a:r>
            <a:rPr lang="ru-RU" sz="1800" b="0" kern="1200" dirty="0" smtClean="0">
              <a:latin typeface="Arial" panose="020B0604020202020204" pitchFamily="34" charset="0"/>
              <a:cs typeface="Arial" panose="020B0604020202020204" pitchFamily="34" charset="0"/>
            </a:rPr>
            <a:t>-Земельный налог </a:t>
          </a:r>
          <a:endParaRPr lang="ru-RU" sz="1800" b="0" kern="1200" dirty="0">
            <a:latin typeface="Arial" panose="020B0604020202020204" pitchFamily="34" charset="0"/>
            <a:cs typeface="Arial" panose="020B0604020202020204" pitchFamily="34" charset="0"/>
          </a:endParaRPr>
        </a:p>
      </dsp:txBody>
      <dsp:txXfrm>
        <a:off x="0" y="1368140"/>
        <a:ext cx="2448942" cy="3149005"/>
      </dsp:txXfrm>
    </dsp:sp>
    <dsp:sp modelId="{3E775962-4960-4C24-B07C-C31AC946F57A}">
      <dsp:nvSpPr>
        <dsp:cNvPr id="0" name=""/>
        <dsp:cNvSpPr/>
      </dsp:nvSpPr>
      <dsp:spPr>
        <a:xfrm>
          <a:off x="2497547" y="900097"/>
          <a:ext cx="6280594" cy="1272049"/>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Неналоговые доходы</a:t>
          </a:r>
          <a:endParaRPr lang="ru-RU" sz="2400" b="1" kern="1200" dirty="0"/>
        </a:p>
      </dsp:txBody>
      <dsp:txXfrm>
        <a:off x="2497547" y="1218109"/>
        <a:ext cx="5962582" cy="636025"/>
      </dsp:txXfrm>
    </dsp:sp>
    <dsp:sp modelId="{A5CF51DB-3767-4C0F-960B-705FA989A5D3}">
      <dsp:nvSpPr>
        <dsp:cNvPr id="0" name=""/>
        <dsp:cNvSpPr/>
      </dsp:nvSpPr>
      <dsp:spPr>
        <a:xfrm>
          <a:off x="2497532" y="1728200"/>
          <a:ext cx="3214483" cy="406198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t>Поступления от уплаты других пошлин и сборов, установленных законодательством Российской Федерации, а также штрафов за нарушение законодательства</a:t>
          </a:r>
        </a:p>
        <a:p>
          <a:pPr lvl="0" algn="l" defTabSz="800100">
            <a:lnSpc>
              <a:spcPct val="90000"/>
            </a:lnSpc>
            <a:spcBef>
              <a:spcPct val="0"/>
            </a:spcBef>
            <a:spcAft>
              <a:spcPct val="35000"/>
            </a:spcAft>
          </a:pPr>
          <a:r>
            <a:rPr lang="ru-RU" sz="1800" kern="1200" dirty="0" smtClean="0"/>
            <a:t>-доходы от использования муниципального имущества;</a:t>
          </a:r>
        </a:p>
        <a:p>
          <a:pPr lvl="0" algn="l" defTabSz="800100">
            <a:lnSpc>
              <a:spcPct val="90000"/>
            </a:lnSpc>
            <a:spcBef>
              <a:spcPct val="0"/>
            </a:spcBef>
            <a:spcAft>
              <a:spcPct val="35000"/>
            </a:spcAft>
          </a:pPr>
          <a:r>
            <a:rPr lang="ru-RU" sz="1800" kern="1200" dirty="0" smtClean="0"/>
            <a:t>- доходы от продажи  муниципального имущества</a:t>
          </a:r>
        </a:p>
        <a:p>
          <a:pPr lvl="0" algn="l" defTabSz="800100">
            <a:lnSpc>
              <a:spcPct val="90000"/>
            </a:lnSpc>
            <a:spcBef>
              <a:spcPct val="0"/>
            </a:spcBef>
            <a:spcAft>
              <a:spcPct val="35000"/>
            </a:spcAft>
          </a:pPr>
          <a:r>
            <a:rPr lang="ru-RU" sz="1800" kern="1200" dirty="0" smtClean="0"/>
            <a:t>--штрафы за нарушение законодательства</a:t>
          </a:r>
          <a:endParaRPr lang="ru-RU" sz="1800" kern="1200" dirty="0"/>
        </a:p>
      </dsp:txBody>
      <dsp:txXfrm>
        <a:off x="2497532" y="1728200"/>
        <a:ext cx="3214483" cy="4061988"/>
      </dsp:txXfrm>
    </dsp:sp>
    <dsp:sp modelId="{131CFDF6-D49C-4CF7-ACF7-7B0A6AAE73AD}">
      <dsp:nvSpPr>
        <dsp:cNvPr id="0" name=""/>
        <dsp:cNvSpPr/>
      </dsp:nvSpPr>
      <dsp:spPr>
        <a:xfrm>
          <a:off x="5739631" y="1440163"/>
          <a:ext cx="3045344" cy="1665774"/>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1938" numCol="1" spcCol="1270" anchor="ctr" anchorCtr="0">
          <a:noAutofit/>
        </a:bodyPr>
        <a:lstStyle/>
        <a:p>
          <a:pPr lvl="0" algn="l" defTabSz="1066800">
            <a:lnSpc>
              <a:spcPct val="90000"/>
            </a:lnSpc>
            <a:spcBef>
              <a:spcPct val="0"/>
            </a:spcBef>
            <a:spcAft>
              <a:spcPct val="35000"/>
            </a:spcAft>
          </a:pPr>
          <a:r>
            <a:rPr lang="ru-RU" sz="2400" b="1" kern="1200" dirty="0" smtClean="0"/>
            <a:t>Безвозмездные поступления</a:t>
          </a:r>
          <a:endParaRPr lang="ru-RU" sz="2400" b="1" kern="1200" dirty="0"/>
        </a:p>
      </dsp:txBody>
      <dsp:txXfrm>
        <a:off x="5739631" y="1856607"/>
        <a:ext cx="2628901" cy="832887"/>
      </dsp:txXfrm>
    </dsp:sp>
    <dsp:sp modelId="{5F03E9FC-EBB3-4980-99DE-F170BAD676EA}">
      <dsp:nvSpPr>
        <dsp:cNvPr id="0" name=""/>
        <dsp:cNvSpPr/>
      </dsp:nvSpPr>
      <dsp:spPr>
        <a:xfrm>
          <a:off x="5790233" y="2664301"/>
          <a:ext cx="2251914" cy="322096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ru-RU" sz="1800" kern="1200" dirty="0" smtClean="0"/>
        </a:p>
        <a:p>
          <a:pPr lvl="0" algn="l" defTabSz="800100">
            <a:lnSpc>
              <a:spcPct val="90000"/>
            </a:lnSpc>
            <a:spcBef>
              <a:spcPct val="0"/>
            </a:spcBef>
            <a:spcAft>
              <a:spcPct val="35000"/>
            </a:spcAft>
          </a:pPr>
          <a:r>
            <a:rPr lang="ru-RU" sz="1800" kern="1200" dirty="0" smtClean="0"/>
            <a:t>Поступления от других бюджетов (межбюджетные трансферты), организаций, граждан (кроме налоговых и неналоговых доходов)</a:t>
          </a:r>
          <a:endParaRPr lang="ru-RU" sz="1800" kern="1200" dirty="0"/>
        </a:p>
      </dsp:txBody>
      <dsp:txXfrm>
        <a:off x="5790233" y="2664301"/>
        <a:ext cx="2251914" cy="3220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C4169-145F-4726-BC8B-0C03C20DE6E9}">
      <dsp:nvSpPr>
        <dsp:cNvPr id="0" name=""/>
        <dsp:cNvSpPr/>
      </dsp:nvSpPr>
      <dsp:spPr>
        <a:xfrm>
          <a:off x="13" y="3369822"/>
          <a:ext cx="3843496" cy="27711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физические лица, </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обладающие недвижимым</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имуществом на праве</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 собственности.</a:t>
          </a:r>
          <a:endParaRPr lang="ru-RU" sz="1000" kern="1200" dirty="0"/>
        </a:p>
        <a:p>
          <a:pPr marL="57150" lvl="1" indent="-5715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0,1 % -1,2% от суммарной от инвентаризационной  стоимости имущества   </a:t>
          </a:r>
          <a:endParaRPr lang="ru-RU" sz="1000" kern="1200" dirty="0">
            <a:latin typeface="Arial Black" panose="020B0A04020102020204" pitchFamily="34" charset="0"/>
          </a:endParaRPr>
        </a:p>
      </dsp:txBody>
      <dsp:txXfrm>
        <a:off x="60887" y="4123488"/>
        <a:ext cx="2568699" cy="1956630"/>
      </dsp:txXfrm>
    </dsp:sp>
    <dsp:sp modelId="{01AE4FE8-0650-4585-AB25-3CBF3F7FA006}">
      <dsp:nvSpPr>
        <dsp:cNvPr id="0" name=""/>
        <dsp:cNvSpPr/>
      </dsp:nvSpPr>
      <dsp:spPr>
        <a:xfrm>
          <a:off x="6408714" y="129453"/>
          <a:ext cx="2459319" cy="3390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Налогоплательщики-</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организации и физические лица, обладающие земельными участками на праве собственности, праве постоянного (бессрочного) пользования.</a:t>
          </a:r>
          <a:endParaRPr lang="ru-RU" sz="1000" kern="1200" dirty="0">
            <a:latin typeface="Arial Black" panose="020B0A04020102020204" pitchFamily="34" charset="0"/>
          </a:endParaRPr>
        </a:p>
        <a:p>
          <a:pPr marL="0" lvl="1" indent="0" algn="l" defTabSz="444500">
            <a:lnSpc>
              <a:spcPct val="90000"/>
            </a:lnSpc>
            <a:spcBef>
              <a:spcPct val="0"/>
            </a:spcBef>
            <a:spcAft>
              <a:spcPct val="15000"/>
            </a:spcAft>
            <a:buChar char="••"/>
          </a:pPr>
          <a:r>
            <a:rPr lang="ru-RU" sz="1000" kern="1200" dirty="0" smtClean="0">
              <a:latin typeface="Arial Black" panose="020B0A04020102020204" pitchFamily="34" charset="0"/>
            </a:rPr>
            <a:t>Налоговая ставка зависит от категории земли от 0,2-1,5% от кадастровой стоимости земельного участка</a:t>
          </a:r>
          <a:endParaRPr lang="ru-RU" sz="1000" kern="1200" dirty="0">
            <a:latin typeface="Arial Black" panose="020B0A04020102020204" pitchFamily="34" charset="0"/>
          </a:endParaRPr>
        </a:p>
      </dsp:txBody>
      <dsp:txXfrm>
        <a:off x="7196932" y="179875"/>
        <a:ext cx="1620679" cy="2442084"/>
      </dsp:txXfrm>
    </dsp:sp>
    <dsp:sp modelId="{6ACAB5E4-7625-4E1E-9854-43811E5A3F96}">
      <dsp:nvSpPr>
        <dsp:cNvPr id="0" name=""/>
        <dsp:cNvSpPr/>
      </dsp:nvSpPr>
      <dsp:spPr>
        <a:xfrm>
          <a:off x="0" y="200983"/>
          <a:ext cx="3950906" cy="30341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Налогоплательщики  - физические  лица, получающие доходы</a:t>
          </a:r>
          <a:endParaRPr lang="ru-RU" sz="900" i="0" kern="1200" dirty="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i="0" kern="1200" dirty="0" smtClean="0">
              <a:latin typeface="Arial Black" panose="020B0A04020102020204" pitchFamily="34" charset="0"/>
              <a:cs typeface="Arial" panose="020B0604020202020204" pitchFamily="34" charset="0"/>
            </a:rPr>
            <a:t>Ставка налога  - 13 %</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В отдельных случаях:</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9% - в отношении доходов от долевого участия в деятельности организаций, полученных в виде дивидендов</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 30% - в отношении всех доходов, получаемых физическими лицами-иностранными гражданами</a:t>
          </a:r>
        </a:p>
        <a:p>
          <a:pPr marL="57150" lvl="1" indent="-57150" algn="l" defTabSz="400050">
            <a:lnSpc>
              <a:spcPct val="90000"/>
            </a:lnSpc>
            <a:spcBef>
              <a:spcPct val="0"/>
            </a:spcBef>
            <a:spcAft>
              <a:spcPct val="15000"/>
            </a:spcAft>
            <a:buChar char="••"/>
          </a:pPr>
          <a:r>
            <a:rPr lang="ru-RU" sz="900" i="0" kern="1200" dirty="0" smtClean="0">
              <a:latin typeface="Arial Black" panose="020B0A04020102020204" pitchFamily="34" charset="0"/>
              <a:cs typeface="Arial" panose="020B0604020202020204" pitchFamily="34" charset="0"/>
            </a:rPr>
            <a:t>35% - в отношении стоимости полученных выигрышей и призов</a:t>
          </a:r>
        </a:p>
        <a:p>
          <a:pPr marL="57150" lvl="1" indent="-57150" algn="l" defTabSz="400050">
            <a:lnSpc>
              <a:spcPct val="90000"/>
            </a:lnSpc>
            <a:spcBef>
              <a:spcPct val="0"/>
            </a:spcBef>
            <a:spcAft>
              <a:spcPct val="15000"/>
            </a:spcAft>
            <a:buChar char="••"/>
          </a:pP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kern="1200" dirty="0" smtClean="0">
              <a:latin typeface="Arial Black" panose="020B0A04020102020204" pitchFamily="34" charset="0"/>
            </a:rPr>
            <a:t>З</a:t>
          </a:r>
          <a:r>
            <a:rPr lang="ru-RU" sz="900" b="1" kern="1200" dirty="0" smtClean="0">
              <a:latin typeface="Arial Black" panose="020B0A04020102020204" pitchFamily="34" charset="0"/>
            </a:rPr>
            <a:t>ачисляется в размере 2 % в местный бюджет</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 от  всей суммы </a:t>
          </a:r>
          <a:endParaRPr lang="ru-RU" sz="900" i="0" kern="1200" dirty="0" smtClean="0">
            <a:latin typeface="Arial Black" panose="020B0A04020102020204" pitchFamily="34" charset="0"/>
            <a:cs typeface="Arial" panose="020B0604020202020204" pitchFamily="34" charset="0"/>
          </a:endParaRPr>
        </a:p>
        <a:p>
          <a:pPr marL="57150" lvl="1" indent="-57150" algn="l" defTabSz="400050">
            <a:lnSpc>
              <a:spcPct val="90000"/>
            </a:lnSpc>
            <a:spcBef>
              <a:spcPct val="0"/>
            </a:spcBef>
            <a:spcAft>
              <a:spcPct val="15000"/>
            </a:spcAft>
            <a:buChar char="••"/>
          </a:pPr>
          <a:r>
            <a:rPr lang="ru-RU" sz="900" b="1" kern="1200" dirty="0" smtClean="0">
              <a:latin typeface="Arial Black" panose="020B0A04020102020204" pitchFamily="34" charset="0"/>
            </a:rPr>
            <a:t>перечисленного налога</a:t>
          </a:r>
        </a:p>
      </dsp:txBody>
      <dsp:txXfrm>
        <a:off x="66650" y="267633"/>
        <a:ext cx="2632334" cy="2142288"/>
      </dsp:txXfrm>
    </dsp:sp>
    <dsp:sp modelId="{711BA35F-7F60-4A5A-9BC2-CDDAFEEAC766}">
      <dsp:nvSpPr>
        <dsp:cNvPr id="0" name=""/>
        <dsp:cNvSpPr/>
      </dsp:nvSpPr>
      <dsp:spPr>
        <a:xfrm>
          <a:off x="1952059" y="693717"/>
          <a:ext cx="2565683" cy="2574634"/>
        </a:xfrm>
        <a:prstGeom prst="pieWedg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НДФЛ</a:t>
          </a:r>
        </a:p>
        <a:p>
          <a:pPr lvl="0" algn="ctr" defTabSz="800100">
            <a:lnSpc>
              <a:spcPct val="90000"/>
            </a:lnSpc>
            <a:spcBef>
              <a:spcPct val="0"/>
            </a:spcBef>
            <a:spcAft>
              <a:spcPct val="35000"/>
            </a:spcAft>
          </a:pPr>
          <a:r>
            <a:rPr lang="ru-RU" sz="1800" kern="1200" dirty="0" smtClean="0">
              <a:latin typeface="Arial Black" panose="020B0A04020102020204" pitchFamily="34" charset="0"/>
            </a:rPr>
            <a:t>2 % налога</a:t>
          </a:r>
          <a:endParaRPr lang="ru-RU" sz="1800" kern="1200" dirty="0">
            <a:latin typeface="Arial Black" panose="020B0A04020102020204" pitchFamily="34" charset="0"/>
          </a:endParaRPr>
        </a:p>
      </dsp:txBody>
      <dsp:txXfrm>
        <a:off x="2703530" y="1447810"/>
        <a:ext cx="1814212" cy="1820541"/>
      </dsp:txXfrm>
    </dsp:sp>
    <dsp:sp modelId="{1BA4CB76-9E61-4305-9BEA-CA62FA277251}">
      <dsp:nvSpPr>
        <dsp:cNvPr id="0" name=""/>
        <dsp:cNvSpPr/>
      </dsp:nvSpPr>
      <dsp:spPr>
        <a:xfrm rot="5400000">
          <a:off x="4677320" y="653492"/>
          <a:ext cx="2464365" cy="2564874"/>
        </a:xfrm>
        <a:prstGeom prst="pieWedg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kern="1200" dirty="0" smtClean="0">
              <a:latin typeface="Arial Black" panose="020B0A04020102020204" pitchFamily="34" charset="0"/>
            </a:rPr>
            <a:t>Земельный</a:t>
          </a:r>
        </a:p>
        <a:p>
          <a:pPr lvl="0" algn="ctr" defTabSz="800100">
            <a:lnSpc>
              <a:spcPct val="90000"/>
            </a:lnSpc>
            <a:spcBef>
              <a:spcPct val="0"/>
            </a:spcBef>
            <a:spcAft>
              <a:spcPct val="35000"/>
            </a:spcAft>
          </a:pPr>
          <a:r>
            <a:rPr lang="ru-RU" sz="1800" kern="1200" dirty="0" smtClean="0">
              <a:latin typeface="Arial Black" panose="020B0A04020102020204" pitchFamily="34" charset="0"/>
            </a:rPr>
            <a:t>Налог</a:t>
          </a:r>
        </a:p>
        <a:p>
          <a:pPr lvl="0" algn="ctr" defTabSz="800100">
            <a:lnSpc>
              <a:spcPct val="90000"/>
            </a:lnSpc>
            <a:spcBef>
              <a:spcPct val="0"/>
            </a:spcBef>
            <a:spcAft>
              <a:spcPct val="35000"/>
            </a:spcAft>
          </a:pPr>
          <a:r>
            <a:rPr lang="ru-RU" sz="1800" kern="1200" dirty="0" smtClean="0">
              <a:latin typeface="Arial Black" panose="020B0A04020102020204" pitchFamily="34" charset="0"/>
            </a:rPr>
            <a:t>100%</a:t>
          </a:r>
          <a:endParaRPr lang="ru-RU" sz="1800" kern="1200" dirty="0">
            <a:latin typeface="Arial Black" panose="020B0A04020102020204" pitchFamily="34" charset="0"/>
          </a:endParaRPr>
        </a:p>
      </dsp:txBody>
      <dsp:txXfrm rot="-5400000">
        <a:off x="4627066" y="1425542"/>
        <a:ext cx="1813640" cy="1742569"/>
      </dsp:txXfrm>
    </dsp:sp>
    <dsp:sp modelId="{C28064F1-E142-4196-9686-FCEC0F8F24EB}">
      <dsp:nvSpPr>
        <dsp:cNvPr id="0" name=""/>
        <dsp:cNvSpPr/>
      </dsp:nvSpPr>
      <dsp:spPr>
        <a:xfrm rot="10800000">
          <a:off x="4639292" y="3240877"/>
          <a:ext cx="2561504" cy="269606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ru-RU" sz="1800" b="1" kern="1200" dirty="0" smtClean="0">
            <a:latin typeface="Arial Black" panose="020B0A04020102020204" pitchFamily="34" charset="0"/>
          </a:endParaRPr>
        </a:p>
      </dsp:txBody>
      <dsp:txXfrm rot="10800000">
        <a:off x="4639292" y="3240877"/>
        <a:ext cx="1811257" cy="1906405"/>
      </dsp:txXfrm>
    </dsp:sp>
    <dsp:sp modelId="{068AABD7-49A9-4448-A10A-215A186E4760}">
      <dsp:nvSpPr>
        <dsp:cNvPr id="0" name=""/>
        <dsp:cNvSpPr/>
      </dsp:nvSpPr>
      <dsp:spPr>
        <a:xfrm rot="16200000">
          <a:off x="1952059" y="3240877"/>
          <a:ext cx="2696064" cy="2696064"/>
        </a:xfrm>
        <a:prstGeom prst="pieWedg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Налог на имущество физических лиц</a:t>
          </a:r>
        </a:p>
        <a:p>
          <a:pPr lvl="0" algn="ctr" defTabSz="711200">
            <a:lnSpc>
              <a:spcPct val="90000"/>
            </a:lnSpc>
            <a:spcBef>
              <a:spcPct val="0"/>
            </a:spcBef>
            <a:spcAft>
              <a:spcPct val="35000"/>
            </a:spcAft>
          </a:pPr>
          <a:r>
            <a:rPr lang="ru-RU" sz="1600" kern="1200" dirty="0" smtClean="0">
              <a:latin typeface="Arial Black" panose="020B0A04020102020204" pitchFamily="34" charset="0"/>
            </a:rPr>
            <a:t>100%</a:t>
          </a:r>
          <a:endParaRPr lang="ru-RU" sz="1600" kern="1200" dirty="0">
            <a:latin typeface="Arial Black" panose="020B0A04020102020204" pitchFamily="34" charset="0"/>
          </a:endParaRPr>
        </a:p>
      </dsp:txBody>
      <dsp:txXfrm rot="5400000">
        <a:off x="2741718" y="3240877"/>
        <a:ext cx="1906405" cy="1906405"/>
      </dsp:txXfrm>
    </dsp:sp>
    <dsp:sp modelId="{172AAF97-97BE-4EC4-85DF-D35D17A9BEF9}">
      <dsp:nvSpPr>
        <dsp:cNvPr id="0" name=""/>
        <dsp:cNvSpPr/>
      </dsp:nvSpPr>
      <dsp:spPr>
        <a:xfrm>
          <a:off x="4106570" y="2630280"/>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1F603-B322-42E4-8594-D7BFE92E6877}">
      <dsp:nvSpPr>
        <dsp:cNvPr id="0" name=""/>
        <dsp:cNvSpPr/>
      </dsp:nvSpPr>
      <dsp:spPr>
        <a:xfrm rot="10800000">
          <a:off x="4106570" y="2941604"/>
          <a:ext cx="930858" cy="80944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C92B9-85A2-4665-989A-64878FD13456}">
      <dsp:nvSpPr>
        <dsp:cNvPr id="0" name=""/>
        <dsp:cNvSpPr/>
      </dsp:nvSpPr>
      <dsp:spPr>
        <a:xfrm>
          <a:off x="2870" y="2135"/>
          <a:ext cx="7771122"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ru-RU" sz="6400" kern="1200" dirty="0" smtClean="0"/>
            <a:t>Расходы бюджета</a:t>
          </a:r>
          <a:endParaRPr lang="ru-RU" sz="6400" kern="1200" dirty="0"/>
        </a:p>
      </dsp:txBody>
      <dsp:txXfrm>
        <a:off x="44457" y="43722"/>
        <a:ext cx="7687948" cy="1336698"/>
      </dsp:txXfrm>
    </dsp:sp>
    <dsp:sp modelId="{1A9492CD-6E00-4ACC-8AD3-56E2D1D3BFCC}">
      <dsp:nvSpPr>
        <dsp:cNvPr id="0" name=""/>
        <dsp:cNvSpPr/>
      </dsp:nvSpPr>
      <dsp:spPr>
        <a:xfrm>
          <a:off x="2870"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расходным полномочиям</a:t>
          </a:r>
          <a:endParaRPr lang="ru-RU" sz="2800" kern="1200" dirty="0"/>
        </a:p>
      </dsp:txBody>
      <dsp:txXfrm>
        <a:off x="44457" y="1599902"/>
        <a:ext cx="3645771" cy="1336698"/>
      </dsp:txXfrm>
    </dsp:sp>
    <dsp:sp modelId="{6E4B38ED-08DA-4F4B-B366-89D7FC57939C}">
      <dsp:nvSpPr>
        <dsp:cNvPr id="0" name=""/>
        <dsp:cNvSpPr/>
      </dsp:nvSpPr>
      <dsp:spPr>
        <a:xfrm>
          <a:off x="2870"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функциям ОМС</a:t>
          </a:r>
          <a:endParaRPr lang="ru-RU" sz="2800" kern="1200" dirty="0"/>
        </a:p>
      </dsp:txBody>
      <dsp:txXfrm>
        <a:off x="44457" y="3156083"/>
        <a:ext cx="3645771" cy="1336698"/>
      </dsp:txXfrm>
    </dsp:sp>
    <dsp:sp modelId="{973397D3-4283-49CE-B4B9-812C33562102}">
      <dsp:nvSpPr>
        <dsp:cNvPr id="0" name=""/>
        <dsp:cNvSpPr/>
      </dsp:nvSpPr>
      <dsp:spPr>
        <a:xfrm>
          <a:off x="4045047" y="1558315"/>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муниципальным программам</a:t>
          </a:r>
          <a:endParaRPr lang="ru-RU" sz="2800" kern="1200" dirty="0"/>
        </a:p>
      </dsp:txBody>
      <dsp:txXfrm>
        <a:off x="4086634" y="1599902"/>
        <a:ext cx="3645771" cy="1336698"/>
      </dsp:txXfrm>
    </dsp:sp>
    <dsp:sp modelId="{4351A67C-177E-4956-AC99-5F0AB908610F}">
      <dsp:nvSpPr>
        <dsp:cNvPr id="0" name=""/>
        <dsp:cNvSpPr/>
      </dsp:nvSpPr>
      <dsp:spPr>
        <a:xfrm>
          <a:off x="4045047" y="3114496"/>
          <a:ext cx="3728945" cy="1419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По ведомствам</a:t>
          </a:r>
          <a:endParaRPr lang="ru-RU" sz="2800" kern="1200" dirty="0"/>
        </a:p>
      </dsp:txBody>
      <dsp:txXfrm>
        <a:off x="4086634" y="3156083"/>
        <a:ext cx="3645771" cy="13366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696-3C3B-4A8B-B85F-0A936A20E2F5}">
      <dsp:nvSpPr>
        <dsp:cNvPr id="0" name=""/>
        <dsp:cNvSpPr/>
      </dsp:nvSpPr>
      <dsp:spPr>
        <a:xfrm>
          <a:off x="-101133" y="0"/>
          <a:ext cx="6192688" cy="619268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E733-1CF7-48D6-83FD-ED601BD503C8}">
      <dsp:nvSpPr>
        <dsp:cNvPr id="0" name=""/>
        <dsp:cNvSpPr/>
      </dsp:nvSpPr>
      <dsp:spPr>
        <a:xfrm>
          <a:off x="1065144" y="620362"/>
          <a:ext cx="7885378" cy="37021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Обеспечение сбалансированности и устойчивости бюджетной системы как базового принципа бюджетной политики</a:t>
          </a:r>
          <a:endParaRPr lang="ru-RU" sz="1600" b="1" kern="1200" dirty="0">
            <a:latin typeface="Arial" panose="020B0604020202020204" pitchFamily="34" charset="0"/>
            <a:cs typeface="Arial" panose="020B0604020202020204" pitchFamily="34" charset="0"/>
          </a:endParaRPr>
        </a:p>
      </dsp:txBody>
      <dsp:txXfrm>
        <a:off x="1083216" y="638434"/>
        <a:ext cx="7849234" cy="334067"/>
      </dsp:txXfrm>
    </dsp:sp>
    <dsp:sp modelId="{DAF86DAB-7CD3-4BC9-8A0C-BBE87582B9D8}">
      <dsp:nvSpPr>
        <dsp:cNvPr id="0" name=""/>
        <dsp:cNvSpPr/>
      </dsp:nvSpPr>
      <dsp:spPr>
        <a:xfrm>
          <a:off x="1022054" y="1094592"/>
          <a:ext cx="7971559" cy="47494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Принятие новых расходных обязательств при  наличии экономически обоснованных расчетов источников их финансирования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45239" y="1117777"/>
        <a:ext cx="7925189" cy="428575"/>
      </dsp:txXfrm>
    </dsp:sp>
    <dsp:sp modelId="{30A5ADDA-2DC0-402B-B660-9D5AB610F0C0}">
      <dsp:nvSpPr>
        <dsp:cNvPr id="0" name=""/>
        <dsp:cNvSpPr/>
      </dsp:nvSpPr>
      <dsp:spPr>
        <a:xfrm>
          <a:off x="1043609" y="1707987"/>
          <a:ext cx="7928448" cy="72426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Разработка муниципальных программ  как основного показателя социально-экономического развития муниципального образования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78965" y="1743343"/>
        <a:ext cx="7857736" cy="653551"/>
      </dsp:txXfrm>
    </dsp:sp>
    <dsp:sp modelId="{06D23EE5-40F9-459F-8909-3D4AF5485320}">
      <dsp:nvSpPr>
        <dsp:cNvPr id="0" name=""/>
        <dsp:cNvSpPr/>
      </dsp:nvSpPr>
      <dsp:spPr>
        <a:xfrm>
          <a:off x="932291" y="2693146"/>
          <a:ext cx="7927523" cy="133867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Развитие программных методов управления муниципальными финансами,  повышение качества разработки муниципальных программ в увязке с основными параметрами оказания муниципальных услуг и утверждение индикаторов эффективности их реализации</a:t>
          </a:r>
          <a:endParaRPr lang="ru-RU" sz="1600" b="1" kern="1200" dirty="0">
            <a:solidFill>
              <a:schemeClr val="tx1"/>
            </a:solidFill>
            <a:latin typeface="Arial" panose="020B0604020202020204" pitchFamily="34" charset="0"/>
            <a:cs typeface="Arial" panose="020B0604020202020204" pitchFamily="34" charset="0"/>
          </a:endParaRPr>
        </a:p>
      </dsp:txBody>
      <dsp:txXfrm>
        <a:off x="997640" y="2758495"/>
        <a:ext cx="7796825" cy="1207977"/>
      </dsp:txXfrm>
    </dsp:sp>
    <dsp:sp modelId="{853221B9-74E3-4799-9ACD-D51A022A6DC6}">
      <dsp:nvSpPr>
        <dsp:cNvPr id="0" name=""/>
        <dsp:cNvSpPr/>
      </dsp:nvSpPr>
      <dsp:spPr>
        <a:xfrm>
          <a:off x="1022054" y="4229256"/>
          <a:ext cx="7971559" cy="72044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Переход к формированию муниципального задания на оказание муниципальных услуг физическим и юридическим лицам на основе единого перечня таких услуг и единых нормативов их финансового обеспечения</a:t>
          </a:r>
          <a:endParaRPr lang="ru-RU" sz="1600" b="1" kern="1200" dirty="0">
            <a:solidFill>
              <a:srgbClr val="FF0000"/>
            </a:solidFill>
            <a:latin typeface="Arial" panose="020B0604020202020204" pitchFamily="34" charset="0"/>
            <a:cs typeface="Arial" panose="020B0604020202020204" pitchFamily="34" charset="0"/>
          </a:endParaRPr>
        </a:p>
      </dsp:txBody>
      <dsp:txXfrm>
        <a:off x="1057223" y="4264425"/>
        <a:ext cx="7901221" cy="650105"/>
      </dsp:txXfrm>
    </dsp:sp>
    <dsp:sp modelId="{CFA6A1FB-7FEB-4E70-8DC1-AB03EE7EBA27}">
      <dsp:nvSpPr>
        <dsp:cNvPr id="0" name=""/>
        <dsp:cNvSpPr/>
      </dsp:nvSpPr>
      <dsp:spPr>
        <a:xfrm>
          <a:off x="1043609" y="5101216"/>
          <a:ext cx="7885378" cy="69931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Arial" panose="020B0604020202020204" pitchFamily="34" charset="0"/>
              <a:cs typeface="Arial" panose="020B0604020202020204" pitchFamily="34" charset="0"/>
            </a:rPr>
            <a:t>Совершенствование механизмов предварительного, текущего и последующего контроля за целевым и эффективным использованием  бюджетных средств</a:t>
          </a:r>
          <a:endParaRPr lang="ru-RU" sz="1600" b="1" kern="1200" dirty="0">
            <a:latin typeface="Arial" panose="020B0604020202020204" pitchFamily="34" charset="0"/>
            <a:cs typeface="Arial" panose="020B0604020202020204" pitchFamily="34" charset="0"/>
          </a:endParaRPr>
        </a:p>
      </dsp:txBody>
      <dsp:txXfrm>
        <a:off x="1077747" y="5135354"/>
        <a:ext cx="7817102" cy="631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A455-6E2A-472F-8386-13F50C15EC7A}">
      <dsp:nvSpPr>
        <dsp:cNvPr id="0" name=""/>
        <dsp:cNvSpPr/>
      </dsp:nvSpPr>
      <dsp:spPr>
        <a:xfrm>
          <a:off x="4626260" y="1311914"/>
          <a:ext cx="3143342" cy="209300"/>
        </a:xfrm>
        <a:custGeom>
          <a:avLst/>
          <a:gdLst/>
          <a:ahLst/>
          <a:cxnLst/>
          <a:rect l="0" t="0" r="0" b="0"/>
          <a:pathLst>
            <a:path>
              <a:moveTo>
                <a:pt x="0" y="0"/>
              </a:moveTo>
              <a:lnTo>
                <a:pt x="0" y="873"/>
              </a:lnTo>
              <a:lnTo>
                <a:pt x="3143342" y="873"/>
              </a:lnTo>
              <a:lnTo>
                <a:pt x="3143342" y="2093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C2978-55B3-4DF2-949D-BA8172C33A20}">
      <dsp:nvSpPr>
        <dsp:cNvPr id="0" name=""/>
        <dsp:cNvSpPr/>
      </dsp:nvSpPr>
      <dsp:spPr>
        <a:xfrm>
          <a:off x="4580540" y="1311914"/>
          <a:ext cx="91440" cy="279610"/>
        </a:xfrm>
        <a:custGeom>
          <a:avLst/>
          <a:gdLst/>
          <a:ahLst/>
          <a:cxnLst/>
          <a:rect l="0" t="0" r="0" b="0"/>
          <a:pathLst>
            <a:path>
              <a:moveTo>
                <a:pt x="45720" y="0"/>
              </a:moveTo>
              <a:lnTo>
                <a:pt x="45720" y="71182"/>
              </a:lnTo>
              <a:lnTo>
                <a:pt x="54950" y="71182"/>
              </a:lnTo>
              <a:lnTo>
                <a:pt x="54950" y="2796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C1752-FF61-4454-BB1E-6077F8A0275B}">
      <dsp:nvSpPr>
        <dsp:cNvPr id="0" name=""/>
        <dsp:cNvSpPr/>
      </dsp:nvSpPr>
      <dsp:spPr>
        <a:xfrm>
          <a:off x="1489130" y="1311914"/>
          <a:ext cx="3137129" cy="220208"/>
        </a:xfrm>
        <a:custGeom>
          <a:avLst/>
          <a:gdLst/>
          <a:ahLst/>
          <a:cxnLst/>
          <a:rect l="0" t="0" r="0" b="0"/>
          <a:pathLst>
            <a:path>
              <a:moveTo>
                <a:pt x="3137129" y="0"/>
              </a:moveTo>
              <a:lnTo>
                <a:pt x="3137129" y="11781"/>
              </a:lnTo>
              <a:lnTo>
                <a:pt x="0" y="11781"/>
              </a:lnTo>
              <a:lnTo>
                <a:pt x="0" y="2202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4F713-1F1B-49B8-AAF7-A265B88A9F80}">
      <dsp:nvSpPr>
        <dsp:cNvPr id="0" name=""/>
        <dsp:cNvSpPr/>
      </dsp:nvSpPr>
      <dsp:spPr>
        <a:xfrm>
          <a:off x="900879" y="97716"/>
          <a:ext cx="7450761" cy="1214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latin typeface="Arial Black" panose="020B0A04020102020204" pitchFamily="34" charset="0"/>
            </a:rPr>
            <a:t>Доходы бюджета - безвозмездные и безвозвратные поступления денежных средств в бюджет</a:t>
          </a:r>
          <a:endParaRPr lang="ru-RU" sz="1600" kern="1200" dirty="0">
            <a:latin typeface="Arial Black" panose="020B0A04020102020204" pitchFamily="34" charset="0"/>
          </a:endParaRPr>
        </a:p>
      </dsp:txBody>
      <dsp:txXfrm>
        <a:off x="900879" y="97716"/>
        <a:ext cx="7450761" cy="1214198"/>
      </dsp:txXfrm>
    </dsp:sp>
    <dsp:sp modelId="{E87C5627-2499-458E-AB9C-ACF7673BE9DF}">
      <dsp:nvSpPr>
        <dsp:cNvPr id="0" name=""/>
        <dsp:cNvSpPr/>
      </dsp:nvSpPr>
      <dsp:spPr>
        <a:xfrm>
          <a:off x="71278" y="1532123"/>
          <a:ext cx="2835703" cy="17082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НАЛОГОВЫЕ ДОХОДЫ </a:t>
          </a:r>
        </a:p>
        <a:p>
          <a:pPr lvl="0" algn="ctr" defTabSz="488950">
            <a:lnSpc>
              <a:spcPct val="90000"/>
            </a:lnSpc>
            <a:spcBef>
              <a:spcPct val="0"/>
            </a:spcBef>
            <a:spcAft>
              <a:spcPct val="35000"/>
            </a:spcAft>
          </a:pPr>
          <a:r>
            <a:rPr lang="ru-RU" sz="1100" kern="1200" dirty="0" smtClean="0">
              <a:latin typeface="Arial Black" panose="020B0A04020102020204" pitchFamily="34" charset="0"/>
            </a:rPr>
            <a:t>Доходы от предусмотренных законодательством Российской Федерации федеральных налогов и сборов, в том числе от налогов, предусмотренных специальными налоговыми режимами, и законодательством Тюменской области от региональных налогов</a:t>
          </a:r>
          <a:endParaRPr lang="ru-RU" sz="1100" kern="1200" dirty="0">
            <a:latin typeface="Arial Black" panose="020B0A04020102020204" pitchFamily="34" charset="0"/>
          </a:endParaRPr>
        </a:p>
      </dsp:txBody>
      <dsp:txXfrm>
        <a:off x="71278" y="1532123"/>
        <a:ext cx="2835703" cy="1708240"/>
      </dsp:txXfrm>
    </dsp:sp>
    <dsp:sp modelId="{08DBC7AC-D942-445C-9360-D94D0B891D58}">
      <dsp:nvSpPr>
        <dsp:cNvPr id="0" name=""/>
        <dsp:cNvSpPr/>
      </dsp:nvSpPr>
      <dsp:spPr>
        <a:xfrm>
          <a:off x="3238898" y="1591524"/>
          <a:ext cx="2793184" cy="1634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latin typeface="Arial Black" panose="020B0A04020102020204" pitchFamily="34" charset="0"/>
            </a:rPr>
            <a:t>НЕНАЛОГОВЫЕ ДОХОДЫ</a:t>
          </a:r>
        </a:p>
        <a:p>
          <a:pPr lvl="0" algn="ctr" defTabSz="488950">
            <a:lnSpc>
              <a:spcPct val="90000"/>
            </a:lnSpc>
            <a:spcBef>
              <a:spcPct val="0"/>
            </a:spcBef>
            <a:spcAft>
              <a:spcPct val="35000"/>
            </a:spcAft>
          </a:pPr>
          <a:r>
            <a:rPr lang="ru-RU" sz="1100" kern="1200" dirty="0" smtClean="0">
              <a:latin typeface="Arial Black" panose="020B0A04020102020204" pitchFamily="34" charset="0"/>
            </a:rPr>
            <a:t>Платежи, которые включают в себя возмездные операции от прямого предоставления муниципалитетом  в пользование имущества, а также платежи в виде штрафов или иных санкций за нарушение законодательства</a:t>
          </a:r>
          <a:endParaRPr lang="ru-RU" sz="1100" kern="1200" dirty="0">
            <a:latin typeface="Arial Black" panose="020B0A04020102020204" pitchFamily="34" charset="0"/>
          </a:endParaRPr>
        </a:p>
      </dsp:txBody>
      <dsp:txXfrm>
        <a:off x="3238898" y="1591524"/>
        <a:ext cx="2793184" cy="1634745"/>
      </dsp:txXfrm>
    </dsp:sp>
    <dsp:sp modelId="{090A86DB-1328-4600-876E-7F04C5EA3952}">
      <dsp:nvSpPr>
        <dsp:cNvPr id="0" name=""/>
        <dsp:cNvSpPr/>
      </dsp:nvSpPr>
      <dsp:spPr>
        <a:xfrm>
          <a:off x="6378429" y="1521215"/>
          <a:ext cx="2782346" cy="15650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БЕЗВОЗМЕЗДНЫЕПОСТУПЛЕНИЯ</a:t>
          </a:r>
        </a:p>
        <a:p>
          <a:pPr lvl="0" algn="ctr" defTabSz="488950">
            <a:lnSpc>
              <a:spcPct val="90000"/>
            </a:lnSpc>
            <a:spcBef>
              <a:spcPct val="0"/>
            </a:spcBef>
            <a:spcAft>
              <a:spcPct val="35000"/>
            </a:spcAft>
          </a:pPr>
          <a:r>
            <a:rPr lang="ru-RU" sz="1100" kern="1200" dirty="0" smtClean="0">
              <a:solidFill>
                <a:schemeClr val="bg1"/>
              </a:solidFill>
              <a:latin typeface="Arial Black" panose="020B0A04020102020204" pitchFamily="34" charset="0"/>
            </a:rPr>
            <a:t>Средства, получаемые из других бюджетов и фондов, а также  от физических и юридических лиц, в том числе добровольные пожертвования</a:t>
          </a:r>
          <a:endParaRPr lang="ru-RU" sz="1100" kern="1200" dirty="0">
            <a:solidFill>
              <a:schemeClr val="bg1"/>
            </a:solidFill>
            <a:latin typeface="Arial Black" panose="020B0A04020102020204" pitchFamily="34" charset="0"/>
          </a:endParaRPr>
        </a:p>
      </dsp:txBody>
      <dsp:txXfrm>
        <a:off x="6378429" y="1521215"/>
        <a:ext cx="2782346" cy="15650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AFE37-FC5E-476A-9C02-EF78A1E242F5}">
      <dsp:nvSpPr>
        <dsp:cNvPr id="0" name=""/>
        <dsp:cNvSpPr/>
      </dsp:nvSpPr>
      <dsp:spPr>
        <a:xfrm>
          <a:off x="0" y="2467099"/>
          <a:ext cx="8496944" cy="3289403"/>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Ожидаемые    конечные    результаты    реализации программы               </a:t>
          </a:r>
          <a:endParaRPr lang="ru-RU" sz="3200" kern="1200" dirty="0"/>
        </a:p>
      </dsp:txBody>
      <dsp:txXfrm>
        <a:off x="0" y="2467099"/>
        <a:ext cx="8496944" cy="1776277"/>
      </dsp:txXfrm>
    </dsp:sp>
    <dsp:sp modelId="{0425A4AB-5A0F-47F1-9401-20008695BC85}">
      <dsp:nvSpPr>
        <dsp:cNvPr id="0" name=""/>
        <dsp:cNvSpPr/>
      </dsp:nvSpPr>
      <dsp:spPr>
        <a:xfrm>
          <a:off x="1111" y="4177589"/>
          <a:ext cx="5974413" cy="1513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Актуализация документов, регламентирующих деятельность муниципальных служащих.</a:t>
          </a:r>
        </a:p>
        <a:p>
          <a:pPr lvl="0" algn="ctr" defTabSz="622300">
            <a:lnSpc>
              <a:spcPct val="90000"/>
            </a:lnSpc>
            <a:spcBef>
              <a:spcPct val="0"/>
            </a:spcBef>
            <a:spcAft>
              <a:spcPct val="35000"/>
            </a:spcAft>
          </a:pPr>
          <a:r>
            <a:rPr lang="ru-RU" sz="1400" b="1" kern="1200" dirty="0" smtClean="0"/>
            <a:t>Обеспечение открытости муниципальной службы,</a:t>
          </a:r>
        </a:p>
        <a:p>
          <a:pPr lvl="0" algn="ctr" defTabSz="622300">
            <a:lnSpc>
              <a:spcPct val="90000"/>
            </a:lnSpc>
            <a:spcBef>
              <a:spcPct val="0"/>
            </a:spcBef>
            <a:spcAft>
              <a:spcPct val="35000"/>
            </a:spcAft>
          </a:pPr>
          <a:r>
            <a:rPr lang="ru-RU" sz="1400" b="1" kern="1200" dirty="0" smtClean="0"/>
            <a:t>Рост числа муниципальных служащих, получивших ДПО</a:t>
          </a:r>
        </a:p>
        <a:p>
          <a:pPr lvl="0" algn="ctr" defTabSz="622300">
            <a:lnSpc>
              <a:spcPct val="90000"/>
            </a:lnSpc>
            <a:spcBef>
              <a:spcPct val="0"/>
            </a:spcBef>
            <a:spcAft>
              <a:spcPct val="35000"/>
            </a:spcAft>
          </a:pPr>
          <a:r>
            <a:rPr lang="ru-RU" sz="1400" b="1" kern="1200" dirty="0" smtClean="0"/>
            <a:t>Увеличение  количества  должностей  муниципальной службы, на которые сформирован кадровый резерв.</a:t>
          </a:r>
        </a:p>
        <a:p>
          <a:pPr lvl="0" algn="ctr" defTabSz="622300">
            <a:lnSpc>
              <a:spcPct val="90000"/>
            </a:lnSpc>
            <a:spcBef>
              <a:spcPct val="0"/>
            </a:spcBef>
            <a:spcAft>
              <a:spcPct val="35000"/>
            </a:spcAft>
          </a:pPr>
          <a:r>
            <a:rPr lang="ru-RU" sz="1400" b="1" kern="1200" dirty="0" smtClean="0"/>
            <a:t>Проведение своевременной аттестации муниципальных служащих </a:t>
          </a:r>
          <a:endParaRPr lang="ru-RU" sz="1400" b="1" kern="1200" dirty="0"/>
        </a:p>
      </dsp:txBody>
      <dsp:txXfrm>
        <a:off x="1111" y="4177589"/>
        <a:ext cx="5974413" cy="1513125"/>
      </dsp:txXfrm>
    </dsp:sp>
    <dsp:sp modelId="{15712139-693E-4646-9A5C-CBE4A43B6760}">
      <dsp:nvSpPr>
        <dsp:cNvPr id="0" name=""/>
        <dsp:cNvSpPr/>
      </dsp:nvSpPr>
      <dsp:spPr>
        <a:xfrm>
          <a:off x="5975525" y="4177589"/>
          <a:ext cx="2520306" cy="151312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ru-RU" sz="1600" b="1" kern="1200" dirty="0" smtClean="0"/>
            <a:t>Повышение   уровня информированности населения муниципального образования о работе органов местного самоуправления</a:t>
          </a:r>
          <a:endParaRPr lang="ru-RU" sz="1600" b="1" kern="1200" dirty="0"/>
        </a:p>
      </dsp:txBody>
      <dsp:txXfrm>
        <a:off x="5975525" y="4177589"/>
        <a:ext cx="2520306" cy="1513125"/>
      </dsp:txXfrm>
    </dsp:sp>
    <dsp:sp modelId="{C66A86B6-DDD3-43E5-A766-D6C99A3E7E74}">
      <dsp:nvSpPr>
        <dsp:cNvPr id="0" name=""/>
        <dsp:cNvSpPr/>
      </dsp:nvSpPr>
      <dsp:spPr>
        <a:xfrm rot="10800000">
          <a:off x="0" y="358328"/>
          <a:ext cx="8496944" cy="2515082"/>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t>Цели программы</a:t>
          </a:r>
          <a:endParaRPr lang="ru-RU" sz="3200" kern="1200" dirty="0"/>
        </a:p>
      </dsp:txBody>
      <dsp:txXfrm rot="-10800000">
        <a:off x="0" y="358328"/>
        <a:ext cx="8496944" cy="882793"/>
      </dsp:txXfrm>
    </dsp:sp>
    <dsp:sp modelId="{41FF585B-8EA3-4E4D-83AC-8812437BE154}">
      <dsp:nvSpPr>
        <dsp:cNvPr id="0" name=""/>
        <dsp:cNvSpPr/>
      </dsp:nvSpPr>
      <dsp:spPr>
        <a:xfrm>
          <a:off x="144023" y="960710"/>
          <a:ext cx="4248472" cy="10670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Совершенствование организационных, правовых, информационных и финансовых условий для развития муниципальной  службы  в муниципальном образовании </a:t>
          </a:r>
          <a:endParaRPr lang="ru-RU" sz="1400" b="1" kern="1200" dirty="0"/>
        </a:p>
      </dsp:txBody>
      <dsp:txXfrm>
        <a:off x="144023" y="960710"/>
        <a:ext cx="4248472" cy="1067008"/>
      </dsp:txXfrm>
    </dsp:sp>
    <dsp:sp modelId="{F4B0FF60-D52C-4276-98F7-E3C19D50F9DF}">
      <dsp:nvSpPr>
        <dsp:cNvPr id="0" name=""/>
        <dsp:cNvSpPr/>
      </dsp:nvSpPr>
      <dsp:spPr>
        <a:xfrm>
          <a:off x="4248472" y="960717"/>
          <a:ext cx="4248472" cy="11024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ru-RU" sz="1400" b="1" kern="1200" dirty="0" smtClean="0"/>
            <a:t>Повышение уровня открытости</a:t>
          </a:r>
          <a:br>
            <a:rPr lang="ru-RU" sz="1400" b="1" kern="1200" dirty="0" smtClean="0"/>
          </a:br>
          <a:r>
            <a:rPr lang="ru-RU" sz="1400" b="1" kern="1200" dirty="0" smtClean="0"/>
            <a:t>муниципальной службы путем размещения информационных материалов в средствах массовой информации и сети Интернет</a:t>
          </a:r>
          <a:endParaRPr lang="ru-RU" sz="1400" b="1" kern="1200" dirty="0"/>
        </a:p>
      </dsp:txBody>
      <dsp:txXfrm>
        <a:off x="4248472" y="960717"/>
        <a:ext cx="4248472" cy="11024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0.8894</cdr:x>
      <cdr:y>0.22284</cdr:y>
    </cdr:from>
    <cdr:to>
      <cdr:x>1</cdr:x>
      <cdr:y>0.42951</cdr:y>
    </cdr:to>
    <cdr:sp macro="" textlink="">
      <cdr:nvSpPr>
        <cdr:cNvPr id="3" name="TextBox 2"/>
        <cdr:cNvSpPr txBox="1"/>
      </cdr:nvSpPr>
      <cdr:spPr>
        <a:xfrm xmlns:a="http://schemas.openxmlformats.org/drawingml/2006/main">
          <a:off x="7518225" y="9859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0.78742</cdr:x>
      <cdr:y>0.32049</cdr:y>
    </cdr:from>
    <cdr:to>
      <cdr:x>0.97108</cdr:x>
      <cdr:y>0.45069</cdr:y>
    </cdr:to>
    <cdr:sp macro="" textlink="">
      <cdr:nvSpPr>
        <cdr:cNvPr id="10" name="TextBox 9"/>
        <cdr:cNvSpPr txBox="1"/>
      </cdr:nvSpPr>
      <cdr:spPr>
        <a:xfrm xmlns:a="http://schemas.openxmlformats.org/drawingml/2006/main">
          <a:off x="5897838" y="1417963"/>
          <a:ext cx="1375593" cy="576059"/>
        </a:xfrm>
        <a:prstGeom xmlns:a="http://schemas.openxmlformats.org/drawingml/2006/main" prst="rect">
          <a:avLst/>
        </a:prstGeom>
        <a:solidFill xmlns:a="http://schemas.openxmlformats.org/drawingml/2006/main">
          <a:schemeClr val="bg2">
            <a:lumMod val="90000"/>
          </a:schemeClr>
        </a:solidFill>
      </cdr:spPr>
      <cdr:txBody>
        <a:bodyPr xmlns:a="http://schemas.openxmlformats.org/drawingml/2006/main" vertOverflow="clip" wrap="square" rtlCol="0"/>
        <a:lstStyle xmlns:a="http://schemas.openxmlformats.org/drawingml/2006/main"/>
        <a:p xmlns:a="http://schemas.openxmlformats.org/drawingml/2006/main">
          <a:r>
            <a:rPr lang="ru-RU" sz="1200" b="1" dirty="0" smtClean="0"/>
            <a:t>Национальная экономика -6 %</a:t>
          </a:r>
          <a:endParaRPr lang="ru-RU"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CDC0FED7-BE7E-464E-8A65-22E518031A78}" type="datetimeFigureOut">
              <a:rPr lang="ru-RU" smtClean="0"/>
              <a:t>08.11.2017</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4D63E757-2D9B-42AB-B5CE-183C5887DC8F}" type="slidenum">
              <a:rPr lang="ru-RU" smtClean="0"/>
              <a:t>‹#›</a:t>
            </a:fld>
            <a:endParaRPr lang="ru-RU"/>
          </a:p>
        </p:txBody>
      </p:sp>
    </p:spTree>
    <p:extLst>
      <p:ext uri="{BB962C8B-B14F-4D97-AF65-F5344CB8AC3E}">
        <p14:creationId xmlns:p14="http://schemas.microsoft.com/office/powerpoint/2010/main" val="302330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a:t>
            </a:fld>
            <a:endParaRPr lang="ru-RU"/>
          </a:p>
        </p:txBody>
      </p:sp>
    </p:spTree>
    <p:extLst>
      <p:ext uri="{BB962C8B-B14F-4D97-AF65-F5344CB8AC3E}">
        <p14:creationId xmlns:p14="http://schemas.microsoft.com/office/powerpoint/2010/main" val="419476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63E757-2D9B-42AB-B5CE-183C5887DC8F}" type="slidenum">
              <a:rPr lang="ru-RU" smtClean="0"/>
              <a:t>10</a:t>
            </a:fld>
            <a:endParaRPr lang="ru-RU"/>
          </a:p>
        </p:txBody>
      </p:sp>
    </p:spTree>
    <p:extLst>
      <p:ext uri="{BB962C8B-B14F-4D97-AF65-F5344CB8AC3E}">
        <p14:creationId xmlns:p14="http://schemas.microsoft.com/office/powerpoint/2010/main" val="96969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D63E757-2D9B-42AB-B5CE-183C5887DC8F}" type="slidenum">
              <a:rPr lang="ru-RU" smtClean="0"/>
              <a:t>17</a:t>
            </a:fld>
            <a:endParaRPr lang="ru-RU"/>
          </a:p>
        </p:txBody>
      </p:sp>
    </p:spTree>
    <p:extLst>
      <p:ext uri="{BB962C8B-B14F-4D97-AF65-F5344CB8AC3E}">
        <p14:creationId xmlns:p14="http://schemas.microsoft.com/office/powerpoint/2010/main" val="303092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xfrm>
            <a:off x="941388" y="746125"/>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E50056-16FB-45A5-9FC3-2F05DE37BFB3}" type="slidenum">
              <a:rPr lang="ru-RU" altLang="ru-RU" smtClean="0">
                <a:latin typeface="Arial" pitchFamily="34" charset="0"/>
              </a:rPr>
              <a:pPr eaLnBrk="1" hangingPunct="1">
                <a:spcBef>
                  <a:spcPct val="0"/>
                </a:spcBef>
              </a:pPr>
              <a:t>23</a:t>
            </a:fld>
            <a:endParaRPr lang="ru-RU" altLang="ru-RU"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xfrm>
            <a:off x="941388" y="746125"/>
            <a:ext cx="4975225"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16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0825" indent="-288779" eaLnBrk="0" hangingPunct="0">
              <a:spcBef>
                <a:spcPct val="30000"/>
              </a:spcBef>
              <a:defRPr sz="1200">
                <a:solidFill>
                  <a:schemeClr val="tx1"/>
                </a:solidFill>
                <a:latin typeface="Calibri" pitchFamily="34" charset="0"/>
              </a:defRPr>
            </a:lvl2pPr>
            <a:lvl3pPr marL="1155116" indent="-231023" eaLnBrk="0" hangingPunct="0">
              <a:spcBef>
                <a:spcPct val="30000"/>
              </a:spcBef>
              <a:defRPr sz="1200">
                <a:solidFill>
                  <a:schemeClr val="tx1"/>
                </a:solidFill>
                <a:latin typeface="Calibri" pitchFamily="34" charset="0"/>
              </a:defRPr>
            </a:lvl3pPr>
            <a:lvl4pPr marL="1617162" indent="-231023" eaLnBrk="0" hangingPunct="0">
              <a:spcBef>
                <a:spcPct val="30000"/>
              </a:spcBef>
              <a:defRPr sz="1200">
                <a:solidFill>
                  <a:schemeClr val="tx1"/>
                </a:solidFill>
                <a:latin typeface="Calibri" pitchFamily="34" charset="0"/>
              </a:defRPr>
            </a:lvl4pPr>
            <a:lvl5pPr marL="2079208" indent="-231023" eaLnBrk="0" hangingPunct="0">
              <a:spcBef>
                <a:spcPct val="30000"/>
              </a:spcBef>
              <a:defRPr sz="1200">
                <a:solidFill>
                  <a:schemeClr val="tx1"/>
                </a:solidFill>
                <a:latin typeface="Calibri" pitchFamily="34" charset="0"/>
              </a:defRPr>
            </a:lvl5pPr>
            <a:lvl6pPr marL="2541255" indent="-231023" eaLnBrk="0" fontAlgn="base" hangingPunct="0">
              <a:spcBef>
                <a:spcPct val="30000"/>
              </a:spcBef>
              <a:spcAft>
                <a:spcPct val="0"/>
              </a:spcAft>
              <a:defRPr sz="1200">
                <a:solidFill>
                  <a:schemeClr val="tx1"/>
                </a:solidFill>
                <a:latin typeface="Calibri" pitchFamily="34" charset="0"/>
              </a:defRPr>
            </a:lvl6pPr>
            <a:lvl7pPr marL="3003301" indent="-231023" eaLnBrk="0" fontAlgn="base" hangingPunct="0">
              <a:spcBef>
                <a:spcPct val="30000"/>
              </a:spcBef>
              <a:spcAft>
                <a:spcPct val="0"/>
              </a:spcAft>
              <a:defRPr sz="1200">
                <a:solidFill>
                  <a:schemeClr val="tx1"/>
                </a:solidFill>
                <a:latin typeface="Calibri" pitchFamily="34" charset="0"/>
              </a:defRPr>
            </a:lvl7pPr>
            <a:lvl8pPr marL="3465347" indent="-231023" eaLnBrk="0" fontAlgn="base" hangingPunct="0">
              <a:spcBef>
                <a:spcPct val="30000"/>
              </a:spcBef>
              <a:spcAft>
                <a:spcPct val="0"/>
              </a:spcAft>
              <a:defRPr sz="1200">
                <a:solidFill>
                  <a:schemeClr val="tx1"/>
                </a:solidFill>
                <a:latin typeface="Calibri" pitchFamily="34" charset="0"/>
              </a:defRPr>
            </a:lvl8pPr>
            <a:lvl9pPr marL="3927394" indent="-23102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6671B0-79AF-4674-8AF4-180425079346}" type="slidenum">
              <a:rPr lang="ru-RU" altLang="ru-RU" smtClean="0">
                <a:latin typeface="Arial" pitchFamily="34" charset="0"/>
              </a:rPr>
              <a:pPr eaLnBrk="1" hangingPunct="1">
                <a:spcBef>
                  <a:spcPct val="0"/>
                </a:spcBef>
              </a:pPr>
              <a:t>24</a:t>
            </a:fld>
            <a:endParaRPr lang="ru-RU" alt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4927A9-7ECB-45F5-8445-91224AFFAB1F}" type="datetimeFigureOut">
              <a:rPr lang="ru-RU" smtClean="0"/>
              <a:t>08.11.2017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4927A9-7ECB-45F5-8445-91224AFFAB1F}" type="datetimeFigureOut">
              <a:rPr lang="ru-RU" smtClean="0"/>
              <a:t>08.11.2017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4927A9-7ECB-45F5-8445-91224AFFAB1F}" type="datetimeFigureOut">
              <a:rPr lang="ru-RU" smtClean="0"/>
              <a:t>08.11.2017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922" y="1600203"/>
            <a:ext cx="8229600" cy="4525963"/>
          </a:xfrm>
        </p:spPr>
        <p:txBody>
          <a:bodyPr rtlCol="0">
            <a:normAutofit/>
          </a:bodyPr>
          <a:lstStyle/>
          <a:p>
            <a:pPr lvl="0"/>
            <a:endParaRPr lang="ru-RU" noProof="0" smtClean="0"/>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FADF77-69C0-4ECA-A753-18EC38047763}" type="slidenum">
              <a:rPr lang="ru-RU"/>
              <a:pPr>
                <a:defRPr/>
              </a:pPr>
              <a:t>‹#›</a:t>
            </a:fld>
            <a:endParaRPr lang="ru-RU"/>
          </a:p>
        </p:txBody>
      </p:sp>
    </p:spTree>
    <p:extLst>
      <p:ext uri="{BB962C8B-B14F-4D97-AF65-F5344CB8AC3E}">
        <p14:creationId xmlns:p14="http://schemas.microsoft.com/office/powerpoint/2010/main" val="119389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4927A9-7ECB-45F5-8445-91224AFFAB1F}" type="datetimeFigureOut">
              <a:rPr lang="ru-RU" smtClean="0"/>
              <a:t>08.11.2017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C24927A9-7ECB-45F5-8445-91224AFFAB1F}" type="datetimeFigureOut">
              <a:rPr lang="ru-RU" smtClean="0"/>
              <a:t>08.11.2017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24927A9-7ECB-45F5-8445-91224AFFAB1F}" type="datetimeFigureOut">
              <a:rPr lang="ru-RU" smtClean="0"/>
              <a:t>08.11.2017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4927A9-7ECB-45F5-8445-91224AFFAB1F}" type="datetimeFigureOut">
              <a:rPr lang="ru-RU" smtClean="0"/>
              <a:t>08.11.2017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24927A9-7ECB-45F5-8445-91224AFFAB1F}" type="datetimeFigureOut">
              <a:rPr lang="ru-RU" smtClean="0"/>
              <a:t>08.11.2017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927A9-7ECB-45F5-8445-91224AFFAB1F}" type="datetimeFigureOut">
              <a:rPr lang="ru-RU" smtClean="0"/>
              <a:t>08.11.2017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08.11.2017</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9851DA0-1CBE-413B-91D2-B39FA237885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4927A9-7ECB-45F5-8445-91224AFFAB1F}" type="datetimeFigureOut">
              <a:rPr lang="ru-RU" smtClean="0"/>
              <a:t>08.11.2017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51DA0-1CBE-413B-91D2-B39FA237885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24927A9-7ECB-45F5-8445-91224AFFAB1F}" type="datetimeFigureOut">
              <a:rPr lang="ru-RU" smtClean="0"/>
              <a:t>08.11.2017</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9851DA0-1CBE-413B-91D2-B39FA237885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chart" Target="../charts/chart3.xml"/><Relationship Id="rId4" Type="http://schemas.openxmlformats.org/officeDocument/2006/relationships/diagramLayout" Target="../diagrams/layout8.xml"/><Relationship Id="rId9" Type="http://schemas.openxmlformats.org/officeDocument/2006/relationships/chart" Target="../charts/char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Лариса\Desktop\ФОТО поселка от Чапского\10_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469"/>
            <a:ext cx="4176464" cy="23673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Лариса\Desktop\фото Инна\День поселка 25 июня 2017 г\на сайт\IMG_81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010" y="0"/>
            <a:ext cx="4332319" cy="22768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Лариса\Desktop\Фото все\субботник 14.06.2013\лыжня, масленица, параолимпиада 2014\100D5000\DSC_02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2010" y="2511327"/>
            <a:ext cx="433231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Лариса\Desktop\фото для главной\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8224" y="4726273"/>
            <a:ext cx="4136105" cy="20400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Новикова\Desktop\ЕД Проект экологический\фото для ЕР\Отобраны\DSC_007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2420888"/>
            <a:ext cx="403244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Bosss\обменник\для Новиковой\Отряд главы ФОТО старое\Трудовое лето для презентации\DSC_011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1105" y="4701357"/>
            <a:ext cx="3888432" cy="2089844"/>
          </a:xfrm>
          <a:prstGeom prst="rect">
            <a:avLst/>
          </a:prstGeom>
          <a:noFill/>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0" y="3140968"/>
            <a:ext cx="9105282" cy="1080120"/>
          </a:xfrm>
        </p:spPr>
        <p:txBody>
          <a:bodyPr>
            <a:noAutofit/>
          </a:bodyPr>
          <a:lstStyle/>
          <a:p>
            <a:pPr algn="ctr"/>
            <a:r>
              <a:rPr lang="ru-RU" sz="2800" b="1" i="1" dirty="0" smtClean="0">
                <a:solidFill>
                  <a:srgbClr val="FFFF00"/>
                </a:solidFill>
                <a:latin typeface="Arial Black" panose="020B0A04020102020204" pitchFamily="34" charset="0"/>
              </a:rPr>
              <a:t>к решению </a:t>
            </a:r>
            <a:r>
              <a:rPr lang="ru-RU" sz="2800" b="1" i="1" dirty="0">
                <a:solidFill>
                  <a:srgbClr val="FFFF00"/>
                </a:solidFill>
                <a:latin typeface="Arial Black" panose="020B0A04020102020204" pitchFamily="34" charset="0"/>
              </a:rPr>
              <a:t>о </a:t>
            </a:r>
            <a:r>
              <a:rPr lang="ru-RU" sz="2800" b="1" i="1" dirty="0" smtClean="0">
                <a:solidFill>
                  <a:srgbClr val="FFFF00"/>
                </a:solidFill>
                <a:latin typeface="Arial Black" panose="020B0A04020102020204" pitchFamily="34" charset="0"/>
              </a:rPr>
              <a:t>бюджете муниципального образования поселок Боровский на 2018 </a:t>
            </a:r>
            <a:r>
              <a:rPr lang="ru-RU" sz="2800" b="1" i="1" dirty="0">
                <a:solidFill>
                  <a:srgbClr val="FFFF00"/>
                </a:solidFill>
                <a:latin typeface="Arial Black" panose="020B0A04020102020204" pitchFamily="34" charset="0"/>
              </a:rPr>
              <a:t>год и плановый период </a:t>
            </a:r>
            <a:r>
              <a:rPr lang="ru-RU" sz="2800" b="1" i="1" dirty="0" smtClean="0">
                <a:solidFill>
                  <a:srgbClr val="FFFF00"/>
                </a:solidFill>
                <a:latin typeface="Arial Black" panose="020B0A04020102020204" pitchFamily="34" charset="0"/>
              </a:rPr>
              <a:t>2019  2020 </a:t>
            </a:r>
            <a:r>
              <a:rPr lang="ru-RU" sz="2800" b="1" i="1" dirty="0">
                <a:solidFill>
                  <a:srgbClr val="FFFF00"/>
                </a:solidFill>
                <a:latin typeface="Arial Black" panose="020B0A04020102020204" pitchFamily="34" charset="0"/>
              </a:rPr>
              <a:t>годов </a:t>
            </a:r>
          </a:p>
        </p:txBody>
      </p:sp>
      <p:sp>
        <p:nvSpPr>
          <p:cNvPr id="2" name="Заголовок 1"/>
          <p:cNvSpPr>
            <a:spLocks noGrp="1"/>
          </p:cNvSpPr>
          <p:nvPr>
            <p:ph type="ctrTitle"/>
          </p:nvPr>
        </p:nvSpPr>
        <p:spPr>
          <a:xfrm>
            <a:off x="467544" y="260648"/>
            <a:ext cx="7772400" cy="1584176"/>
          </a:xfrm>
        </p:spPr>
        <p:txBody>
          <a:bodyPr>
            <a:normAutofit/>
          </a:bodyPr>
          <a:lstStyle/>
          <a:p>
            <a:r>
              <a:rPr lang="ru-RU" sz="5400" b="1" i="1" dirty="0" smtClean="0">
                <a:solidFill>
                  <a:srgbClr val="00B0F0"/>
                </a:solidFill>
                <a:cs typeface="Aharoni" panose="02010803020104030203" pitchFamily="2" charset="-79"/>
              </a:rPr>
              <a:t>БЮДЖЕТ ДЛЯ ГРАЖДАН</a:t>
            </a:r>
            <a:endParaRPr lang="ru-RU" sz="5400" b="1" i="1" dirty="0">
              <a:solidFill>
                <a:srgbClr val="00B0F0"/>
              </a:solidFill>
              <a:cs typeface="Aharoni" panose="02010803020104030203" pitchFamily="2" charset="-79"/>
            </a:endParaRPr>
          </a:p>
        </p:txBody>
      </p:sp>
    </p:spTree>
    <p:extLst>
      <p:ext uri="{BB962C8B-B14F-4D97-AF65-F5344CB8AC3E}">
        <p14:creationId xmlns:p14="http://schemas.microsoft.com/office/powerpoint/2010/main" val="60147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420656"/>
          </a:xfrm>
        </p:spPr>
        <p:txBody>
          <a:bodyPr>
            <a:normAutofit fontScale="90000"/>
          </a:bodyPr>
          <a:lstStyle/>
          <a:p>
            <a:pPr algn="ctr"/>
            <a:r>
              <a:rPr lang="ru-RU" sz="2800" dirty="0">
                <a:latin typeface="Arial Black" panose="020B0A04020102020204" pitchFamily="34" charset="0"/>
              </a:rPr>
              <a:t>Какие налоги </a:t>
            </a:r>
            <a:r>
              <a:rPr lang="ru-RU" sz="2800" dirty="0" smtClean="0">
                <a:latin typeface="Arial Black" panose="020B0A04020102020204" pitchFamily="34" charset="0"/>
              </a:rPr>
              <a:t>поступают </a:t>
            </a:r>
            <a:r>
              <a:rPr lang="ru-RU" sz="2800" dirty="0">
                <a:latin typeface="Arial Black" panose="020B0A04020102020204" pitchFamily="34" charset="0"/>
              </a:rPr>
              <a:t>в </a:t>
            </a:r>
            <a:r>
              <a:rPr lang="ru-RU" sz="2800" dirty="0" smtClean="0">
                <a:latin typeface="Arial Black" panose="020B0A04020102020204" pitchFamily="34" charset="0"/>
              </a:rPr>
              <a:t>местный бюджет?</a:t>
            </a:r>
            <a:endParaRPr lang="ru-RU" sz="2800" dirty="0">
              <a:latin typeface="Arial Black" panose="020B0A040201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744867408"/>
              </p:ext>
            </p:extLst>
          </p:nvPr>
        </p:nvGraphicFramePr>
        <p:xfrm>
          <a:off x="107504" y="491228"/>
          <a:ext cx="9144000" cy="638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137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6BD7E4FF-BAC5-4BAE-BD49-F06472EC791C}" type="slidenum">
              <a:rPr lang="ru-RU"/>
              <a:pPr>
                <a:defRPr/>
              </a:pPr>
              <a:t>11</a:t>
            </a:fld>
            <a:endParaRPr lang="ru-RU" dirty="0"/>
          </a:p>
        </p:txBody>
      </p:sp>
      <p:sp>
        <p:nvSpPr>
          <p:cNvPr id="5" name="Блок-схема: внутренняя память 4"/>
          <p:cNvSpPr/>
          <p:nvPr/>
        </p:nvSpPr>
        <p:spPr>
          <a:xfrm>
            <a:off x="25400" y="0"/>
            <a:ext cx="9121775" cy="5492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Межбюджетные трансферты</a:t>
            </a:r>
          </a:p>
        </p:txBody>
      </p:sp>
      <p:graphicFrame>
        <p:nvGraphicFramePr>
          <p:cNvPr id="2" name="Таблица 1"/>
          <p:cNvGraphicFramePr>
            <a:graphicFrameLocks noGrp="1"/>
          </p:cNvGraphicFramePr>
          <p:nvPr>
            <p:extLst>
              <p:ext uri="{D42A27DB-BD31-4B8C-83A1-F6EECF244321}">
                <p14:modId xmlns:p14="http://schemas.microsoft.com/office/powerpoint/2010/main" val="2172104996"/>
              </p:ext>
            </p:extLst>
          </p:nvPr>
        </p:nvGraphicFramePr>
        <p:xfrm>
          <a:off x="323850" y="1844675"/>
          <a:ext cx="8496300" cy="4645024"/>
        </p:xfrm>
        <a:graphic>
          <a:graphicData uri="http://schemas.openxmlformats.org/drawingml/2006/table">
            <a:tbl>
              <a:tblPr firstRow="1" bandRow="1">
                <a:tableStyleId>{5C22544A-7EE6-4342-B048-85BDC9FD1C3A}</a:tableStyleId>
              </a:tblPr>
              <a:tblGrid>
                <a:gridCol w="4248150"/>
                <a:gridCol w="4248150"/>
              </a:tblGrid>
              <a:tr h="647997">
                <a:tc>
                  <a:txBody>
                    <a:bodyPr/>
                    <a:lstStyle/>
                    <a:p>
                      <a:pPr algn="ctr">
                        <a:lnSpc>
                          <a:spcPct val="150000"/>
                        </a:lnSpc>
                      </a:pPr>
                      <a:r>
                        <a:rPr lang="ru-RU" sz="2000" dirty="0" smtClean="0"/>
                        <a:t>Виды межбюджетных трансфертов</a:t>
                      </a:r>
                      <a:endParaRPr lang="ru-RU" sz="2000" dirty="0"/>
                    </a:p>
                  </a:txBody>
                  <a:tcPr marL="91433" marR="91433" marT="45715" marB="45715"/>
                </a:tc>
                <a:tc>
                  <a:txBody>
                    <a:bodyPr/>
                    <a:lstStyle/>
                    <a:p>
                      <a:pPr algn="ctr">
                        <a:lnSpc>
                          <a:spcPct val="150000"/>
                        </a:lnSpc>
                      </a:pPr>
                      <a:r>
                        <a:rPr lang="ru-RU" sz="2000" dirty="0" smtClean="0"/>
                        <a:t>Определение</a:t>
                      </a:r>
                      <a:endParaRPr lang="ru-RU" sz="2000" dirty="0"/>
                    </a:p>
                  </a:txBody>
                  <a:tcPr marL="91433" marR="91433" marT="45715" marB="45715"/>
                </a:tc>
              </a:tr>
              <a:tr h="1261040">
                <a:tc>
                  <a:txBody>
                    <a:bodyPr/>
                    <a:lstStyle/>
                    <a:p>
                      <a:r>
                        <a:rPr lang="ru-RU" sz="2000" b="1" dirty="0" smtClean="0">
                          <a:solidFill>
                            <a:schemeClr val="tx1"/>
                          </a:solidFill>
                        </a:rPr>
                        <a:t>Дотации (от лат. “</a:t>
                      </a:r>
                      <a:r>
                        <a:rPr lang="en-US" sz="2000" b="1" dirty="0" smtClean="0">
                          <a:solidFill>
                            <a:schemeClr val="tx1"/>
                          </a:solidFill>
                        </a:rPr>
                        <a:t>Dotatio</a:t>
                      </a:r>
                      <a:r>
                        <a:rPr lang="ru-RU" sz="2000" b="1" dirty="0" smtClean="0">
                          <a:solidFill>
                            <a:schemeClr val="tx1"/>
                          </a:solidFill>
                        </a:rPr>
                        <a:t>» – дар, пожертвование)</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без определения конкретной цели их использования</a:t>
                      </a:r>
                      <a:endParaRPr lang="ru-RU" sz="2000" b="1" dirty="0"/>
                    </a:p>
                  </a:txBody>
                  <a:tcPr marL="91433" marR="91433" marT="45715" marB="45715"/>
                </a:tc>
              </a:tr>
              <a:tr h="1474947">
                <a:tc>
                  <a:txBody>
                    <a:bodyPr/>
                    <a:lstStyle/>
                    <a:p>
                      <a:r>
                        <a:rPr lang="ru-RU" sz="2000" b="1" dirty="0" smtClean="0">
                          <a:solidFill>
                            <a:schemeClr val="tx1"/>
                          </a:solidFill>
                        </a:rPr>
                        <a:t>Субвенции (от лат «</a:t>
                      </a:r>
                      <a:r>
                        <a:rPr lang="en-US" sz="2000" b="1" dirty="0" smtClean="0">
                          <a:solidFill>
                            <a:schemeClr val="tx1"/>
                          </a:solidFill>
                        </a:rPr>
                        <a:t>Subvenire</a:t>
                      </a:r>
                      <a:r>
                        <a:rPr lang="ru-RU" sz="2000" b="1" dirty="0" smtClean="0">
                          <a:solidFill>
                            <a:schemeClr val="tx1"/>
                          </a:solidFill>
                        </a:rPr>
                        <a:t>» - приходить</a:t>
                      </a:r>
                      <a:r>
                        <a:rPr lang="ru-RU" sz="2000" b="1" baseline="0" dirty="0" smtClean="0">
                          <a:solidFill>
                            <a:schemeClr val="tx1"/>
                          </a:solidFill>
                        </a:rPr>
                        <a:t> на помощь)</a:t>
                      </a:r>
                      <a:endParaRPr lang="ru-RU" sz="2000" b="1" dirty="0">
                        <a:solidFill>
                          <a:schemeClr val="tx1"/>
                        </a:solidFill>
                      </a:endParaRPr>
                    </a:p>
                  </a:txBody>
                  <a:tcPr marL="91433" marR="91433" marT="45715" marB="45715"/>
                </a:tc>
                <a:tc>
                  <a:txBody>
                    <a:bodyPr/>
                    <a:lstStyle/>
                    <a:p>
                      <a:r>
                        <a:rPr lang="ru-RU" sz="2000" b="1" dirty="0" smtClean="0"/>
                        <a:t>Предоставляются</a:t>
                      </a:r>
                      <a:r>
                        <a:rPr lang="ru-RU" sz="2000" b="1" baseline="0" dirty="0" smtClean="0"/>
                        <a:t> на финансирование «переданных» другим публично-правовым образованиям полномочий</a:t>
                      </a:r>
                      <a:endParaRPr lang="ru-RU" sz="2000" b="1" dirty="0"/>
                    </a:p>
                  </a:txBody>
                  <a:tcPr marL="91433" marR="91433" marT="45715" marB="45715"/>
                </a:tc>
              </a:tr>
              <a:tr h="1261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Субсидии (от лат «</a:t>
                      </a:r>
                      <a:r>
                        <a:rPr lang="en-US" sz="2000" b="1" dirty="0" smtClean="0">
                          <a:solidFill>
                            <a:schemeClr val="tx1"/>
                          </a:solidFill>
                        </a:rPr>
                        <a:t>Subsidium</a:t>
                      </a:r>
                      <a:r>
                        <a:rPr lang="ru-RU" sz="2000" b="1" dirty="0" smtClean="0">
                          <a:solidFill>
                            <a:schemeClr val="tx1"/>
                          </a:solidFill>
                        </a:rPr>
                        <a:t>» - поддержка</a:t>
                      </a:r>
                      <a:r>
                        <a:rPr lang="ru-RU" sz="2000" b="1" baseline="0" dirty="0" smtClean="0">
                          <a:solidFill>
                            <a:schemeClr val="tx1"/>
                          </a:solidFill>
                        </a:rPr>
                        <a:t>)</a:t>
                      </a:r>
                      <a:endParaRPr lang="ru-RU" sz="2000" b="1" dirty="0" smtClean="0">
                        <a:solidFill>
                          <a:schemeClr val="tx1"/>
                        </a:solidFill>
                      </a:endParaRPr>
                    </a:p>
                    <a:p>
                      <a:endParaRPr lang="ru-RU" sz="2000" b="1" dirty="0">
                        <a:solidFill>
                          <a:schemeClr val="tx1"/>
                        </a:solidFill>
                      </a:endParaRPr>
                    </a:p>
                  </a:txBody>
                  <a:tcPr marL="91433" marR="91433" marT="45715" marB="45715"/>
                </a:tc>
                <a:tc>
                  <a:txBody>
                    <a:bodyPr/>
                    <a:lstStyle/>
                    <a:p>
                      <a:r>
                        <a:rPr lang="ru-RU" sz="2000" b="1" dirty="0" smtClean="0"/>
                        <a:t>Предоставляются на условиях долевого софинансирования расходов других бюджетов</a:t>
                      </a:r>
                      <a:endParaRPr lang="ru-RU" sz="2000" b="1" dirty="0"/>
                    </a:p>
                  </a:txBody>
                  <a:tcPr marL="91433" marR="91433" marT="45715" marB="45715"/>
                </a:tc>
              </a:tr>
            </a:tbl>
          </a:graphicData>
        </a:graphic>
      </p:graphicFrame>
      <p:sp>
        <p:nvSpPr>
          <p:cNvPr id="8" name="Рамка 7"/>
          <p:cNvSpPr/>
          <p:nvPr/>
        </p:nvSpPr>
        <p:spPr>
          <a:xfrm>
            <a:off x="119063" y="620713"/>
            <a:ext cx="8845550" cy="954087"/>
          </a:xfrm>
          <a:prstGeom prst="frame">
            <a:avLst>
              <a:gd name="adj1" fmla="val 308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Межбюджетные трансферты– денежные средства, перечисляемые из одного бюджета бюджетной системы Российской Федерации другому</a:t>
            </a:r>
            <a:endParaRPr lang="ru-RU" sz="2000" dirty="0">
              <a:solidFill>
                <a:schemeClr val="tx1"/>
              </a:solidFill>
            </a:endParaRPr>
          </a:p>
        </p:txBody>
      </p:sp>
    </p:spTree>
    <p:extLst>
      <p:ext uri="{BB962C8B-B14F-4D97-AF65-F5344CB8AC3E}">
        <p14:creationId xmlns:p14="http://schemas.microsoft.com/office/powerpoint/2010/main" val="351235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CECC828D-D567-4665-BBED-91EB62CE4FB7}" type="slidenum">
              <a:rPr lang="ru-RU"/>
              <a:pPr>
                <a:defRPr/>
              </a:pPr>
              <a:t>12</a:t>
            </a:fld>
            <a:endParaRPr lang="ru-RU" dirty="0"/>
          </a:p>
        </p:txBody>
      </p:sp>
      <p:sp>
        <p:nvSpPr>
          <p:cNvPr id="7" name="Блок-схема: внутренняя память 6"/>
          <p:cNvSpPr/>
          <p:nvPr/>
        </p:nvSpPr>
        <p:spPr>
          <a:xfrm>
            <a:off x="60325" y="44450"/>
            <a:ext cx="9085263" cy="62547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a:t>
            </a:r>
          </a:p>
        </p:txBody>
      </p:sp>
      <p:graphicFrame>
        <p:nvGraphicFramePr>
          <p:cNvPr id="5" name="Схема 4"/>
          <p:cNvGraphicFramePr/>
          <p:nvPr/>
        </p:nvGraphicFramePr>
        <p:xfrm>
          <a:off x="653248" y="1988840"/>
          <a:ext cx="777686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Рамка 5"/>
          <p:cNvSpPr/>
          <p:nvPr/>
        </p:nvSpPr>
        <p:spPr>
          <a:xfrm>
            <a:off x="119063" y="765175"/>
            <a:ext cx="8845550" cy="10795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Расходы бюджета </a:t>
            </a:r>
            <a:r>
              <a:rPr lang="ru-RU" sz="2800" dirty="0">
                <a:solidFill>
                  <a:schemeClr val="tx1"/>
                </a:solidFill>
              </a:rPr>
              <a:t>– </a:t>
            </a:r>
            <a:r>
              <a:rPr lang="ru-RU" sz="2800" b="1" dirty="0">
                <a:solidFill>
                  <a:schemeClr val="tx1"/>
                </a:solidFill>
              </a:rPr>
              <a:t>выплачиваемые из бюджета </a:t>
            </a:r>
          </a:p>
          <a:p>
            <a:pPr algn="ctr" fontAlgn="auto">
              <a:spcBef>
                <a:spcPts val="0"/>
              </a:spcBef>
              <a:spcAft>
                <a:spcPts val="0"/>
              </a:spcAft>
              <a:defRPr/>
            </a:pPr>
            <a:r>
              <a:rPr lang="ru-RU" sz="2800" b="1" dirty="0">
                <a:solidFill>
                  <a:schemeClr val="tx1"/>
                </a:solidFill>
              </a:rPr>
              <a:t>                      денежные средства</a:t>
            </a:r>
            <a:endParaRPr lang="ru-RU" sz="2800" dirty="0">
              <a:solidFill>
                <a:schemeClr val="tx1"/>
              </a:solidFill>
            </a:endParaRPr>
          </a:p>
        </p:txBody>
      </p:sp>
    </p:spTree>
    <p:extLst>
      <p:ext uri="{BB962C8B-B14F-4D97-AF65-F5344CB8AC3E}">
        <p14:creationId xmlns:p14="http://schemas.microsoft.com/office/powerpoint/2010/main" val="3114967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858F09B1-1FF8-4790-8955-CDF9E813DD29}" type="slidenum">
              <a:rPr lang="ru-RU"/>
              <a:pPr>
                <a:defRPr/>
              </a:pPr>
              <a:t>13</a:t>
            </a:fld>
            <a:endParaRPr lang="ru-RU" dirty="0"/>
          </a:p>
        </p:txBody>
      </p:sp>
      <p:sp>
        <p:nvSpPr>
          <p:cNvPr id="7" name="Блок-схема: внутренняя память 6"/>
          <p:cNvSpPr/>
          <p:nvPr/>
        </p:nvSpPr>
        <p:spPr>
          <a:xfrm>
            <a:off x="22225" y="44450"/>
            <a:ext cx="9121775" cy="504825"/>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Расходные полномочия</a:t>
            </a:r>
          </a:p>
        </p:txBody>
      </p:sp>
      <p:sp>
        <p:nvSpPr>
          <p:cNvPr id="5" name="Рамка 4"/>
          <p:cNvSpPr/>
          <p:nvPr/>
        </p:nvSpPr>
        <p:spPr>
          <a:xfrm>
            <a:off x="22225" y="620713"/>
            <a:ext cx="9121775" cy="863600"/>
          </a:xfrm>
          <a:prstGeom prst="frame">
            <a:avLst>
              <a:gd name="adj1" fmla="val 494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chemeClr val="tx1"/>
                </a:solidFill>
              </a:rPr>
              <a:t>Расходное обязательство – обязанность выплатить денежные средства из                 </a:t>
            </a:r>
          </a:p>
          <a:p>
            <a:pPr algn="ctr" fontAlgn="auto">
              <a:spcBef>
                <a:spcPts val="0"/>
              </a:spcBef>
              <a:spcAft>
                <a:spcPts val="0"/>
              </a:spcAft>
              <a:defRPr/>
            </a:pPr>
            <a:r>
              <a:rPr lang="ru-RU" sz="2000" b="1" dirty="0">
                <a:solidFill>
                  <a:schemeClr val="tx1"/>
                </a:solidFill>
              </a:rPr>
              <a:t>                  соответствующего бюджета </a:t>
            </a:r>
            <a:endParaRPr lang="ru-RU" sz="2000"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798743829"/>
              </p:ext>
            </p:extLst>
          </p:nvPr>
        </p:nvGraphicFramePr>
        <p:xfrm>
          <a:off x="179388" y="1628775"/>
          <a:ext cx="8856662" cy="4664075"/>
        </p:xfrm>
        <a:graphic>
          <a:graphicData uri="http://schemas.openxmlformats.org/drawingml/2006/table">
            <a:tbl>
              <a:tblPr firstRow="1" bandRow="1">
                <a:tableStyleId>{5C22544A-7EE6-4342-B048-85BDC9FD1C3A}</a:tableStyleId>
              </a:tblPr>
              <a:tblGrid>
                <a:gridCol w="2304172"/>
                <a:gridCol w="6552490"/>
              </a:tblGrid>
              <a:tr h="701054">
                <a:tc>
                  <a:txBody>
                    <a:bodyPr/>
                    <a:lstStyle/>
                    <a:p>
                      <a:pPr algn="ctr">
                        <a:lnSpc>
                          <a:spcPct val="100000"/>
                        </a:lnSpc>
                      </a:pPr>
                      <a:r>
                        <a:rPr lang="ru-RU" sz="2000" dirty="0" smtClean="0"/>
                        <a:t>Расходные полномочия</a:t>
                      </a:r>
                      <a:endParaRPr lang="ru-RU" sz="2000" dirty="0"/>
                    </a:p>
                  </a:txBody>
                  <a:tcPr marL="91437" marR="91437" marT="45721" marB="45721"/>
                </a:tc>
                <a:tc>
                  <a:txBody>
                    <a:bodyPr/>
                    <a:lstStyle/>
                    <a:p>
                      <a:pPr algn="ctr">
                        <a:lnSpc>
                          <a:spcPct val="150000"/>
                        </a:lnSpc>
                      </a:pPr>
                      <a:endParaRPr lang="ru-RU" sz="2000" dirty="0">
                        <a:solidFill>
                          <a:schemeClr val="bg1"/>
                        </a:solidFill>
                      </a:endParaRPr>
                    </a:p>
                  </a:txBody>
                  <a:tcPr marL="91437" marR="91437" marT="45721" marB="45721"/>
                </a:tc>
              </a:tr>
              <a:tr h="1099181">
                <a:tc>
                  <a:txBody>
                    <a:bodyPr/>
                    <a:lstStyle/>
                    <a:p>
                      <a:r>
                        <a:rPr lang="ru-RU" sz="2000" b="1" dirty="0" smtClean="0">
                          <a:solidFill>
                            <a:schemeClr val="tx1"/>
                          </a:solidFill>
                        </a:rPr>
                        <a:t>Государственные полномочия</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отнесенные федеральным законодательством к компетенции субъекта РФ, переданные для осуществления на уровень органов местного самоуправления в установленном порядке </a:t>
                      </a:r>
                      <a:r>
                        <a:rPr lang="ru-RU" sz="1600" b="1" i="0" u="none" strike="noStrike" kern="1200" baseline="0" dirty="0" smtClean="0">
                          <a:solidFill>
                            <a:schemeClr val="dk1"/>
                          </a:solidFill>
                          <a:latin typeface="+mn-lt"/>
                          <a:ea typeface="+mn-ea"/>
                          <a:cs typeface="+mn-cs"/>
                        </a:rPr>
                        <a:t>(осуществляются за счет субвенций)</a:t>
                      </a:r>
                      <a:endParaRPr lang="ru-RU" sz="1600" b="1" i="0" u="none" strike="noStrike" kern="1200" baseline="0" dirty="0">
                        <a:solidFill>
                          <a:schemeClr val="dk1"/>
                        </a:solidFill>
                        <a:latin typeface="+mn-lt"/>
                        <a:ea typeface="+mn-ea"/>
                        <a:cs typeface="+mn-cs"/>
                      </a:endParaRPr>
                    </a:p>
                  </a:txBody>
                  <a:tcPr marL="91437" marR="91437" marT="45721" marB="45721"/>
                </a:tc>
              </a:tr>
              <a:tr h="1468616">
                <a:tc>
                  <a:txBody>
                    <a:bodyPr/>
                    <a:lstStyle/>
                    <a:p>
                      <a:r>
                        <a:rPr lang="ru-RU" sz="2000" b="1" kern="1200" dirty="0" smtClean="0">
                          <a:solidFill>
                            <a:schemeClr val="tx1"/>
                          </a:solidFill>
                          <a:latin typeface="+mn-lt"/>
                          <a:ea typeface="+mn-ea"/>
                          <a:cs typeface="+mn-cs"/>
                        </a:rPr>
                        <a:t>Вопросы местного значения</a:t>
                      </a:r>
                      <a:endParaRPr lang="ru-RU" sz="2000" b="1" kern="1200" dirty="0">
                        <a:solidFill>
                          <a:schemeClr val="tx1"/>
                        </a:solidFill>
                        <a:latin typeface="+mn-lt"/>
                        <a:ea typeface="+mn-ea"/>
                        <a:cs typeface="+mn-cs"/>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непосредственного обеспечения жизнедеятельности населения муниципального образования, решение которых в соответствии с Конституцией РФ и Федеральным законом  № 131 - ФЗ  осуществляется органами местного самоуправления самостоятельно   </a:t>
                      </a:r>
                      <a:r>
                        <a:rPr lang="ru-RU" sz="1600" b="1" i="0" u="none" strike="noStrike" kern="1200" baseline="0" dirty="0" smtClean="0">
                          <a:solidFill>
                            <a:schemeClr val="dk1"/>
                          </a:solidFill>
                          <a:latin typeface="+mn-lt"/>
                          <a:ea typeface="+mn-ea"/>
                          <a:cs typeface="+mn-cs"/>
                        </a:rPr>
                        <a:t>(за счет собственных доходов местных бюджетов)</a:t>
                      </a:r>
                      <a:endParaRPr lang="ru-RU" sz="1600" b="1" i="1" u="none" dirty="0">
                        <a:solidFill>
                          <a:srgbClr val="FF0000"/>
                        </a:solidFill>
                      </a:endParaRPr>
                    </a:p>
                  </a:txBody>
                  <a:tcPr marL="91437" marR="91437" marT="45721" marB="45721"/>
                </a:tc>
              </a:tr>
              <a:tr h="13952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solidFill>
                            <a:schemeClr val="tx1"/>
                          </a:solidFill>
                        </a:rPr>
                        <a:t>Дополнительные расходные обязательства</a:t>
                      </a:r>
                      <a:endParaRPr lang="ru-RU" sz="2000" b="1" dirty="0">
                        <a:solidFill>
                          <a:schemeClr val="tx1"/>
                        </a:solidFill>
                      </a:endParaRPr>
                    </a:p>
                  </a:txBody>
                  <a:tcPr marL="91437" marR="91437"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smtClean="0">
                          <a:solidFill>
                            <a:schemeClr val="dk1"/>
                          </a:solidFill>
                          <a:latin typeface="+mn-lt"/>
                          <a:ea typeface="+mn-ea"/>
                          <a:cs typeface="+mn-cs"/>
                        </a:rPr>
                        <a:t>Вопросы, не отнесенные к компетенции органов местного самоуправления других муниципальных образований, органов государственной власти и не исключенные из их компетенции федеральными законами и законами субъектов РФ </a:t>
                      </a:r>
                      <a:r>
                        <a:rPr lang="ru-RU" sz="1600" b="1" i="0" u="none" strike="noStrike" kern="1200" baseline="0" dirty="0" smtClean="0">
                          <a:solidFill>
                            <a:schemeClr val="dk1"/>
                          </a:solidFill>
                          <a:latin typeface="+mn-lt"/>
                          <a:ea typeface="+mn-ea"/>
                          <a:cs typeface="+mn-cs"/>
                        </a:rPr>
                        <a:t>(осуществляются за счет собственных доходов местных бюджетов)</a:t>
                      </a:r>
                      <a:endParaRPr lang="ru-RU" sz="1600" b="1" dirty="0">
                        <a:solidFill>
                          <a:srgbClr val="FF0000"/>
                        </a:solidFill>
                      </a:endParaRPr>
                    </a:p>
                  </a:txBody>
                  <a:tcPr marL="91437" marR="91437" marT="45721" marB="45721"/>
                </a:tc>
              </a:tr>
            </a:tbl>
          </a:graphicData>
        </a:graphic>
      </p:graphicFrame>
    </p:spTree>
    <p:extLst>
      <p:ext uri="{BB962C8B-B14F-4D97-AF65-F5344CB8AC3E}">
        <p14:creationId xmlns:p14="http://schemas.microsoft.com/office/powerpoint/2010/main" val="394575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D757DD7C-8405-4F84-8005-A9E3FC0950D7}" type="slidenum">
              <a:rPr lang="ru-RU"/>
              <a:pPr>
                <a:defRPr/>
              </a:pPr>
              <a:t>14</a:t>
            </a:fld>
            <a:endParaRPr lang="ru-RU" dirty="0"/>
          </a:p>
        </p:txBody>
      </p:sp>
      <p:sp>
        <p:nvSpPr>
          <p:cNvPr id="7" name="Блок-схема: внутренняя память 6"/>
          <p:cNvSpPr/>
          <p:nvPr/>
        </p:nvSpPr>
        <p:spPr>
          <a:xfrm>
            <a:off x="22225" y="-4763"/>
            <a:ext cx="9144000"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по основным функциям (разделам)</a:t>
            </a:r>
          </a:p>
        </p:txBody>
      </p:sp>
      <p:grpSp>
        <p:nvGrpSpPr>
          <p:cNvPr id="14340" name="Group 6"/>
          <p:cNvGrpSpPr>
            <a:grpSpLocks noChangeAspect="1"/>
          </p:cNvGrpSpPr>
          <p:nvPr/>
        </p:nvGrpSpPr>
        <p:grpSpPr bwMode="auto">
          <a:xfrm>
            <a:off x="0" y="461963"/>
            <a:ext cx="9144000" cy="663575"/>
            <a:chOff x="0" y="527"/>
            <a:chExt cx="5760" cy="418"/>
          </a:xfrm>
        </p:grpSpPr>
        <p:sp>
          <p:nvSpPr>
            <p:cNvPr id="14353" name="AutoShape 7"/>
            <p:cNvSpPr>
              <a:spLocks noChangeAspect="1" noChangeArrowheads="1" noTextEdit="1"/>
            </p:cNvSpPr>
            <p:nvPr/>
          </p:nvSpPr>
          <p:spPr bwMode="auto">
            <a:xfrm>
              <a:off x="0" y="527"/>
              <a:ext cx="5760"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43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7"/>
              <a:ext cx="576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6200000">
            <a:off x="-1795462" y="2955925"/>
            <a:ext cx="4368800" cy="708025"/>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0100  «Общегосударственные вопросы»</a:t>
            </a:r>
          </a:p>
        </p:txBody>
      </p:sp>
      <p:sp>
        <p:nvSpPr>
          <p:cNvPr id="9" name="TextBox 8"/>
          <p:cNvSpPr txBox="1"/>
          <p:nvPr/>
        </p:nvSpPr>
        <p:spPr>
          <a:xfrm rot="16200000">
            <a:off x="-507999" y="2955925"/>
            <a:ext cx="4368800"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0300  «Национальная безопасность и правоохранительная деятельность»</a:t>
            </a:r>
          </a:p>
        </p:txBody>
      </p:sp>
      <p:sp>
        <p:nvSpPr>
          <p:cNvPr id="10" name="TextBox 9"/>
          <p:cNvSpPr txBox="1"/>
          <p:nvPr/>
        </p:nvSpPr>
        <p:spPr>
          <a:xfrm rot="16200000">
            <a:off x="198438" y="3109913"/>
            <a:ext cx="4368800"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0400  «Национальная экономика»</a:t>
            </a:r>
          </a:p>
        </p:txBody>
      </p:sp>
      <p:sp>
        <p:nvSpPr>
          <p:cNvPr id="11" name="TextBox 10"/>
          <p:cNvSpPr txBox="1"/>
          <p:nvPr/>
        </p:nvSpPr>
        <p:spPr>
          <a:xfrm rot="16200000">
            <a:off x="858044" y="2955131"/>
            <a:ext cx="4370388" cy="708025"/>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0500  «Жилищно-коммунальное хозяйство»</a:t>
            </a:r>
          </a:p>
        </p:txBody>
      </p:sp>
      <p:sp>
        <p:nvSpPr>
          <p:cNvPr id="13" name="Рамка 12"/>
          <p:cNvSpPr/>
          <p:nvPr/>
        </p:nvSpPr>
        <p:spPr>
          <a:xfrm>
            <a:off x="25400" y="5667375"/>
            <a:ext cx="9126538" cy="836613"/>
          </a:xfrm>
          <a:prstGeom prst="frame">
            <a:avLst>
              <a:gd name="adj1" fmla="val 3718"/>
            </a:avLst>
          </a:pr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altLang="ru-RU" sz="2000" b="1" dirty="0">
                <a:solidFill>
                  <a:schemeClr val="tx1"/>
                </a:solidFill>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14346" name="Rectangle 28"/>
          <p:cNvSpPr>
            <a:spLocks noChangeArrowheads="1"/>
          </p:cNvSpPr>
          <p:nvPr/>
        </p:nvSpPr>
        <p:spPr bwMode="auto">
          <a:xfrm>
            <a:off x="215900" y="6491288"/>
            <a:ext cx="86772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b="1"/>
              <a:t>Полный перечень разделов и подразделов классификации расходов бюджетов приведен в статье 21 Бюджетного кодекса РФ</a:t>
            </a:r>
          </a:p>
        </p:txBody>
      </p:sp>
      <p:sp>
        <p:nvSpPr>
          <p:cNvPr id="16" name="TextBox 15"/>
          <p:cNvSpPr txBox="1"/>
          <p:nvPr/>
        </p:nvSpPr>
        <p:spPr>
          <a:xfrm rot="16200000">
            <a:off x="2158206" y="3129757"/>
            <a:ext cx="4411663"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0700  «Образование»</a:t>
            </a:r>
          </a:p>
        </p:txBody>
      </p:sp>
      <p:sp>
        <p:nvSpPr>
          <p:cNvPr id="17" name="TextBox 16"/>
          <p:cNvSpPr txBox="1"/>
          <p:nvPr/>
        </p:nvSpPr>
        <p:spPr>
          <a:xfrm rot="16200000">
            <a:off x="2785268" y="3132932"/>
            <a:ext cx="4405313"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0800  «Культура, кинематография»</a:t>
            </a:r>
          </a:p>
        </p:txBody>
      </p:sp>
      <p:sp>
        <p:nvSpPr>
          <p:cNvPr id="19" name="TextBox 18"/>
          <p:cNvSpPr txBox="1"/>
          <p:nvPr/>
        </p:nvSpPr>
        <p:spPr>
          <a:xfrm rot="16200000">
            <a:off x="4076700" y="3127376"/>
            <a:ext cx="4416425" cy="400050"/>
          </a:xfrm>
          <a:prstGeom prst="rect">
            <a:avLst/>
          </a:prstGeom>
          <a:solidFill>
            <a:schemeClr val="accent1">
              <a:lumMod val="20000"/>
              <a:lumOff val="80000"/>
            </a:schemeClr>
          </a:solid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1000  «Социальная политика»</a:t>
            </a:r>
          </a:p>
        </p:txBody>
      </p:sp>
      <p:sp>
        <p:nvSpPr>
          <p:cNvPr id="20" name="TextBox 19"/>
          <p:cNvSpPr txBox="1"/>
          <p:nvPr/>
        </p:nvSpPr>
        <p:spPr>
          <a:xfrm rot="16200000">
            <a:off x="4724400" y="3097213"/>
            <a:ext cx="4416425" cy="4000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ru-RU" sz="2000" b="1" dirty="0">
                <a:latin typeface="+mn-lt"/>
                <a:cs typeface="+mn-cs"/>
              </a:rPr>
              <a:t>1100  «Физическая культура и спорт»</a:t>
            </a:r>
          </a:p>
        </p:txBody>
      </p:sp>
      <p:sp>
        <p:nvSpPr>
          <p:cNvPr id="21" name="TextBox 20"/>
          <p:cNvSpPr txBox="1"/>
          <p:nvPr/>
        </p:nvSpPr>
        <p:spPr>
          <a:xfrm rot="16200000">
            <a:off x="-1125325" y="3165661"/>
            <a:ext cx="4339801" cy="400110"/>
          </a:xfrm>
          <a:prstGeom prst="rect">
            <a:avLst/>
          </a:prstGeom>
          <a:noFill/>
          <a:ln w="57150">
            <a:solidFill>
              <a:schemeClr val="accent1">
                <a:lumMod val="75000"/>
              </a:schemeClr>
            </a:solidFill>
          </a:ln>
        </p:spPr>
        <p:txBody>
          <a:bodyPr wrap="square">
            <a:spAutoFit/>
          </a:bodyPr>
          <a:lstStyle/>
          <a:p>
            <a:pPr fontAlgn="auto">
              <a:spcBef>
                <a:spcPts val="0"/>
              </a:spcBef>
              <a:spcAft>
                <a:spcPts val="0"/>
              </a:spcAft>
              <a:defRPr/>
            </a:pPr>
            <a:r>
              <a:rPr lang="ru-RU" sz="2000" b="1" dirty="0" smtClean="0">
                <a:latin typeface="+mn-lt"/>
                <a:cs typeface="+mn-cs"/>
              </a:rPr>
              <a:t>0200  </a:t>
            </a:r>
            <a:r>
              <a:rPr lang="ru-RU" sz="2000" b="1" dirty="0">
                <a:latin typeface="+mn-lt"/>
                <a:cs typeface="+mn-cs"/>
              </a:rPr>
              <a:t>«Национальная </a:t>
            </a:r>
            <a:r>
              <a:rPr lang="ru-RU" sz="2000" b="1" dirty="0" smtClean="0">
                <a:latin typeface="+mn-lt"/>
                <a:cs typeface="+mn-cs"/>
              </a:rPr>
              <a:t>оборона»</a:t>
            </a:r>
            <a:endParaRPr lang="ru-RU" sz="2000" b="1" dirty="0">
              <a:latin typeface="+mn-lt"/>
              <a:cs typeface="+mn-cs"/>
            </a:endParaRPr>
          </a:p>
        </p:txBody>
      </p:sp>
    </p:spTree>
    <p:extLst>
      <p:ext uri="{BB962C8B-B14F-4D97-AF65-F5344CB8AC3E}">
        <p14:creationId xmlns:p14="http://schemas.microsoft.com/office/powerpoint/2010/main" val="2242902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100628"/>
            <a:ext cx="8280920" cy="4920660"/>
          </a:xfrm>
        </p:spPr>
        <p:txBody>
          <a:bodyPr>
            <a:noAutofit/>
          </a:bodyPr>
          <a:lstStyle/>
          <a:p>
            <a:pPr algn="ctr"/>
            <a:r>
              <a:rPr lang="ru-RU" sz="3200" dirty="0" smtClean="0">
                <a:latin typeface="Arial" panose="020B0604020202020204" pitchFamily="34" charset="0"/>
                <a:cs typeface="Arial" panose="020B0604020202020204" pitchFamily="34" charset="0"/>
              </a:rPr>
              <a:t>Основные показатели развития экономики поселка Боровский</a:t>
            </a:r>
          </a:p>
          <a:p>
            <a:pPr algn="ctr"/>
            <a:endParaRPr lang="ru-RU" sz="3200" dirty="0">
              <a:latin typeface="Arial" panose="020B0604020202020204" pitchFamily="34" charset="0"/>
              <a:cs typeface="Arial" panose="020B0604020202020204" pitchFamily="34" charset="0"/>
            </a:endParaRPr>
          </a:p>
          <a:p>
            <a:pPr algn="ctr"/>
            <a:r>
              <a:rPr lang="ru-RU" altLang="ru-RU" sz="3200" dirty="0">
                <a:latin typeface="Arial" panose="020B0604020202020204" pitchFamily="34" charset="0"/>
                <a:cs typeface="Arial" panose="020B0604020202020204" pitchFamily="34" charset="0"/>
              </a:rPr>
              <a:t>в соответствии с прогнозом социально-экономического развития </a:t>
            </a:r>
            <a:r>
              <a:rPr lang="ru-RU" altLang="ru-RU" sz="3200" dirty="0" smtClean="0">
                <a:latin typeface="Arial" panose="020B0604020202020204" pitchFamily="34" charset="0"/>
                <a:cs typeface="Arial" panose="020B0604020202020204" pitchFamily="34" charset="0"/>
              </a:rPr>
              <a:t>муниципального образования поселок Боровский на 2018 </a:t>
            </a:r>
            <a:r>
              <a:rPr lang="ru-RU" altLang="ru-RU" sz="3200" dirty="0">
                <a:latin typeface="Arial" panose="020B0604020202020204" pitchFamily="34" charset="0"/>
                <a:cs typeface="Arial" panose="020B0604020202020204" pitchFamily="34" charset="0"/>
              </a:rPr>
              <a:t>год и на плановый период </a:t>
            </a:r>
            <a:r>
              <a:rPr lang="ru-RU" altLang="ru-RU" sz="3200" dirty="0" smtClean="0">
                <a:latin typeface="Arial" panose="020B0604020202020204" pitchFamily="34" charset="0"/>
                <a:cs typeface="Arial" panose="020B0604020202020204" pitchFamily="34" charset="0"/>
              </a:rPr>
              <a:t>2019 </a:t>
            </a:r>
            <a:r>
              <a:rPr lang="ru-RU" altLang="ru-RU" sz="3200" dirty="0">
                <a:latin typeface="Arial" panose="020B0604020202020204" pitchFamily="34" charset="0"/>
                <a:cs typeface="Arial" panose="020B0604020202020204" pitchFamily="34" charset="0"/>
              </a:rPr>
              <a:t>и </a:t>
            </a:r>
            <a:r>
              <a:rPr lang="ru-RU" altLang="ru-RU" sz="3200" dirty="0" smtClean="0">
                <a:latin typeface="Arial" panose="020B0604020202020204" pitchFamily="34" charset="0"/>
                <a:cs typeface="Arial" panose="020B0604020202020204" pitchFamily="34" charset="0"/>
              </a:rPr>
              <a:t>2020 </a:t>
            </a:r>
            <a:r>
              <a:rPr lang="ru-RU" altLang="ru-RU" sz="3200" dirty="0">
                <a:latin typeface="Arial" panose="020B0604020202020204" pitchFamily="34" charset="0"/>
                <a:cs typeface="Arial" panose="020B0604020202020204" pitchFamily="34" charset="0"/>
              </a:rPr>
              <a:t>годов</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978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107950" y="4149725"/>
            <a:ext cx="7307263"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 name="Скругленный прямоугольник 2"/>
          <p:cNvSpPr/>
          <p:nvPr/>
        </p:nvSpPr>
        <p:spPr>
          <a:xfrm>
            <a:off x="1692275" y="981075"/>
            <a:ext cx="7380288"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Номер слайда 3"/>
          <p:cNvSpPr>
            <a:spLocks noGrp="1"/>
          </p:cNvSpPr>
          <p:nvPr>
            <p:ph type="sldNum" sz="quarter" idx="12"/>
          </p:nvPr>
        </p:nvSpPr>
        <p:spPr>
          <a:xfrm>
            <a:off x="6588125" y="6381750"/>
            <a:ext cx="2133600" cy="365125"/>
          </a:xfrm>
        </p:spPr>
        <p:txBody>
          <a:bodyPr>
            <a:normAutofit lnSpcReduction="10000"/>
          </a:bodyPr>
          <a:lstStyle/>
          <a:p>
            <a:pPr>
              <a:defRPr/>
            </a:pPr>
            <a:fld id="{B91E31E2-C459-40AA-BE94-1EC6F14E2909}" type="slidenum">
              <a:rPr lang="ru-RU"/>
              <a:pPr>
                <a:defRPr/>
              </a:pPr>
              <a:t>16</a:t>
            </a:fld>
            <a:endParaRPr lang="ru-RU" dirty="0"/>
          </a:p>
        </p:txBody>
      </p:sp>
      <p:sp>
        <p:nvSpPr>
          <p:cNvPr id="9" name="Text Box 16"/>
          <p:cNvSpPr txBox="1">
            <a:spLocks noChangeArrowheads="1"/>
          </p:cNvSpPr>
          <p:nvPr/>
        </p:nvSpPr>
        <p:spPr bwMode="auto">
          <a:xfrm>
            <a:off x="1872208" y="1162487"/>
            <a:ext cx="7020272" cy="2277547"/>
          </a:xfrm>
          <a:prstGeom prst="rect">
            <a:avLst/>
          </a:prstGeom>
          <a:solidFill>
            <a:schemeClr val="bg1"/>
          </a:solidFill>
          <a:ln>
            <a:solidFill>
              <a:schemeClr val="accent1">
                <a:lumMod val="75000"/>
              </a:schemeClr>
            </a:solidFill>
          </a:ln>
          <a:effectLst>
            <a:innerShdw blurRad="63500" dist="50800" dir="8100000">
              <a:schemeClr val="accent1">
                <a:lumMod val="75000"/>
                <a:alpha val="50000"/>
              </a:scheme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600"/>
              </a:spcBef>
              <a:buClrTx/>
              <a:buFontTx/>
              <a:buNone/>
              <a:defRPr/>
            </a:pPr>
            <a:r>
              <a:rPr lang="ru-RU" altLang="ru-RU" sz="1300" b="1" dirty="0" smtClean="0">
                <a:solidFill>
                  <a:srgbClr val="686868"/>
                </a:solidFill>
                <a:latin typeface="Tahoma" pitchFamily="34" charset="0"/>
                <a:cs typeface="+mn-cs"/>
              </a:rPr>
              <a:t>              </a:t>
            </a:r>
            <a:r>
              <a:rPr lang="ru-RU" altLang="ru-RU" sz="1300" b="1" dirty="0" smtClean="0">
                <a:latin typeface="Tahoma" pitchFamily="34" charset="0"/>
                <a:cs typeface="+mn-cs"/>
              </a:rPr>
              <a:t>на 01.01.2017г. – 18343 человек,</a:t>
            </a:r>
          </a:p>
          <a:p>
            <a:pPr>
              <a:spcBef>
                <a:spcPts val="600"/>
              </a:spcBef>
              <a:buClrTx/>
              <a:buFontTx/>
              <a:buNone/>
              <a:defRPr/>
            </a:pPr>
            <a:r>
              <a:rPr lang="ru-RU" altLang="ru-RU" sz="1300" b="1" dirty="0" smtClean="0">
                <a:latin typeface="Tahoma" pitchFamily="34" charset="0"/>
                <a:cs typeface="+mn-cs"/>
              </a:rPr>
              <a:t>              на 01.01.2021 г. – 18846 человек. </a:t>
            </a:r>
          </a:p>
          <a:p>
            <a:pPr>
              <a:spcBef>
                <a:spcPts val="600"/>
              </a:spcBef>
              <a:buClrTx/>
              <a:buFontTx/>
              <a:buNone/>
              <a:defRPr/>
            </a:pPr>
            <a:r>
              <a:rPr lang="ru-RU" altLang="ru-RU" sz="1300" b="1" dirty="0" smtClean="0">
                <a:latin typeface="Tahoma" pitchFamily="34" charset="0"/>
                <a:cs typeface="+mn-cs"/>
              </a:rPr>
              <a:t>              Величина естественного прироста в 2016г. составила 61 человек.</a:t>
            </a:r>
          </a:p>
          <a:p>
            <a:pPr>
              <a:spcBef>
                <a:spcPts val="600"/>
              </a:spcBef>
              <a:buClrTx/>
              <a:buFontTx/>
              <a:buNone/>
              <a:defRPr/>
            </a:pPr>
            <a:r>
              <a:rPr lang="ru-RU" altLang="ru-RU" sz="1300" b="1" dirty="0" smtClean="0">
                <a:latin typeface="Tahoma" pitchFamily="34" charset="0"/>
                <a:cs typeface="+mn-cs"/>
              </a:rPr>
              <a:t>                  В прогнозируемом периоде 2018-2020 гг. ежегодный естественный                     прирост населения составит 50 -80 человек.</a:t>
            </a:r>
          </a:p>
          <a:p>
            <a:pPr>
              <a:spcBef>
                <a:spcPts val="600"/>
              </a:spcBef>
              <a:buClrTx/>
              <a:buFontTx/>
              <a:buNone/>
              <a:defRPr/>
            </a:pPr>
            <a:r>
              <a:rPr lang="ru-RU" altLang="ru-RU" sz="1300" b="1" dirty="0" smtClean="0">
                <a:latin typeface="Tahoma" pitchFamily="34" charset="0"/>
                <a:cs typeface="+mn-cs"/>
              </a:rPr>
              <a:t>Величина миграционного прироста населения за период с 2017 г. по 2020г. составит 180 человек.</a:t>
            </a:r>
          </a:p>
          <a:p>
            <a:pPr>
              <a:spcBef>
                <a:spcPts val="600"/>
              </a:spcBef>
              <a:buClrTx/>
              <a:buFontTx/>
              <a:buNone/>
              <a:defRPr/>
            </a:pPr>
            <a:r>
              <a:rPr lang="ru-RU" altLang="ru-RU" sz="1300" b="1" dirty="0" smtClean="0">
                <a:latin typeface="Tahoma" pitchFamily="34" charset="0"/>
                <a:cs typeface="+mn-cs"/>
              </a:rPr>
              <a:t>В прогнозируемом периоде 2017-2020гг. ожидается увеличение численности населения на 503 человека .</a:t>
            </a:r>
          </a:p>
        </p:txBody>
      </p:sp>
      <p:sp>
        <p:nvSpPr>
          <p:cNvPr id="10" name="Text Box 20"/>
          <p:cNvSpPr txBox="1">
            <a:spLocks noChangeArrowheads="1"/>
          </p:cNvSpPr>
          <p:nvPr/>
        </p:nvSpPr>
        <p:spPr bwMode="auto">
          <a:xfrm>
            <a:off x="393476" y="4568725"/>
            <a:ext cx="6698804" cy="1452563"/>
          </a:xfrm>
          <a:prstGeom prst="rect">
            <a:avLst/>
          </a:prstGeom>
          <a:solidFill>
            <a:schemeClr val="bg1"/>
          </a:solidFill>
          <a:ln>
            <a:noFill/>
          </a:ln>
          <a:effectLst>
            <a:innerShdw blurRad="63500" dist="50800" dir="8100000">
              <a:prstClr val="black">
                <a:alpha val="50000"/>
              </a:prstClr>
            </a:innerShdw>
          </a:effectLst>
        </p:spPr>
        <p:txBody>
          <a:bodyP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ts val="700"/>
              </a:spcBef>
              <a:buClrTx/>
              <a:buFontTx/>
              <a:buNone/>
              <a:defRPr/>
            </a:pPr>
            <a:r>
              <a:rPr lang="ru-RU" altLang="ru-RU" sz="1300" b="1" dirty="0" smtClean="0">
                <a:latin typeface="Tahoma" pitchFamily="34" charset="0"/>
                <a:cs typeface="+mn-cs"/>
              </a:rPr>
              <a:t>В</a:t>
            </a:r>
            <a:r>
              <a:rPr lang="ru-RU" altLang="ru-RU" sz="1300" b="1" dirty="0" smtClean="0">
                <a:solidFill>
                  <a:srgbClr val="5F5F5F"/>
                </a:solidFill>
                <a:latin typeface="Tahoma" pitchFamily="34" charset="0"/>
                <a:cs typeface="+mn-cs"/>
              </a:rPr>
              <a:t> </a:t>
            </a:r>
            <a:r>
              <a:rPr lang="ru-RU" altLang="ru-RU" sz="1300" b="1" dirty="0" smtClean="0">
                <a:latin typeface="Tahoma" pitchFamily="34" charset="0"/>
                <a:cs typeface="+mn-cs"/>
              </a:rPr>
              <a:t>экономике поселка в 2016 году было занято около 40 % населения.</a:t>
            </a:r>
          </a:p>
          <a:p>
            <a:pPr>
              <a:spcBef>
                <a:spcPts val="700"/>
              </a:spcBef>
              <a:buClrTx/>
              <a:buFontTx/>
              <a:buNone/>
              <a:defRPr/>
            </a:pPr>
            <a:r>
              <a:rPr lang="ru-RU" altLang="ru-RU" sz="1300" b="1" dirty="0" smtClean="0">
                <a:latin typeface="Tahoma" pitchFamily="34" charset="0"/>
                <a:cs typeface="+mn-cs"/>
              </a:rPr>
              <a:t> В 2016году уровень зарегистрированной безработицы составил 0,88 %.</a:t>
            </a:r>
          </a:p>
          <a:p>
            <a:pPr>
              <a:spcBef>
                <a:spcPts val="700"/>
              </a:spcBef>
              <a:buClrTx/>
              <a:buFontTx/>
              <a:buNone/>
              <a:defRPr/>
            </a:pPr>
            <a:r>
              <a:rPr lang="ru-RU" altLang="ru-RU" sz="1300" b="1" dirty="0" smtClean="0">
                <a:latin typeface="Tahoma" pitchFamily="34" charset="0"/>
                <a:cs typeface="+mn-cs"/>
              </a:rPr>
              <a:t>К концу 2016 года уровень зарегистрированной безработицы </a:t>
            </a:r>
          </a:p>
          <a:p>
            <a:pPr>
              <a:spcBef>
                <a:spcPts val="700"/>
              </a:spcBef>
              <a:buClrTx/>
              <a:buFontTx/>
              <a:buNone/>
              <a:defRPr/>
            </a:pPr>
            <a:r>
              <a:rPr lang="ru-RU" altLang="ru-RU" sz="1300" b="1" dirty="0" smtClean="0">
                <a:latin typeface="Tahoma" pitchFamily="34" charset="0"/>
                <a:cs typeface="+mn-cs"/>
              </a:rPr>
              <a:t>достигнет 0,4% и сохранится </a:t>
            </a:r>
            <a:r>
              <a:rPr lang="ru-RU" altLang="ru-RU" sz="1300" b="1" dirty="0" smtClean="0">
                <a:latin typeface="Tahoma" pitchFamily="34" charset="0"/>
              </a:rPr>
              <a:t>примерно </a:t>
            </a:r>
            <a:r>
              <a:rPr lang="ru-RU" altLang="ru-RU" sz="1300" b="1" dirty="0" smtClean="0">
                <a:latin typeface="Tahoma" pitchFamily="34" charset="0"/>
                <a:cs typeface="+mn-cs"/>
              </a:rPr>
              <a:t>на том же уровне в течение</a:t>
            </a:r>
          </a:p>
          <a:p>
            <a:pPr>
              <a:spcBef>
                <a:spcPts val="700"/>
              </a:spcBef>
              <a:buClrTx/>
              <a:buFontTx/>
              <a:buNone/>
              <a:defRPr/>
            </a:pPr>
            <a:r>
              <a:rPr lang="ru-RU" altLang="ru-RU" sz="1300" b="1" dirty="0" smtClean="0">
                <a:latin typeface="Tahoma" pitchFamily="34" charset="0"/>
                <a:cs typeface="+mn-cs"/>
              </a:rPr>
              <a:t> всего прогнозируемого периода 2018-2020гг.</a:t>
            </a:r>
          </a:p>
        </p:txBody>
      </p:sp>
      <p:sp>
        <p:nvSpPr>
          <p:cNvPr id="11" name="AutoShape 19"/>
          <p:cNvSpPr>
            <a:spLocks noChangeArrowheads="1"/>
          </p:cNvSpPr>
          <p:nvPr/>
        </p:nvSpPr>
        <p:spPr bwMode="auto">
          <a:xfrm>
            <a:off x="6011863" y="5157788"/>
            <a:ext cx="2495550" cy="728662"/>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Трудовые ресурсы</a:t>
            </a:r>
            <a:endParaRPr lang="ru-RU" altLang="ru-RU" sz="1800" kern="0" dirty="0" smtClean="0">
              <a:solidFill>
                <a:srgbClr val="046996"/>
              </a:solidFill>
              <a:latin typeface="Tahoma" pitchFamily="34" charset="0"/>
              <a:cs typeface="Tahoma" pitchFamily="34" charset="0"/>
            </a:endParaRPr>
          </a:p>
        </p:txBody>
      </p:sp>
      <p:sp>
        <p:nvSpPr>
          <p:cNvPr id="7" name="AutoShape 17"/>
          <p:cNvSpPr>
            <a:spLocks noChangeArrowheads="1"/>
          </p:cNvSpPr>
          <p:nvPr/>
        </p:nvSpPr>
        <p:spPr bwMode="auto">
          <a:xfrm>
            <a:off x="107950" y="1412875"/>
            <a:ext cx="2495550" cy="728663"/>
          </a:xfrm>
          <a:prstGeom prst="roundRect">
            <a:avLst>
              <a:gd name="adj" fmla="val 16667"/>
            </a:avLst>
          </a:prstGeom>
          <a:solidFill>
            <a:srgbClr val="FFFFFF"/>
          </a:solidFill>
          <a:ln w="28575" algn="ctr">
            <a:solidFill>
              <a:srgbClr val="0587BB"/>
            </a:solidFill>
            <a:round/>
            <a:headEnd/>
            <a:tailEnd/>
          </a:ln>
          <a:effectLst>
            <a:outerShdw dist="107763" dir="8100000" algn="ctr" rotWithShape="0">
              <a:srgbClr val="DDDDDD">
                <a:alpha val="50000"/>
              </a:srgbClr>
            </a:outerShdw>
          </a:effectLst>
        </p:spPr>
        <p:txBody>
          <a:bodyPr anchor="ctr">
            <a:spAutoFit/>
          </a:bodyPr>
          <a:lstStyle>
            <a:lvl1pPr>
              <a:spcBef>
                <a:spcPct val="20000"/>
              </a:spcBef>
              <a:buClr>
                <a:schemeClr val="hlink"/>
              </a:buClr>
              <a:buFont typeface="Wingdings" pitchFamily="2" charset="2"/>
              <a:buChar char="v"/>
              <a:defRPr sz="2800">
                <a:solidFill>
                  <a:schemeClr val="tx1"/>
                </a:solidFill>
                <a:latin typeface="Verdana" pitchFamily="34" charset="0"/>
              </a:defRPr>
            </a:lvl1pPr>
            <a:lvl2pPr marL="742950" indent="-285750">
              <a:spcBef>
                <a:spcPct val="20000"/>
              </a:spcBef>
              <a:buClr>
                <a:schemeClr val="accent1"/>
              </a:buClr>
              <a:buFont typeface="Wingdings" pitchFamily="2" charset="2"/>
              <a:buChar char="§"/>
              <a:defRPr sz="2800">
                <a:solidFill>
                  <a:schemeClr val="tx1"/>
                </a:solidFill>
                <a:latin typeface="Arial" pitchFamily="34" charset="0"/>
              </a:defRPr>
            </a:lvl2pPr>
            <a:lvl3pPr marL="1143000" indent="-228600">
              <a:spcBef>
                <a:spcPct val="20000"/>
              </a:spcBef>
              <a:buClr>
                <a:schemeClr val="tx1"/>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ClrTx/>
              <a:buFontTx/>
              <a:buNone/>
              <a:defRPr/>
            </a:pPr>
            <a:r>
              <a:rPr lang="ru-RU" altLang="ru-RU" sz="1800" b="1" kern="0" dirty="0" smtClean="0">
                <a:solidFill>
                  <a:srgbClr val="046996"/>
                </a:solidFill>
                <a:latin typeface="Tahoma" pitchFamily="34" charset="0"/>
                <a:cs typeface="Tahoma" pitchFamily="34" charset="0"/>
              </a:rPr>
              <a:t>Численность населения </a:t>
            </a:r>
          </a:p>
        </p:txBody>
      </p:sp>
      <p:sp>
        <p:nvSpPr>
          <p:cNvPr id="13" name="Блок-схема: внутренняя память 12"/>
          <p:cNvSpPr/>
          <p:nvPr/>
        </p:nvSpPr>
        <p:spPr>
          <a:xfrm>
            <a:off x="-19050" y="44449"/>
            <a:ext cx="9163050" cy="936625"/>
          </a:xfrm>
          <a:prstGeom prst="flowChartInternalStorage">
            <a:avLst/>
          </a:prstGeom>
          <a:solidFill>
            <a:schemeClr val="accent1">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Прогноз социально-экономического развития </a:t>
            </a:r>
            <a:r>
              <a:rPr lang="ru-RU" sz="2200" b="1" dirty="0" smtClean="0">
                <a:solidFill>
                  <a:schemeClr val="tx1"/>
                </a:solidFill>
              </a:rPr>
              <a:t>поселка Боровский</a:t>
            </a:r>
            <a:endParaRPr lang="ru-RU" sz="2200" b="1" dirty="0">
              <a:solidFill>
                <a:schemeClr val="tx1"/>
              </a:solidFill>
            </a:endParaRPr>
          </a:p>
        </p:txBody>
      </p:sp>
    </p:spTree>
    <p:extLst>
      <p:ext uri="{BB962C8B-B14F-4D97-AF65-F5344CB8AC3E}">
        <p14:creationId xmlns:p14="http://schemas.microsoft.com/office/powerpoint/2010/main" val="92821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1152"/>
            <a:ext cx="8532441" cy="780696"/>
          </a:xfrm>
        </p:spPr>
        <p:txBody>
          <a:bodyPr>
            <a:normAutofit/>
          </a:bodyPr>
          <a:lstStyle/>
          <a:p>
            <a:pPr marL="0" indent="0" algn="ctr" eaLnBrk="1" fontAlgn="auto" hangingPunct="1">
              <a:spcAft>
                <a:spcPts val="0"/>
              </a:spcAft>
              <a:buClr>
                <a:schemeClr val="accent6">
                  <a:lumMod val="75000"/>
                </a:schemeClr>
              </a:buClr>
              <a:buFont typeface="Georgia" pitchFamily="18" charset="0"/>
              <a:buNone/>
              <a:defRPr/>
            </a:pPr>
            <a:r>
              <a:rPr lang="ru-RU" sz="3200" dirty="0" smtClean="0">
                <a:latin typeface="Arial Black" panose="020B0A04020102020204" pitchFamily="34" charset="0"/>
              </a:rPr>
              <a:t>Ввод жилых домов, тыс.м2</a:t>
            </a:r>
            <a:endParaRPr lang="ru-RU" sz="3200" dirty="0">
              <a:latin typeface="Arial Black" panose="020B0A04020102020204" pitchFamily="34" charset="0"/>
            </a:endParaRPr>
          </a:p>
        </p:txBody>
      </p:sp>
      <p:graphicFrame>
        <p:nvGraphicFramePr>
          <p:cNvPr id="5" name="Group 52"/>
          <p:cNvGraphicFramePr>
            <a:graphicFrameLocks noGrp="1"/>
          </p:cNvGraphicFramePr>
          <p:nvPr>
            <p:extLst>
              <p:ext uri="{D42A27DB-BD31-4B8C-83A1-F6EECF244321}">
                <p14:modId xmlns:p14="http://schemas.microsoft.com/office/powerpoint/2010/main" val="2486825189"/>
              </p:ext>
            </p:extLst>
          </p:nvPr>
        </p:nvGraphicFramePr>
        <p:xfrm>
          <a:off x="395536" y="1268760"/>
          <a:ext cx="4679950" cy="4783437"/>
        </p:xfrm>
        <a:graphic>
          <a:graphicData uri="http://schemas.openxmlformats.org/drawingml/2006/table">
            <a:tbl>
              <a:tblPr/>
              <a:tblGrid>
                <a:gridCol w="2446159"/>
                <a:gridCol w="2233791"/>
              </a:tblGrid>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2015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17,7</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2016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отчет</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27,1</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974377">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2017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оценка</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kern="1200" cap="none" normalizeH="0" baseline="0" dirty="0" smtClean="0">
                          <a:ln>
                            <a:noFill/>
                          </a:ln>
                          <a:solidFill>
                            <a:schemeClr val="tx1"/>
                          </a:solidFill>
                          <a:effectLst/>
                          <a:latin typeface="Arial Black" panose="020B0A04020102020204" pitchFamily="34" charset="0"/>
                          <a:ea typeface="+mn-ea"/>
                          <a:cs typeface="Arial" charset="0"/>
                        </a:rPr>
                        <a:t>26</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2018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2019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2000" b="1" i="0" u="none" strike="noStrike" cap="none" normalizeH="0" baseline="0" dirty="0" smtClean="0">
                          <a:ln>
                            <a:noFill/>
                          </a:ln>
                          <a:solidFill>
                            <a:schemeClr val="tx1"/>
                          </a:solidFill>
                          <a:effectLst/>
                          <a:latin typeface="Arial Black" panose="020B0A04020102020204" pitchFamily="34" charset="0"/>
                          <a:cs typeface="Arial" charset="0"/>
                        </a:rPr>
                        <a:t>20</a:t>
                      </a:r>
                      <a:endParaRPr kumimoji="0" lang="ru-RU" sz="2000" b="1" i="0" u="none" strike="noStrike" cap="none" normalizeH="0" baseline="0" dirty="0" smtClean="0">
                        <a:ln>
                          <a:noFill/>
                        </a:ln>
                        <a:solidFill>
                          <a:schemeClr val="tx1"/>
                        </a:solidFill>
                        <a:effectLst/>
                        <a:latin typeface="Arial Black" panose="020B0A04020102020204" pitchFamily="34" charset="0"/>
                        <a:cs typeface="Arial" charset="0"/>
                      </a:endParaRP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761773">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2020 год</a:t>
                      </a:r>
                    </a:p>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прогноз</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62025"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ru-RU" sz="2000" b="1" i="0" u="none" strike="noStrike" cap="none" normalizeH="0" baseline="0" dirty="0" smtClean="0">
                          <a:ln>
                            <a:noFill/>
                          </a:ln>
                          <a:solidFill>
                            <a:schemeClr val="tx1"/>
                          </a:solidFill>
                          <a:effectLst/>
                          <a:latin typeface="Arial Black" panose="020B0A04020102020204" pitchFamily="34" charset="0"/>
                          <a:cs typeface="Arial" charset="0"/>
                        </a:rPr>
                        <a:t>20</a:t>
                      </a:r>
                    </a:p>
                  </a:txBody>
                  <a:tcPr marL="91414" marR="91414" marT="45626" marB="4562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Объект 2"/>
          <p:cNvSpPr>
            <a:spLocks noGrp="1"/>
          </p:cNvSpPr>
          <p:nvPr>
            <p:ph idx="1"/>
          </p:nvPr>
        </p:nvSpPr>
        <p:spPr/>
        <p:txBody>
          <a:bodyPr/>
          <a:lstStyle/>
          <a:p>
            <a:endParaRPr lang="ru-RU"/>
          </a:p>
        </p:txBody>
      </p:sp>
      <p:pic>
        <p:nvPicPr>
          <p:cNvPr id="6" name="Picture 3" descr="\\Bosss\обменник\Суппес О.В\ДОМА фото\ЖК Шоколад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157990"/>
            <a:ext cx="3348372" cy="2487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Bosss\обменник\Суппес О.В\ДОМА фото\14_00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933056"/>
            <a:ext cx="345638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9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25168"/>
            <a:ext cx="8291264" cy="655560"/>
          </a:xfrm>
        </p:spPr>
        <p:txBody>
          <a:bodyPr/>
          <a:lstStyle/>
          <a:p>
            <a:pPr marL="320040" indent="-320040" algn="ctr" eaLnBrk="1" fontAlgn="auto" hangingPunct="1">
              <a:spcAft>
                <a:spcPts val="0"/>
              </a:spcAft>
              <a:buClr>
                <a:schemeClr val="accent6">
                  <a:lumMod val="75000"/>
                </a:schemeClr>
              </a:buClr>
              <a:defRPr/>
            </a:pPr>
            <a:r>
              <a:rPr lang="ru-RU" sz="2400" dirty="0" smtClean="0">
                <a:latin typeface="Arial Black" panose="020B0A04020102020204" pitchFamily="34" charset="0"/>
              </a:rPr>
              <a:t>Потребительский рынок</a:t>
            </a:r>
            <a:endParaRPr lang="ru-RU" sz="2400" dirty="0">
              <a:latin typeface="Arial Black" panose="020B0A04020102020204" pitchFamily="34"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753460757"/>
              </p:ext>
            </p:extLst>
          </p:nvPr>
        </p:nvGraphicFramePr>
        <p:xfrm>
          <a:off x="395536" y="908720"/>
          <a:ext cx="8569325" cy="5832649"/>
        </p:xfrm>
        <a:graphic>
          <a:graphicData uri="http://schemas.openxmlformats.org/drawingml/2006/table">
            <a:tbl>
              <a:tblPr/>
              <a:tblGrid>
                <a:gridCol w="3106738"/>
                <a:gridCol w="1081087"/>
                <a:gridCol w="935038"/>
                <a:gridCol w="1285875"/>
                <a:gridCol w="1152525"/>
                <a:gridCol w="1008062"/>
              </a:tblGrid>
              <a:tr h="769587">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Наименование показателя</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smtClean="0">
                          <a:solidFill>
                            <a:srgbClr val="000000"/>
                          </a:solidFill>
                          <a:effectLst/>
                          <a:latin typeface="Arial"/>
                          <a:ea typeface="Times New Roman"/>
                          <a:cs typeface="Times New Roman"/>
                        </a:rPr>
                        <a:t>2016</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9 мес. </a:t>
                      </a:r>
                      <a:r>
                        <a:rPr lang="ru-RU" sz="1300" b="1" i="1" dirty="0" smtClean="0">
                          <a:solidFill>
                            <a:srgbClr val="000000"/>
                          </a:solidFill>
                          <a:effectLst/>
                          <a:latin typeface="Arial"/>
                          <a:ea typeface="Times New Roman"/>
                          <a:cs typeface="Times New Roman"/>
                        </a:rPr>
                        <a:t>2017 </a:t>
                      </a:r>
                      <a:r>
                        <a:rPr lang="ru-RU" sz="1300" b="1" i="1" dirty="0">
                          <a:solidFill>
                            <a:srgbClr val="000000"/>
                          </a:solidFill>
                          <a:effectLst/>
                          <a:latin typeface="Arial"/>
                          <a:ea typeface="Times New Roman"/>
                          <a:cs typeface="Times New Roman"/>
                        </a:rPr>
                        <a:t>г.</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Оценка </a:t>
                      </a:r>
                      <a:r>
                        <a:rPr lang="ru-RU" sz="1300" b="1" i="1" dirty="0" smtClean="0">
                          <a:solidFill>
                            <a:srgbClr val="000000"/>
                          </a:solidFill>
                          <a:effectLst/>
                          <a:latin typeface="Arial"/>
                          <a:ea typeface="Times New Roman"/>
                          <a:cs typeface="Times New Roman"/>
                        </a:rPr>
                        <a:t>2018г</a:t>
                      </a:r>
                      <a:r>
                        <a:rPr lang="ru-RU" sz="1300" b="1" i="1" dirty="0">
                          <a:solidFill>
                            <a:srgbClr val="000000"/>
                          </a:solidFill>
                          <a:effectLst/>
                          <a:latin typeface="Arial"/>
                          <a:ea typeface="Times New Roman"/>
                          <a:cs typeface="Times New Roman"/>
                        </a:rPr>
                        <a:t>.</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Прогноз </a:t>
                      </a:r>
                      <a:r>
                        <a:rPr lang="ru-RU" sz="1300" b="1" i="1" dirty="0" smtClean="0">
                          <a:solidFill>
                            <a:srgbClr val="000000"/>
                          </a:solidFill>
                          <a:effectLst/>
                          <a:latin typeface="Arial"/>
                          <a:ea typeface="Times New Roman"/>
                          <a:cs typeface="Times New Roman"/>
                        </a:rPr>
                        <a:t>2019 </a:t>
                      </a:r>
                      <a:r>
                        <a:rPr lang="ru-RU" sz="1300" b="1" i="1" dirty="0">
                          <a:solidFill>
                            <a:srgbClr val="000000"/>
                          </a:solidFill>
                          <a:effectLst/>
                          <a:latin typeface="Arial"/>
                          <a:ea typeface="Times New Roman"/>
                          <a:cs typeface="Times New Roman"/>
                        </a:rPr>
                        <a:t>г.</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just">
                        <a:lnSpc>
                          <a:spcPct val="115000"/>
                        </a:lnSpc>
                        <a:spcAft>
                          <a:spcPts val="0"/>
                        </a:spcAft>
                      </a:pPr>
                      <a:r>
                        <a:rPr lang="ru-RU" sz="1300" b="1" i="1" dirty="0">
                          <a:solidFill>
                            <a:srgbClr val="000000"/>
                          </a:solidFill>
                          <a:effectLst/>
                          <a:latin typeface="Arial"/>
                          <a:ea typeface="Times New Roman"/>
                          <a:cs typeface="Times New Roman"/>
                        </a:rPr>
                        <a:t>Прогноз </a:t>
                      </a:r>
                      <a:r>
                        <a:rPr lang="ru-RU" sz="1300" b="1" i="1" dirty="0" smtClean="0">
                          <a:solidFill>
                            <a:srgbClr val="000000"/>
                          </a:solidFill>
                          <a:effectLst/>
                          <a:latin typeface="Arial"/>
                          <a:ea typeface="Times New Roman"/>
                          <a:cs typeface="Times New Roman"/>
                        </a:rPr>
                        <a:t>2020 </a:t>
                      </a:r>
                      <a:r>
                        <a:rPr lang="ru-RU" sz="1300" b="1" i="1" dirty="0">
                          <a:solidFill>
                            <a:srgbClr val="000000"/>
                          </a:solidFill>
                          <a:effectLst/>
                          <a:latin typeface="Arial"/>
                          <a:ea typeface="Times New Roman"/>
                          <a:cs typeface="Times New Roman"/>
                        </a:rPr>
                        <a:t>г.</a:t>
                      </a:r>
                      <a:endParaRPr lang="ru-RU" sz="1100" dirty="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8254">
                <a:tc>
                  <a:txBody>
                    <a:bodyPr/>
                    <a:lstStyle/>
                    <a:p>
                      <a:pPr eaLnBrk="0" fontAlgn="t" hangingPunct="0">
                        <a:lnSpc>
                          <a:spcPct val="115000"/>
                        </a:lnSpc>
                        <a:spcAft>
                          <a:spcPts val="0"/>
                        </a:spcAft>
                      </a:pPr>
                      <a:r>
                        <a:rPr lang="ru-RU" sz="1300" b="1" i="1" kern="1200">
                          <a:solidFill>
                            <a:srgbClr val="000000"/>
                          </a:solidFill>
                          <a:effectLst/>
                          <a:latin typeface="Arial"/>
                          <a:ea typeface="Times New Roman"/>
                          <a:cs typeface="Times New Roman"/>
                        </a:rPr>
                        <a:t>Сфера торговли</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nSpc>
                          <a:spcPct val="115000"/>
                        </a:lnSpc>
                      </a:pPr>
                      <a:endParaRPr lang="ru-RU" sz="1100">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nSpc>
                          <a:spcPct val="115000"/>
                        </a:lnSpc>
                      </a:pPr>
                      <a:endParaRPr lang="ru-RU" sz="1100">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nSpc>
                          <a:spcPct val="115000"/>
                        </a:lnSpc>
                      </a:pPr>
                      <a:endParaRPr lang="ru-RU" sz="1100">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nSpc>
                          <a:spcPct val="115000"/>
                        </a:lnSpc>
                      </a:pPr>
                      <a:endParaRPr lang="ru-RU" sz="1100">
                        <a:effectLst/>
                        <a:latin typeface="Calibr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Оборот розничной торговли всего, млн..руб.</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1280</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1275</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1304</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1321</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1338</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08659">
                <a:tc>
                  <a:txBody>
                    <a:bodyPr/>
                    <a:lstStyle/>
                    <a:p>
                      <a:pPr indent="33655" eaLnBrk="0" fontAlgn="t" hangingPunct="0">
                        <a:lnSpc>
                          <a:spcPct val="115000"/>
                        </a:lnSpc>
                        <a:spcAft>
                          <a:spcPts val="0"/>
                        </a:spcAft>
                      </a:pPr>
                      <a:r>
                        <a:rPr lang="ru-RU" sz="1300" kern="1200">
                          <a:solidFill>
                            <a:srgbClr val="000000"/>
                          </a:solidFill>
                          <a:effectLst/>
                          <a:latin typeface="Arial"/>
                          <a:ea typeface="Times New Roman"/>
                          <a:cs typeface="Times New Roman"/>
                        </a:rPr>
                        <a:t> - на душу населения, руб. (2015г. - 18165 чел.; 2016г. – 18327 чел.)</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69842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68922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71152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72079</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73007</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Количество объектов торговли всего, ед.</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85</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88</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88</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89</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90</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08659">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Количество введенных объектов, ед.</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8</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5</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571945">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Количество объектов, прекративших деятельность</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7</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4</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0</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0</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dirty="0">
                          <a:effectLst/>
                          <a:latin typeface="Arial"/>
                          <a:ea typeface="Times New Roman"/>
                          <a:cs typeface="Times New Roman"/>
                        </a:rPr>
                        <a:t>0</a:t>
                      </a:r>
                      <a:endParaRPr lang="ru-RU" sz="1100" dirty="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418254">
                <a:tc>
                  <a:txBody>
                    <a:bodyPr/>
                    <a:lstStyle/>
                    <a:p>
                      <a:pPr eaLnBrk="0" fontAlgn="t" hangingPunct="0">
                        <a:lnSpc>
                          <a:spcPct val="115000"/>
                        </a:lnSpc>
                        <a:spcAft>
                          <a:spcPts val="0"/>
                        </a:spcAft>
                      </a:pPr>
                      <a:r>
                        <a:rPr lang="ru-RU" sz="1300" b="1" i="1" kern="1200">
                          <a:solidFill>
                            <a:srgbClr val="000000"/>
                          </a:solidFill>
                          <a:effectLst/>
                          <a:latin typeface="Arial"/>
                          <a:ea typeface="Times New Roman"/>
                          <a:cs typeface="Times New Roman"/>
                        </a:rPr>
                        <a:t>Сфера общественного питания</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marL="90170" marR="90170" marT="46990" marB="469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a:effectLst/>
                          <a:latin typeface="Arial"/>
                          <a:ea typeface="Times New Roman"/>
                          <a:cs typeface="Times New Roman"/>
                        </a:rPr>
                        <a:t> </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dirty="0">
                          <a:effectLst/>
                          <a:latin typeface="Arial"/>
                          <a:ea typeface="Times New Roman"/>
                          <a:cs typeface="Times New Roman"/>
                        </a:rPr>
                        <a:t> </a:t>
                      </a:r>
                      <a:endParaRPr lang="ru-RU" sz="1100" dirty="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algn="ctr">
                        <a:lnSpc>
                          <a:spcPct val="115000"/>
                        </a:lnSpc>
                        <a:spcAft>
                          <a:spcPts val="0"/>
                        </a:spcAft>
                      </a:pPr>
                      <a:r>
                        <a:rPr lang="ru-RU" sz="1300" dirty="0">
                          <a:effectLst/>
                          <a:latin typeface="Arial"/>
                          <a:ea typeface="Times New Roman"/>
                          <a:cs typeface="Times New Roman"/>
                        </a:rPr>
                        <a:t> </a:t>
                      </a:r>
                      <a:endParaRPr lang="ru-RU" sz="1100" dirty="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r h="608659">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Оборот общественного питания, всего, млн.руб.</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dirty="0">
                          <a:effectLst/>
                          <a:latin typeface="Arial"/>
                          <a:ea typeface="Times New Roman"/>
                          <a:cs typeface="Times New Roman"/>
                        </a:rPr>
                        <a:t>49,1</a:t>
                      </a:r>
                      <a:endParaRPr lang="ru-RU" sz="1100" dirty="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48,5</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49,2</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51,3</a:t>
                      </a:r>
                      <a:endParaRPr lang="ru-RU" sz="110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347345" indent="-347345" algn="ctr" eaLnBrk="0" fontAlgn="b" hangingPunct="0">
                        <a:lnSpc>
                          <a:spcPct val="115000"/>
                        </a:lnSpc>
                        <a:spcAft>
                          <a:spcPts val="0"/>
                        </a:spcAft>
                      </a:pPr>
                      <a:r>
                        <a:rPr lang="ru-RU" sz="1200" dirty="0">
                          <a:effectLst/>
                          <a:latin typeface="Arial"/>
                          <a:ea typeface="Times New Roman"/>
                          <a:cs typeface="Times New Roman"/>
                        </a:rPr>
                        <a:t>53,4</a:t>
                      </a:r>
                      <a:endParaRPr lang="ru-RU" sz="1100" dirty="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r>
              <a:tr h="611314">
                <a:tc>
                  <a:txBody>
                    <a:bodyPr/>
                    <a:lstStyle/>
                    <a:p>
                      <a:pPr eaLnBrk="0" fontAlgn="t" hangingPunct="0">
                        <a:lnSpc>
                          <a:spcPct val="115000"/>
                        </a:lnSpc>
                        <a:spcAft>
                          <a:spcPts val="0"/>
                        </a:spcAft>
                      </a:pPr>
                      <a:r>
                        <a:rPr lang="ru-RU" sz="1300" kern="1200">
                          <a:solidFill>
                            <a:srgbClr val="000000"/>
                          </a:solidFill>
                          <a:effectLst/>
                          <a:latin typeface="Arial"/>
                          <a:ea typeface="Times New Roman"/>
                          <a:cs typeface="Times New Roman"/>
                        </a:rPr>
                        <a:t>Количество объектов всего, ед.</a:t>
                      </a:r>
                      <a:endParaRPr lang="ru-RU" sz="1100">
                        <a:effectLst/>
                        <a:latin typeface="Calibri"/>
                        <a:ea typeface="Calibri"/>
                        <a:cs typeface="Times New Roman"/>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15</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a:effectLst/>
                          <a:latin typeface="Arial"/>
                          <a:ea typeface="Times New Roman"/>
                          <a:cs typeface="Times New Roman"/>
                        </a:rPr>
                        <a:t>14</a:t>
                      </a:r>
                      <a:endParaRPr lang="ru-RU" sz="110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dirty="0" smtClean="0">
                          <a:effectLst/>
                          <a:latin typeface="Arial"/>
                          <a:ea typeface="Times New Roman"/>
                          <a:cs typeface="Times New Roman"/>
                        </a:rPr>
                        <a:t>15</a:t>
                      </a:r>
                      <a:endParaRPr lang="ru-RU" sz="1100" dirty="0">
                        <a:effectLst/>
                        <a:latin typeface="Calibri"/>
                        <a:ea typeface="Calibri"/>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dirty="0" smtClean="0">
                          <a:effectLst/>
                          <a:latin typeface="Arial"/>
                          <a:ea typeface="Times New Roman"/>
                          <a:cs typeface="Times New Roman"/>
                        </a:rPr>
                        <a:t>15</a:t>
                      </a:r>
                      <a:endParaRPr lang="ru-RU" sz="1100" dirty="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c>
                  <a:txBody>
                    <a:bodyPr/>
                    <a:lstStyle/>
                    <a:p>
                      <a:pPr marL="347345" indent="-347345" algn="ctr" eaLnBrk="0" fontAlgn="b" hangingPunct="0">
                        <a:lnSpc>
                          <a:spcPct val="115000"/>
                        </a:lnSpc>
                        <a:spcAft>
                          <a:spcPts val="0"/>
                        </a:spcAft>
                      </a:pPr>
                      <a:r>
                        <a:rPr lang="ru-RU" sz="1200" dirty="0" smtClean="0">
                          <a:effectLst/>
                          <a:latin typeface="Arial"/>
                          <a:ea typeface="Times New Roman"/>
                          <a:cs typeface="Times New Roman"/>
                        </a:rPr>
                        <a:t>15</a:t>
                      </a:r>
                      <a:endParaRPr lang="ru-RU" sz="1100" dirty="0">
                        <a:effectLst/>
                        <a:latin typeface="Calibri"/>
                        <a:ea typeface="Calibri"/>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3EB"/>
                    </a:solidFill>
                  </a:tcPr>
                </a:tc>
              </a:tr>
            </a:tbl>
          </a:graphicData>
        </a:graphic>
      </p:graphicFrame>
    </p:spTree>
    <p:extLst>
      <p:ext uri="{BB962C8B-B14F-4D97-AF65-F5344CB8AC3E}">
        <p14:creationId xmlns:p14="http://schemas.microsoft.com/office/powerpoint/2010/main" val="97045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a:latin typeface="Arial" panose="020B0604020202020204" pitchFamily="34" charset="0"/>
                <a:cs typeface="Arial" panose="020B0604020202020204" pitchFamily="34" charset="0"/>
              </a:rPr>
              <a:t>Общие характеристики </a:t>
            </a:r>
            <a:endParaRPr lang="ru-RU" altLang="ru-RU" sz="4000" dirty="0" smtClean="0">
              <a:latin typeface="Arial" panose="020B0604020202020204" pitchFamily="34" charset="0"/>
              <a:cs typeface="Arial" panose="020B0604020202020204" pitchFamily="34" charset="0"/>
            </a:endParaRP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18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340768"/>
            <a:ext cx="7520940" cy="3579849"/>
          </a:xfrm>
        </p:spPr>
        <p:txBody>
          <a:bodyPr>
            <a:normAutofit/>
          </a:bodyPr>
          <a:lstStyle/>
          <a:p>
            <a:endParaRPr lang="ru-RU" altLang="ru-RU" sz="6600" dirty="0" smtClean="0">
              <a:latin typeface="Arial" panose="020B0604020202020204" pitchFamily="34" charset="0"/>
              <a:cs typeface="Arial" panose="020B0604020202020204" pitchFamily="34" charset="0"/>
            </a:endParaRPr>
          </a:p>
          <a:p>
            <a:pPr algn="ctr"/>
            <a:r>
              <a:rPr lang="ru-RU" altLang="ru-RU" sz="6600" dirty="0" smtClean="0">
                <a:latin typeface="Arial" panose="020B0604020202020204" pitchFamily="34" charset="0"/>
                <a:cs typeface="Arial" panose="020B0604020202020204" pitchFamily="34" charset="0"/>
              </a:rPr>
              <a:t>Вводная часть</a:t>
            </a:r>
            <a:endParaRPr lang="ru-R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467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CE3B7E79-744F-4E46-8FDC-C8A560076589}" type="slidenum">
              <a:rPr lang="ru-RU"/>
              <a:pPr>
                <a:defRPr/>
              </a:pPr>
              <a:t>20</a:t>
            </a:fld>
            <a:endParaRPr lang="ru-RU" dirty="0"/>
          </a:p>
        </p:txBody>
      </p:sp>
      <p:graphicFrame>
        <p:nvGraphicFramePr>
          <p:cNvPr id="3" name="Схема 2"/>
          <p:cNvGraphicFramePr/>
          <p:nvPr>
            <p:extLst>
              <p:ext uri="{D42A27DB-BD31-4B8C-83A1-F6EECF244321}">
                <p14:modId xmlns:p14="http://schemas.microsoft.com/office/powerpoint/2010/main" val="3601467222"/>
              </p:ext>
            </p:extLst>
          </p:nvPr>
        </p:nvGraphicFramePr>
        <p:xfrm>
          <a:off x="125760" y="548680"/>
          <a:ext cx="88924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Блок-схема: внутренняя память 5"/>
          <p:cNvSpPr/>
          <p:nvPr/>
        </p:nvSpPr>
        <p:spPr>
          <a:xfrm>
            <a:off x="0" y="-26988"/>
            <a:ext cx="9144000" cy="1007716"/>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200" b="1" dirty="0">
                <a:solidFill>
                  <a:schemeClr val="tx1"/>
                </a:solidFill>
              </a:rPr>
              <a:t>Основные направления бюджетной политики </a:t>
            </a:r>
            <a:r>
              <a:rPr lang="ru-RU" sz="2200" b="1" dirty="0" smtClean="0">
                <a:solidFill>
                  <a:schemeClr val="tx1"/>
                </a:solidFill>
              </a:rPr>
              <a:t>муниципального образования поселок Боровский на 2018 </a:t>
            </a:r>
            <a:r>
              <a:rPr lang="ru-RU" sz="2200" b="1" dirty="0">
                <a:solidFill>
                  <a:schemeClr val="tx1"/>
                </a:solidFill>
              </a:rPr>
              <a:t>год и на плановый период </a:t>
            </a:r>
            <a:r>
              <a:rPr lang="ru-RU" sz="2200" b="1" dirty="0" smtClean="0">
                <a:solidFill>
                  <a:schemeClr val="tx1"/>
                </a:solidFill>
              </a:rPr>
              <a:t>2019 </a:t>
            </a:r>
            <a:r>
              <a:rPr lang="ru-RU" sz="2200" b="1" dirty="0">
                <a:solidFill>
                  <a:schemeClr val="tx1"/>
                </a:solidFill>
              </a:rPr>
              <a:t>и </a:t>
            </a:r>
            <a:r>
              <a:rPr lang="ru-RU" sz="2200" b="1" dirty="0" smtClean="0">
                <a:solidFill>
                  <a:schemeClr val="tx1"/>
                </a:solidFill>
              </a:rPr>
              <a:t>2020 годов</a:t>
            </a:r>
            <a:endParaRPr lang="ru-RU" sz="2200" b="1" dirty="0">
              <a:solidFill>
                <a:schemeClr val="tx1"/>
              </a:solidFill>
            </a:endParaRPr>
          </a:p>
        </p:txBody>
      </p:sp>
    </p:spTree>
    <p:extLst>
      <p:ext uri="{BB962C8B-B14F-4D97-AF65-F5344CB8AC3E}">
        <p14:creationId xmlns:p14="http://schemas.microsoft.com/office/powerpoint/2010/main" val="75326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ADD873B7-17F2-4EB7-A5CF-B5F383A2D377}" type="slidenum">
              <a:rPr lang="ru-RU"/>
              <a:pPr>
                <a:defRPr/>
              </a:pPr>
              <a:t>21</a:t>
            </a:fld>
            <a:endParaRPr lang="ru-RU" dirty="0"/>
          </a:p>
        </p:txBody>
      </p:sp>
      <p:sp>
        <p:nvSpPr>
          <p:cNvPr id="4" name="Блок-схема: внутренняя память 3"/>
          <p:cNvSpPr/>
          <p:nvPr/>
        </p:nvSpPr>
        <p:spPr>
          <a:xfrm>
            <a:off x="22225" y="-26988"/>
            <a:ext cx="9121775" cy="10795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300" b="1" dirty="0">
                <a:solidFill>
                  <a:schemeClr val="tx1"/>
                </a:solidFill>
              </a:rPr>
              <a:t>Основные параметры </a:t>
            </a:r>
            <a:r>
              <a:rPr lang="ru-RU" sz="2300" b="1" dirty="0" smtClean="0">
                <a:solidFill>
                  <a:schemeClr val="tx1"/>
                </a:solidFill>
              </a:rPr>
              <a:t>бюджета</a:t>
            </a:r>
            <a:endParaRPr lang="ru-RU" sz="2300" b="1" dirty="0">
              <a:solidFill>
                <a:schemeClr val="tx1"/>
              </a:solidFill>
            </a:endParaRPr>
          </a:p>
          <a:p>
            <a:pPr algn="ctr" fontAlgn="auto">
              <a:spcBef>
                <a:spcPts val="0"/>
              </a:spcBef>
              <a:spcAft>
                <a:spcPts val="0"/>
              </a:spcAft>
              <a:defRPr/>
            </a:pPr>
            <a:r>
              <a:rPr lang="ru-RU" sz="2300" b="1" dirty="0">
                <a:solidFill>
                  <a:schemeClr val="tx1"/>
                </a:solidFill>
              </a:rPr>
              <a:t>на </a:t>
            </a:r>
            <a:r>
              <a:rPr lang="ru-RU" sz="2300" b="1" dirty="0" smtClean="0">
                <a:solidFill>
                  <a:schemeClr val="tx1"/>
                </a:solidFill>
              </a:rPr>
              <a:t>2017, 2018 </a:t>
            </a:r>
            <a:r>
              <a:rPr lang="ru-RU" sz="2300" b="1" dirty="0">
                <a:solidFill>
                  <a:schemeClr val="tx1"/>
                </a:solidFill>
              </a:rPr>
              <a:t>годы и на плановый период </a:t>
            </a:r>
            <a:r>
              <a:rPr lang="ru-RU" sz="2300" b="1" dirty="0" smtClean="0">
                <a:solidFill>
                  <a:schemeClr val="tx1"/>
                </a:solidFill>
              </a:rPr>
              <a:t>2019 </a:t>
            </a:r>
            <a:r>
              <a:rPr lang="ru-RU" sz="2300" b="1" dirty="0">
                <a:solidFill>
                  <a:schemeClr val="tx1"/>
                </a:solidFill>
              </a:rPr>
              <a:t>и </a:t>
            </a:r>
            <a:r>
              <a:rPr lang="ru-RU" sz="2300" b="1" dirty="0" smtClean="0">
                <a:solidFill>
                  <a:schemeClr val="tx1"/>
                </a:solidFill>
              </a:rPr>
              <a:t>2020 </a:t>
            </a:r>
            <a:r>
              <a:rPr lang="ru-RU" sz="2300" b="1" dirty="0">
                <a:solidFill>
                  <a:schemeClr val="tx1"/>
                </a:solidFill>
              </a:rPr>
              <a:t>годов</a:t>
            </a:r>
          </a:p>
        </p:txBody>
      </p:sp>
      <p:sp>
        <p:nvSpPr>
          <p:cNvPr id="26628" name="TextBox 1"/>
          <p:cNvSpPr txBox="1">
            <a:spLocks noChangeArrowheads="1"/>
          </p:cNvSpPr>
          <p:nvPr/>
        </p:nvSpPr>
        <p:spPr bwMode="auto">
          <a:xfrm>
            <a:off x="7812088" y="10890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b="1"/>
              <a:t>млн. руб.</a:t>
            </a:r>
          </a:p>
        </p:txBody>
      </p:sp>
      <p:graphicFrame>
        <p:nvGraphicFramePr>
          <p:cNvPr id="26629" name="Объект 2"/>
          <p:cNvGraphicFramePr>
            <a:graphicFrameLocks noChangeAspect="1"/>
          </p:cNvGraphicFramePr>
          <p:nvPr>
            <p:extLst>
              <p:ext uri="{D42A27DB-BD31-4B8C-83A1-F6EECF244321}">
                <p14:modId xmlns:p14="http://schemas.microsoft.com/office/powerpoint/2010/main" val="1640650841"/>
              </p:ext>
            </p:extLst>
          </p:nvPr>
        </p:nvGraphicFramePr>
        <p:xfrm>
          <a:off x="107504" y="1772816"/>
          <a:ext cx="8674100" cy="4416425"/>
        </p:xfrm>
        <a:graphic>
          <a:graphicData uri="http://schemas.openxmlformats.org/presentationml/2006/ole">
            <mc:AlternateContent xmlns:mc="http://schemas.openxmlformats.org/markup-compatibility/2006">
              <mc:Choice xmlns:v="urn:schemas-microsoft-com:vml" Requires="v">
                <p:oleObj spid="_x0000_s5137" name="Лист" r:id="rId3" imgW="8715392" imgH="4438563" progId="Excel.Sheet.12">
                  <p:embed/>
                </p:oleObj>
              </mc:Choice>
              <mc:Fallback>
                <p:oleObj name="Лист" r:id="rId3" imgW="8715392" imgH="4438563" progId="Excel.Sheet.12">
                  <p:embed/>
                  <p:pic>
                    <p:nvPicPr>
                      <p:cNvPr id="0" name=""/>
                      <p:cNvPicPr>
                        <a:picLocks noChangeAspect="1" noChangeArrowheads="1"/>
                      </p:cNvPicPr>
                      <p:nvPr/>
                    </p:nvPicPr>
                    <p:blipFill>
                      <a:blip r:embed="rId4"/>
                      <a:srcRect/>
                      <a:stretch>
                        <a:fillRect/>
                      </a:stretch>
                    </p:blipFill>
                    <p:spPr bwMode="auto">
                      <a:xfrm>
                        <a:off x="107504" y="1772816"/>
                        <a:ext cx="86741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5078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Доходы </a:t>
            </a: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31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6001" y="333375"/>
            <a:ext cx="9108000" cy="863600"/>
          </a:xfrm>
        </p:spPr>
        <p:txBody>
          <a:bodyPr rtlCol="0">
            <a:normAutofit fontScale="90000"/>
          </a:bodyPr>
          <a:lstStyle/>
          <a:p>
            <a:pPr eaLnBrk="1" fontAlgn="auto" hangingPunct="1">
              <a:spcAft>
                <a:spcPts val="0"/>
              </a:spcAft>
              <a:defRPr/>
            </a:pPr>
            <a:r>
              <a:rPr lang="ru-RU" altLang="ru-RU" sz="2800" b="1" smtClean="0"/>
              <a:t>Из каких поступлений в настоящее время формируется доходная часть бюджета?</a:t>
            </a:r>
          </a:p>
        </p:txBody>
      </p:sp>
      <p:graphicFrame>
        <p:nvGraphicFramePr>
          <p:cNvPr id="4" name="Объект 3"/>
          <p:cNvGraphicFramePr>
            <a:graphicFrameLocks noGrp="1"/>
          </p:cNvGraphicFramePr>
          <p:nvPr>
            <p:ph idx="1"/>
          </p:nvPr>
        </p:nvGraphicFramePr>
        <p:xfrm>
          <a:off x="1" y="1196756"/>
          <a:ext cx="9252520" cy="532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Диаграмма 6"/>
          <p:cNvGraphicFramePr>
            <a:graphicFrameLocks/>
          </p:cNvGraphicFramePr>
          <p:nvPr>
            <p:extLst>
              <p:ext uri="{D42A27DB-BD31-4B8C-83A1-F6EECF244321}">
                <p14:modId xmlns:p14="http://schemas.microsoft.com/office/powerpoint/2010/main" val="2646039761"/>
              </p:ext>
            </p:extLst>
          </p:nvPr>
        </p:nvGraphicFramePr>
        <p:xfrm>
          <a:off x="112721" y="4581526"/>
          <a:ext cx="2942560" cy="208756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Диаграмма 7"/>
          <p:cNvGraphicFramePr>
            <a:graphicFrameLocks/>
          </p:cNvGraphicFramePr>
          <p:nvPr>
            <p:extLst>
              <p:ext uri="{D42A27DB-BD31-4B8C-83A1-F6EECF244321}">
                <p14:modId xmlns:p14="http://schemas.microsoft.com/office/powerpoint/2010/main" val="3854553178"/>
              </p:ext>
            </p:extLst>
          </p:nvPr>
        </p:nvGraphicFramePr>
        <p:xfrm>
          <a:off x="3352721" y="4652963"/>
          <a:ext cx="2942560" cy="20891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Диаграмма 8"/>
          <p:cNvGraphicFramePr>
            <a:graphicFrameLocks/>
          </p:cNvGraphicFramePr>
          <p:nvPr>
            <p:extLst>
              <p:ext uri="{D42A27DB-BD31-4B8C-83A1-F6EECF244321}">
                <p14:modId xmlns:p14="http://schemas.microsoft.com/office/powerpoint/2010/main" val="238605252"/>
              </p:ext>
            </p:extLst>
          </p:nvPr>
        </p:nvGraphicFramePr>
        <p:xfrm>
          <a:off x="6180881" y="4652963"/>
          <a:ext cx="2942560" cy="208915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45369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921" y="274638"/>
            <a:ext cx="8229600" cy="1143000"/>
          </a:xfrm>
        </p:spPr>
        <p:txBody>
          <a:bodyPr rtlCol="0">
            <a:normAutofit fontScale="90000"/>
          </a:bodyPr>
          <a:lstStyle/>
          <a:p>
            <a:pPr eaLnBrk="1" fontAlgn="auto" hangingPunct="1">
              <a:spcAft>
                <a:spcPts val="0"/>
              </a:spcAft>
              <a:defRPr/>
            </a:pPr>
            <a:r>
              <a:rPr lang="ru-RU" altLang="ru-RU" sz="4000" b="1" dirty="0" smtClean="0"/>
              <a:t>Бюджет 2017-2020 года (собственные доходы)</a:t>
            </a:r>
          </a:p>
        </p:txBody>
      </p:sp>
      <p:graphicFrame>
        <p:nvGraphicFramePr>
          <p:cNvPr id="5123" name="Group 3"/>
          <p:cNvGraphicFramePr>
            <a:graphicFrameLocks noGrp="1"/>
          </p:cNvGraphicFramePr>
          <p:nvPr>
            <p:ph type="tbl" idx="1"/>
            <p:extLst>
              <p:ext uri="{D42A27DB-BD31-4B8C-83A1-F6EECF244321}">
                <p14:modId xmlns:p14="http://schemas.microsoft.com/office/powerpoint/2010/main" val="3146188314"/>
              </p:ext>
            </p:extLst>
          </p:nvPr>
        </p:nvGraphicFramePr>
        <p:xfrm>
          <a:off x="324000" y="1628776"/>
          <a:ext cx="8428319" cy="5147629"/>
        </p:xfrm>
        <a:graphic>
          <a:graphicData uri="http://schemas.openxmlformats.org/drawingml/2006/table">
            <a:tbl>
              <a:tblPr/>
              <a:tblGrid>
                <a:gridCol w="1831252"/>
                <a:gridCol w="1567620"/>
                <a:gridCol w="1698255"/>
                <a:gridCol w="1632937"/>
                <a:gridCol w="1698255"/>
              </a:tblGrid>
              <a:tr h="1977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2017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2018 год,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2019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2020 год, </a:t>
                      </a:r>
                      <a:r>
                        <a:rPr kumimoji="0" lang="ru-RU" sz="2800" b="0" i="0" u="none" strike="noStrike" cap="none" normalizeH="0" baseline="0" dirty="0" err="1" smtClean="0">
                          <a:ln>
                            <a:noFill/>
                          </a:ln>
                          <a:solidFill>
                            <a:schemeClr val="tx1"/>
                          </a:solidFill>
                          <a:effectLst/>
                          <a:latin typeface="Arial" pitchFamily="34" charset="0"/>
                        </a:rPr>
                        <a:t>млн.руб</a:t>
                      </a:r>
                      <a:r>
                        <a:rPr kumimoji="0" lang="ru-RU" sz="2800" b="0" i="0" u="none" strike="noStrike" cap="none" normalizeH="0" baseline="0" dirty="0" smtClean="0">
                          <a:ln>
                            <a:noFill/>
                          </a:ln>
                          <a:solidFill>
                            <a:schemeClr val="tx1"/>
                          </a:solidFill>
                          <a:effectLst/>
                          <a:latin typeface="Arial" pitchFamily="34" charset="0"/>
                        </a:rPr>
                        <a:t>.</a:t>
                      </a: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8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Собственные доходы</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44,7</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31,3</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31,6</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33</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rPr>
                        <a:t>Разница с предыдущем годом</a:t>
                      </a:r>
                    </a:p>
                  </a:txBody>
                  <a:tcPr marL="82944" marR="82944"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-13,4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+0,3</a:t>
                      </a:r>
                    </a:p>
                  </a:txBody>
                  <a:tcPr marL="82944" marR="82944"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2800" dirty="0" smtClean="0">
                          <a:latin typeface="Arial" panose="020B0604020202020204" pitchFamily="34" charset="0"/>
                          <a:cs typeface="Arial" panose="020B0604020202020204" pitchFamily="34" charset="0"/>
                        </a:rPr>
                        <a:t>+1,4</a:t>
                      </a:r>
                      <a:endParaRPr lang="ru-RU" sz="2800" dirty="0">
                        <a:latin typeface="Arial" panose="020B0604020202020204" pitchFamily="34" charset="0"/>
                        <a:cs typeface="Arial" panose="020B0604020202020204" pitchFamily="34" charset="0"/>
                      </a:endParaRPr>
                    </a:p>
                  </a:txBody>
                  <a:tcPr marL="82944" marR="82944"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6290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921" y="274639"/>
            <a:ext cx="8229600" cy="561975"/>
          </a:xfrm>
        </p:spPr>
        <p:txBody>
          <a:bodyPr rtlCol="0">
            <a:normAutofit/>
          </a:bodyPr>
          <a:lstStyle/>
          <a:p>
            <a:pPr algn="ctr" eaLnBrk="1" fontAlgn="auto" hangingPunct="1">
              <a:spcAft>
                <a:spcPts val="0"/>
              </a:spcAft>
              <a:defRPr/>
            </a:pPr>
            <a:r>
              <a:rPr lang="ru-RU" altLang="ru-RU" dirty="0" smtClean="0"/>
              <a:t>Собственные доходы</a:t>
            </a: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2229992225"/>
              </p:ext>
            </p:extLst>
          </p:nvPr>
        </p:nvGraphicFramePr>
        <p:xfrm>
          <a:off x="260640" y="906464"/>
          <a:ext cx="8490240" cy="5186833"/>
        </p:xfrm>
        <a:graphic>
          <a:graphicData uri="http://schemas.openxmlformats.org/drawingml/2006/table">
            <a:tbl>
              <a:tblPr/>
              <a:tblGrid>
                <a:gridCol w="2808615"/>
                <a:gridCol w="1959499"/>
                <a:gridCol w="2024816"/>
                <a:gridCol w="1697310"/>
              </a:tblGrid>
              <a:tr h="103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2017год,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2018 год, млн. руб.</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rPr>
                        <a:t>Разница, млн. руб.</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7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НДФЛ</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4,5</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+0,3</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Налог на имущество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1,9</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7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Земельный налог</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33,9</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-13,1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4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Аренда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2,1</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2,6</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+0,5</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Реализация имущества</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2,1</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0,8</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-1,3</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Прочие доходы</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0,2</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0,3</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+0,1</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Итого</a:t>
                      </a:r>
                    </a:p>
                  </a:txBody>
                  <a:tcPr marL="82943" marR="82943"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44,7</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31,3</a:t>
                      </a:r>
                    </a:p>
                  </a:txBody>
                  <a:tcPr marL="82943" marR="82943"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rPr>
                        <a:t>-13,4</a:t>
                      </a:r>
                    </a:p>
                  </a:txBody>
                  <a:tcPr marL="82943" marR="82943"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39564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ru-RU" altLang="ru-RU" sz="3200" b="1" dirty="0" smtClean="0">
                <a:solidFill>
                  <a:schemeClr val="tx1">
                    <a:lumMod val="95000"/>
                    <a:lumOff val="5000"/>
                  </a:schemeClr>
                </a:solidFill>
                <a:latin typeface="Arial" pitchFamily="34" charset="0"/>
                <a:cs typeface="Arial" pitchFamily="34" charset="0"/>
              </a:rPr>
              <a:t>Безвозмездные поступления в бюджет в 2018 году</a:t>
            </a:r>
          </a:p>
        </p:txBody>
      </p:sp>
      <p:sp>
        <p:nvSpPr>
          <p:cNvPr id="24579" name="Rectangle 3"/>
          <p:cNvSpPr>
            <a:spLocks noGrp="1" noChangeArrowheads="1"/>
          </p:cNvSpPr>
          <p:nvPr>
            <p:ph idx="1"/>
          </p:nvPr>
        </p:nvSpPr>
        <p:spPr>
          <a:xfrm>
            <a:off x="456480" y="1600200"/>
            <a:ext cx="8231040" cy="4997450"/>
          </a:xfrm>
        </p:spPr>
        <p:txBody>
          <a:bodyPr rtlCol="0">
            <a:normAutofit/>
          </a:bodyPr>
          <a:lstStyle/>
          <a:p>
            <a:pPr eaLnBrk="1" fontAlgn="auto" hangingPunct="1">
              <a:spcAft>
                <a:spcPts val="0"/>
              </a:spcAft>
              <a:defRPr/>
            </a:pPr>
            <a:r>
              <a:rPr lang="ru-RU" sz="3600" b="0" dirty="0" smtClean="0"/>
              <a:t>Дотация - 398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Субвенция «Воинский учет» -1121 тыс. руб.</a:t>
            </a:r>
          </a:p>
          <a:p>
            <a:pPr marL="0" indent="0" eaLnBrk="1" fontAlgn="auto" hangingPunct="1">
              <a:spcAft>
                <a:spcPts val="0"/>
              </a:spcAft>
              <a:buFontTx/>
              <a:buNone/>
              <a:defRPr/>
            </a:pPr>
            <a:endParaRPr lang="ru-RU" sz="3600" b="0" dirty="0" smtClean="0"/>
          </a:p>
          <a:p>
            <a:pPr eaLnBrk="1" fontAlgn="auto" hangingPunct="1">
              <a:spcAft>
                <a:spcPts val="0"/>
              </a:spcAft>
              <a:defRPr/>
            </a:pPr>
            <a:r>
              <a:rPr lang="ru-RU" sz="3600" b="0" dirty="0" smtClean="0"/>
              <a:t>Иные межбюджетные трансферты– 32963 тыс. руб. (в </a:t>
            </a:r>
            <a:r>
              <a:rPr lang="ru-RU" sz="3600" b="0" dirty="0" err="1" smtClean="0"/>
              <a:t>т.ч.ВУС</a:t>
            </a:r>
            <a:r>
              <a:rPr lang="ru-RU" sz="3600" b="0" dirty="0" smtClean="0"/>
              <a:t> 534тр)</a:t>
            </a:r>
          </a:p>
          <a:p>
            <a:pPr eaLnBrk="1" fontAlgn="auto" hangingPunct="1">
              <a:spcAft>
                <a:spcPts val="0"/>
              </a:spcAft>
              <a:buFontTx/>
              <a:buNone/>
              <a:defRPr/>
            </a:pPr>
            <a:endParaRPr lang="ru-RU" sz="3600" b="0" dirty="0" smtClean="0"/>
          </a:p>
        </p:txBody>
      </p:sp>
    </p:spTree>
    <p:extLst>
      <p:ext uri="{BB962C8B-B14F-4D97-AF65-F5344CB8AC3E}">
        <p14:creationId xmlns:p14="http://schemas.microsoft.com/office/powerpoint/2010/main" val="1645732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54BE08F0-374A-421C-A977-0FBF04EA3C7F}" type="slidenum">
              <a:rPr lang="ru-RU"/>
              <a:pPr>
                <a:defRPr/>
              </a:pPr>
              <a:t>27</a:t>
            </a:fld>
            <a:endParaRPr lang="ru-RU" dirty="0"/>
          </a:p>
        </p:txBody>
      </p:sp>
      <p:sp>
        <p:nvSpPr>
          <p:cNvPr id="5" name="Блок-схема: внутренняя память 4"/>
          <p:cNvSpPr/>
          <p:nvPr/>
        </p:nvSpPr>
        <p:spPr>
          <a:xfrm>
            <a:off x="0" y="-17463"/>
            <a:ext cx="9144000" cy="817364"/>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900" b="1" dirty="0">
                <a:solidFill>
                  <a:schemeClr val="tx1"/>
                </a:solidFill>
              </a:rPr>
              <a:t>Безвозмездные поступления из вышестоящего бюджета </a:t>
            </a:r>
            <a:r>
              <a:rPr lang="ru-RU" sz="1900" b="1" dirty="0" smtClean="0">
                <a:solidFill>
                  <a:schemeClr val="tx1"/>
                </a:solidFill>
              </a:rPr>
              <a:t>2017-2018 </a:t>
            </a:r>
            <a:r>
              <a:rPr lang="ru-RU" sz="1900" b="1" dirty="0">
                <a:solidFill>
                  <a:schemeClr val="tx1"/>
                </a:solidFill>
              </a:rPr>
              <a:t>годы </a:t>
            </a:r>
          </a:p>
        </p:txBody>
      </p:sp>
      <p:sp>
        <p:nvSpPr>
          <p:cNvPr id="32772" name="TextBox 5"/>
          <p:cNvSpPr txBox="1">
            <a:spLocks noChangeArrowheads="1"/>
          </p:cNvSpPr>
          <p:nvPr/>
        </p:nvSpPr>
        <p:spPr bwMode="auto">
          <a:xfrm>
            <a:off x="7883936" y="799901"/>
            <a:ext cx="1150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err="1" smtClean="0"/>
              <a:t>Тыс.руб</a:t>
            </a:r>
            <a:r>
              <a:rPr lang="ru-RU" altLang="ru-RU" sz="1400" b="1" dirty="0" smtClean="0"/>
              <a:t>.</a:t>
            </a:r>
            <a:endParaRPr lang="ru-RU" altLang="ru-RU" sz="1400" b="1" dirty="0"/>
          </a:p>
        </p:txBody>
      </p:sp>
      <p:graphicFrame>
        <p:nvGraphicFramePr>
          <p:cNvPr id="32773" name="Объект 8"/>
          <p:cNvGraphicFramePr>
            <a:graphicFrameLocks noChangeAspect="1"/>
          </p:cNvGraphicFramePr>
          <p:nvPr>
            <p:extLst>
              <p:ext uri="{D42A27DB-BD31-4B8C-83A1-F6EECF244321}">
                <p14:modId xmlns:p14="http://schemas.microsoft.com/office/powerpoint/2010/main" val="2873227411"/>
              </p:ext>
            </p:extLst>
          </p:nvPr>
        </p:nvGraphicFramePr>
        <p:xfrm>
          <a:off x="107504" y="1052736"/>
          <a:ext cx="8928992" cy="5616624"/>
        </p:xfrm>
        <a:graphic>
          <a:graphicData uri="http://schemas.openxmlformats.org/presentationml/2006/ole">
            <mc:AlternateContent xmlns:mc="http://schemas.openxmlformats.org/markup-compatibility/2006">
              <mc:Choice xmlns:v="urn:schemas-microsoft-com:vml" Requires="v">
                <p:oleObj spid="_x0000_s6160" name="Лист" r:id="rId3" imgW="3181249" imgH="2286017" progId="Excel.Sheet.12">
                  <p:embed/>
                </p:oleObj>
              </mc:Choice>
              <mc:Fallback>
                <p:oleObj name="Лист" r:id="rId3" imgW="3181249" imgH="2286017" progId="Excel.Sheet.12">
                  <p:embed/>
                  <p:pic>
                    <p:nvPicPr>
                      <p:cNvPr id="0" name=""/>
                      <p:cNvPicPr>
                        <a:picLocks noChangeAspect="1" noChangeArrowheads="1"/>
                      </p:cNvPicPr>
                      <p:nvPr/>
                    </p:nvPicPr>
                    <p:blipFill>
                      <a:blip r:embed="rId4"/>
                      <a:srcRect/>
                      <a:stretch>
                        <a:fillRect/>
                      </a:stretch>
                    </p:blipFill>
                    <p:spPr bwMode="auto">
                      <a:xfrm>
                        <a:off x="107504" y="1052736"/>
                        <a:ext cx="8928992" cy="56166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77229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80001" y="188914"/>
            <a:ext cx="8856000" cy="1152525"/>
          </a:xfrm>
        </p:spPr>
        <p:txBody>
          <a:bodyPr/>
          <a:lstStyle/>
          <a:p>
            <a:pPr algn="ctr" eaLnBrk="1" hangingPunct="1"/>
            <a:r>
              <a:rPr lang="ru-RU" altLang="ru-RU" sz="2800" b="1" dirty="0" smtClean="0"/>
              <a:t>В каких пропорциях распределены расходы  бюджета в 2018 году? </a:t>
            </a:r>
            <a:endParaRPr lang="ru-RU" altLang="ru-RU" sz="2800" dirty="0" smtClean="0"/>
          </a:p>
        </p:txBody>
      </p:sp>
      <p:graphicFrame>
        <p:nvGraphicFramePr>
          <p:cNvPr id="2" name="Объект 3"/>
          <p:cNvGraphicFramePr>
            <a:graphicFrameLocks noGrp="1"/>
          </p:cNvGraphicFramePr>
          <p:nvPr>
            <p:ph idx="1"/>
            <p:extLst>
              <p:ext uri="{D42A27DB-BD31-4B8C-83A1-F6EECF244321}">
                <p14:modId xmlns:p14="http://schemas.microsoft.com/office/powerpoint/2010/main" val="3170264530"/>
              </p:ext>
            </p:extLst>
          </p:nvPr>
        </p:nvGraphicFramePr>
        <p:xfrm>
          <a:off x="755576" y="1340768"/>
          <a:ext cx="813690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6459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2"/>
          <p:cNvSpPr>
            <a:spLocks noGrp="1"/>
          </p:cNvSpPr>
          <p:nvPr>
            <p:ph type="ctrTitle"/>
          </p:nvPr>
        </p:nvSpPr>
        <p:spPr>
          <a:xfrm>
            <a:off x="684213" y="2349500"/>
            <a:ext cx="7127875" cy="2087563"/>
          </a:xfrm>
        </p:spPr>
        <p:txBody>
          <a:bodyPr/>
          <a:lstStyle/>
          <a:p>
            <a:r>
              <a:rPr lang="ru-RU" altLang="ru-RU" sz="4800" b="1" smtClean="0">
                <a:solidFill>
                  <a:schemeClr val="bg1"/>
                </a:solidFill>
              </a:rPr>
              <a:t>Расходы</a:t>
            </a:r>
            <a:br>
              <a:rPr lang="ru-RU" altLang="ru-RU" sz="4800" b="1" smtClean="0">
                <a:solidFill>
                  <a:schemeClr val="bg1"/>
                </a:solidFill>
              </a:rPr>
            </a:br>
            <a:r>
              <a:rPr lang="ru-RU" altLang="ru-RU" sz="4800" b="1" smtClean="0">
                <a:solidFill>
                  <a:schemeClr val="bg1"/>
                </a:solidFill>
              </a:rPr>
              <a:t>бюджета города Тюмени</a:t>
            </a:r>
          </a:p>
        </p:txBody>
      </p:sp>
      <p:sp>
        <p:nvSpPr>
          <p:cNvPr id="4" name="Номер слайда 3"/>
          <p:cNvSpPr>
            <a:spLocks noGrp="1"/>
          </p:cNvSpPr>
          <p:nvPr>
            <p:ph type="sldNum" sz="quarter" idx="12"/>
          </p:nvPr>
        </p:nvSpPr>
        <p:spPr/>
        <p:txBody>
          <a:bodyPr/>
          <a:lstStyle/>
          <a:p>
            <a:pPr>
              <a:defRPr/>
            </a:pPr>
            <a:fld id="{27516906-AFFD-41C2-B61E-0BFA058E0BBA}" type="slidenum">
              <a:rPr lang="ru-RU"/>
              <a:pPr>
                <a:defRPr/>
              </a:pPr>
              <a:t>29</a:t>
            </a:fld>
            <a:endParaRPr lang="ru-RU" dirty="0"/>
          </a:p>
        </p:txBody>
      </p:sp>
      <p:sp>
        <p:nvSpPr>
          <p:cNvPr id="5" name="Блок-схема: внутренняя память 4"/>
          <p:cNvSpPr/>
          <p:nvPr/>
        </p:nvSpPr>
        <p:spPr>
          <a:xfrm>
            <a:off x="0" y="-26988"/>
            <a:ext cx="9144000" cy="503238"/>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Расходы бюджета </a:t>
            </a:r>
            <a:r>
              <a:rPr lang="ru-RU" sz="2400" b="1" dirty="0" smtClean="0">
                <a:solidFill>
                  <a:schemeClr val="tx1"/>
                </a:solidFill>
              </a:rPr>
              <a:t>2017 </a:t>
            </a:r>
            <a:r>
              <a:rPr lang="ru-RU" sz="2400" b="1" dirty="0">
                <a:solidFill>
                  <a:schemeClr val="tx1"/>
                </a:solidFill>
              </a:rPr>
              <a:t>– </a:t>
            </a:r>
            <a:r>
              <a:rPr lang="ru-RU" sz="2400" b="1" dirty="0" smtClean="0">
                <a:solidFill>
                  <a:schemeClr val="tx1"/>
                </a:solidFill>
              </a:rPr>
              <a:t>2018 </a:t>
            </a:r>
            <a:r>
              <a:rPr lang="ru-RU" sz="2400" b="1" dirty="0">
                <a:solidFill>
                  <a:schemeClr val="tx1"/>
                </a:solidFill>
              </a:rPr>
              <a:t>годы</a:t>
            </a:r>
          </a:p>
        </p:txBody>
      </p:sp>
      <p:graphicFrame>
        <p:nvGraphicFramePr>
          <p:cNvPr id="35845" name="Объект 7"/>
          <p:cNvGraphicFramePr>
            <a:graphicFrameLocks noChangeAspect="1"/>
          </p:cNvGraphicFramePr>
          <p:nvPr>
            <p:extLst>
              <p:ext uri="{D42A27DB-BD31-4B8C-83A1-F6EECF244321}">
                <p14:modId xmlns:p14="http://schemas.microsoft.com/office/powerpoint/2010/main" val="3597996102"/>
              </p:ext>
            </p:extLst>
          </p:nvPr>
        </p:nvGraphicFramePr>
        <p:xfrm>
          <a:off x="190500" y="784225"/>
          <a:ext cx="8761413" cy="5624513"/>
        </p:xfrm>
        <a:graphic>
          <a:graphicData uri="http://schemas.openxmlformats.org/presentationml/2006/ole">
            <mc:AlternateContent xmlns:mc="http://schemas.openxmlformats.org/markup-compatibility/2006">
              <mc:Choice xmlns:v="urn:schemas-microsoft-com:vml" Requires="v">
                <p:oleObj spid="_x0000_s8208" name="Лист" r:id="rId3" imgW="5181600" imgH="3248138" progId="Excel.Sheet.12">
                  <p:embed/>
                </p:oleObj>
              </mc:Choice>
              <mc:Fallback>
                <p:oleObj name="Лист" r:id="rId3" imgW="5181600" imgH="3248138" progId="Excel.Sheet.12">
                  <p:embed/>
                  <p:pic>
                    <p:nvPicPr>
                      <p:cNvPr id="0" name=""/>
                      <p:cNvPicPr>
                        <a:picLocks noChangeAspect="1" noChangeArrowheads="1"/>
                      </p:cNvPicPr>
                      <p:nvPr/>
                    </p:nvPicPr>
                    <p:blipFill>
                      <a:blip r:embed="rId4"/>
                      <a:srcRect/>
                      <a:stretch>
                        <a:fillRect/>
                      </a:stretch>
                    </p:blipFill>
                    <p:spPr bwMode="auto">
                      <a:xfrm>
                        <a:off x="190500" y="784225"/>
                        <a:ext cx="8761413"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TextBox 9"/>
          <p:cNvSpPr txBox="1">
            <a:spLocks noChangeArrowheads="1"/>
          </p:cNvSpPr>
          <p:nvPr/>
        </p:nvSpPr>
        <p:spPr bwMode="auto">
          <a:xfrm>
            <a:off x="7991475" y="47625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ru-RU" altLang="ru-RU" sz="1400" b="1" dirty="0" smtClean="0"/>
              <a:t>Млн. </a:t>
            </a:r>
            <a:r>
              <a:rPr lang="ru-RU" altLang="ru-RU" sz="1400" b="1" dirty="0"/>
              <a:t>руб.</a:t>
            </a:r>
          </a:p>
        </p:txBody>
      </p:sp>
    </p:spTree>
    <p:extLst>
      <p:ext uri="{BB962C8B-B14F-4D97-AF65-F5344CB8AC3E}">
        <p14:creationId xmlns:p14="http://schemas.microsoft.com/office/powerpoint/2010/main" val="4215206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712968" cy="1152128"/>
          </a:xfrm>
        </p:spPr>
        <p:txBody>
          <a:bodyPr>
            <a:normAutofit/>
          </a:bodyPr>
          <a:lstStyle/>
          <a:p>
            <a:r>
              <a:rPr lang="ru-RU" b="1" dirty="0"/>
              <a:t>Что такое «Бюджет для граждан?» </a:t>
            </a:r>
            <a:endParaRPr lang="ru-RU" dirty="0"/>
          </a:p>
        </p:txBody>
      </p:sp>
      <p:sp>
        <p:nvSpPr>
          <p:cNvPr id="3" name="Объект 2"/>
          <p:cNvSpPr>
            <a:spLocks noGrp="1"/>
          </p:cNvSpPr>
          <p:nvPr>
            <p:ph idx="1"/>
          </p:nvPr>
        </p:nvSpPr>
        <p:spPr>
          <a:xfrm>
            <a:off x="457200" y="1340768"/>
            <a:ext cx="8229600" cy="4785395"/>
          </a:xfrm>
        </p:spPr>
        <p:txBody>
          <a:bodyPr>
            <a:normAutofit fontScale="55000" lnSpcReduction="20000"/>
          </a:bodyPr>
          <a:lstStyle/>
          <a:p>
            <a:r>
              <a:rPr lang="ru-RU" sz="5100" b="1" dirty="0">
                <a:solidFill>
                  <a:schemeClr val="tx2"/>
                </a:solidFill>
              </a:rPr>
              <a:t>«</a:t>
            </a:r>
            <a:r>
              <a:rPr lang="ru-RU" sz="4200" b="1" dirty="0"/>
              <a:t>Бюджет для граждан» познакомит вас с положениями основного финансового документа </a:t>
            </a:r>
            <a:r>
              <a:rPr lang="ru-RU" sz="4200" b="1" dirty="0" smtClean="0"/>
              <a:t>поселка Боровский- местного </a:t>
            </a:r>
            <a:r>
              <a:rPr lang="ru-RU" sz="4200" b="1" dirty="0"/>
              <a:t>бюджета, а именно: проекта </a:t>
            </a:r>
            <a:r>
              <a:rPr lang="ru-RU" sz="4200" b="1" dirty="0" smtClean="0"/>
              <a:t>бюджета муниципального образования </a:t>
            </a:r>
            <a:r>
              <a:rPr lang="ru-RU" sz="4200" b="1" dirty="0"/>
              <a:t>на предстоящие три года: </a:t>
            </a:r>
            <a:r>
              <a:rPr lang="ru-RU" sz="4200" b="1" dirty="0" smtClean="0"/>
              <a:t>2018 </a:t>
            </a:r>
            <a:r>
              <a:rPr lang="ru-RU" sz="4200" b="1" dirty="0"/>
              <a:t>год и </a:t>
            </a:r>
            <a:r>
              <a:rPr lang="ru-RU" sz="4200" b="1" dirty="0" smtClean="0"/>
              <a:t>2019-2020 годы. </a:t>
            </a:r>
          </a:p>
          <a:p>
            <a:endParaRPr lang="ru-RU" sz="4200" dirty="0"/>
          </a:p>
          <a:p>
            <a:endParaRPr lang="ru-RU" sz="4200" dirty="0"/>
          </a:p>
          <a:p>
            <a:r>
              <a:rPr lang="ru-RU" sz="4200" b="1" dirty="0"/>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a:t>
            </a:r>
            <a:r>
              <a:rPr lang="ru-RU" sz="4200" b="1" dirty="0" smtClean="0"/>
              <a:t>пенсионерам </a:t>
            </a:r>
            <a:r>
              <a:rPr lang="ru-RU" sz="4200" b="1" dirty="0"/>
              <a:t>и другим категориям населения, так как </a:t>
            </a:r>
            <a:r>
              <a:rPr lang="ru-RU" sz="4200" b="1" dirty="0" smtClean="0"/>
              <a:t>бюджет </a:t>
            </a:r>
            <a:r>
              <a:rPr lang="ru-RU" sz="4200" b="1" dirty="0"/>
              <a:t>затрагивает интересы </a:t>
            </a:r>
            <a:r>
              <a:rPr lang="ru-RU" sz="4200" b="1" dirty="0" smtClean="0"/>
              <a:t>жителей поселка Боровский. </a:t>
            </a:r>
            <a:r>
              <a:rPr lang="ru-RU" sz="4200" b="1" dirty="0"/>
              <a:t>Мы постарались в доступной и понятной форме для граждан, показать основные показатели </a:t>
            </a:r>
            <a:r>
              <a:rPr lang="ru-RU" sz="4200" b="1" dirty="0" smtClean="0"/>
              <a:t>местного бюджета</a:t>
            </a:r>
            <a:r>
              <a:rPr lang="ru-RU" sz="4200" b="1" dirty="0"/>
              <a:t>. </a:t>
            </a:r>
          </a:p>
        </p:txBody>
      </p:sp>
    </p:spTree>
    <p:extLst>
      <p:ext uri="{BB962C8B-B14F-4D97-AF65-F5344CB8AC3E}">
        <p14:creationId xmlns:p14="http://schemas.microsoft.com/office/powerpoint/2010/main" val="142176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ctr"/>
            <a:r>
              <a:rPr lang="ru-RU" altLang="ru-RU" sz="4000" dirty="0" smtClean="0">
                <a:latin typeface="Arial" panose="020B0604020202020204" pitchFamily="34" charset="0"/>
                <a:cs typeface="Arial" panose="020B0604020202020204" pitchFamily="34" charset="0"/>
              </a:rPr>
              <a:t>Расходы </a:t>
            </a:r>
          </a:p>
          <a:p>
            <a:pPr algn="ctr"/>
            <a:r>
              <a:rPr lang="ru-RU" altLang="ru-RU" sz="4000" dirty="0" smtClean="0">
                <a:latin typeface="Arial" panose="020B0604020202020204" pitchFamily="34" charset="0"/>
                <a:cs typeface="Arial" panose="020B0604020202020204" pitchFamily="34" charset="0"/>
              </a:rPr>
              <a:t>бюджета муниципального образования поселок Боровский</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236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84"/>
          <p:cNvSpPr>
            <a:spLocks noGrp="1" noChangeArrowheads="1"/>
          </p:cNvSpPr>
          <p:nvPr>
            <p:ph type="title"/>
          </p:nvPr>
        </p:nvSpPr>
        <p:spPr>
          <a:xfrm>
            <a:off x="457921" y="274638"/>
            <a:ext cx="8229600" cy="417512"/>
          </a:xfrm>
        </p:spPr>
        <p:txBody>
          <a:bodyPr rtlCol="0">
            <a:normAutofit fontScale="90000"/>
          </a:bodyPr>
          <a:lstStyle/>
          <a:p>
            <a:pPr eaLnBrk="1" fontAlgn="auto" hangingPunct="1">
              <a:spcAft>
                <a:spcPts val="0"/>
              </a:spcAft>
              <a:defRPr/>
            </a:pPr>
            <a:r>
              <a:rPr lang="ru-RU" altLang="ru-RU" sz="2800" b="1" dirty="0" smtClean="0"/>
              <a:t>Бюджет 2017-2019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2843910629"/>
              </p:ext>
            </p:extLst>
          </p:nvPr>
        </p:nvGraphicFramePr>
        <p:xfrm>
          <a:off x="251520" y="836712"/>
          <a:ext cx="8572809" cy="5707070"/>
        </p:xfrm>
        <a:graphic>
          <a:graphicData uri="http://schemas.openxmlformats.org/drawingml/2006/table">
            <a:tbl>
              <a:tblPr/>
              <a:tblGrid>
                <a:gridCol w="2668153"/>
                <a:gridCol w="504056"/>
                <a:gridCol w="576064"/>
                <a:gridCol w="720080"/>
                <a:gridCol w="792088"/>
                <a:gridCol w="792088"/>
                <a:gridCol w="720080"/>
                <a:gridCol w="801617"/>
                <a:gridCol w="998583"/>
              </a:tblGrid>
              <a:tr h="965415">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     Раздел, подраздел</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Cyr" charset="-52"/>
                        </a:rPr>
                        <a:t>Рз</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rPr>
                        <a:t>Пз</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2017 </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2017</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на 01.10</a:t>
                      </a:r>
                      <a:endParaRPr kumimoji="0" lang="ru-RU" sz="12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2019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Разница 2018 </a:t>
                      </a:r>
                      <a:r>
                        <a:rPr kumimoji="0" lang="ru-RU" sz="1800" b="1" i="0" u="none" strike="noStrike" cap="none" normalizeH="0" baseline="0" dirty="0" smtClean="0">
                          <a:ln>
                            <a:noFill/>
                          </a:ln>
                          <a:solidFill>
                            <a:schemeClr val="tx1"/>
                          </a:solidFill>
                          <a:effectLst/>
                          <a:latin typeface="Arial" pitchFamily="34" charset="0"/>
                        </a:rPr>
                        <a:t>-2017</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614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5781">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14,5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18,1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16,8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15,6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16,7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115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Глава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40">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Администрация</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12,5</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12,6</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36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Финансовый контроль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16тр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Выборы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04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Резервный фонд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717">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Другие общегосударственные вопросы</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3,7</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039">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 том числе газета</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0,314</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0,33</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0,11</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+0,22</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1706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84"/>
          <p:cNvSpPr>
            <a:spLocks noGrp="1" noChangeArrowheads="1"/>
          </p:cNvSpPr>
          <p:nvPr>
            <p:ph type="title"/>
          </p:nvPr>
        </p:nvSpPr>
        <p:spPr>
          <a:xfrm>
            <a:off x="467544" y="116632"/>
            <a:ext cx="8229600" cy="417512"/>
          </a:xfrm>
        </p:spPr>
        <p:txBody>
          <a:bodyPr rtlCol="0">
            <a:normAutofit fontScale="90000"/>
          </a:bodyPr>
          <a:lstStyle/>
          <a:p>
            <a:pPr eaLnBrk="1" fontAlgn="auto" hangingPunct="1">
              <a:spcAft>
                <a:spcPts val="0"/>
              </a:spcAft>
              <a:defRPr/>
            </a:pPr>
            <a:r>
              <a:rPr lang="ru-RU" altLang="ru-RU" sz="2800" b="1" dirty="0" smtClean="0"/>
              <a:t>Бюджет 2017-2020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385121293"/>
              </p:ext>
            </p:extLst>
          </p:nvPr>
        </p:nvGraphicFramePr>
        <p:xfrm>
          <a:off x="107504" y="564243"/>
          <a:ext cx="8856983" cy="6258229"/>
        </p:xfrm>
        <a:graphic>
          <a:graphicData uri="http://schemas.openxmlformats.org/drawingml/2006/table">
            <a:tbl>
              <a:tblPr/>
              <a:tblGrid>
                <a:gridCol w="2308512"/>
                <a:gridCol w="444012"/>
                <a:gridCol w="705775"/>
                <a:gridCol w="846930"/>
                <a:gridCol w="776353"/>
                <a:gridCol w="776353"/>
                <a:gridCol w="776353"/>
                <a:gridCol w="1156940"/>
                <a:gridCol w="1065755"/>
              </a:tblGrid>
              <a:tr h="938361">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57150" marR="0" lvl="0" indent="-5715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Cyr" charset="-52"/>
                        </a:rPr>
                        <a:t>2017 </a:t>
                      </a:r>
                      <a:endParaRPr kumimoji="0" lang="ru-RU" sz="18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2017</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yr" charset="-52"/>
                        </a:rPr>
                        <a:t>на 01.10</a:t>
                      </a:r>
                      <a:endParaRPr kumimoji="0" lang="ru-RU" sz="1200" b="1" i="0" u="none" strike="noStrike" cap="none" normalizeH="0" baseline="0" dirty="0" smtClean="0">
                        <a:ln>
                          <a:noFill/>
                        </a:ln>
                        <a:solidFill>
                          <a:schemeClr val="tx1"/>
                        </a:solidFill>
                        <a:effectLst/>
                        <a:latin typeface="Arial" pitchFamily="34" charset="0"/>
                      </a:endParaRP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2018</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2019</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rPr>
                        <a:t>2020</a:t>
                      </a:r>
                    </a:p>
                  </a:txBody>
                  <a:tcPr marL="82946" marR="82946" marT="45700" marB="457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Разница 2018 г-2017 </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400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оборона</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02</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2,1</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1,7</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1,7</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1,7</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dirty="0" smtClean="0"/>
                        <a:t>-0,4</a:t>
                      </a:r>
                      <a:endParaRPr lang="ru-RU" sz="1800" b="1"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05">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2,6</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1,2</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2,7</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2,7</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2,7</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b="1" i="0" dirty="0" smtClean="0"/>
                        <a:t>+0,1</a:t>
                      </a:r>
                      <a:endParaRPr lang="ru-RU" sz="1800" b="1" i="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807">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Безопасность на водных объектах</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0,048</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0,019</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0,048</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0,048</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0,048</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811">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Пожарная безопасность</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10</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2,1</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2,1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ДНД</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14</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0,6</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800" dirty="0" smtClean="0"/>
                        <a:t>+0,1</a:t>
                      </a:r>
                      <a:endParaRPr lang="ru-RU" sz="1800" dirty="0"/>
                    </a:p>
                  </a:txBody>
                  <a:tcPr marL="82942" marR="82942"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64">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Национальная экономика</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2,3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4,9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4,1</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3,3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3,8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b="1" dirty="0" smtClean="0"/>
                        <a:t>+1,8</a:t>
                      </a:r>
                      <a:endParaRPr lang="ru-RU" b="1"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r>
                        <a:rPr lang="ru-RU" sz="1800" kern="1200" dirty="0" smtClean="0">
                          <a:solidFill>
                            <a:schemeClr val="tx1"/>
                          </a:solidFill>
                          <a:effectLst/>
                          <a:latin typeface="Arial" panose="020B0604020202020204" pitchFamily="34" charset="0"/>
                          <a:ea typeface="+mn-ea"/>
                          <a:cs typeface="Arial" panose="020B0604020202020204" pitchFamily="34" charset="0"/>
                        </a:rPr>
                        <a:t>Общеэкономические вопросы</a:t>
                      </a:r>
                      <a:endParaRPr lang="ru-RU" dirty="0">
                        <a:latin typeface="Arial" panose="020B0604020202020204" pitchFamily="34" charset="0"/>
                        <a:cs typeface="Arial" panose="020B0604020202020204"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dirty="0" smtClean="0"/>
                        <a:t>04</a:t>
                      </a:r>
                      <a:endParaRPr lang="ru-RU"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dirty="0" smtClean="0"/>
                        <a:t>01</a:t>
                      </a:r>
                      <a:endParaRPr lang="ru-RU" dirty="0"/>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1,1</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1"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Дорожное хозяйство</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3,6</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2,8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3,3</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3,8</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+0,6</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699">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Межевание земли</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04</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0,12</a:t>
                      </a: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6" marR="82946"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78462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84"/>
          <p:cNvSpPr>
            <a:spLocks noGrp="1" noChangeArrowheads="1"/>
          </p:cNvSpPr>
          <p:nvPr>
            <p:ph type="title"/>
          </p:nvPr>
        </p:nvSpPr>
        <p:spPr>
          <a:xfrm>
            <a:off x="827584" y="0"/>
            <a:ext cx="8229600" cy="417512"/>
          </a:xfrm>
        </p:spPr>
        <p:txBody>
          <a:bodyPr rtlCol="0">
            <a:normAutofit fontScale="90000"/>
          </a:bodyPr>
          <a:lstStyle/>
          <a:p>
            <a:pPr eaLnBrk="1" fontAlgn="auto" hangingPunct="1">
              <a:spcAft>
                <a:spcPts val="0"/>
              </a:spcAft>
              <a:defRPr/>
            </a:pPr>
            <a:r>
              <a:rPr lang="ru-RU" altLang="ru-RU" sz="2800" b="1" dirty="0" smtClean="0"/>
              <a:t>Бюджет 2017-2020 года (расходы), млн. руб.</a:t>
            </a:r>
          </a:p>
        </p:txBody>
      </p:sp>
      <p:graphicFrame>
        <p:nvGraphicFramePr>
          <p:cNvPr id="27936" name="Group 1312"/>
          <p:cNvGraphicFramePr>
            <a:graphicFrameLocks noGrp="1"/>
          </p:cNvGraphicFramePr>
          <p:nvPr>
            <p:ph type="tbl" idx="1"/>
            <p:extLst>
              <p:ext uri="{D42A27DB-BD31-4B8C-83A1-F6EECF244321}">
                <p14:modId xmlns:p14="http://schemas.microsoft.com/office/powerpoint/2010/main" val="1848275171"/>
              </p:ext>
            </p:extLst>
          </p:nvPr>
        </p:nvGraphicFramePr>
        <p:xfrm>
          <a:off x="179512" y="479893"/>
          <a:ext cx="8752318" cy="6350580"/>
        </p:xfrm>
        <a:graphic>
          <a:graphicData uri="http://schemas.openxmlformats.org/drawingml/2006/table">
            <a:tbl>
              <a:tblPr/>
              <a:tblGrid>
                <a:gridCol w="2103135"/>
                <a:gridCol w="450050"/>
                <a:gridCol w="534038"/>
                <a:gridCol w="752146"/>
                <a:gridCol w="976046"/>
                <a:gridCol w="1008112"/>
                <a:gridCol w="864096"/>
                <a:gridCol w="936104"/>
                <a:gridCol w="1128591"/>
              </a:tblGrid>
              <a:tr h="990278">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     Раздел, подраздел</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Рз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Arial" pitchFamily="34" charset="0"/>
                          <a:cs typeface="Arial" pitchFamily="34" charset="0"/>
                        </a:rPr>
                        <a:t>Пз</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yr" charset="-52"/>
                        </a:rPr>
                        <a:t>2017</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yr" charset="-52"/>
                        </a:rPr>
                        <a:t>уточнен</a:t>
                      </a:r>
                    </a:p>
                    <a:p>
                      <a:pPr marL="342900" marR="0" lvl="0" indent="-34290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yr" charset="-52"/>
                        </a:rPr>
                        <a:t>на 01.10</a:t>
                      </a:r>
                      <a:endParaRPr kumimoji="0" lang="ru-RU" sz="1400" b="1" i="0" u="none" strike="noStrike" cap="none" normalizeH="0" baseline="0" dirty="0" smtClean="0">
                        <a:ln>
                          <a:noFill/>
                        </a:ln>
                        <a:solidFill>
                          <a:schemeClr val="tx1"/>
                        </a:solidFill>
                        <a:effectLst/>
                        <a:latin typeface="Arial" pitchFamily="34" charset="0"/>
                      </a:endParaRPr>
                    </a:p>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2020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Разница 2018г</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-2017 г</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90025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Жилищно-коммунальное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9,9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10,7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9,8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9,8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9,8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0253">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Взносы на капитальный ремонт</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17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Коммунальное хозяйство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1,8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+33тр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9892">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Благоустройство</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8,1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176">
                <a:tc>
                  <a:txBody>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Молодежная политика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0,148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0,113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0,109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0,109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0,109</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-39тр</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Культура</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17,8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17,8</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21,4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+3,4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099">
                <a:tc>
                  <a:txBody>
                    <a:bodyPr/>
                    <a:lstStyle/>
                    <a:p>
                      <a:pPr marL="342900" marR="0" lvl="0" indent="-342900" algn="just"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Пенсии</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10</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0,24</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+60тр</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0253">
                <a:tc>
                  <a:txBody>
                    <a:bodyPr/>
                    <a:lstStyle/>
                    <a:p>
                      <a:pPr marL="0" marR="0" lvl="0" indent="0" algn="just" defTabSz="914400" rtl="0" eaLnBrk="1" fontAlgn="t" latinLnBrk="0" hangingPunct="1">
                        <a:lnSpc>
                          <a:spcPct val="100000"/>
                        </a:lnSpc>
                        <a:spcBef>
                          <a:spcPct val="0"/>
                        </a:spcBef>
                        <a:spcAft>
                          <a:spcPct val="0"/>
                        </a:spcAft>
                        <a:buClrTx/>
                        <a:buSzTx/>
                        <a:buFontTx/>
                        <a:buNone/>
                        <a:tabLst>
                          <a:tab pos="720725" algn="l"/>
                        </a:tabLst>
                        <a:defRPr/>
                      </a:pPr>
                      <a:r>
                        <a:rPr kumimoji="0" lang="ru-RU" sz="1800" b="1" i="0" u="none" strike="noStrike" cap="none" normalizeH="0" baseline="0" dirty="0" smtClean="0">
                          <a:ln>
                            <a:noFill/>
                          </a:ln>
                          <a:solidFill>
                            <a:schemeClr val="tx1"/>
                          </a:solidFill>
                          <a:effectLst/>
                          <a:latin typeface="Arial" pitchFamily="34" charset="0"/>
                          <a:cs typeface="Arial" pitchFamily="34" charset="0"/>
                        </a:rPr>
                        <a:t>МАУ«СК «Боровский»</a:t>
                      </a:r>
                    </a:p>
                    <a:p>
                      <a:pPr marL="342900" marR="0" lvl="0" indent="-342900" algn="just" defTabSz="914400" rtl="0" eaLnBrk="1" fontAlgn="t"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11,3</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11,7</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12,2</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+0,5</a:t>
                      </a:r>
                    </a:p>
                  </a:txBody>
                  <a:tcPr marL="82944" marR="82944"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26200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2060848"/>
            <a:ext cx="7344816" cy="1846659"/>
          </a:xfrm>
          <a:prstGeom prst="rect">
            <a:avLst/>
          </a:prstGeom>
          <a:noFill/>
        </p:spPr>
        <p:txBody>
          <a:bodyPr wrap="square" rtlCol="0">
            <a:spAutoFit/>
          </a:bodyPr>
          <a:lstStyle/>
          <a:p>
            <a:pPr algn="ctr"/>
            <a:r>
              <a:rPr lang="ru-RU" sz="3200" b="1" dirty="0">
                <a:solidFill>
                  <a:schemeClr val="accent3">
                    <a:lumMod val="50000"/>
                  </a:schemeClr>
                </a:solidFill>
              </a:rPr>
              <a:t>МУНИЦИПАЛЬНЫЕ ПРОГРАММЫ МУНИЦИПАЛЬНОГО ОБРАЗОВАНИЯ ПОСЕЛОК БОРОВСКИЙ</a:t>
            </a:r>
          </a:p>
          <a:p>
            <a:endParaRPr lang="ru-RU" b="1" dirty="0"/>
          </a:p>
        </p:txBody>
      </p:sp>
    </p:spTree>
    <p:extLst>
      <p:ext uri="{BB962C8B-B14F-4D97-AF65-F5344CB8AC3E}">
        <p14:creationId xmlns:p14="http://schemas.microsoft.com/office/powerpoint/2010/main" val="2450147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2807167220"/>
              </p:ext>
            </p:extLst>
          </p:nvPr>
        </p:nvGraphicFramePr>
        <p:xfrm>
          <a:off x="144462" y="548680"/>
          <a:ext cx="8999538" cy="5768975"/>
        </p:xfrm>
        <a:graphic>
          <a:graphicData uri="http://schemas.openxmlformats.org/presentationml/2006/ole">
            <mc:AlternateContent xmlns:mc="http://schemas.openxmlformats.org/markup-compatibility/2006">
              <mc:Choice xmlns:v="urn:schemas-microsoft-com:vml" Requires="v">
                <p:oleObj spid="_x0000_s13317" name="Лист" r:id="rId3" imgW="4514816" imgH="2981197" progId="Excel.Sheet.12">
                  <p:embed/>
                </p:oleObj>
              </mc:Choice>
              <mc:Fallback>
                <p:oleObj name="Лист" r:id="rId3" imgW="4514816" imgH="2981197" progId="Excel.Sheet.12">
                  <p:embed/>
                  <p:pic>
                    <p:nvPicPr>
                      <p:cNvPr id="0" name="Объект 3"/>
                      <p:cNvPicPr>
                        <a:picLocks noChangeAspect="1" noChangeArrowheads="1"/>
                      </p:cNvPicPr>
                      <p:nvPr/>
                    </p:nvPicPr>
                    <p:blipFill>
                      <a:blip r:embed="rId4"/>
                      <a:srcRect/>
                      <a:stretch>
                        <a:fillRect/>
                      </a:stretch>
                    </p:blipFill>
                    <p:spPr bwMode="auto">
                      <a:xfrm>
                        <a:off x="144462" y="548680"/>
                        <a:ext cx="8999538"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4170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520940" cy="548640"/>
          </a:xfrm>
        </p:spPr>
        <p:txBody>
          <a:bodyPr/>
          <a:lstStyle/>
          <a:p>
            <a:pPr algn="ctr"/>
            <a:r>
              <a:rPr lang="ru-RU" sz="1800" b="1" dirty="0"/>
              <a:t>Муниципальная программа «Развитие муниципальной службы в муниципальном  образовании поселок Боровский на </a:t>
            </a:r>
            <a:r>
              <a:rPr lang="ru-RU" sz="1800" b="1" dirty="0" smtClean="0"/>
              <a:t>2018 </a:t>
            </a:r>
            <a:r>
              <a:rPr lang="ru-RU" sz="1800" b="1" dirty="0"/>
              <a:t>- </a:t>
            </a:r>
            <a:r>
              <a:rPr lang="ru-RU" sz="1800" b="1" dirty="0" smtClean="0"/>
              <a:t>2020 </a:t>
            </a:r>
            <a:r>
              <a:rPr lang="ru-RU" sz="18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3966811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27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 Повышение эффективности управления и распоряжения  собственностью муниципального образования поселок Боровский на </a:t>
            </a:r>
            <a:r>
              <a:rPr lang="ru-RU" sz="1600" b="1" dirty="0" smtClean="0"/>
              <a:t>2018-2020 </a:t>
            </a:r>
            <a:r>
              <a:rPr lang="ru-RU" sz="1600" b="1" dirty="0"/>
              <a:t>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98561473"/>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994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«Организация и осуществление первичного воинского учета  на территории муниципального образования поселок </a:t>
            </a:r>
            <a:r>
              <a:rPr lang="ru-RU" sz="1600" b="1" dirty="0" smtClean="0"/>
              <a:t>Боровский»</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79580166"/>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180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a:t>Муниципальная программа "Обеспечение безопасности жизнедеятельности на территории поселка Боровский на </a:t>
            </a:r>
            <a:r>
              <a:rPr lang="ru-RU" sz="1600" dirty="0" smtClean="0"/>
              <a:t>2018- 2020 </a:t>
            </a:r>
            <a:r>
              <a:rPr lang="ru-RU" sz="1600" dirty="0"/>
              <a:t>годы"</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82657472"/>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20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мп.рф/upload/iblock/a37/a37b8347f5de29740ffbfb939e39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4411663"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423402416"/>
              </p:ext>
            </p:extLst>
          </p:nvPr>
        </p:nvGraphicFramePr>
        <p:xfrm>
          <a:off x="22739" y="620688"/>
          <a:ext cx="8725725"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208D70AE-1B9F-43A2-A0F1-2EE94F18C290}" type="slidenum">
              <a:rPr lang="ru-RU"/>
              <a:pPr>
                <a:defRPr/>
              </a:pPr>
              <a:t>4</a:t>
            </a:fld>
            <a:endParaRPr lang="ru-RU" dirty="0"/>
          </a:p>
        </p:txBody>
      </p:sp>
      <p:sp>
        <p:nvSpPr>
          <p:cNvPr id="10" name="Блок-схема: внутренняя память 9"/>
          <p:cNvSpPr/>
          <p:nvPr/>
        </p:nvSpPr>
        <p:spPr>
          <a:xfrm>
            <a:off x="22225" y="-26988"/>
            <a:ext cx="9144000" cy="647701"/>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rPr>
              <a:t>Нормативная правовая база</a:t>
            </a:r>
          </a:p>
        </p:txBody>
      </p:sp>
    </p:spTree>
    <p:extLst>
      <p:ext uri="{BB962C8B-B14F-4D97-AF65-F5344CB8AC3E}">
        <p14:creationId xmlns:p14="http://schemas.microsoft.com/office/powerpoint/2010/main" val="58125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«Благоустройство территории муниципального образования поселок Боровский на </a:t>
            </a:r>
            <a:r>
              <a:rPr lang="ru-RU" sz="1600" b="1" dirty="0" smtClean="0"/>
              <a:t>2018-2020 </a:t>
            </a:r>
            <a:r>
              <a:rPr lang="ru-RU" sz="16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380351457"/>
              </p:ext>
            </p:extLst>
          </p:nvPr>
        </p:nvGraphicFramePr>
        <p:xfrm>
          <a:off x="323528" y="1100138"/>
          <a:ext cx="8640959"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747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a:t>
            </a:r>
            <a:r>
              <a:rPr lang="ru-RU" sz="1600" b="1" dirty="0" smtClean="0"/>
              <a:t>" </a:t>
            </a:r>
            <a:r>
              <a:rPr lang="ru-RU" sz="1600" b="1" dirty="0"/>
              <a:t>Основные направления развития молодежной политики в муниципальном образовании поселок Боровский </a:t>
            </a:r>
            <a:r>
              <a:rPr lang="ru-RU" sz="1600" b="1" dirty="0" smtClean="0"/>
              <a:t> на </a:t>
            </a:r>
            <a:r>
              <a:rPr lang="ru-RU" sz="1600" b="1" dirty="0" smtClean="0"/>
              <a:t>2018 </a:t>
            </a:r>
            <a:r>
              <a:rPr lang="ru-RU" sz="1600" b="1" dirty="0"/>
              <a:t>- </a:t>
            </a:r>
            <a:r>
              <a:rPr lang="ru-RU" sz="1600" b="1" dirty="0" smtClean="0"/>
              <a:t>2020 </a:t>
            </a:r>
            <a:r>
              <a:rPr lang="ru-RU" sz="1600" b="1" dirty="0"/>
              <a:t>годы "</a:t>
            </a:r>
            <a:br>
              <a:rPr lang="ru-RU" sz="1600" b="1" dirty="0"/>
            </a:br>
            <a:r>
              <a:rPr lang="ru-RU" sz="1600"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07764299"/>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75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a:t>
            </a:r>
            <a:r>
              <a:rPr lang="ru-RU" sz="1600" b="1" dirty="0" smtClean="0"/>
              <a:t>«развитие культуры </a:t>
            </a:r>
            <a:r>
              <a:rPr lang="ru-RU" sz="1600" b="1" dirty="0"/>
              <a:t>в муниципальном образовании поселок Боровский на </a:t>
            </a:r>
            <a:r>
              <a:rPr lang="ru-RU" sz="1600" b="1" dirty="0" smtClean="0"/>
              <a:t>2018-2020 </a:t>
            </a:r>
            <a:r>
              <a:rPr lang="ru-RU" sz="1600" b="1" dirty="0"/>
              <a:t>годы»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23431065"/>
              </p:ext>
            </p:extLst>
          </p:nvPr>
        </p:nvGraphicFramePr>
        <p:xfrm>
          <a:off x="323528" y="908720"/>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512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a:t>Муниципальная программа «Содержание автомобильных дорог муниципального образования поселок Боровский на </a:t>
            </a:r>
            <a:r>
              <a:rPr lang="ru-RU" sz="1600" b="1" dirty="0" smtClean="0"/>
              <a:t>2018- 2020 </a:t>
            </a:r>
            <a:r>
              <a:rPr lang="ru-RU" sz="1600" b="1" dirty="0"/>
              <a:t>годы»</a:t>
            </a:r>
            <a:r>
              <a:rPr lang="ru-RU" sz="1600" b="1" dirty="0" smtClean="0"/>
              <a:t>»</a:t>
            </a:r>
            <a:endParaRPr lang="ru-RU" sz="1600" b="1"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83539211"/>
              </p:ext>
            </p:extLst>
          </p:nvPr>
        </p:nvGraphicFramePr>
        <p:xfrm>
          <a:off x="323529" y="1100138"/>
          <a:ext cx="8496944" cy="575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487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952988" cy="548640"/>
          </a:xfrm>
        </p:spPr>
        <p:txBody>
          <a:bodyPr/>
          <a:lstStyle/>
          <a:p>
            <a:pPr algn="ctr"/>
            <a:r>
              <a:rPr lang="ru-RU" sz="1600" b="1" dirty="0"/>
              <a:t>Муниципальная программа </a:t>
            </a:r>
            <a:r>
              <a:rPr lang="ru-RU" sz="1600" b="1" dirty="0" smtClean="0"/>
              <a:t>«развитие </a:t>
            </a:r>
            <a:r>
              <a:rPr lang="ru-RU" sz="1600" b="1" dirty="0"/>
              <a:t>физической культуры  и спорта в муниципальном образовании поселок Боровский на </a:t>
            </a:r>
            <a:r>
              <a:rPr lang="ru-RU" sz="1600" b="1" dirty="0" smtClean="0"/>
              <a:t>2018-2020 </a:t>
            </a:r>
            <a:r>
              <a:rPr lang="ru-RU" sz="1600" b="1" dirty="0"/>
              <a:t>годы»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015307876"/>
              </p:ext>
            </p:extLst>
          </p:nvPr>
        </p:nvGraphicFramePr>
        <p:xfrm>
          <a:off x="251520" y="692696"/>
          <a:ext cx="8712968" cy="597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89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45624" cy="1143000"/>
          </a:xfrm>
        </p:spPr>
        <p:txBody>
          <a:bodyPr/>
          <a:lstStyle/>
          <a:p>
            <a:pPr algn="ctr"/>
            <a:r>
              <a:rPr lang="ru-RU" b="1" dirty="0"/>
              <a:t>Что такое бюджет? </a:t>
            </a:r>
            <a:endParaRPr lang="ru-RU" dirty="0"/>
          </a:p>
        </p:txBody>
      </p:sp>
      <p:sp>
        <p:nvSpPr>
          <p:cNvPr id="3" name="Объект 2"/>
          <p:cNvSpPr>
            <a:spLocks noGrp="1"/>
          </p:cNvSpPr>
          <p:nvPr>
            <p:ph idx="1"/>
          </p:nvPr>
        </p:nvSpPr>
        <p:spPr>
          <a:xfrm>
            <a:off x="107504" y="1412776"/>
            <a:ext cx="9036496" cy="4911824"/>
          </a:xfrm>
          <a:noFill/>
        </p:spPr>
        <p:txBody>
          <a:bodyPr>
            <a:normAutofit fontScale="92500" lnSpcReduction="20000"/>
          </a:bodyPr>
          <a:lstStyle/>
          <a:p>
            <a:r>
              <a:rPr lang="ru-RU" sz="3600" b="1" i="1" dirty="0" smtClean="0">
                <a:solidFill>
                  <a:schemeClr val="accent1"/>
                </a:solidFill>
              </a:rPr>
              <a:t>БЮДЖЕТ </a:t>
            </a:r>
            <a:r>
              <a:rPr lang="ru-RU" sz="3600" b="1" i="1" dirty="0">
                <a:solidFill>
                  <a:schemeClr val="accent1"/>
                </a:solidFill>
              </a:rPr>
              <a:t>– ЭТО ПЛАН ДОХОДОВ И </a:t>
            </a:r>
            <a:r>
              <a:rPr lang="ru-RU" sz="3600" b="1" i="1" dirty="0" smtClean="0">
                <a:solidFill>
                  <a:schemeClr val="accent1"/>
                </a:solidFill>
              </a:rPr>
              <a:t>РАСХОДОВ</a:t>
            </a:r>
          </a:p>
          <a:p>
            <a:r>
              <a:rPr lang="ru-RU" sz="1800" dirty="0" smtClean="0">
                <a:latin typeface="Arial" panose="020B0604020202020204" pitchFamily="34" charset="0"/>
                <a:cs typeface="Arial" panose="020B0604020202020204" pitchFamily="34" charset="0"/>
              </a:rPr>
              <a:t>Бюджет </a:t>
            </a:r>
            <a:r>
              <a:rPr lang="ru-RU" sz="1800" dirty="0">
                <a:latin typeface="Arial" panose="020B0604020202020204" pitchFamily="34" charset="0"/>
                <a:cs typeface="Arial" panose="020B0604020202020204" pitchFamily="34"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800" dirty="0" smtClean="0">
                <a:latin typeface="Arial" panose="020B0604020202020204" pitchFamily="34" charset="0"/>
                <a:cs typeface="Arial" panose="020B0604020202020204" pitchFamily="34" charset="0"/>
              </a:rPr>
              <a:t>самоуправления (гл.1 </a:t>
            </a:r>
            <a:r>
              <a:rPr lang="ru-RU" sz="1800" dirty="0">
                <a:latin typeface="Arial" panose="020B0604020202020204" pitchFamily="34" charset="0"/>
                <a:cs typeface="Arial" panose="020B0604020202020204" pitchFamily="34" charset="0"/>
              </a:rPr>
              <a:t>статья 6 Бюджетного кодекса РФ)</a:t>
            </a:r>
          </a:p>
          <a:p>
            <a:pPr marL="0" indent="0">
              <a:buNone/>
            </a:pPr>
            <a:endParaRPr lang="ru-RU" sz="1800" b="1" dirty="0">
              <a:latin typeface="Arial" panose="020B0604020202020204" pitchFamily="34" charset="0"/>
              <a:cs typeface="Arial" panose="020B0604020202020204" pitchFamily="34" charset="0"/>
            </a:endParaRPr>
          </a:p>
          <a:p>
            <a:pPr marL="0" indent="0" algn="just"/>
            <a:r>
              <a:rPr lang="ru-RU" sz="1800" b="1" dirty="0" smtClean="0">
                <a:latin typeface="Arial" panose="020B0604020202020204" pitchFamily="34" charset="0"/>
                <a:cs typeface="Arial" panose="020B0604020202020204" pitchFamily="34" charset="0"/>
              </a:rPr>
              <a:t>Каждый </a:t>
            </a:r>
            <a:r>
              <a:rPr lang="ru-RU" sz="1800" b="1" dirty="0">
                <a:latin typeface="Arial" panose="020B0604020202020204" pitchFamily="34" charset="0"/>
                <a:cs typeface="Arial" panose="020B0604020202020204" pitchFamily="34" charset="0"/>
              </a:rPr>
              <a:t>житель </a:t>
            </a:r>
            <a:r>
              <a:rPr lang="ru-RU" sz="1800" b="1" dirty="0" smtClean="0">
                <a:latin typeface="Arial" panose="020B0604020202020204" pitchFamily="34" charset="0"/>
                <a:cs typeface="Arial" panose="020B0604020202020204" pitchFamily="34" charset="0"/>
              </a:rPr>
              <a:t>поселка Боровский является </a:t>
            </a:r>
            <a:r>
              <a:rPr lang="ru-RU" sz="1800" b="1" dirty="0">
                <a:latin typeface="Arial" panose="020B0604020202020204" pitchFamily="34" charset="0"/>
                <a:cs typeface="Arial" panose="020B0604020202020204" pitchFamily="34" charset="0"/>
              </a:rPr>
              <a:t>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a:t>
            </a:r>
            <a:r>
              <a:rPr lang="ru-RU" sz="1800" b="1" dirty="0" smtClean="0">
                <a:latin typeface="Arial" panose="020B0604020202020204" pitchFamily="34" charset="0"/>
                <a:cs typeface="Arial" panose="020B0604020202020204" pitchFamily="34" charset="0"/>
              </a:rPr>
              <a:t>Муниципалитет </a:t>
            </a:r>
            <a:r>
              <a:rPr lang="ru-RU" sz="1800" b="1" dirty="0">
                <a:latin typeface="Arial" panose="020B0604020202020204" pitchFamily="34" charset="0"/>
                <a:cs typeface="Arial" panose="020B0604020202020204" pitchFamily="34" charset="0"/>
              </a:rPr>
              <a:t>расходует поступившие доходы для выполнения своих функций и предоставление общественных </a:t>
            </a:r>
            <a:r>
              <a:rPr lang="ru-RU" sz="1800" b="1" dirty="0" smtClean="0">
                <a:latin typeface="Arial" panose="020B0604020202020204" pitchFamily="34" charset="0"/>
                <a:cs typeface="Arial" panose="020B0604020202020204" pitchFamily="34" charset="0"/>
              </a:rPr>
              <a:t>(муниципальных ) </a:t>
            </a:r>
            <a:r>
              <a:rPr lang="ru-RU" sz="1800" b="1" dirty="0">
                <a:latin typeface="Arial" panose="020B0604020202020204" pitchFamily="34" charset="0"/>
                <a:cs typeface="Arial" panose="020B0604020202020204" pitchFamily="34" charset="0"/>
              </a:rPr>
              <a:t>услуг</a:t>
            </a:r>
            <a:r>
              <a:rPr lang="ru-RU" sz="1800" b="1" dirty="0" smtClean="0">
                <a:latin typeface="Arial" panose="020B0604020202020204" pitchFamily="34" charset="0"/>
                <a:cs typeface="Arial" panose="020B0604020202020204" pitchFamily="34" charset="0"/>
              </a:rPr>
              <a:t>: </a:t>
            </a:r>
            <a:r>
              <a:rPr lang="ru-RU" sz="1800" b="1" dirty="0">
                <a:latin typeface="Arial" panose="020B0604020202020204" pitchFamily="34" charset="0"/>
                <a:cs typeface="Arial" panose="020B0604020202020204" pitchFamily="34" charset="0"/>
              </a:rPr>
              <a:t>культура, спорт, </a:t>
            </a:r>
            <a:r>
              <a:rPr lang="ru-RU" sz="1800" b="1" dirty="0" smtClean="0">
                <a:latin typeface="Arial" panose="020B0604020202020204" pitchFamily="34" charset="0"/>
                <a:cs typeface="Arial" panose="020B0604020202020204" pitchFamily="34" charset="0"/>
              </a:rPr>
              <a:t>содержание дорог,  благоустройство поселка и </a:t>
            </a:r>
            <a:r>
              <a:rPr lang="ru-RU" sz="1800" b="1" dirty="0">
                <a:latin typeface="Arial" panose="020B0604020202020204" pitchFamily="34" charset="0"/>
                <a:cs typeface="Arial" panose="020B0604020202020204" pitchFamily="34" charset="0"/>
              </a:rPr>
              <a:t>др. </a:t>
            </a:r>
            <a:endParaRPr lang="ru-RU" sz="1800" b="1" dirty="0" smtClean="0">
              <a:latin typeface="Arial" panose="020B0604020202020204" pitchFamily="34" charset="0"/>
              <a:cs typeface="Arial" panose="020B0604020202020204" pitchFamily="34" charset="0"/>
            </a:endParaRPr>
          </a:p>
          <a:p>
            <a:pPr marL="0" indent="0">
              <a:buNone/>
            </a:pPr>
            <a:endParaRPr lang="ru-RU" sz="1800" b="1" dirty="0" smtClean="0">
              <a:latin typeface="Arial" panose="020B0604020202020204" pitchFamily="34" charset="0"/>
              <a:cs typeface="Arial" panose="020B0604020202020204" pitchFamily="34" charset="0"/>
            </a:endParaRPr>
          </a:p>
          <a:p>
            <a:pPr marL="0" indent="0" algn="just"/>
            <a:r>
              <a:rPr lang="ru-RU" sz="1800" b="1" dirty="0">
                <a:latin typeface="Arial" panose="020B0604020202020204" pitchFamily="34" charset="0"/>
                <a:cs typeface="Arial" panose="020B0604020202020204" pitchFamily="34" charset="0"/>
              </a:rPr>
              <a:t>Граждане — и как налогоплательщики, и как потребители общественных услуг — должны быть уверены в том, что передаваемые ими в распоряжение </a:t>
            </a:r>
            <a:r>
              <a:rPr lang="ru-RU" sz="1800" b="1" dirty="0" smtClean="0">
                <a:latin typeface="Arial" panose="020B0604020202020204" pitchFamily="34" charset="0"/>
                <a:cs typeface="Arial" panose="020B0604020202020204" pitchFamily="34" charset="0"/>
              </a:rPr>
              <a:t>муниципалитета </a:t>
            </a:r>
            <a:r>
              <a:rPr lang="ru-RU" sz="1800" b="1" dirty="0">
                <a:latin typeface="Arial" panose="020B0604020202020204" pitchFamily="34" charset="0"/>
                <a:cs typeface="Arial" panose="020B0604020202020204" pitchFamily="34" charset="0"/>
              </a:rPr>
              <a:t>средства используются прозрачно и эффективно, приносят конкретные результаты как для общества в целом, так и для каждой семьи, для каждого человека. </a:t>
            </a:r>
            <a:r>
              <a:rPr lang="ru-RU" sz="1800" b="1" dirty="0" smtClean="0">
                <a:latin typeface="Arial" panose="020B0604020202020204" pitchFamily="34" charset="0"/>
                <a:cs typeface="Arial" panose="020B0604020202020204" pitchFamily="34" charset="0"/>
              </a:rPr>
              <a:t> </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43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На чем основывается проект </a:t>
            </a:r>
            <a:r>
              <a:rPr lang="ru-RU" b="1" dirty="0" smtClean="0"/>
              <a:t>местного бюджета</a:t>
            </a:r>
            <a:r>
              <a:rPr lang="ru-RU" b="1" dirty="0"/>
              <a:t>?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19514727"/>
              </p:ext>
            </p:extLst>
          </p:nvPr>
        </p:nvGraphicFramePr>
        <p:xfrm>
          <a:off x="395537" y="1100138"/>
          <a:ext cx="7948364" cy="564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997436687"/>
              </p:ext>
            </p:extLst>
          </p:nvPr>
        </p:nvGraphicFramePr>
        <p:xfrm>
          <a:off x="323528" y="1052736"/>
          <a:ext cx="8136904" cy="2880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4913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bodyPr>
          <a:lstStyle/>
          <a:p>
            <a:r>
              <a:rPr lang="ru-RU" b="1" dirty="0"/>
              <a:t>Какие этапы проходит бюджет? </a:t>
            </a:r>
            <a:endParaRPr lang="ru-RU" dirty="0"/>
          </a:p>
        </p:txBody>
      </p:sp>
      <p:sp>
        <p:nvSpPr>
          <p:cNvPr id="3" name="Объект 2"/>
          <p:cNvSpPr>
            <a:spLocks noGrp="1"/>
          </p:cNvSpPr>
          <p:nvPr>
            <p:ph idx="1"/>
          </p:nvPr>
        </p:nvSpPr>
        <p:spPr>
          <a:xfrm>
            <a:off x="755576" y="3068960"/>
            <a:ext cx="7967228" cy="3672408"/>
          </a:xfrm>
        </p:spPr>
        <p:txBody>
          <a:bodyPr>
            <a:normAutofit/>
          </a:bodyPr>
          <a:lstStyle/>
          <a:p>
            <a:pPr marL="0" indent="0"/>
            <a:r>
              <a:rPr lang="ru-RU" sz="1800" b="1" dirty="0" smtClean="0">
                <a:latin typeface="Arial" panose="020B0604020202020204" pitchFamily="34" charset="0"/>
                <a:cs typeface="Arial" panose="020B0604020202020204" pitchFamily="34" charset="0"/>
              </a:rPr>
              <a:t>Составленный </a:t>
            </a:r>
            <a:r>
              <a:rPr lang="ru-RU" sz="1800" b="1" dirty="0">
                <a:latin typeface="Arial" panose="020B0604020202020204" pitchFamily="34" charset="0"/>
                <a:cs typeface="Arial" panose="020B0604020202020204" pitchFamily="34" charset="0"/>
              </a:rPr>
              <a:t>проект </a:t>
            </a:r>
            <a:r>
              <a:rPr lang="ru-RU" sz="1800" b="1" dirty="0" smtClean="0">
                <a:latin typeface="Arial" panose="020B0604020202020204" pitchFamily="34" charset="0"/>
                <a:cs typeface="Arial" panose="020B0604020202020204" pitchFamily="34" charset="0"/>
              </a:rPr>
              <a:t>бюджета </a:t>
            </a:r>
            <a:r>
              <a:rPr lang="ru-RU" sz="1800" dirty="0" smtClean="0">
                <a:latin typeface="Arial" panose="020B0604020202020204" pitchFamily="34" charset="0"/>
                <a:cs typeface="Arial" panose="020B0604020202020204" pitchFamily="34" charset="0"/>
              </a:rPr>
              <a:t>представляется </a:t>
            </a:r>
            <a:r>
              <a:rPr lang="ru-RU" sz="1800" dirty="0">
                <a:latin typeface="Arial" panose="020B0604020202020204" pitchFamily="34" charset="0"/>
                <a:cs typeface="Arial" panose="020B0604020202020204" pitchFamily="34" charset="0"/>
              </a:rPr>
              <a:t>на рассмотрение в </a:t>
            </a:r>
            <a:r>
              <a:rPr lang="ru-RU" sz="1800" dirty="0" err="1" smtClean="0">
                <a:latin typeface="Arial" panose="020B0604020202020204" pitchFamily="34" charset="0"/>
                <a:cs typeface="Arial" panose="020B0604020202020204" pitchFamily="34" charset="0"/>
              </a:rPr>
              <a:t>Боровскую</a:t>
            </a:r>
            <a:r>
              <a:rPr lang="ru-RU" sz="1800" dirty="0" smtClean="0">
                <a:latin typeface="Arial" panose="020B0604020202020204" pitchFamily="34" charset="0"/>
                <a:cs typeface="Arial" panose="020B0604020202020204" pitchFamily="34" charset="0"/>
              </a:rPr>
              <a:t> поселковую Думу до 15  ноября </a:t>
            </a:r>
            <a:r>
              <a:rPr lang="ru-RU" sz="1800" dirty="0">
                <a:latin typeface="Arial" panose="020B0604020202020204" pitchFamily="34" charset="0"/>
                <a:cs typeface="Arial" panose="020B0604020202020204" pitchFamily="34" charset="0"/>
              </a:rPr>
              <a:t>текущего года. </a:t>
            </a:r>
            <a:endParaRPr lang="ru-RU" sz="1800" dirty="0" smtClean="0">
              <a:latin typeface="Arial" panose="020B0604020202020204" pitchFamily="34" charset="0"/>
              <a:cs typeface="Arial" panose="020B0604020202020204" pitchFamily="34" charset="0"/>
            </a:endParaRPr>
          </a:p>
          <a:p>
            <a:pPr marL="0" indent="0"/>
            <a:r>
              <a:rPr lang="ru-RU" sz="1800" b="1" dirty="0" smtClean="0">
                <a:latin typeface="Arial" panose="020B0604020202020204" pitchFamily="34" charset="0"/>
                <a:cs typeface="Arial" panose="020B0604020202020204" pitchFamily="34" charset="0"/>
              </a:rPr>
              <a:t>Рассмотрение </a:t>
            </a:r>
            <a:r>
              <a:rPr lang="ru-RU" sz="1800" b="1" dirty="0">
                <a:latin typeface="Arial" panose="020B0604020202020204" pitchFamily="34" charset="0"/>
                <a:cs typeface="Arial" panose="020B0604020202020204" pitchFamily="34" charset="0"/>
              </a:rPr>
              <a:t>проекта бюджета: </a:t>
            </a:r>
            <a:r>
              <a:rPr lang="ru-RU" sz="1800" dirty="0">
                <a:latin typeface="Arial" panose="020B0604020202020204" pitchFamily="34" charset="0"/>
                <a:cs typeface="Arial" panose="020B0604020202020204" pitchFamily="34" charset="0"/>
              </a:rPr>
              <a:t>Проект </a:t>
            </a:r>
            <a:r>
              <a:rPr lang="ru-RU" sz="1800" dirty="0" smtClean="0">
                <a:latin typeface="Arial" panose="020B0604020202020204" pitchFamily="34" charset="0"/>
                <a:cs typeface="Arial" panose="020B0604020202020204" pitchFamily="34" charset="0"/>
              </a:rPr>
              <a:t>бюджета </a:t>
            </a:r>
            <a:r>
              <a:rPr lang="ru-RU" sz="1800" dirty="0">
                <a:latin typeface="Arial" panose="020B0604020202020204" pitchFamily="34" charset="0"/>
                <a:cs typeface="Arial" panose="020B0604020202020204" pitchFamily="34" charset="0"/>
              </a:rPr>
              <a:t>будет рассмотрен </a:t>
            </a:r>
            <a:r>
              <a:rPr lang="ru-RU" sz="1800" dirty="0" smtClean="0">
                <a:latin typeface="Arial" panose="020B0604020202020204" pitchFamily="34" charset="0"/>
                <a:cs typeface="Arial" panose="020B0604020202020204" pitchFamily="34" charset="0"/>
              </a:rPr>
              <a:t> на заседании Думы 22 </a:t>
            </a:r>
            <a:r>
              <a:rPr lang="ru-RU" sz="1800" dirty="0" smtClean="0">
                <a:latin typeface="Arial" panose="020B0604020202020204" pitchFamily="34" charset="0"/>
                <a:cs typeface="Arial" panose="020B0604020202020204" pitchFamily="34" charset="0"/>
              </a:rPr>
              <a:t>ноября</a:t>
            </a:r>
            <a:r>
              <a:rPr lang="ru-RU" sz="1800" dirty="0" smtClean="0">
                <a:latin typeface="Arial" panose="020B0604020202020204" pitchFamily="34" charset="0"/>
                <a:cs typeface="Arial" panose="020B0604020202020204" pitchFamily="34" charset="0"/>
              </a:rPr>
              <a:t>, публичные слушания с 27 октября по 07 ноября 2017 г. Проект бюджета на рассмотрение направляется в комиссию по </a:t>
            </a:r>
            <a:r>
              <a:rPr lang="ru-RU" sz="1800" dirty="0">
                <a:latin typeface="Arial" panose="020B0604020202020204" pitchFamily="34" charset="0"/>
                <a:cs typeface="Arial" panose="020B0604020202020204" pitchFamily="34" charset="0"/>
              </a:rPr>
              <a:t>экономическому развитию, бюджету, финансам и налогам</a:t>
            </a:r>
            <a:r>
              <a:rPr lang="ru-RU" sz="1200" dirty="0" smtClean="0">
                <a:latin typeface="Arial" panose="020B0604020202020204" pitchFamily="34" charset="0"/>
                <a:cs typeface="Arial" panose="020B0604020202020204" pitchFamily="34" charset="0"/>
              </a:rPr>
              <a:t>.</a:t>
            </a:r>
            <a:r>
              <a:rPr lang="ru-RU" sz="1800" dirty="0" smtClean="0">
                <a:latin typeface="Arial" panose="020B0604020202020204" pitchFamily="34" charset="0"/>
                <a:cs typeface="Arial" panose="020B0604020202020204" pitchFamily="34" charset="0"/>
              </a:rPr>
              <a:t> Проект бюджета </a:t>
            </a:r>
            <a:r>
              <a:rPr lang="ru-RU" sz="1800" dirty="0">
                <a:latin typeface="Arial" panose="020B0604020202020204" pitchFamily="34" charset="0"/>
                <a:cs typeface="Arial" panose="020B0604020202020204" pitchFamily="34" charset="0"/>
              </a:rPr>
              <a:t>рассматривается депутатами в двух чтениях. </a:t>
            </a:r>
          </a:p>
          <a:p>
            <a:pPr marL="0" indent="0"/>
            <a:r>
              <a:rPr lang="ru-RU" sz="1800" b="1" dirty="0">
                <a:latin typeface="Arial" panose="020B0604020202020204" pitchFamily="34" charset="0"/>
                <a:cs typeface="Arial" panose="020B0604020202020204" pitchFamily="34" charset="0"/>
              </a:rPr>
              <a:t>Утверждение бюджета: </a:t>
            </a:r>
            <a:r>
              <a:rPr lang="ru-RU" sz="1800" dirty="0" smtClean="0">
                <a:latin typeface="Arial" panose="020B0604020202020204" pitchFamily="34" charset="0"/>
                <a:cs typeface="Arial" panose="020B0604020202020204" pitchFamily="34" charset="0"/>
              </a:rPr>
              <a:t>Решение о бюджете </a:t>
            </a:r>
            <a:r>
              <a:rPr lang="ru-RU" sz="1800" dirty="0">
                <a:latin typeface="Arial" panose="020B0604020202020204" pitchFamily="34" charset="0"/>
                <a:cs typeface="Arial" panose="020B0604020202020204" pitchFamily="34" charset="0"/>
              </a:rPr>
              <a:t>на очередной финансовый год и на плановый период утверждается депутатами </a:t>
            </a:r>
            <a:r>
              <a:rPr lang="ru-RU" sz="1800" dirty="0" err="1">
                <a:latin typeface="Arial" panose="020B0604020202020204" pitchFamily="34" charset="0"/>
                <a:cs typeface="Arial" panose="020B0604020202020204" pitchFamily="34" charset="0"/>
              </a:rPr>
              <a:t>Боровской</a:t>
            </a:r>
            <a:r>
              <a:rPr lang="ru-RU" sz="1800" dirty="0">
                <a:latin typeface="Arial" panose="020B0604020202020204" pitchFamily="34" charset="0"/>
                <a:cs typeface="Arial" panose="020B0604020202020204" pitchFamily="34" charset="0"/>
              </a:rPr>
              <a:t> поселковой Думы </a:t>
            </a:r>
          </a:p>
        </p:txBody>
      </p:sp>
      <p:sp>
        <p:nvSpPr>
          <p:cNvPr id="4" name="Скругленный прямоугольник 3"/>
          <p:cNvSpPr/>
          <p:nvPr/>
        </p:nvSpPr>
        <p:spPr>
          <a:xfrm>
            <a:off x="251520" y="1484784"/>
            <a:ext cx="8712968"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t>Составление и утверждение </a:t>
            </a:r>
            <a:r>
              <a:rPr lang="ru-RU" sz="2000" b="1" dirty="0" smtClean="0"/>
              <a:t>бюджета </a:t>
            </a:r>
            <a:r>
              <a:rPr lang="ru-RU" sz="2000" b="1" dirty="0"/>
              <a:t>– сложный и многоуровневый процесс, основанный на правовых нормах. Формирование, рассмотрение и утверждение </a:t>
            </a:r>
            <a:r>
              <a:rPr lang="ru-RU" sz="2000" b="1" dirty="0" smtClean="0"/>
              <a:t>бюджета </a:t>
            </a:r>
            <a:r>
              <a:rPr lang="ru-RU" sz="2000" b="1" dirty="0"/>
              <a:t>происходят ежегодно. </a:t>
            </a:r>
          </a:p>
        </p:txBody>
      </p:sp>
    </p:spTree>
    <p:extLst>
      <p:ext uri="{BB962C8B-B14F-4D97-AF65-F5344CB8AC3E}">
        <p14:creationId xmlns:p14="http://schemas.microsoft.com/office/powerpoint/2010/main" val="42716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19256" cy="420656"/>
          </a:xfrm>
        </p:spPr>
        <p:txBody>
          <a:bodyPr>
            <a:normAutofit fontScale="90000"/>
          </a:bodyPr>
          <a:lstStyle/>
          <a:p>
            <a:pPr algn="ctr"/>
            <a:r>
              <a:rPr lang="ru-RU" sz="3200" b="1" dirty="0"/>
              <a:t>Как определяется баланс бюджета? </a:t>
            </a:r>
            <a:endParaRPr lang="ru-RU" sz="3200" dirty="0"/>
          </a:p>
        </p:txBody>
      </p:sp>
      <p:sp>
        <p:nvSpPr>
          <p:cNvPr id="4" name="Прямоугольник 3"/>
          <p:cNvSpPr/>
          <p:nvPr/>
        </p:nvSpPr>
        <p:spPr>
          <a:xfrm>
            <a:off x="179512" y="1196752"/>
            <a:ext cx="8964488" cy="646331"/>
          </a:xfrm>
          <a:prstGeom prst="rect">
            <a:avLst/>
          </a:prstGeom>
        </p:spPr>
        <p:txBody>
          <a:bodyPr wrap="square">
            <a:spAutoFit/>
          </a:bodyPr>
          <a:lstStyle/>
          <a:p>
            <a:pPr algn="ctr"/>
            <a:r>
              <a:rPr lang="ru-RU" b="1" dirty="0">
                <a:latin typeface="Arial Black" panose="020B0A04020102020204" pitchFamily="34" charset="0"/>
              </a:rPr>
              <a:t>Расходы бюджета сопоставляются с доходами, получается их баланс.</a:t>
            </a:r>
          </a:p>
        </p:txBody>
      </p:sp>
      <p:sp>
        <p:nvSpPr>
          <p:cNvPr id="5" name="Скругленный прямоугольник 4"/>
          <p:cNvSpPr/>
          <p:nvPr/>
        </p:nvSpPr>
        <p:spPr>
          <a:xfrm>
            <a:off x="395536" y="1843083"/>
            <a:ext cx="8280920" cy="18739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latin typeface="Arial Black" panose="020B0A04020102020204" pitchFamily="34" charset="0"/>
              </a:rPr>
              <a:t>Доходы – Расходы = Дефицит / Профицит </a:t>
            </a:r>
          </a:p>
          <a:p>
            <a:pPr algn="ctr"/>
            <a:r>
              <a:rPr lang="ru-RU" sz="2000" b="1" i="1" dirty="0">
                <a:latin typeface="Arial Black" panose="020B0A04020102020204" pitchFamily="34" charset="0"/>
              </a:rPr>
              <a:t>Если расходы превышают доходы складывается дефицит, если они меньше доходов - профицит </a:t>
            </a:r>
            <a:endParaRPr lang="ru-RU" sz="2000" b="1" dirty="0">
              <a:latin typeface="Arial Black" panose="020B0A04020102020204" pitchFamily="34" charset="0"/>
            </a:endParaRPr>
          </a:p>
        </p:txBody>
      </p:sp>
      <p:sp>
        <p:nvSpPr>
          <p:cNvPr id="6" name="Скругленный прямоугольник 5"/>
          <p:cNvSpPr/>
          <p:nvPr/>
        </p:nvSpPr>
        <p:spPr>
          <a:xfrm>
            <a:off x="384662" y="4149080"/>
            <a:ext cx="8208912"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Arial Black" panose="020B0A04020102020204" pitchFamily="34" charset="0"/>
              </a:rPr>
              <a:t>Бюджет поселка Боровский  на </a:t>
            </a:r>
            <a:r>
              <a:rPr lang="ru-RU" sz="2000" dirty="0" smtClean="0">
                <a:latin typeface="Arial Black" panose="020B0A04020102020204" pitchFamily="34" charset="0"/>
              </a:rPr>
              <a:t>2018 </a:t>
            </a:r>
            <a:r>
              <a:rPr lang="ru-RU" sz="2000" dirty="0" smtClean="0">
                <a:latin typeface="Arial Black" panose="020B0A04020102020204" pitchFamily="34" charset="0"/>
              </a:rPr>
              <a:t>год </a:t>
            </a:r>
          </a:p>
          <a:p>
            <a:pPr algn="ctr"/>
            <a:r>
              <a:rPr lang="ru-RU" sz="2000" dirty="0" smtClean="0">
                <a:latin typeface="Arial Black" panose="020B0A04020102020204" pitchFamily="34" charset="0"/>
              </a:rPr>
              <a:t>расходы </a:t>
            </a:r>
            <a:r>
              <a:rPr lang="ru-RU" sz="2000" dirty="0" smtClean="0">
                <a:latin typeface="Arial Black" panose="020B0A04020102020204" pitchFamily="34" charset="0"/>
              </a:rPr>
              <a:t>превышают  доходы</a:t>
            </a:r>
            <a:endParaRPr lang="ru-RU" sz="2000" dirty="0" smtClean="0">
              <a:latin typeface="Arial Black" panose="020B0A04020102020204" pitchFamily="34" charset="0"/>
            </a:endParaRPr>
          </a:p>
        </p:txBody>
      </p:sp>
    </p:spTree>
    <p:extLst>
      <p:ext uri="{BB962C8B-B14F-4D97-AF65-F5344CB8AC3E}">
        <p14:creationId xmlns:p14="http://schemas.microsoft.com/office/powerpoint/2010/main" val="177335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313203220"/>
              </p:ext>
            </p:extLst>
          </p:nvPr>
        </p:nvGraphicFramePr>
        <p:xfrm>
          <a:off x="274259" y="836712"/>
          <a:ext cx="8784976" cy="6114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p:txBody>
          <a:bodyPr/>
          <a:lstStyle/>
          <a:p>
            <a:pPr>
              <a:defRPr/>
            </a:pPr>
            <a:fld id="{BB3B73C2-522D-4C3F-AC66-D5F7D47515CB}" type="slidenum">
              <a:rPr lang="ru-RU"/>
              <a:pPr>
                <a:defRPr/>
              </a:pPr>
              <a:t>9</a:t>
            </a:fld>
            <a:endParaRPr lang="ru-RU" dirty="0"/>
          </a:p>
        </p:txBody>
      </p:sp>
      <p:sp>
        <p:nvSpPr>
          <p:cNvPr id="10" name="Блок-схема: внутренняя память 9"/>
          <p:cNvSpPr/>
          <p:nvPr/>
        </p:nvSpPr>
        <p:spPr>
          <a:xfrm>
            <a:off x="22225" y="-4763"/>
            <a:ext cx="9121775" cy="481013"/>
          </a:xfrm>
          <a:prstGeom prst="flowChartInternalStorag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a:t>
            </a:r>
          </a:p>
        </p:txBody>
      </p:sp>
      <p:sp>
        <p:nvSpPr>
          <p:cNvPr id="37" name="Рамка 36"/>
          <p:cNvSpPr/>
          <p:nvPr/>
        </p:nvSpPr>
        <p:spPr>
          <a:xfrm>
            <a:off x="274638" y="620713"/>
            <a:ext cx="8042275" cy="792162"/>
          </a:xfrm>
          <a:prstGeom prst="frame">
            <a:avLst>
              <a:gd name="adj1" fmla="val 6316"/>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tx1"/>
                </a:solidFill>
              </a:rPr>
              <a:t>Доходы бюджета </a:t>
            </a:r>
            <a:r>
              <a:rPr lang="ru-RU" sz="2000" b="1" dirty="0">
                <a:solidFill>
                  <a:schemeClr val="tx1"/>
                </a:solidFill>
              </a:rPr>
              <a:t>– безвозмездные и безвозвратные поступления     </a:t>
            </a:r>
          </a:p>
          <a:p>
            <a:pPr algn="ctr" fontAlgn="auto">
              <a:spcBef>
                <a:spcPts val="0"/>
              </a:spcBef>
              <a:spcAft>
                <a:spcPts val="0"/>
              </a:spcAft>
              <a:defRPr/>
            </a:pPr>
            <a:r>
              <a:rPr lang="ru-RU" sz="2000" b="1" dirty="0">
                <a:solidFill>
                  <a:schemeClr val="tx1"/>
                </a:solidFill>
              </a:rPr>
              <a:t>          денежных средств в бюджет</a:t>
            </a:r>
            <a:r>
              <a:rPr lang="ru-RU" sz="2000" b="1" dirty="0"/>
              <a:t> </a:t>
            </a:r>
            <a:endParaRPr lang="ru-RU" sz="2000" b="1" dirty="0">
              <a:solidFill>
                <a:schemeClr val="tx1"/>
              </a:solidFill>
            </a:endParaRPr>
          </a:p>
        </p:txBody>
      </p:sp>
      <p:sp>
        <p:nvSpPr>
          <p:cNvPr id="6" name="Стрелка вниз 5"/>
          <p:cNvSpPr/>
          <p:nvPr/>
        </p:nvSpPr>
        <p:spPr>
          <a:xfrm>
            <a:off x="2987675" y="1412875"/>
            <a:ext cx="2520950" cy="215900"/>
          </a:xfrm>
          <a:prstGeom prst="downArrow">
            <a:avLst>
              <a:gd name="adj1" fmla="val 50000"/>
              <a:gd name="adj2" fmla="val 537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extLst>
      <p:ext uri="{BB962C8B-B14F-4D97-AF65-F5344CB8AC3E}">
        <p14:creationId xmlns:p14="http://schemas.microsoft.com/office/powerpoint/2010/main" val="1020883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2068</TotalTime>
  <Words>3083</Words>
  <Application>Microsoft Office PowerPoint</Application>
  <PresentationFormat>Экран (4:3)</PresentationFormat>
  <Paragraphs>653</Paragraphs>
  <Slides>44</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44</vt:i4>
      </vt:variant>
    </vt:vector>
  </HeadingPairs>
  <TitlesOfParts>
    <vt:vector size="47" baseType="lpstr">
      <vt:lpstr>Углы</vt:lpstr>
      <vt:lpstr>Лист</vt:lpstr>
      <vt:lpstr>Microsoft Excel Worksheet</vt:lpstr>
      <vt:lpstr>БЮДЖЕТ ДЛЯ ГРАЖДАН</vt:lpstr>
      <vt:lpstr>Презентация PowerPoint</vt:lpstr>
      <vt:lpstr>Что такое «Бюджет для граждан?» </vt:lpstr>
      <vt:lpstr>Презентация PowerPoint</vt:lpstr>
      <vt:lpstr>Что такое бюджет? </vt:lpstr>
      <vt:lpstr>На чем основывается проект местного бюджета? </vt:lpstr>
      <vt:lpstr>Какие этапы проходит бюджет? </vt:lpstr>
      <vt:lpstr>Как определяется баланс бюджета? </vt:lpstr>
      <vt:lpstr>Презентация PowerPoint</vt:lpstr>
      <vt:lpstr>Какие налоги поступают в местный бюджет?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Ввод жилых домов, тыс.м2</vt:lpstr>
      <vt:lpstr>Потребительский рынок</vt:lpstr>
      <vt:lpstr>Презентация PowerPoint</vt:lpstr>
      <vt:lpstr>Презентация PowerPoint</vt:lpstr>
      <vt:lpstr>Презентация PowerPoint</vt:lpstr>
      <vt:lpstr>Презентация PowerPoint</vt:lpstr>
      <vt:lpstr>Из каких поступлений в настоящее время формируется доходная часть бюджета?</vt:lpstr>
      <vt:lpstr>Бюджет 2017-2020 года (собственные доходы)</vt:lpstr>
      <vt:lpstr>Собственные доходы</vt:lpstr>
      <vt:lpstr>Безвозмездные поступления в бюджет в 2018 году</vt:lpstr>
      <vt:lpstr>Презентация PowerPoint</vt:lpstr>
      <vt:lpstr>В каких пропорциях распределены расходы  бюджета в 2018 году? </vt:lpstr>
      <vt:lpstr>Расходы бюджета города Тюмени</vt:lpstr>
      <vt:lpstr>Презентация PowerPoint</vt:lpstr>
      <vt:lpstr>Бюджет 2017-2019 года (расходы), млн. руб.</vt:lpstr>
      <vt:lpstr>Бюджет 2017-2020 года (расходы), млн. руб.</vt:lpstr>
      <vt:lpstr>Бюджет 2017-2020 года (расходы), млн. руб.</vt:lpstr>
      <vt:lpstr>Презентация PowerPoint</vt:lpstr>
      <vt:lpstr>Презентация PowerPoint</vt:lpstr>
      <vt:lpstr>Муниципальная программа «Развитие муниципальной службы в муниципальном  образовании поселок Боровский на 2018 - 2020 годы»</vt:lpstr>
      <vt:lpstr>Муниципальная программа " Повышение эффективности управления и распоряжения  собственностью муниципального образования поселок Боровский на 2018-2020 годы "</vt:lpstr>
      <vt:lpstr>Муниципальная программа «Организация и осуществление первичного воинского учета  на территории муниципального образования поселок Боровский»</vt:lpstr>
      <vt:lpstr>Муниципальная программа "Обеспечение безопасности жизнедеятельности на территории поселка Боровский на 2018- 2020 годы"</vt:lpstr>
      <vt:lpstr>Муниципальная программа «Благоустройство территории муниципального образования поселок Боровский на 2018-2020 годы»</vt:lpstr>
      <vt:lpstr>Муниципальная программа " Основные направления развития молодежной политики в муниципальном образовании поселок Боровский  на 2018 - 2020 годы " "</vt:lpstr>
      <vt:lpstr>Муниципальная программа «развитие культуры в муниципальном образовании поселок Боровский на 2018-2020 годы»</vt:lpstr>
      <vt:lpstr>Муниципальная программа «Содержание автомобильных дорог муниципального образования поселок Боровский на 2018- 2020 годы»»</vt:lpstr>
      <vt:lpstr>Муниципальная программа «развитие физической культуры  и спорта в муниципальном образовании поселок Боровский на 2018-2020 годы»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Фадеева</dc:creator>
  <cp:lastModifiedBy>Фадеева</cp:lastModifiedBy>
  <cp:revision>129</cp:revision>
  <cp:lastPrinted>2015-11-11T05:05:46Z</cp:lastPrinted>
  <dcterms:created xsi:type="dcterms:W3CDTF">2013-10-24T02:03:40Z</dcterms:created>
  <dcterms:modified xsi:type="dcterms:W3CDTF">2017-11-08T02:52:08Z</dcterms:modified>
</cp:coreProperties>
</file>