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4"/>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04" r:id="rId15"/>
    <p:sldId id="305" r:id="rId16"/>
    <p:sldId id="306" r:id="rId17"/>
    <p:sldId id="307" r:id="rId18"/>
    <p:sldId id="308" r:id="rId19"/>
    <p:sldId id="309" r:id="rId20"/>
    <p:sldId id="311" r:id="rId21"/>
    <p:sldId id="312" r:id="rId22"/>
    <p:sldId id="313" r:id="rId23"/>
    <p:sldId id="331" r:id="rId24"/>
    <p:sldId id="333" r:id="rId25"/>
    <p:sldId id="332" r:id="rId26"/>
    <p:sldId id="334" r:id="rId27"/>
    <p:sldId id="314" r:id="rId28"/>
    <p:sldId id="335" r:id="rId29"/>
    <p:sldId id="317" r:id="rId30"/>
    <p:sldId id="315" r:id="rId31"/>
    <p:sldId id="336" r:id="rId32"/>
    <p:sldId id="337" r:id="rId33"/>
    <p:sldId id="339" r:id="rId34"/>
    <p:sldId id="320" r:id="rId35"/>
    <p:sldId id="342" r:id="rId36"/>
    <p:sldId id="321" r:id="rId37"/>
    <p:sldId id="322" r:id="rId38"/>
    <p:sldId id="323" r:id="rId39"/>
    <p:sldId id="324" r:id="rId40"/>
    <p:sldId id="325" r:id="rId41"/>
    <p:sldId id="326" r:id="rId42"/>
    <p:sldId id="328" r:id="rId43"/>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314" autoAdjust="0"/>
  </p:normalViewPr>
  <p:slideViewPr>
    <p:cSldViewPr>
      <p:cViewPr>
        <p:scale>
          <a:sx n="89" d="100"/>
          <a:sy n="89" d="100"/>
        </p:scale>
        <p:origin x="-2274"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2019г</a:t>
            </a:r>
            <a:r>
              <a:rPr lang="ru-RU" dirty="0"/>
              <a:t>.</a:t>
            </a:r>
          </a:p>
        </c:rich>
      </c:tx>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2018г.</c:v>
                </c:pt>
              </c:strCache>
            </c:strRef>
          </c:tx>
          <c:explosion val="25"/>
          <c:dPt>
            <c:idx val="0"/>
            <c:bubble3D val="0"/>
          </c:dPt>
          <c:dPt>
            <c:idx val="1"/>
            <c:bubble3D val="0"/>
          </c:dPt>
          <c:dPt>
            <c:idx val="2"/>
            <c:bubble3D val="0"/>
          </c:dPt>
          <c:dPt>
            <c:idx val="3"/>
            <c:bubble3D val="0"/>
          </c:dPt>
          <c:dLbls>
            <c:dLbl>
              <c:idx val="0"/>
              <c:layout>
                <c:manualLayout>
                  <c:x val="-0.71213501169050075"/>
                  <c:y val="-0.18712776572491466"/>
                </c:manualLayout>
              </c:layout>
              <c:tx>
                <c:rich>
                  <a:bodyPr/>
                  <a:lstStyle/>
                  <a:p>
                    <a:pPr>
                      <a:defRPr/>
                    </a:pPr>
                    <a:r>
                      <a:rPr lang="ru-RU" sz="995" dirty="0"/>
                      <a:t>Налоговые доходы, </a:t>
                    </a:r>
                    <a:r>
                      <a:rPr lang="ru-RU" sz="995" dirty="0" smtClean="0"/>
                      <a:t>52%</a:t>
                    </a:r>
                    <a:endParaRPr lang="ru-RU" sz="1099" dirty="0"/>
                  </a:p>
                </c:rich>
              </c:tx>
              <c:spPr/>
              <c:dLblPos val="bestFit"/>
              <c:showLegendKey val="0"/>
              <c:showVal val="0"/>
              <c:showCatName val="0"/>
              <c:showSerName val="0"/>
              <c:showPercent val="0"/>
              <c:showBubbleSize val="0"/>
            </c:dLbl>
            <c:dLbl>
              <c:idx val="1"/>
              <c:layout>
                <c:manualLayout>
                  <c:x val="0.12564161818280681"/>
                  <c:y val="0"/>
                </c:manualLayout>
              </c:layout>
              <c:tx>
                <c:rich>
                  <a:bodyPr/>
                  <a:lstStyle/>
                  <a:p>
                    <a:pPr>
                      <a:defRPr/>
                    </a:pPr>
                    <a:r>
                      <a:rPr lang="ru-RU" sz="905" dirty="0"/>
                      <a:t>Неналоговые доходы, </a:t>
                    </a:r>
                    <a:r>
                      <a:rPr lang="ru-RU" sz="905" dirty="0" smtClean="0"/>
                      <a:t>7%</a:t>
                    </a:r>
                    <a:endParaRPr lang="ru-RU" sz="999" dirty="0"/>
                  </a:p>
                </c:rich>
              </c:tx>
              <c:spPr/>
              <c:dLblPos val="bestFit"/>
              <c:showLegendKey val="0"/>
              <c:showVal val="0"/>
              <c:showCatName val="0"/>
              <c:showSerName val="0"/>
              <c:showPercent val="0"/>
              <c:showBubbleSize val="0"/>
            </c:dLbl>
            <c:dLbl>
              <c:idx val="2"/>
              <c:layout>
                <c:manualLayout>
                  <c:x val="0.72939889076178566"/>
                  <c:y val="-0.36303862446307006"/>
                </c:manualLayout>
              </c:layout>
              <c:tx>
                <c:rich>
                  <a:bodyPr/>
                  <a:lstStyle/>
                  <a:p>
                    <a:pPr>
                      <a:defRPr/>
                    </a:pPr>
                    <a:r>
                      <a:rPr lang="ru-RU" sz="814" dirty="0"/>
                      <a:t>Безвозмездные поступления, </a:t>
                    </a:r>
                    <a:r>
                      <a:rPr lang="ru-RU" sz="814" dirty="0" smtClean="0"/>
                      <a:t>41</a:t>
                    </a:r>
                    <a:r>
                      <a:rPr lang="ru-RU" sz="995" dirty="0" smtClean="0"/>
                      <a:t>%</a:t>
                    </a:r>
                    <a:endParaRPr lang="ru-RU" sz="1099" dirty="0"/>
                  </a:p>
                </c:rich>
              </c:tx>
              <c:spPr/>
              <c:dLblPos val="bestFit"/>
              <c:showLegendKey val="0"/>
              <c:showVal val="0"/>
              <c:showCatName val="0"/>
              <c:showSerName val="1"/>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42</c:v>
                </c:pt>
                <c:pt idx="1">
                  <c:v>6</c:v>
                </c:pt>
                <c:pt idx="2">
                  <c:v>52</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9"/>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2019г.</c:v>
                </c:pt>
              </c:strCache>
            </c:strRef>
          </c:tx>
          <c:explosion val="25"/>
          <c:dPt>
            <c:idx val="0"/>
            <c:bubble3D val="0"/>
          </c:dPt>
          <c:dPt>
            <c:idx val="1"/>
            <c:bubble3D val="0"/>
          </c:dPt>
          <c:dPt>
            <c:idx val="2"/>
            <c:bubble3D val="0"/>
          </c:dPt>
          <c:dPt>
            <c:idx val="3"/>
            <c:bubble3D val="0"/>
          </c:dPt>
          <c:dLbls>
            <c:dLbl>
              <c:idx val="0"/>
              <c:layout>
                <c:manualLayout>
                  <c:x val="-0.78838970148442178"/>
                  <c:y val="-0.25400043079721418"/>
                </c:manualLayout>
              </c:layout>
              <c:tx>
                <c:rich>
                  <a:bodyPr/>
                  <a:lstStyle/>
                  <a:p>
                    <a:pPr>
                      <a:defRPr/>
                    </a:pPr>
                    <a:r>
                      <a:rPr lang="ru-RU" sz="995" dirty="0"/>
                      <a:t>Налоговые доходы, </a:t>
                    </a:r>
                    <a:r>
                      <a:rPr lang="ru-RU" sz="995" dirty="0" smtClean="0"/>
                      <a:t>50%</a:t>
                    </a:r>
                    <a:endParaRPr lang="ru-RU" sz="1100" dirty="0"/>
                  </a:p>
                </c:rich>
              </c:tx>
              <c:spPr/>
              <c:dLblPos val="bestFit"/>
              <c:showLegendKey val="0"/>
              <c:showVal val="0"/>
              <c:showCatName val="0"/>
              <c:showSerName val="0"/>
              <c:showPercent val="0"/>
              <c:showBubbleSize val="0"/>
            </c:dLbl>
            <c:dLbl>
              <c:idx val="1"/>
              <c:layout>
                <c:manualLayout>
                  <c:x val="9.9931692132021091E-2"/>
                  <c:y val="-4.2553191489361701E-2"/>
                </c:manualLayout>
              </c:layout>
              <c:tx>
                <c:rich>
                  <a:bodyPr/>
                  <a:lstStyle/>
                  <a:p>
                    <a:pPr>
                      <a:defRPr/>
                    </a:pPr>
                    <a:r>
                      <a:rPr lang="ru-RU" sz="905" dirty="0"/>
                      <a:t>Неналоговые доходы, </a:t>
                    </a:r>
                    <a:r>
                      <a:rPr lang="ru-RU" sz="905" dirty="0" smtClean="0"/>
                      <a:t>9%</a:t>
                    </a:r>
                    <a:endParaRPr lang="ru-RU" sz="1000" dirty="0"/>
                  </a:p>
                </c:rich>
              </c:tx>
              <c:spPr/>
              <c:dLblPos val="bestFit"/>
              <c:showLegendKey val="0"/>
              <c:showVal val="0"/>
              <c:showCatName val="0"/>
              <c:showSerName val="0"/>
              <c:showPercent val="0"/>
              <c:showBubbleSize val="0"/>
            </c:dLbl>
            <c:dLbl>
              <c:idx val="2"/>
              <c:layout>
                <c:manualLayout>
                  <c:x val="0.72939889076178566"/>
                  <c:y val="-0.41742574731350068"/>
                </c:manualLayout>
              </c:layout>
              <c:tx>
                <c:rich>
                  <a:bodyPr/>
                  <a:lstStyle/>
                  <a:p>
                    <a:pPr>
                      <a:defRPr/>
                    </a:pPr>
                    <a:r>
                      <a:rPr lang="ru-RU" sz="814" dirty="0"/>
                      <a:t>Безвозмездные поступления, </a:t>
                    </a:r>
                    <a:r>
                      <a:rPr lang="ru-RU" sz="995" dirty="0" smtClean="0"/>
                      <a:t>41%</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42</c:v>
                </c:pt>
                <c:pt idx="1">
                  <c:v>4</c:v>
                </c:pt>
                <c:pt idx="2">
                  <c:v>54</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8"/>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4263418827032583"/>
          <c:y val="6.0792173705559527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2020г.</c:v>
                </c:pt>
              </c:strCache>
            </c:strRef>
          </c:tx>
          <c:explosion val="40"/>
          <c:dPt>
            <c:idx val="0"/>
            <c:bubble3D val="0"/>
          </c:dPt>
          <c:dPt>
            <c:idx val="1"/>
            <c:bubble3D val="0"/>
          </c:dPt>
          <c:dPt>
            <c:idx val="2"/>
            <c:bubble3D val="0"/>
          </c:dPt>
          <c:dPt>
            <c:idx val="3"/>
            <c:bubble3D val="0"/>
          </c:dPt>
          <c:dLbls>
            <c:dLbl>
              <c:idx val="0"/>
              <c:layout>
                <c:manualLayout>
                  <c:x val="-0.6689753140122886"/>
                  <c:y val="-0.22021204796208985"/>
                </c:manualLayout>
              </c:layout>
              <c:tx>
                <c:rich>
                  <a:bodyPr/>
                  <a:lstStyle/>
                  <a:p>
                    <a:pPr>
                      <a:defRPr/>
                    </a:pPr>
                    <a:r>
                      <a:rPr lang="ru-RU" sz="997" dirty="0"/>
                      <a:t>Налоговые доходы, </a:t>
                    </a:r>
                    <a:r>
                      <a:rPr lang="ru-RU" sz="997" dirty="0" smtClean="0"/>
                      <a:t>52%</a:t>
                    </a:r>
                    <a:endParaRPr lang="ru-RU" sz="1100" dirty="0"/>
                  </a:p>
                </c:rich>
              </c:tx>
              <c:spPr/>
              <c:dLblPos val="bestFit"/>
              <c:showLegendKey val="0"/>
              <c:showVal val="0"/>
              <c:showCatName val="0"/>
              <c:showSerName val="0"/>
              <c:showPercent val="0"/>
              <c:showBubbleSize val="0"/>
            </c:dLbl>
            <c:dLbl>
              <c:idx val="1"/>
              <c:layout>
                <c:manualLayout>
                  <c:x val="6.7940160948289918E-2"/>
                  <c:y val="-6.0790273556231003E-3"/>
                </c:manualLayout>
              </c:layout>
              <c:tx>
                <c:rich>
                  <a:bodyPr/>
                  <a:lstStyle/>
                  <a:p>
                    <a:pPr>
                      <a:defRPr/>
                    </a:pPr>
                    <a:r>
                      <a:rPr lang="ru-RU" sz="906" dirty="0"/>
                      <a:t>Неналоговые доходы, </a:t>
                    </a:r>
                    <a:r>
                      <a:rPr lang="ru-RU" sz="906" dirty="0" smtClean="0"/>
                      <a:t>9%</a:t>
                    </a:r>
                    <a:endParaRPr lang="ru-RU" sz="1000" dirty="0"/>
                  </a:p>
                </c:rich>
              </c:tx>
              <c:spPr/>
              <c:dLblPos val="bestFit"/>
              <c:showLegendKey val="0"/>
              <c:showVal val="0"/>
              <c:showCatName val="0"/>
              <c:showSerName val="0"/>
              <c:showPercent val="0"/>
              <c:showBubbleSize val="0"/>
            </c:dLbl>
            <c:dLbl>
              <c:idx val="2"/>
              <c:layout>
                <c:manualLayout>
                  <c:x val="0.77255858843999781"/>
                  <c:y val="-0.31185506067060764"/>
                </c:manualLayout>
              </c:layout>
              <c:tx>
                <c:rich>
                  <a:bodyPr/>
                  <a:lstStyle/>
                  <a:p>
                    <a:pPr>
                      <a:defRPr/>
                    </a:pPr>
                    <a:r>
                      <a:rPr lang="ru-RU" sz="815" dirty="0"/>
                      <a:t>Безвозмездные поступления, </a:t>
                    </a:r>
                    <a:r>
                      <a:rPr lang="ru-RU" sz="997" dirty="0" smtClean="0"/>
                      <a:t>39%</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42</c:v>
                </c:pt>
                <c:pt idx="1">
                  <c:v>4</c:v>
                </c:pt>
                <c:pt idx="2">
                  <c:v>54</c:v>
                </c:pt>
              </c:numCache>
            </c:numRef>
          </c:val>
        </c:ser>
        <c:dLbls>
          <c:showLegendKey val="0"/>
          <c:showVal val="0"/>
          <c:showCatName val="0"/>
          <c:showSerName val="0"/>
          <c:showPercent val="0"/>
          <c:showBubbleSize val="0"/>
          <c:showLeaderLines val="1"/>
        </c:dLbls>
      </c:pie3DChart>
      <c:spPr>
        <a:noFill/>
        <a:ln w="23065">
          <a:noFill/>
        </a:ln>
      </c:spPr>
    </c:plotArea>
    <c:plotVisOnly val="1"/>
    <c:dispBlanksAs val="gap"/>
    <c:showDLblsOverMax val="0"/>
  </c:chart>
  <c:txPr>
    <a:bodyPr/>
    <a:lstStyle/>
    <a:p>
      <a:pPr>
        <a:defRPr sz="1631"/>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947784454395702E-2"/>
          <c:y val="0"/>
          <c:w val="0.96805221554560428"/>
          <c:h val="1"/>
        </c:manualLayout>
      </c:layout>
      <c:pie3DChart>
        <c:varyColors val="1"/>
        <c:ser>
          <c:idx val="0"/>
          <c:order val="0"/>
          <c:tx>
            <c:strRef>
              <c:f>Лист1!$B$1</c:f>
              <c:strCache>
                <c:ptCount val="1"/>
                <c:pt idx="0">
                  <c:v>2019 год</c:v>
                </c:pt>
              </c:strCache>
            </c:strRef>
          </c:tx>
          <c:explosion val="15"/>
          <c:dPt>
            <c:idx val="0"/>
            <c:bubble3D val="0"/>
          </c:dPt>
          <c:dPt>
            <c:idx val="1"/>
            <c:bubble3D val="0"/>
          </c:dPt>
          <c:dPt>
            <c:idx val="2"/>
            <c:bubble3D val="0"/>
          </c:dPt>
          <c:dPt>
            <c:idx val="3"/>
            <c:bubble3D val="0"/>
          </c:dPt>
          <c:dPt>
            <c:idx val="4"/>
            <c:bubble3D val="0"/>
          </c:dPt>
          <c:dPt>
            <c:idx val="5"/>
            <c:bubble3D val="0"/>
            <c:explosion val="8"/>
          </c:dPt>
          <c:dPt>
            <c:idx val="6"/>
            <c:bubble3D val="0"/>
          </c:dPt>
          <c:dPt>
            <c:idx val="7"/>
            <c:bubble3D val="0"/>
          </c:dPt>
          <c:dLbls>
            <c:dLbl>
              <c:idx val="0"/>
              <c:layout>
                <c:manualLayout>
                  <c:x val="-0.18382100151601702"/>
                  <c:y val="4.4674665777876535E-3"/>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вопросы- 34,5%</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1.4047111776174329E-2"/>
                  <c:y val="-0.18871244244466664"/>
                </c:manualLayout>
              </c:layout>
              <c:tx>
                <c:rich>
                  <a:bodyPr/>
                  <a:lstStyle/>
                  <a:p>
                    <a:pPr>
                      <a:defRPr/>
                    </a:pPr>
                    <a:r>
                      <a:rPr lang="ru-RU" sz="894" dirty="0" smtClean="0">
                        <a:latin typeface="Arial Black" panose="020B0A04020102020204" pitchFamily="34" charset="0"/>
                      </a:rPr>
                      <a:t>Национальная оборона- 3,4 %</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2.1143757430276775E-3"/>
                  <c:y val="0.14644280265155724"/>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деятельность- 5%</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28810380459201684"/>
                  <c:y val="-0.43978697582984605"/>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–1,5%</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26595778935083908"/>
                  <c:y val="-0.43922395968349198"/>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хозяйство- 29%</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7.803950986763516E-3"/>
                  <c:y val="-0.45059287393993258"/>
                </c:manualLayout>
              </c:layout>
              <c:tx>
                <c:rich>
                  <a:bodyPr/>
                  <a:lstStyle/>
                  <a:p>
                    <a:pPr>
                      <a:defRPr/>
                    </a:pPr>
                    <a:r>
                      <a:rPr lang="ru-RU" sz="1192" dirty="0" smtClean="0">
                        <a:latin typeface="Arial Black" panose="020B0A04020102020204" pitchFamily="34" charset="0"/>
                      </a:rPr>
                      <a:t>Культура- 4%</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8.7441120111531365E-2"/>
                  <c:y val="5.7933570652643533E-2"/>
                </c:manualLayout>
              </c:layout>
              <c:tx>
                <c:rich>
                  <a:bodyPr/>
                  <a:lstStyle/>
                  <a:p>
                    <a:r>
                      <a:rPr lang="ru-RU" b="1" dirty="0"/>
                      <a:t>Физическая культура и спорт; </a:t>
                    </a:r>
                    <a:r>
                      <a:rPr lang="ru-RU" b="1" dirty="0" smtClean="0"/>
                      <a:t>15,6%</a:t>
                    </a:r>
                    <a:endParaRPr lang="ru-RU" b="1" dirty="0"/>
                  </a:p>
                </c:rich>
              </c:tx>
              <c:showLegendKey val="0"/>
              <c:showVal val="1"/>
              <c:showCatName val="1"/>
              <c:showSerName val="0"/>
              <c:showPercent val="0"/>
              <c:showBubbleSize val="0"/>
            </c:dLbl>
            <c:dLbl>
              <c:idx val="8"/>
              <c:layout>
                <c:manualLayout>
                  <c:x val="0.1763934346916313"/>
                  <c:y val="1.1481878860301472E-2"/>
                </c:manualLayout>
              </c:layout>
              <c:spPr>
                <a:solidFill>
                  <a:schemeClr val="bg2">
                    <a:lumMod val="90000"/>
                  </a:schemeClr>
                </a:solidFill>
              </c:spPr>
              <c:txPr>
                <a:bodyPr/>
                <a:lstStyle/>
                <a:p>
                  <a:pPr>
                    <a:defRPr/>
                  </a:pPr>
                  <a:endParaRPr lang="ru-RU"/>
                </a:p>
              </c:txPr>
              <c:dLblPos val="bestFit"/>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34.5</c:v>
                </c:pt>
                <c:pt idx="1">
                  <c:v>3.4</c:v>
                </c:pt>
                <c:pt idx="2">
                  <c:v>5</c:v>
                </c:pt>
                <c:pt idx="3">
                  <c:v>7</c:v>
                </c:pt>
                <c:pt idx="4">
                  <c:v>1.5</c:v>
                </c:pt>
                <c:pt idx="5">
                  <c:v>29</c:v>
                </c:pt>
                <c:pt idx="6">
                  <c:v>4</c:v>
                </c:pt>
                <c:pt idx="7">
                  <c:v>15.6</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44BC472-6D41-4625-BC9D-E888224ACE11}" type="presOf" srcId="{A66857BB-A4B0-417F-9AFA-A39E3E8A0171}" destId="{0DF2EA5F-1D72-474B-8A1E-2A786403A084}" srcOrd="0" destOrd="0" presId="urn:microsoft.com/office/officeart/2005/8/layout/process4"/>
    <dgm:cxn modelId="{6DF26B7B-292B-430A-962C-D06275572B35}" type="presOf" srcId="{93E3D1B6-50B6-41D9-BEAF-D779B84E4A87}" destId="{5A6EF1EA-5C6C-489E-9961-1364E9D136B3}" srcOrd="0" destOrd="0" presId="urn:microsoft.com/office/officeart/2005/8/layout/process4"/>
    <dgm:cxn modelId="{8580458C-2543-4464-B335-A7DE1CC4888F}" type="presOf" srcId="{091E5520-C0DE-44B3-8C9B-059126DFA0E5}" destId="{F3422F89-CF12-493D-AA06-9270E99C9D36}" srcOrd="0" destOrd="0" presId="urn:microsoft.com/office/officeart/2005/8/layout/process4"/>
    <dgm:cxn modelId="{ABC0FB54-7C0A-4E53-B407-387CA15CF539}"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C54C9B12-80EC-4A6C-8633-A1CA933347D9}" type="presOf" srcId="{045C8A85-50E1-43AD-928D-09257FFEF63A}" destId="{41FF585B-8EA3-4E4D-83AC-8812437BE154}"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FF29041-4245-40A2-BF61-20EA7D4770F9}" type="presOf" srcId="{6454E6D3-9798-41B8-BC6A-B75000A0AA72}" destId="{C8AAFE37-FC5E-476A-9C02-EF78A1E242F5}" srcOrd="1" destOrd="0" presId="urn:microsoft.com/office/officeart/2005/8/layout/process4"/>
    <dgm:cxn modelId="{51A74952-6B73-4AE2-A458-C928763163A3}"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7DB81D3-CBF2-47C5-A8FF-D7D2C848F3F7}" type="presParOf" srcId="{5A6EF1EA-5C6C-489E-9961-1364E9D136B3}" destId="{1214803B-6DA6-408C-BDAF-86CA5457B20E}" srcOrd="0" destOrd="0" presId="urn:microsoft.com/office/officeart/2005/8/layout/process4"/>
    <dgm:cxn modelId="{75337885-465F-433F-8608-94FB85A03D35}" type="presParOf" srcId="{1214803B-6DA6-408C-BDAF-86CA5457B20E}" destId="{D4B77845-9309-4727-9212-2037054987BE}" srcOrd="0" destOrd="0" presId="urn:microsoft.com/office/officeart/2005/8/layout/process4"/>
    <dgm:cxn modelId="{B2FCE37A-3141-487F-9433-A643F701D176}" type="presParOf" srcId="{1214803B-6DA6-408C-BDAF-86CA5457B20E}" destId="{C8AAFE37-FC5E-476A-9C02-EF78A1E242F5}" srcOrd="1" destOrd="0" presId="urn:microsoft.com/office/officeart/2005/8/layout/process4"/>
    <dgm:cxn modelId="{A97D0214-7350-4952-B6B2-ACA68E5449D9}" type="presParOf" srcId="{1214803B-6DA6-408C-BDAF-86CA5457B20E}" destId="{BFCFA7BE-8EDB-4504-8283-2E6C5E0D35C5}" srcOrd="2" destOrd="0" presId="urn:microsoft.com/office/officeart/2005/8/layout/process4"/>
    <dgm:cxn modelId="{9FC1ED88-1C92-4CEF-AD6F-F5FE972605BA}" type="presParOf" srcId="{BFCFA7BE-8EDB-4504-8283-2E6C5E0D35C5}" destId="{0DF2EA5F-1D72-474B-8A1E-2A786403A084}" srcOrd="0" destOrd="0" presId="urn:microsoft.com/office/officeart/2005/8/layout/process4"/>
    <dgm:cxn modelId="{3D11BD7D-D695-4FF7-BD6E-81371DE6E176}" type="presParOf" srcId="{5A6EF1EA-5C6C-489E-9961-1364E9D136B3}" destId="{5DFF6B22-10A5-4F09-877A-C84370401AFA}" srcOrd="1" destOrd="0" presId="urn:microsoft.com/office/officeart/2005/8/layout/process4"/>
    <dgm:cxn modelId="{24B9CC15-F926-4609-A53F-E1700889E456}" type="presParOf" srcId="{5A6EF1EA-5C6C-489E-9961-1364E9D136B3}" destId="{85B22235-0618-4EEC-9851-A3ABB039BB6A}" srcOrd="2" destOrd="0" presId="urn:microsoft.com/office/officeart/2005/8/layout/process4"/>
    <dgm:cxn modelId="{7BBBBF46-94AA-4196-89A1-162C541D67E0}" type="presParOf" srcId="{85B22235-0618-4EEC-9851-A3ABB039BB6A}" destId="{F3422F89-CF12-493D-AA06-9270E99C9D36}" srcOrd="0" destOrd="0" presId="urn:microsoft.com/office/officeart/2005/8/layout/process4"/>
    <dgm:cxn modelId="{AF195FDC-21B3-4D71-A5B6-3907EE64D5C4}" type="presParOf" srcId="{85B22235-0618-4EEC-9851-A3ABB039BB6A}" destId="{C66A86B6-DDD3-43E5-A766-D6C99A3E7E74}" srcOrd="1" destOrd="0" presId="urn:microsoft.com/office/officeart/2005/8/layout/process4"/>
    <dgm:cxn modelId="{4BABD33B-DFF2-44A0-9B88-E7E0777E4665}" type="presParOf" srcId="{85B22235-0618-4EEC-9851-A3ABB039BB6A}" destId="{43A9EC5C-7EEB-4CCC-AEA3-4BEC9E703421}" srcOrd="2" destOrd="0" presId="urn:microsoft.com/office/officeart/2005/8/layout/process4"/>
    <dgm:cxn modelId="{180B879B-1598-4C37-8236-5F6E03A0E1DA}"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34 человек</a:t>
          </a:r>
        </a:p>
        <a:p>
          <a:r>
            <a:rPr lang="ru-RU" sz="2400" dirty="0" smtClean="0"/>
            <a:t>2. Уменьшение количества уклонистов от службы до человек в Российской армии до 15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290E26B2-E1AA-4929-A22D-04E10B68F5A3}" type="presOf" srcId="{091E5520-C0DE-44B3-8C9B-059126DFA0E5}" destId="{C66A86B6-DDD3-43E5-A766-D6C99A3E7E74}" srcOrd="1" destOrd="0" presId="urn:microsoft.com/office/officeart/2005/8/layout/process4"/>
    <dgm:cxn modelId="{29F49600-1218-47CD-BECD-A74BA902836E}" type="presOf" srcId="{93E3D1B6-50B6-41D9-BEAF-D779B84E4A87}" destId="{5A6EF1EA-5C6C-489E-9961-1364E9D136B3}" srcOrd="0" destOrd="0" presId="urn:microsoft.com/office/officeart/2005/8/layout/process4"/>
    <dgm:cxn modelId="{055C73FB-E7EC-401C-8B22-C02713D805AA}" type="presOf" srcId="{045C8A85-50E1-43AD-928D-09257FFEF63A}" destId="{41FF585B-8EA3-4E4D-83AC-8812437BE154}" srcOrd="0" destOrd="0" presId="urn:microsoft.com/office/officeart/2005/8/layout/process4"/>
    <dgm:cxn modelId="{B3900B45-AA67-4090-94BB-15CBF4910C7C}" type="presOf" srcId="{A66857BB-A4B0-417F-9AFA-A39E3E8A0171}" destId="{0DF2EA5F-1D72-474B-8A1E-2A786403A084}" srcOrd="0" destOrd="0" presId="urn:microsoft.com/office/officeart/2005/8/layout/process4"/>
    <dgm:cxn modelId="{FC62B445-7CD1-4CD0-8481-8E3A7722B853}"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A9C87429-593D-4B96-BDDD-E4AF279518EF}"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971CAB-23D5-476E-B701-CED79BF82091}"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269B938-647C-45A1-8C5D-20EE6523BBA0}" type="presParOf" srcId="{5A6EF1EA-5C6C-489E-9961-1364E9D136B3}" destId="{1214803B-6DA6-408C-BDAF-86CA5457B20E}" srcOrd="0" destOrd="0" presId="urn:microsoft.com/office/officeart/2005/8/layout/process4"/>
    <dgm:cxn modelId="{B5EF63FB-EA82-43C5-8396-7300F0C12AA6}" type="presParOf" srcId="{1214803B-6DA6-408C-BDAF-86CA5457B20E}" destId="{D4B77845-9309-4727-9212-2037054987BE}" srcOrd="0" destOrd="0" presId="urn:microsoft.com/office/officeart/2005/8/layout/process4"/>
    <dgm:cxn modelId="{A317B300-00F4-4020-B8A8-F030C29BC50A}" type="presParOf" srcId="{1214803B-6DA6-408C-BDAF-86CA5457B20E}" destId="{C8AAFE37-FC5E-476A-9C02-EF78A1E242F5}" srcOrd="1" destOrd="0" presId="urn:microsoft.com/office/officeart/2005/8/layout/process4"/>
    <dgm:cxn modelId="{9D06ADC8-07D2-4A7D-91F7-B0A06FBA7805}" type="presParOf" srcId="{1214803B-6DA6-408C-BDAF-86CA5457B20E}" destId="{BFCFA7BE-8EDB-4504-8283-2E6C5E0D35C5}" srcOrd="2" destOrd="0" presId="urn:microsoft.com/office/officeart/2005/8/layout/process4"/>
    <dgm:cxn modelId="{BFE6FF1C-0CBB-4C8D-A3C9-DD15219718CB}" type="presParOf" srcId="{BFCFA7BE-8EDB-4504-8283-2E6C5E0D35C5}" destId="{0DF2EA5F-1D72-474B-8A1E-2A786403A084}" srcOrd="0" destOrd="0" presId="urn:microsoft.com/office/officeart/2005/8/layout/process4"/>
    <dgm:cxn modelId="{E0839CD8-83F9-40F0-B15F-8E858FF72D61}" type="presParOf" srcId="{5A6EF1EA-5C6C-489E-9961-1364E9D136B3}" destId="{5DFF6B22-10A5-4F09-877A-C84370401AFA}" srcOrd="1" destOrd="0" presId="urn:microsoft.com/office/officeart/2005/8/layout/process4"/>
    <dgm:cxn modelId="{AF8753E5-644B-42DC-8F36-52770C58D5C4}" type="presParOf" srcId="{5A6EF1EA-5C6C-489E-9961-1364E9D136B3}" destId="{85B22235-0618-4EEC-9851-A3ABB039BB6A}" srcOrd="2" destOrd="0" presId="urn:microsoft.com/office/officeart/2005/8/layout/process4"/>
    <dgm:cxn modelId="{4E63AE68-4BE8-460D-9BC3-6977D0D46F38}" type="presParOf" srcId="{85B22235-0618-4EEC-9851-A3ABB039BB6A}" destId="{F3422F89-CF12-493D-AA06-9270E99C9D36}" srcOrd="0" destOrd="0" presId="urn:microsoft.com/office/officeart/2005/8/layout/process4"/>
    <dgm:cxn modelId="{272D6FCE-4293-428C-95B9-B19249052161}" type="presParOf" srcId="{85B22235-0618-4EEC-9851-A3ABB039BB6A}" destId="{C66A86B6-DDD3-43E5-A766-D6C99A3E7E74}" srcOrd="1" destOrd="0" presId="urn:microsoft.com/office/officeart/2005/8/layout/process4"/>
    <dgm:cxn modelId="{3340C3A8-DF46-485D-88F9-B7C60AE203CE}" type="presParOf" srcId="{85B22235-0618-4EEC-9851-A3ABB039BB6A}" destId="{43A9EC5C-7EEB-4CCC-AEA3-4BEC9E703421}" srcOrd="2" destOrd="0" presId="urn:microsoft.com/office/officeart/2005/8/layout/process4"/>
    <dgm:cxn modelId="{5DF28299-7F4F-41B2-BAB6-03E2B77020E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15AF94C-11C5-46BC-A3DA-1BEE8A6E3B93}" type="presOf" srcId="{93E3D1B6-50B6-41D9-BEAF-D779B84E4A87}" destId="{5A6EF1EA-5C6C-489E-9961-1364E9D136B3}" srcOrd="0" destOrd="0" presId="urn:microsoft.com/office/officeart/2005/8/layout/process4"/>
    <dgm:cxn modelId="{3B26DB5D-68E7-4209-9F00-CF2B9ADF99F6}" type="presOf" srcId="{091E5520-C0DE-44B3-8C9B-059126DFA0E5}" destId="{F3422F89-CF12-493D-AA06-9270E99C9D36}" srcOrd="0" destOrd="0" presId="urn:microsoft.com/office/officeart/2005/8/layout/process4"/>
    <dgm:cxn modelId="{3A28F7C9-B185-4F1A-8847-43E45231598C}"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F78B0D1A-977A-48A3-B8BD-ED5372D938CF}" srcId="{93E3D1B6-50B6-41D9-BEAF-D779B84E4A87}" destId="{091E5520-C0DE-44B3-8C9B-059126DFA0E5}" srcOrd="0" destOrd="0" parTransId="{45447B08-A60F-4958-A9B9-88EF29059EB7}" sibTransId="{F5096ED8-FFCF-4E25-8E05-5DFE1C28DAF8}"/>
    <dgm:cxn modelId="{968A3D6D-1651-485A-99A7-3709EC037C0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E6EE8113-5F65-4B45-9ECC-8146408D31E8}" srcId="{091E5520-C0DE-44B3-8C9B-059126DFA0E5}" destId="{045C8A85-50E1-43AD-928D-09257FFEF63A}" srcOrd="0" destOrd="0" parTransId="{515BC7E5-BD03-47F1-8B24-7CA3475E144F}" sibTransId="{F8C92129-1E7C-4DA3-BD42-372D64E03DF8}"/>
    <dgm:cxn modelId="{FF37D8FE-1EC6-4078-8B0E-1B403C654E10}" type="presOf" srcId="{6454E6D3-9798-41B8-BC6A-B75000A0AA72}" destId="{C8AAFE37-FC5E-476A-9C02-EF78A1E242F5}" srcOrd="1" destOrd="0" presId="urn:microsoft.com/office/officeart/2005/8/layout/process4"/>
    <dgm:cxn modelId="{03FFD3DA-152C-48B7-99C9-453279D4BBE0}" type="presOf" srcId="{6454E6D3-9798-41B8-BC6A-B75000A0AA72}" destId="{D4B77845-9309-4727-9212-2037054987BE}" srcOrd="0" destOrd="0" presId="urn:microsoft.com/office/officeart/2005/8/layout/process4"/>
    <dgm:cxn modelId="{AC0E1AC6-E8F6-4A5C-86DE-667B85C07125}" type="presOf" srcId="{045C8A85-50E1-43AD-928D-09257FFEF63A}" destId="{41FF585B-8EA3-4E4D-83AC-8812437BE154}" srcOrd="0" destOrd="0" presId="urn:microsoft.com/office/officeart/2005/8/layout/process4"/>
    <dgm:cxn modelId="{2A83C245-AAAC-45CF-BF09-653BB98D4062}" type="presParOf" srcId="{5A6EF1EA-5C6C-489E-9961-1364E9D136B3}" destId="{1214803B-6DA6-408C-BDAF-86CA5457B20E}" srcOrd="0" destOrd="0" presId="urn:microsoft.com/office/officeart/2005/8/layout/process4"/>
    <dgm:cxn modelId="{9A37C028-ADEB-47FC-BDD6-57F4CB229C4B}" type="presParOf" srcId="{1214803B-6DA6-408C-BDAF-86CA5457B20E}" destId="{D4B77845-9309-4727-9212-2037054987BE}" srcOrd="0" destOrd="0" presId="urn:microsoft.com/office/officeart/2005/8/layout/process4"/>
    <dgm:cxn modelId="{665F537F-47A5-43FA-A811-AAEFF7C6E238}" type="presParOf" srcId="{1214803B-6DA6-408C-BDAF-86CA5457B20E}" destId="{C8AAFE37-FC5E-476A-9C02-EF78A1E242F5}" srcOrd="1" destOrd="0" presId="urn:microsoft.com/office/officeart/2005/8/layout/process4"/>
    <dgm:cxn modelId="{A67431B8-C793-4A75-B145-F719604E0BD4}" type="presParOf" srcId="{1214803B-6DA6-408C-BDAF-86CA5457B20E}" destId="{BFCFA7BE-8EDB-4504-8283-2E6C5E0D35C5}" srcOrd="2" destOrd="0" presId="urn:microsoft.com/office/officeart/2005/8/layout/process4"/>
    <dgm:cxn modelId="{EB642D66-A091-4059-922B-441DBE4CCA6E}" type="presParOf" srcId="{BFCFA7BE-8EDB-4504-8283-2E6C5E0D35C5}" destId="{0DF2EA5F-1D72-474B-8A1E-2A786403A084}" srcOrd="0" destOrd="0" presId="urn:microsoft.com/office/officeart/2005/8/layout/process4"/>
    <dgm:cxn modelId="{11B1E14C-6968-4AFA-8932-525D48230527}" type="presParOf" srcId="{5A6EF1EA-5C6C-489E-9961-1364E9D136B3}" destId="{5DFF6B22-10A5-4F09-877A-C84370401AFA}" srcOrd="1" destOrd="0" presId="urn:microsoft.com/office/officeart/2005/8/layout/process4"/>
    <dgm:cxn modelId="{784B5FB1-43FA-40FD-BF5C-B7EAE69C9A9B}" type="presParOf" srcId="{5A6EF1EA-5C6C-489E-9961-1364E9D136B3}" destId="{85B22235-0618-4EEC-9851-A3ABB039BB6A}" srcOrd="2" destOrd="0" presId="urn:microsoft.com/office/officeart/2005/8/layout/process4"/>
    <dgm:cxn modelId="{487DE55A-867B-4CB9-B2BF-5F25ABCFE74D}" type="presParOf" srcId="{85B22235-0618-4EEC-9851-A3ABB039BB6A}" destId="{F3422F89-CF12-493D-AA06-9270E99C9D36}" srcOrd="0" destOrd="0" presId="urn:microsoft.com/office/officeart/2005/8/layout/process4"/>
    <dgm:cxn modelId="{C9973117-0982-4032-A0F1-51C1F482EF13}" type="presParOf" srcId="{85B22235-0618-4EEC-9851-A3ABB039BB6A}" destId="{C66A86B6-DDD3-43E5-A766-D6C99A3E7E74}" srcOrd="1" destOrd="0" presId="urn:microsoft.com/office/officeart/2005/8/layout/process4"/>
    <dgm:cxn modelId="{198ED93B-A767-4A64-A11C-586ECD3422A9}" type="presParOf" srcId="{85B22235-0618-4EEC-9851-A3ABB039BB6A}" destId="{43A9EC5C-7EEB-4CCC-AEA3-4BEC9E703421}" srcOrd="2" destOrd="0" presId="urn:microsoft.com/office/officeart/2005/8/layout/process4"/>
    <dgm:cxn modelId="{B4FE50E2-6197-4ED2-9369-722AB547B33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0">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0">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0">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0">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0"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0">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0">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0">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0">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9" presStyleCnt="10"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1FEDEDE0-D949-4A7F-BA26-06290107331E}" type="presOf" srcId="{CE971463-D0E6-4F3D-8A12-92A72BBE3F99}" destId="{50B2C445-CB09-4DC1-A08F-31574DA966F9}"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145F36D8-3E13-4F1B-80EC-F5FD72A81C6F}" type="presOf" srcId="{431E2792-01A6-4264-ADBB-2A2DD1413B4C}" destId="{34E9A9A9-CD89-4B25-A625-B413F5F39CC2}" srcOrd="0" destOrd="0" presId="urn:microsoft.com/office/officeart/2005/8/layout/process4"/>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B5F93886-B97C-40F4-9252-E2A07B1453BC}" type="presOf" srcId="{045C8A85-50E1-43AD-928D-09257FFEF63A}" destId="{41FF585B-8EA3-4E4D-83AC-8812437BE154}" srcOrd="0" destOrd="0" presId="urn:microsoft.com/office/officeart/2005/8/layout/process4"/>
    <dgm:cxn modelId="{2EF363A9-9557-421F-8AB4-E94617D6E5DD}" type="presOf" srcId="{E980A914-A364-4134-A287-0E8918DCC9CE}" destId="{498192A2-6538-4AB8-A650-B0C79C7DC5F9}" srcOrd="0" destOrd="0" presId="urn:microsoft.com/office/officeart/2005/8/layout/process4"/>
    <dgm:cxn modelId="{49AC770F-116A-4263-A9E6-5F48D01E09F1}" type="presOf" srcId="{A533E319-83F9-4F33-B103-A5A2057CF71C}" destId="{1540128D-8AB6-48B0-B5B4-2CD134A7E939}"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46813FF3-C6EA-46CF-9E1F-56BE6B5CE9AD}" type="presOf" srcId="{6470FFCD-CF94-4991-A539-6968FD9DC559}" destId="{D86A4351-8B78-4FE4-AC78-C8D10FE01630}" srcOrd="0" destOrd="0" presId="urn:microsoft.com/office/officeart/2005/8/layout/process4"/>
    <dgm:cxn modelId="{36DC59D0-7882-4B34-A48A-4E9AD0471435}" srcId="{6454E6D3-9798-41B8-BC6A-B75000A0AA72}" destId="{7DBFE38D-E233-4E2C-A601-571F60B41D9F}" srcOrd="5" destOrd="0" parTransId="{DB7DA448-E771-4DC2-8C0B-1FB5EF6BF263}" sibTransId="{8BE684C6-8080-41A0-BF67-1E3327C92057}"/>
    <dgm:cxn modelId="{E6EE8113-5F65-4B45-9ECC-8146408D31E8}" srcId="{091E5520-C0DE-44B3-8C9B-059126DFA0E5}" destId="{045C8A85-50E1-43AD-928D-09257FFEF63A}" srcOrd="0" destOrd="0" parTransId="{515BC7E5-BD03-47F1-8B24-7CA3475E144F}" sibTransId="{F8C92129-1E7C-4DA3-BD42-372D64E03DF8}"/>
    <dgm:cxn modelId="{F70F0616-5556-4904-B31C-4E6432ECB0CE}" type="presOf" srcId="{6454E6D3-9798-41B8-BC6A-B75000A0AA72}" destId="{D4B77845-9309-4727-9212-2037054987BE}" srcOrd="0" destOrd="0" presId="urn:microsoft.com/office/officeart/2005/8/layout/process4"/>
    <dgm:cxn modelId="{D7675280-3F6E-4DEB-B35A-43B9A9ED902D}"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778F81DD-8FE6-495D-AB6B-26829A1B7A5D}" type="presOf" srcId="{93E3D1B6-50B6-41D9-BEAF-D779B84E4A87}" destId="{5A6EF1EA-5C6C-489E-9961-1364E9D136B3}" srcOrd="0" destOrd="0" presId="urn:microsoft.com/office/officeart/2005/8/layout/process4"/>
    <dgm:cxn modelId="{C5AC4E09-AB84-498E-A783-8815E9D6C34A}" type="presOf" srcId="{7DBFE38D-E233-4E2C-A601-571F60B41D9F}" destId="{DFE9983C-6EBC-4302-ABB5-5774EA40AE7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2F7F537A-65EA-4E9F-85BD-B592C3E13DA6}" type="presOf" srcId="{091E5520-C0DE-44B3-8C9B-059126DFA0E5}" destId="{C66A86B6-DDD3-43E5-A766-D6C99A3E7E74}" srcOrd="1" destOrd="0" presId="urn:microsoft.com/office/officeart/2005/8/layout/process4"/>
    <dgm:cxn modelId="{F49B1BB7-0C94-4C85-9D2C-CC6913DE22B7}" type="presOf" srcId="{6454E6D3-9798-41B8-BC6A-B75000A0AA72}" destId="{C8AAFE37-FC5E-476A-9C02-EF78A1E242F5}" srcOrd="1" destOrd="0" presId="urn:microsoft.com/office/officeart/2005/8/layout/process4"/>
    <dgm:cxn modelId="{7FA218C0-7F06-41CB-AE09-53C4CF67067C}" type="presOf" srcId="{B94CBFC2-87DB-4AF2-BC9F-228F33CD3D18}" destId="{FC68AF90-7A3F-4D39-A5FB-C33EB71EE7D5}"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7E27E411-563C-4172-B66D-25EAD5875BEA}" type="presOf" srcId="{A1828EE2-9731-4354-94B3-B57239F90057}" destId="{F1DF4E43-FEE3-4AA9-BD4C-BEF2F9F2E4FD}"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4BA777B6-0FF5-4129-99ED-B786255CEE20}" type="presOf" srcId="{A5D8BB87-436A-49A9-A45B-BE0059263BAE}" destId="{B031C73B-B474-4BE6-B244-6B81C149C2E6}" srcOrd="0" destOrd="0" presId="urn:microsoft.com/office/officeart/2005/8/layout/process4"/>
    <dgm:cxn modelId="{E6215FB3-F14A-44E5-AC57-11AAAD5E4C38}" type="presParOf" srcId="{5A6EF1EA-5C6C-489E-9961-1364E9D136B3}" destId="{1214803B-6DA6-408C-BDAF-86CA5457B20E}" srcOrd="0" destOrd="0" presId="urn:microsoft.com/office/officeart/2005/8/layout/process4"/>
    <dgm:cxn modelId="{87F2BA58-0343-43CD-801C-0E9E6CF22B93}" type="presParOf" srcId="{1214803B-6DA6-408C-BDAF-86CA5457B20E}" destId="{D4B77845-9309-4727-9212-2037054987BE}" srcOrd="0" destOrd="0" presId="urn:microsoft.com/office/officeart/2005/8/layout/process4"/>
    <dgm:cxn modelId="{DD0D62B4-B390-4456-83F4-397B242F4B54}" type="presParOf" srcId="{1214803B-6DA6-408C-BDAF-86CA5457B20E}" destId="{C8AAFE37-FC5E-476A-9C02-EF78A1E242F5}" srcOrd="1" destOrd="0" presId="urn:microsoft.com/office/officeart/2005/8/layout/process4"/>
    <dgm:cxn modelId="{9B54D694-B360-4B3C-9B12-6F3BB60029B4}" type="presParOf" srcId="{1214803B-6DA6-408C-BDAF-86CA5457B20E}" destId="{BFCFA7BE-8EDB-4504-8283-2E6C5E0D35C5}" srcOrd="2" destOrd="0" presId="urn:microsoft.com/office/officeart/2005/8/layout/process4"/>
    <dgm:cxn modelId="{2275C61E-A1BA-40B3-9F92-78D3CE38387B}" type="presParOf" srcId="{BFCFA7BE-8EDB-4504-8283-2E6C5E0D35C5}" destId="{B031C73B-B474-4BE6-B244-6B81C149C2E6}" srcOrd="0" destOrd="0" presId="urn:microsoft.com/office/officeart/2005/8/layout/process4"/>
    <dgm:cxn modelId="{A5DD5DB6-7099-4ABD-9691-0DA6AA9D51DE}" type="presParOf" srcId="{BFCFA7BE-8EDB-4504-8283-2E6C5E0D35C5}" destId="{FC68AF90-7A3F-4D39-A5FB-C33EB71EE7D5}" srcOrd="1" destOrd="0" presId="urn:microsoft.com/office/officeart/2005/8/layout/process4"/>
    <dgm:cxn modelId="{D6FE6241-F349-4CBB-A357-6FC54C3B89CF}" type="presParOf" srcId="{BFCFA7BE-8EDB-4504-8283-2E6C5E0D35C5}" destId="{34E9A9A9-CD89-4B25-A625-B413F5F39CC2}" srcOrd="2" destOrd="0" presId="urn:microsoft.com/office/officeart/2005/8/layout/process4"/>
    <dgm:cxn modelId="{AE0231AF-9D21-498C-BB6A-52AAC037AA43}" type="presParOf" srcId="{BFCFA7BE-8EDB-4504-8283-2E6C5E0D35C5}" destId="{F1DF4E43-FEE3-4AA9-BD4C-BEF2F9F2E4FD}" srcOrd="3" destOrd="0" presId="urn:microsoft.com/office/officeart/2005/8/layout/process4"/>
    <dgm:cxn modelId="{EC4C10F6-1ACD-4052-8499-0D924EAC3112}" type="presParOf" srcId="{BFCFA7BE-8EDB-4504-8283-2E6C5E0D35C5}" destId="{498192A2-6538-4AB8-A650-B0C79C7DC5F9}" srcOrd="4" destOrd="0" presId="urn:microsoft.com/office/officeart/2005/8/layout/process4"/>
    <dgm:cxn modelId="{D9AA7803-2761-4213-A45B-F3C1E8E05C84}" type="presParOf" srcId="{BFCFA7BE-8EDB-4504-8283-2E6C5E0D35C5}" destId="{DFE9983C-6EBC-4302-ABB5-5774EA40AE7D}" srcOrd="5" destOrd="0" presId="urn:microsoft.com/office/officeart/2005/8/layout/process4"/>
    <dgm:cxn modelId="{41A62908-C626-4181-80DA-0743E6B3545D}" type="presParOf" srcId="{BFCFA7BE-8EDB-4504-8283-2E6C5E0D35C5}" destId="{50B2C445-CB09-4DC1-A08F-31574DA966F9}" srcOrd="6" destOrd="0" presId="urn:microsoft.com/office/officeart/2005/8/layout/process4"/>
    <dgm:cxn modelId="{D7C2BD1F-DA4F-44B4-94EC-2CE6F474F608}" type="presParOf" srcId="{BFCFA7BE-8EDB-4504-8283-2E6C5E0D35C5}" destId="{D86A4351-8B78-4FE4-AC78-C8D10FE01630}" srcOrd="7" destOrd="0" presId="urn:microsoft.com/office/officeart/2005/8/layout/process4"/>
    <dgm:cxn modelId="{F780001F-6EC4-45DD-956E-E0B8446B9CE7}" type="presParOf" srcId="{BFCFA7BE-8EDB-4504-8283-2E6C5E0D35C5}" destId="{1540128D-8AB6-48B0-B5B4-2CD134A7E939}" srcOrd="8" destOrd="0" presId="urn:microsoft.com/office/officeart/2005/8/layout/process4"/>
    <dgm:cxn modelId="{2CF85E84-E676-4D3E-94E1-1A2BE5C21F6C}" type="presParOf" srcId="{5A6EF1EA-5C6C-489E-9961-1364E9D136B3}" destId="{5DFF6B22-10A5-4F09-877A-C84370401AFA}" srcOrd="1" destOrd="0" presId="urn:microsoft.com/office/officeart/2005/8/layout/process4"/>
    <dgm:cxn modelId="{549A2A46-3A4C-4FF1-964F-4A71CE6CECF2}" type="presParOf" srcId="{5A6EF1EA-5C6C-489E-9961-1364E9D136B3}" destId="{85B22235-0618-4EEC-9851-A3ABB039BB6A}" srcOrd="2" destOrd="0" presId="urn:microsoft.com/office/officeart/2005/8/layout/process4"/>
    <dgm:cxn modelId="{1F00AC6B-1C4C-4251-BE15-7625D2BF8D0E}" type="presParOf" srcId="{85B22235-0618-4EEC-9851-A3ABB039BB6A}" destId="{F3422F89-CF12-493D-AA06-9270E99C9D36}" srcOrd="0" destOrd="0" presId="urn:microsoft.com/office/officeart/2005/8/layout/process4"/>
    <dgm:cxn modelId="{0FFA892D-DAD2-486A-943A-4F7A57D57A4C}" type="presParOf" srcId="{85B22235-0618-4EEC-9851-A3ABB039BB6A}" destId="{C66A86B6-DDD3-43E5-A766-D6C99A3E7E74}" srcOrd="1" destOrd="0" presId="urn:microsoft.com/office/officeart/2005/8/layout/process4"/>
    <dgm:cxn modelId="{83C31A8C-9037-4334-8CBA-4E6500B01A3C}" type="presParOf" srcId="{85B22235-0618-4EEC-9851-A3ABB039BB6A}" destId="{43A9EC5C-7EEB-4CCC-AEA3-4BEC9E703421}" srcOrd="2" destOrd="0" presId="urn:microsoft.com/office/officeart/2005/8/layout/process4"/>
    <dgm:cxn modelId="{678A3B8A-B741-464A-9C32-98B01539D527}"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200" dirty="0" smtClean="0"/>
            <a:t>- </a:t>
          </a:r>
          <a:r>
            <a:rPr lang="ru-RU" sz="1400" b="1" dirty="0" smtClean="0"/>
            <a:t>охват детей и молодежи организованными формами занятости и систематическими занятиями в сфере молодежной политики к 2020 году - 71%;</a:t>
          </a:r>
        </a:p>
        <a:p>
          <a:pPr algn="just"/>
          <a:r>
            <a:rPr lang="ru-RU" sz="1400" b="1" dirty="0" smtClean="0"/>
            <a:t>- работа клуба молодых семей на постоянной основе;</a:t>
          </a:r>
        </a:p>
        <a:p>
          <a:pPr algn="just"/>
          <a:r>
            <a:rPr lang="ru-RU" sz="1400" b="1" dirty="0" smtClean="0"/>
            <a:t>- увеличение доли молодежи в возрасте от 14 до 29 лет, охваченной мероприятиями по гражданско-патриотическому воспитанию до 15 %; </a:t>
          </a:r>
        </a:p>
        <a:p>
          <a:pPr algn="just"/>
          <a:r>
            <a:rPr lang="ru-RU" sz="1400" b="1" dirty="0" smtClean="0"/>
            <a:t>- увеличение доли молодежи в возрасте от 14 до 29 лет участвующих в деятельности молодежных общественных объединений до 30, 0 %;</a:t>
          </a:r>
        </a:p>
        <a:p>
          <a:pPr algn="just"/>
          <a:r>
            <a:rPr lang="ru-RU" sz="1400" b="1" dirty="0" smtClean="0"/>
            <a:t>- увеличение доли временно трудоустроенной молодежи в возрасте от 14 до 17 лет до 58,3 %.</a:t>
          </a:r>
        </a:p>
        <a:p>
          <a:pPr algn="just"/>
          <a:r>
            <a:rPr lang="ru-RU" sz="1400" b="1"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1695" custLinFactNeighborY="-10836">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5112976A-8DF8-4A71-A922-8F51AC4DFAD1}" type="presOf" srcId="{045C8A85-50E1-43AD-928D-09257FFEF63A}" destId="{41FF585B-8EA3-4E4D-83AC-8812437BE154}" srcOrd="0" destOrd="0" presId="urn:microsoft.com/office/officeart/2005/8/layout/process4"/>
    <dgm:cxn modelId="{0460D19B-B20A-4902-8CF0-29A06E7BC482}" type="presOf" srcId="{6454E6D3-9798-41B8-BC6A-B75000A0AA72}" destId="{D4B77845-9309-4727-9212-2037054987BE}" srcOrd="0" destOrd="0" presId="urn:microsoft.com/office/officeart/2005/8/layout/process4"/>
    <dgm:cxn modelId="{31FB04B3-2E41-43D8-902D-4A7FC19A746F}" type="presOf" srcId="{091E5520-C0DE-44B3-8C9B-059126DFA0E5}" destId="{C66A86B6-DDD3-43E5-A766-D6C99A3E7E74}" srcOrd="1" destOrd="0" presId="urn:microsoft.com/office/officeart/2005/8/layout/process4"/>
    <dgm:cxn modelId="{A35F8683-24CF-472E-99BF-6C62AE23B685}" type="presOf" srcId="{A66857BB-A4B0-417F-9AFA-A39E3E8A0171}" destId="{0DF2EA5F-1D72-474B-8A1E-2A786403A084}" srcOrd="0" destOrd="0" presId="urn:microsoft.com/office/officeart/2005/8/layout/process4"/>
    <dgm:cxn modelId="{CF896D8D-ADCC-4549-824E-A492D634691F}"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260F3346-35FC-45BB-A8AA-473F45638A5D}" type="presOf" srcId="{93E3D1B6-50B6-41D9-BEAF-D779B84E4A87}" destId="{5A6EF1EA-5C6C-489E-9961-1364E9D136B3}" srcOrd="0" destOrd="0" presId="urn:microsoft.com/office/officeart/2005/8/layout/process4"/>
    <dgm:cxn modelId="{3FFF0CB9-00F5-4C43-896B-A3BABF7CDA7F}"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0CF73EB5-75E5-4DC3-85BC-54999B9AA917}" type="presParOf" srcId="{5A6EF1EA-5C6C-489E-9961-1364E9D136B3}" destId="{1214803B-6DA6-408C-BDAF-86CA5457B20E}" srcOrd="0" destOrd="0" presId="urn:microsoft.com/office/officeart/2005/8/layout/process4"/>
    <dgm:cxn modelId="{58D95DD1-9E61-4FF8-AB5D-E9D998B1B765}" type="presParOf" srcId="{1214803B-6DA6-408C-BDAF-86CA5457B20E}" destId="{D4B77845-9309-4727-9212-2037054987BE}" srcOrd="0" destOrd="0" presId="urn:microsoft.com/office/officeart/2005/8/layout/process4"/>
    <dgm:cxn modelId="{BA36DECF-8E22-42BB-B422-311AB05D8F3E}" type="presParOf" srcId="{1214803B-6DA6-408C-BDAF-86CA5457B20E}" destId="{C8AAFE37-FC5E-476A-9C02-EF78A1E242F5}" srcOrd="1" destOrd="0" presId="urn:microsoft.com/office/officeart/2005/8/layout/process4"/>
    <dgm:cxn modelId="{E8965A30-56B9-47E3-AE96-ECA0AACC7B22}" type="presParOf" srcId="{1214803B-6DA6-408C-BDAF-86CA5457B20E}" destId="{BFCFA7BE-8EDB-4504-8283-2E6C5E0D35C5}" srcOrd="2" destOrd="0" presId="urn:microsoft.com/office/officeart/2005/8/layout/process4"/>
    <dgm:cxn modelId="{5B8B6716-BC38-49F1-9D61-5C33F25086E8}" type="presParOf" srcId="{BFCFA7BE-8EDB-4504-8283-2E6C5E0D35C5}" destId="{0DF2EA5F-1D72-474B-8A1E-2A786403A084}" srcOrd="0" destOrd="0" presId="urn:microsoft.com/office/officeart/2005/8/layout/process4"/>
    <dgm:cxn modelId="{2BE20714-982C-4DE5-BD45-BE5F00824FAA}" type="presParOf" srcId="{5A6EF1EA-5C6C-489E-9961-1364E9D136B3}" destId="{5DFF6B22-10A5-4F09-877A-C84370401AFA}" srcOrd="1" destOrd="0" presId="urn:microsoft.com/office/officeart/2005/8/layout/process4"/>
    <dgm:cxn modelId="{40C357B7-576E-4324-A6F7-537EBB76D7EE}" type="presParOf" srcId="{5A6EF1EA-5C6C-489E-9961-1364E9D136B3}" destId="{85B22235-0618-4EEC-9851-A3ABB039BB6A}" srcOrd="2" destOrd="0" presId="urn:microsoft.com/office/officeart/2005/8/layout/process4"/>
    <dgm:cxn modelId="{B95E3737-5979-494B-BE4D-227C38F9AB65}" type="presParOf" srcId="{85B22235-0618-4EEC-9851-A3ABB039BB6A}" destId="{F3422F89-CF12-493D-AA06-9270E99C9D36}" srcOrd="0" destOrd="0" presId="urn:microsoft.com/office/officeart/2005/8/layout/process4"/>
    <dgm:cxn modelId="{740950B8-7885-4DB8-A5B4-EA76ADAB8942}" type="presParOf" srcId="{85B22235-0618-4EEC-9851-A3ABB039BB6A}" destId="{C66A86B6-DDD3-43E5-A766-D6C99A3E7E74}" srcOrd="1" destOrd="0" presId="urn:microsoft.com/office/officeart/2005/8/layout/process4"/>
    <dgm:cxn modelId="{6441CEA6-3CF6-43D8-BFC9-05ED794E0628}" type="presParOf" srcId="{85B22235-0618-4EEC-9851-A3ABB039BB6A}" destId="{43A9EC5C-7EEB-4CCC-AEA3-4BEC9E703421}" srcOrd="2" destOrd="0" presId="urn:microsoft.com/office/officeart/2005/8/layout/process4"/>
    <dgm:cxn modelId="{0727BFD1-B8EC-4AA6-AD31-E0314716B4C3}"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-90%</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35B16865-D898-4BDD-883B-697D7B1359CF}" type="presOf" srcId="{045C8A85-50E1-43AD-928D-09257FFEF63A}" destId="{41FF585B-8EA3-4E4D-83AC-8812437BE154}" srcOrd="0" destOrd="0" presId="urn:microsoft.com/office/officeart/2005/8/layout/process4"/>
    <dgm:cxn modelId="{FD9BB22E-E824-4483-AAC8-64E0A9BAF272}" type="presOf" srcId="{091E5520-C0DE-44B3-8C9B-059126DFA0E5}" destId="{C66A86B6-DDD3-43E5-A766-D6C99A3E7E74}" srcOrd="1" destOrd="0" presId="urn:microsoft.com/office/officeart/2005/8/layout/process4"/>
    <dgm:cxn modelId="{62DAF1EC-A0BD-49E8-B3F4-30C7367EE9C0}" type="presOf" srcId="{091E5520-C0DE-44B3-8C9B-059126DFA0E5}" destId="{F3422F89-CF12-493D-AA06-9270E99C9D36}" srcOrd="0" destOrd="0" presId="urn:microsoft.com/office/officeart/2005/8/layout/process4"/>
    <dgm:cxn modelId="{1C9B6901-7E57-47FD-888F-882C6089F429}"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876A851-4AD3-4780-A034-A339F4E254B7}" type="presOf" srcId="{93E3D1B6-50B6-41D9-BEAF-D779B84E4A87}" destId="{5A6EF1EA-5C6C-489E-9961-1364E9D136B3}" srcOrd="0" destOrd="0" presId="urn:microsoft.com/office/officeart/2005/8/layout/process4"/>
    <dgm:cxn modelId="{50FA250B-42C8-45B8-97BC-3F90063A0C1F}" type="presOf" srcId="{6454E6D3-9798-41B8-BC6A-B75000A0AA72}" destId="{D4B77845-9309-4727-9212-2037054987BE}" srcOrd="0" destOrd="0" presId="urn:microsoft.com/office/officeart/2005/8/layout/process4"/>
    <dgm:cxn modelId="{58299FA8-040A-455B-BB13-416A2DDD1B73}" type="presOf" srcId="{A66857BB-A4B0-417F-9AFA-A39E3E8A0171}" destId="{0DF2EA5F-1D72-474B-8A1E-2A786403A08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C1C89EE-E8B0-4D77-A6BE-40884D40E1D2}" type="presParOf" srcId="{5A6EF1EA-5C6C-489E-9961-1364E9D136B3}" destId="{1214803B-6DA6-408C-BDAF-86CA5457B20E}" srcOrd="0" destOrd="0" presId="urn:microsoft.com/office/officeart/2005/8/layout/process4"/>
    <dgm:cxn modelId="{D1723183-DF80-4128-BE33-004A1A4FE1D6}" type="presParOf" srcId="{1214803B-6DA6-408C-BDAF-86CA5457B20E}" destId="{D4B77845-9309-4727-9212-2037054987BE}" srcOrd="0" destOrd="0" presId="urn:microsoft.com/office/officeart/2005/8/layout/process4"/>
    <dgm:cxn modelId="{E8643CB1-3937-4392-B2BB-FE1CC228D9DE}" type="presParOf" srcId="{1214803B-6DA6-408C-BDAF-86CA5457B20E}" destId="{C8AAFE37-FC5E-476A-9C02-EF78A1E242F5}" srcOrd="1" destOrd="0" presId="urn:microsoft.com/office/officeart/2005/8/layout/process4"/>
    <dgm:cxn modelId="{7E0C4AF1-E77B-4CDF-8F9F-5C5EFF417A43}" type="presParOf" srcId="{1214803B-6DA6-408C-BDAF-86CA5457B20E}" destId="{BFCFA7BE-8EDB-4504-8283-2E6C5E0D35C5}" srcOrd="2" destOrd="0" presId="urn:microsoft.com/office/officeart/2005/8/layout/process4"/>
    <dgm:cxn modelId="{394CA4CF-E16C-4BEA-B69F-34A6485FDBE6}" type="presParOf" srcId="{BFCFA7BE-8EDB-4504-8283-2E6C5E0D35C5}" destId="{0DF2EA5F-1D72-474B-8A1E-2A786403A084}" srcOrd="0" destOrd="0" presId="urn:microsoft.com/office/officeart/2005/8/layout/process4"/>
    <dgm:cxn modelId="{33B9F52E-AD27-4F6A-B638-671B45865C06}" type="presParOf" srcId="{5A6EF1EA-5C6C-489E-9961-1364E9D136B3}" destId="{5DFF6B22-10A5-4F09-877A-C84370401AFA}" srcOrd="1" destOrd="0" presId="urn:microsoft.com/office/officeart/2005/8/layout/process4"/>
    <dgm:cxn modelId="{3C8BF671-C3E8-4DA5-A474-3F301677A9DA}" type="presParOf" srcId="{5A6EF1EA-5C6C-489E-9961-1364E9D136B3}" destId="{85B22235-0618-4EEC-9851-A3ABB039BB6A}" srcOrd="2" destOrd="0" presId="urn:microsoft.com/office/officeart/2005/8/layout/process4"/>
    <dgm:cxn modelId="{5F582E98-E93A-4DA8-8DDA-A2C1A27D8341}" type="presParOf" srcId="{85B22235-0618-4EEC-9851-A3ABB039BB6A}" destId="{F3422F89-CF12-493D-AA06-9270E99C9D36}" srcOrd="0" destOrd="0" presId="urn:microsoft.com/office/officeart/2005/8/layout/process4"/>
    <dgm:cxn modelId="{116FB913-FE50-4DC3-A2DC-64CB48A56E8A}" type="presParOf" srcId="{85B22235-0618-4EEC-9851-A3ABB039BB6A}" destId="{C66A86B6-DDD3-43E5-A766-D6C99A3E7E74}" srcOrd="1" destOrd="0" presId="urn:microsoft.com/office/officeart/2005/8/layout/process4"/>
    <dgm:cxn modelId="{774A3A4C-B1BC-487F-867A-340A08B63481}" type="presParOf" srcId="{85B22235-0618-4EEC-9851-A3ABB039BB6A}" destId="{43A9EC5C-7EEB-4CCC-AEA3-4BEC9E703421}" srcOrd="2" destOrd="0" presId="urn:microsoft.com/office/officeart/2005/8/layout/process4"/>
    <dgm:cxn modelId="{FC28B211-288B-417E-87E1-DA938570331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21F554A2-46A8-4562-8D4D-B4F89F362D3B}">
      <dgm:prSet phldrT="[Текст]"/>
      <dgm:spPr/>
      <dgm:t>
        <a:bodyPr/>
        <a:lstStyle/>
        <a:p>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custT="1"/>
      <dgm:spPr/>
      <dgm:t>
        <a:bodyPr/>
        <a:lstStyle/>
        <a:p>
          <a:r>
            <a:rPr lang="ru-RU" sz="1600" b="1" dirty="0" smtClean="0"/>
            <a:t>Муниципальных программах поселка Боровский</a:t>
          </a:r>
          <a:endParaRPr lang="ru-RU" sz="1600"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custT="1"/>
      <dgm:spPr/>
      <dgm:t>
        <a:bodyPr/>
        <a:lstStyle/>
        <a:p>
          <a:r>
            <a:rPr lang="ru-RU" sz="1600" b="1" dirty="0" smtClean="0"/>
            <a:t>Бюджетном послании Президента Российской Федерации</a:t>
          </a:r>
          <a:endParaRPr lang="ru-RU" sz="1600"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F2779977-F411-4CB0-B9D8-741387C4E4CA}">
      <dgm:prSet phldrT="[Текст]" custT="1"/>
      <dgm:spPr/>
      <dgm:t>
        <a:bodyPr/>
        <a:lstStyle/>
        <a:p>
          <a:r>
            <a:rPr lang="ru-RU" sz="1600" b="1" dirty="0" smtClean="0"/>
            <a:t>Прогнозе социально-экономического развития поселка Боровский</a:t>
          </a:r>
          <a:endParaRPr lang="ru-RU" sz="1600" dirty="0"/>
        </a:p>
      </dgm:t>
    </dgm:pt>
    <dgm:pt modelId="{07913A78-636B-42BE-B525-EAC5D87F3015}" type="sibTrans" cxnId="{31A97EFD-9AD3-419E-A40F-FE91F81468BA}">
      <dgm:prSet/>
      <dgm:spPr/>
      <dgm:t>
        <a:bodyPr/>
        <a:lstStyle/>
        <a:p>
          <a:endParaRPr lang="ru-RU"/>
        </a:p>
      </dgm:t>
    </dgm:pt>
    <dgm:pt modelId="{FA3AE9D1-FFFF-49D6-92B9-B32914C57874}" type="parTrans" cxnId="{31A97EFD-9AD3-419E-A40F-FE91F81468BA}">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31A97EFD-9AD3-419E-A40F-FE91F81468BA}" srcId="{268C79A1-9491-48B0-8EBB-0BEDD39BE9E4}" destId="{F2779977-F411-4CB0-B9D8-741387C4E4CA}" srcOrd="1" destOrd="0" parTransId="{FA3AE9D1-FFFF-49D6-92B9-B32914C57874}" sibTransId="{07913A78-636B-42BE-B525-EAC5D87F3015}"/>
    <dgm:cxn modelId="{214D12D4-2955-423D-8046-BD27CA8C5264}" type="presOf" srcId="{15302319-41F4-4444-8BFF-C8E7E8D4844F}" destId="{0AFFBACD-AAAD-45A8-A137-0B370FAF954D}" srcOrd="1"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4F068163-4D32-4404-9AE9-8FDE373DE585}" type="presOf" srcId="{799EFBDB-C4DE-48A3-BF4B-5145F62C17D7}" destId="{DEF95A04-92B5-45CB-B738-7F78F88C61C8}"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AAD39F58-BA44-4C64-9EDE-BC417D67EE78}" type="presOf" srcId="{E1340438-9740-4AC1-8D12-02A197A5D691}" destId="{D7781977-F56F-4E39-AF73-7AD8473EFAC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9138278C-4B80-4C8A-9FD7-20453A82F3B2}" type="presOf" srcId="{F2779977-F411-4CB0-B9D8-741387C4E4CA}" destId="{BEAEE7FC-6617-44BF-A6B2-286E37BB3DD0}"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EEBFC357-A6B1-44B8-AB5D-560F7D51F31F}" type="presOf" srcId="{21F554A2-46A8-4562-8D4D-B4F89F362D3B}" destId="{F463EEFC-C193-4B0C-9934-023B39F79A27}" srcOrd="0" destOrd="0" presId="urn:microsoft.com/office/officeart/2005/8/layout/hProcess7"/>
    <dgm:cxn modelId="{0D4A1ECE-CBAB-4BA3-80E2-EA9EC26CAD94}" type="presOf" srcId="{F2779977-F411-4CB0-B9D8-741387C4E4CA}" destId="{C010FD97-348E-4D7B-A2EC-75A1DA4683F9}" srcOrd="1" destOrd="0" presId="urn:microsoft.com/office/officeart/2005/8/layout/hProcess7"/>
    <dgm:cxn modelId="{5D7320C1-A23A-4C63-950A-C06AD4C44168}" type="presOf" srcId="{799EFBDB-C4DE-48A3-BF4B-5145F62C17D7}" destId="{9CDDE8AA-2785-473D-9AB4-E7D52781025C}" srcOrd="0" destOrd="0" presId="urn:microsoft.com/office/officeart/2005/8/layout/hProcess7"/>
    <dgm:cxn modelId="{4BF9EFF1-5266-4039-BADF-3A2623C6C5C0}" type="presOf" srcId="{7FA49647-465A-4BAF-9224-B47C0BF8AC93}" destId="{66018BA2-1C5E-45CA-9DEA-D70278A4C074}" srcOrd="0"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2 %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0,15 % от кадастровой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5"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5"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5"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5"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CFA6A1FB-7FEB-4E70-8DC1-AB03EE7EBA27}" type="pres">
      <dgm:prSet presAssocID="{63DFB617-A80E-4D21-8DDC-748F95F11B59}" presName="aNode" presStyleLbl="fgAcc1" presStyleIdx="4" presStyleCnt="5"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2C5FDA6C-E4A3-4387-9F4C-7B494779FB04}" srcId="{7E1E99AD-588E-42E2-BFA4-A86129786671}" destId="{1F4F0F5F-DA3D-42EA-80DC-49F53D93F500}" srcOrd="3" destOrd="0" parTransId="{2591E8B3-DBD3-4960-BE01-2DA1A9518010}" sibTransId="{920A4460-DB17-457C-B962-C1510F177C1A}"/>
    <dgm:cxn modelId="{782475BF-D819-4850-A60F-8CFA21FB4F72}" srcId="{7E1E99AD-588E-42E2-BFA4-A86129786671}" destId="{F94F3EBC-D75C-4413-B8F9-DE9CCF11967E}" srcOrd="1" destOrd="0" parTransId="{F1796590-1905-474F-ABCB-90420B0822E5}" sibTransId="{A28AE943-480B-4351-83BC-2D43CA128191}"/>
    <dgm:cxn modelId="{F96C2E63-658B-48F7-B949-2D0955A6C21C}" type="presOf" srcId="{91E65C7A-E6F0-4BC2-A8CC-019F9641527B}" destId="{30A5ADDA-2DC0-402B-B660-9D5AB610F0C0}" srcOrd="0" destOrd="0" presId="urn:microsoft.com/office/officeart/2005/8/layout/pyramid2"/>
    <dgm:cxn modelId="{CC10B4B0-A022-45EE-8827-85AFBECB338D}" srcId="{7E1E99AD-588E-42E2-BFA4-A86129786671}" destId="{91E65C7A-E6F0-4BC2-A8CC-019F9641527B}" srcOrd="2" destOrd="0" parTransId="{8ACAC14D-EFE9-4068-851F-E697ED4770F7}" sibTransId="{603F2ECB-A9C6-4571-BFFA-FB01A02E92D3}"/>
    <dgm:cxn modelId="{A6EF37C3-02BA-4A33-B9AA-D8BFD7CA1D73}" type="presOf" srcId="{1F4F0F5F-DA3D-42EA-80DC-49F53D93F500}" destId="{06D23EE5-40F9-459F-8909-3D4AF5485320}" srcOrd="0" destOrd="0" presId="urn:microsoft.com/office/officeart/2005/8/layout/pyramid2"/>
    <dgm:cxn modelId="{6212A037-B3DA-4E51-A615-2E24C7D7846E}" type="presOf" srcId="{63DFB617-A80E-4D21-8DDC-748F95F11B59}" destId="{CFA6A1FB-7FEB-4E70-8DC1-AB03EE7EBA27}" srcOrd="0" destOrd="0" presId="urn:microsoft.com/office/officeart/2005/8/layout/pyramid2"/>
    <dgm:cxn modelId="{071C787D-06B6-405F-A045-EB1AD15F5BD9}" type="presOf" srcId="{95F456EB-82E8-4D07-BC7B-BD9CC121120B}" destId="{F3EAE733-1CF7-48D6-83FD-ED601BD503C8}" srcOrd="0" destOrd="0" presId="urn:microsoft.com/office/officeart/2005/8/layout/pyramid2"/>
    <dgm:cxn modelId="{5C77B141-87DA-4422-8CC8-434BF29777FC}" srcId="{7E1E99AD-588E-42E2-BFA4-A86129786671}" destId="{63DFB617-A80E-4D21-8DDC-748F95F11B59}" srcOrd="4" destOrd="0" parTransId="{146742D2-AA58-4D2E-8F4A-BA7025D673F8}" sibTransId="{C5CD5E45-84D7-42AC-A5CC-ACB10D35F6E6}"/>
    <dgm:cxn modelId="{C49FC640-DD2C-4BA1-8BC9-31020BA0726A}" srcId="{7E1E99AD-588E-42E2-BFA4-A86129786671}" destId="{95F456EB-82E8-4D07-BC7B-BD9CC121120B}" srcOrd="0" destOrd="0" parTransId="{B64C369E-2197-4F2C-9BDE-5686040ECC8B}" sibTransId="{156A1B14-C1F5-4FAB-B9CA-96E5E6C59013}"/>
    <dgm:cxn modelId="{D37BE9F3-137D-43C7-A5D7-5889F6CCE800}" type="presOf" srcId="{F94F3EBC-D75C-4413-B8F9-DE9CCF11967E}" destId="{DAF86DAB-7CD3-4BC9-8A0C-BBE87582B9D8}" srcOrd="0" destOrd="0" presId="urn:microsoft.com/office/officeart/2005/8/layout/pyramid2"/>
    <dgm:cxn modelId="{D6AE9A8F-1518-47F0-A114-C5DEB6A747A5}" type="presOf" srcId="{7E1E99AD-588E-42E2-BFA4-A86129786671}" destId="{ECAF43EF-053D-4A3B-9510-D58A0F97CC41}"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C049C421-1F9D-4666-8E0D-5FFD74574CE2}" type="presParOf" srcId="{CE6A6B8E-6D7D-4587-B0F0-7E301CBF0AC4}" destId="{CFA6A1FB-7FEB-4E70-8DC1-AB03EE7EBA27}" srcOrd="8" destOrd="0" presId="urn:microsoft.com/office/officeart/2005/8/layout/pyramid2"/>
    <dgm:cxn modelId="{E39E0194-C930-4133-B1BE-BC08052A3834}" type="presParOf" srcId="{CE6A6B8E-6D7D-4587-B0F0-7E301CBF0AC4}" destId="{B4CCC701-276B-4518-B491-7BB88353299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938C5C9-866C-4748-B227-D0A96B76E4F4}">
      <dgm:prSet phldrT="[Текст]" custT="1"/>
      <dgm:spPr/>
      <dgm:t>
        <a:bodyPr/>
        <a:lstStyle/>
        <a:p>
          <a:r>
            <a:rPr lang="ru-RU" sz="16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dirty="0">
            <a:latin typeface="Arial Black" panose="020B0A04020102020204" pitchFamily="34" charset="0"/>
          </a:endParaRPr>
        </a:p>
      </dgm:t>
    </dgm:pt>
    <dgm:pt modelId="{467974BD-F29F-45E9-9E64-1C58BA8EC67F}" type="parTrans" cxnId="{F8B191B4-16B4-449B-B66D-FA9E54ADF2F7}">
      <dgm:prSet/>
      <dgm:spPr/>
      <dgm:t>
        <a:bodyPr/>
        <a:lstStyle/>
        <a:p>
          <a:endParaRPr lang="ru-RU"/>
        </a:p>
      </dgm:t>
    </dgm:pt>
    <dgm:pt modelId="{B74E985A-7BEB-47DD-A698-BC8505D2F45C}" type="sibTrans" cxnId="{F8B191B4-16B4-449B-B66D-FA9E54ADF2F7}">
      <dgm:prSet/>
      <dgm:spPr/>
      <dgm:t>
        <a:bodyPr/>
        <a:lstStyle/>
        <a:p>
          <a:endParaRPr lang="ru-RU"/>
        </a:p>
      </dgm:t>
    </dgm:pt>
    <dgm:pt modelId="{2B23C257-ED17-49DF-92A4-04760F772437}">
      <dgm:prSet phldrT="[Текст]" custT="1"/>
      <dgm:spPr/>
      <dgm:t>
        <a:bodyPr/>
        <a:lstStyle/>
        <a:p>
          <a:r>
            <a:rPr lang="ru-RU" sz="1100" dirty="0" smtClean="0">
              <a:latin typeface="Arial Black" panose="020B0A04020102020204" pitchFamily="34" charset="0"/>
            </a:rPr>
            <a:t>НАЛОГОВЫЕ ДОХОДЫ </a:t>
          </a:r>
        </a:p>
        <a:p>
          <a:r>
            <a:rPr lang="ru-RU" sz="11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dirty="0">
            <a:latin typeface="Arial Black" panose="020B0A04020102020204" pitchFamily="34" charset="0"/>
          </a:endParaRPr>
        </a:p>
      </dgm:t>
    </dgm:pt>
    <dgm:pt modelId="{586BB53A-9D8C-4BF7-BCED-8F1828C50296}" type="parTrans" cxnId="{22155FF1-4DA3-4E8B-9B5E-9DA01917CF73}">
      <dgm:prSet/>
      <dgm:spPr/>
      <dgm:t>
        <a:bodyPr/>
        <a:lstStyle/>
        <a:p>
          <a:endParaRPr lang="ru-RU"/>
        </a:p>
      </dgm:t>
    </dgm:pt>
    <dgm:pt modelId="{7FFDE840-98C4-4927-9FCE-5B81CD171E45}" type="sibTrans" cxnId="{22155FF1-4DA3-4E8B-9B5E-9DA01917CF73}">
      <dgm:prSet/>
      <dgm:spPr/>
      <dgm:t>
        <a:bodyPr/>
        <a:lstStyle/>
        <a:p>
          <a:endParaRPr lang="ru-RU"/>
        </a:p>
      </dgm:t>
    </dgm:pt>
    <dgm:pt modelId="{C72C6CA0-928A-4130-9139-E68C58CADF4C}">
      <dgm:prSet phldrT="[Текст]" custT="1"/>
      <dgm:spPr/>
      <dgm:t>
        <a:bodyPr/>
        <a:lstStyle/>
        <a:p>
          <a:r>
            <a:rPr lang="ru-RU" sz="1100" dirty="0" smtClean="0">
              <a:latin typeface="Arial Black" panose="020B0A04020102020204" pitchFamily="34" charset="0"/>
            </a:rPr>
            <a:t>НЕНАЛОГОВЫЕ ДОХОДЫ</a:t>
          </a:r>
        </a:p>
        <a:p>
          <a:r>
            <a:rPr lang="ru-RU" sz="11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dirty="0">
            <a:latin typeface="Arial Black" panose="020B0A04020102020204" pitchFamily="34" charset="0"/>
          </a:endParaRPr>
        </a:p>
      </dgm:t>
    </dgm:pt>
    <dgm:pt modelId="{A564AA4C-0D11-4EAC-9B85-5EBEF3225FA8}" type="parTrans" cxnId="{0DE63FA8-789F-4E37-9926-392E3D232E71}">
      <dgm:prSet/>
      <dgm:spPr/>
      <dgm:t>
        <a:bodyPr/>
        <a:lstStyle/>
        <a:p>
          <a:endParaRPr lang="ru-RU"/>
        </a:p>
      </dgm:t>
    </dgm:pt>
    <dgm:pt modelId="{F08F441F-2F02-4BDD-BD1E-01F172AADEDF}" type="sibTrans" cxnId="{0DE63FA8-789F-4E37-9926-392E3D232E71}">
      <dgm:prSet/>
      <dgm:spPr/>
      <dgm:t>
        <a:bodyPr/>
        <a:lstStyle/>
        <a:p>
          <a:endParaRPr lang="ru-RU"/>
        </a:p>
      </dgm:t>
    </dgm:pt>
    <dgm:pt modelId="{F806E6E7-3405-4A54-BFFA-E79AED5CEBBF}">
      <dgm:prSet phldrT="[Текст]" custT="1"/>
      <dgm:spPr/>
      <dgm:t>
        <a:bodyPr/>
        <a:lstStyle/>
        <a:p>
          <a:r>
            <a:rPr lang="ru-RU" sz="1100" dirty="0" smtClean="0">
              <a:solidFill>
                <a:schemeClr val="bg1"/>
              </a:solidFill>
              <a:latin typeface="Arial Black" panose="020B0A04020102020204" pitchFamily="34" charset="0"/>
            </a:rPr>
            <a:t>БЕЗВОЗМЕЗДНЫЕПОСТУПЛЕНИЯ</a:t>
          </a:r>
        </a:p>
        <a:p>
          <a:r>
            <a:rPr lang="ru-RU" sz="11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dirty="0">
            <a:solidFill>
              <a:schemeClr val="bg1"/>
            </a:solidFill>
            <a:latin typeface="Arial Black" panose="020B0A04020102020204" pitchFamily="34" charset="0"/>
          </a:endParaRPr>
        </a:p>
      </dgm:t>
    </dgm:pt>
    <dgm:pt modelId="{B1095DE1-6C96-46C2-87BF-79F4604DAF3B}" type="parTrans" cxnId="{D479CBE5-7324-47B8-AD21-82653FD98DDE}">
      <dgm:prSet/>
      <dgm:spPr/>
      <dgm:t>
        <a:bodyPr/>
        <a:lstStyle/>
        <a:p>
          <a:endParaRPr lang="ru-RU"/>
        </a:p>
      </dgm:t>
    </dgm:pt>
    <dgm:pt modelId="{0BAA4383-E45A-4094-9901-A336619756FE}" type="sibTrans" cxnId="{D479CBE5-7324-47B8-AD21-82653FD98DDE}">
      <dgm:prSet/>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 modelId="{06810542-189E-4315-8FC8-402F9A4DB350}" type="pres">
      <dgm:prSet presAssocID="{3938C5C9-866C-4748-B227-D0A96B76E4F4}" presName="hierRoot1" presStyleCnt="0">
        <dgm:presLayoutVars>
          <dgm:hierBranch val="init"/>
        </dgm:presLayoutVars>
      </dgm:prSet>
      <dgm:spPr/>
    </dgm:pt>
    <dgm:pt modelId="{1DC8A972-BCB1-480F-849E-F68D228683D1}" type="pres">
      <dgm:prSet presAssocID="{3938C5C9-866C-4748-B227-D0A96B76E4F4}" presName="rootComposite1" presStyleCnt="0"/>
      <dgm:spPr/>
    </dgm:pt>
    <dgm:pt modelId="{3BA4F713-1F1B-49B8-AAF7-A265B88A9F80}" type="pres">
      <dgm:prSet presAssocID="{3938C5C9-866C-4748-B227-D0A96B76E4F4}" presName="rootText1" presStyleLbl="node0" presStyleIdx="0" presStyleCnt="1" custScaleX="375349" custScaleY="122336" custLinFactNeighborX="0" custLinFactNeighborY="-90370">
        <dgm:presLayoutVars>
          <dgm:chPref val="3"/>
        </dgm:presLayoutVars>
      </dgm:prSet>
      <dgm:spPr/>
      <dgm:t>
        <a:bodyPr/>
        <a:lstStyle/>
        <a:p>
          <a:endParaRPr lang="ru-RU"/>
        </a:p>
      </dgm:t>
    </dgm:pt>
    <dgm:pt modelId="{15F8AFCD-F061-456F-BB5D-32D05F319495}" type="pres">
      <dgm:prSet presAssocID="{3938C5C9-866C-4748-B227-D0A96B76E4F4}" presName="rootConnector1" presStyleLbl="node1" presStyleIdx="0" presStyleCnt="0"/>
      <dgm:spPr/>
      <dgm:t>
        <a:bodyPr/>
        <a:lstStyle/>
        <a:p>
          <a:endParaRPr lang="ru-RU"/>
        </a:p>
      </dgm:t>
    </dgm:pt>
    <dgm:pt modelId="{82D66F90-EFE2-4CE7-9F56-BC9BF57E45D2}" type="pres">
      <dgm:prSet presAssocID="{3938C5C9-866C-4748-B227-D0A96B76E4F4}" presName="hierChild2" presStyleCnt="0"/>
      <dgm:spPr/>
    </dgm:pt>
    <dgm:pt modelId="{1ADC1752-FF61-4454-BB1E-6077F8A0275B}" type="pres">
      <dgm:prSet presAssocID="{586BB53A-9D8C-4BF7-BCED-8F1828C50296}" presName="Name37" presStyleLbl="parChTrans1D2" presStyleIdx="0" presStyleCnt="3"/>
      <dgm:spPr/>
      <dgm:t>
        <a:bodyPr/>
        <a:lstStyle/>
        <a:p>
          <a:endParaRPr lang="ru-RU"/>
        </a:p>
      </dgm:t>
    </dgm:pt>
    <dgm:pt modelId="{39792CEA-75BF-4FC3-8A87-E2E29FCC4700}" type="pres">
      <dgm:prSet presAssocID="{2B23C257-ED17-49DF-92A4-04760F772437}" presName="hierRoot2" presStyleCnt="0">
        <dgm:presLayoutVars>
          <dgm:hierBranch val="init"/>
        </dgm:presLayoutVars>
      </dgm:prSet>
      <dgm:spPr/>
    </dgm:pt>
    <dgm:pt modelId="{EDA3F046-7586-4777-99FB-2181BE1D5445}" type="pres">
      <dgm:prSet presAssocID="{2B23C257-ED17-49DF-92A4-04760F772437}" presName="rootComposite" presStyleCnt="0"/>
      <dgm:spPr/>
    </dgm:pt>
    <dgm:pt modelId="{E87C5627-2499-458E-AB9C-ACF7673BE9DF}" type="pres">
      <dgm:prSet presAssocID="{2B23C257-ED17-49DF-92A4-04760F772437}" presName="rootText" presStyleLbl="node2" presStyleIdx="0" presStyleCnt="3" custScaleX="142855" custScaleY="172113" custLinFactY="-10183" custLinFactNeighborX="3400" custLinFactNeighborY="-100000">
        <dgm:presLayoutVars>
          <dgm:chPref val="3"/>
        </dgm:presLayoutVars>
      </dgm:prSet>
      <dgm:spPr/>
      <dgm:t>
        <a:bodyPr/>
        <a:lstStyle/>
        <a:p>
          <a:endParaRPr lang="ru-RU"/>
        </a:p>
      </dgm:t>
    </dgm:pt>
    <dgm:pt modelId="{3715400E-A7A6-46A0-B830-BC2C0D85AC81}" type="pres">
      <dgm:prSet presAssocID="{2B23C257-ED17-49DF-92A4-04760F772437}" presName="rootConnector" presStyleLbl="node2" presStyleIdx="0" presStyleCnt="3"/>
      <dgm:spPr/>
      <dgm:t>
        <a:bodyPr/>
        <a:lstStyle/>
        <a:p>
          <a:endParaRPr lang="ru-RU"/>
        </a:p>
      </dgm:t>
    </dgm:pt>
    <dgm:pt modelId="{486B89AC-9400-42F6-A883-64CC77DB7FAA}" type="pres">
      <dgm:prSet presAssocID="{2B23C257-ED17-49DF-92A4-04760F772437}" presName="hierChild4" presStyleCnt="0"/>
      <dgm:spPr/>
    </dgm:pt>
    <dgm:pt modelId="{27C89507-4C03-4030-AEAE-C7F705642C97}" type="pres">
      <dgm:prSet presAssocID="{2B23C257-ED17-49DF-92A4-04760F772437}" presName="hierChild5" presStyleCnt="0"/>
      <dgm:spPr/>
    </dgm:pt>
    <dgm:pt modelId="{0AFC2978-55B3-4DF2-949D-BA8172C33A20}" type="pres">
      <dgm:prSet presAssocID="{A564AA4C-0D11-4EAC-9B85-5EBEF3225FA8}" presName="Name37" presStyleLbl="parChTrans1D2" presStyleIdx="1" presStyleCnt="3"/>
      <dgm:spPr/>
      <dgm:t>
        <a:bodyPr/>
        <a:lstStyle/>
        <a:p>
          <a:endParaRPr lang="ru-RU"/>
        </a:p>
      </dgm:t>
    </dgm:pt>
    <dgm:pt modelId="{C26EBE4B-2E47-42CD-81CD-A1911C206634}" type="pres">
      <dgm:prSet presAssocID="{C72C6CA0-928A-4130-9139-E68C58CADF4C}" presName="hierRoot2" presStyleCnt="0">
        <dgm:presLayoutVars>
          <dgm:hierBranch val="init"/>
        </dgm:presLayoutVars>
      </dgm:prSet>
      <dgm:spPr/>
    </dgm:pt>
    <dgm:pt modelId="{84120234-3BDC-4146-8FDC-180177A09068}" type="pres">
      <dgm:prSet presAssocID="{C72C6CA0-928A-4130-9139-E68C58CADF4C}" presName="rootComposite" presStyleCnt="0"/>
      <dgm:spPr/>
    </dgm:pt>
    <dgm:pt modelId="{08DBC7AC-D942-445C-9360-D94D0B891D58}" type="pres">
      <dgm:prSet presAssocID="{C72C6CA0-928A-4130-9139-E68C58CADF4C}" presName="rootText" presStyleLbl="node2" presStyleIdx="1" presStyleCnt="3" custAng="0" custScaleX="140713" custScaleY="164708" custLinFactY="-4198" custLinFactNeighborX="-879" custLinFactNeighborY="-100000">
        <dgm:presLayoutVars>
          <dgm:chPref val="3"/>
        </dgm:presLayoutVars>
      </dgm:prSet>
      <dgm:spPr/>
      <dgm:t>
        <a:bodyPr/>
        <a:lstStyle/>
        <a:p>
          <a:endParaRPr lang="ru-RU"/>
        </a:p>
      </dgm:t>
    </dgm:pt>
    <dgm:pt modelId="{907BE9CF-6D25-4B37-BA37-3E2E2FDBD1E6}" type="pres">
      <dgm:prSet presAssocID="{C72C6CA0-928A-4130-9139-E68C58CADF4C}" presName="rootConnector" presStyleLbl="node2" presStyleIdx="1" presStyleCnt="3"/>
      <dgm:spPr/>
      <dgm:t>
        <a:bodyPr/>
        <a:lstStyle/>
        <a:p>
          <a:endParaRPr lang="ru-RU"/>
        </a:p>
      </dgm:t>
    </dgm:pt>
    <dgm:pt modelId="{DB1B75ED-A496-4758-B5FE-95D4056255DD}" type="pres">
      <dgm:prSet presAssocID="{C72C6CA0-928A-4130-9139-E68C58CADF4C}" presName="hierChild4" presStyleCnt="0"/>
      <dgm:spPr/>
    </dgm:pt>
    <dgm:pt modelId="{A73DD660-CB7F-4D9B-9C15-8EFC8CA9C104}" type="pres">
      <dgm:prSet presAssocID="{C72C6CA0-928A-4130-9139-E68C58CADF4C}" presName="hierChild5" presStyleCnt="0"/>
      <dgm:spPr/>
    </dgm:pt>
    <dgm:pt modelId="{4E27A455-6E2A-472F-8386-13F50C15EC7A}" type="pres">
      <dgm:prSet presAssocID="{B1095DE1-6C96-46C2-87BF-79F4604DAF3B}" presName="Name37" presStyleLbl="parChTrans1D2" presStyleIdx="2" presStyleCnt="3"/>
      <dgm:spPr/>
      <dgm:t>
        <a:bodyPr/>
        <a:lstStyle/>
        <a:p>
          <a:endParaRPr lang="ru-RU"/>
        </a:p>
      </dgm:t>
    </dgm:pt>
    <dgm:pt modelId="{6E63473C-2482-4955-97AE-1294C5C5D492}" type="pres">
      <dgm:prSet presAssocID="{F806E6E7-3405-4A54-BFFA-E79AED5CEBBF}" presName="hierRoot2" presStyleCnt="0">
        <dgm:presLayoutVars>
          <dgm:hierBranch val="init"/>
        </dgm:presLayoutVars>
      </dgm:prSet>
      <dgm:spPr/>
    </dgm:pt>
    <dgm:pt modelId="{1DE1CB25-D53A-4334-8DD4-722C517DF2C9}" type="pres">
      <dgm:prSet presAssocID="{F806E6E7-3405-4A54-BFFA-E79AED5CEBBF}" presName="rootComposite" presStyleCnt="0"/>
      <dgm:spPr/>
    </dgm:pt>
    <dgm:pt modelId="{090A86DB-1328-4600-876E-7F04C5EA3952}" type="pres">
      <dgm:prSet presAssocID="{F806E6E7-3405-4A54-BFFA-E79AED5CEBBF}" presName="rootText" presStyleLbl="node2" presStyleIdx="2" presStyleCnt="3" custScaleX="140167" custScaleY="157684" custLinFactY="-11282" custLinFactNeighborX="-4431" custLinFactNeighborY="-100000">
        <dgm:presLayoutVars>
          <dgm:chPref val="3"/>
        </dgm:presLayoutVars>
      </dgm:prSet>
      <dgm:spPr/>
      <dgm:t>
        <a:bodyPr/>
        <a:lstStyle/>
        <a:p>
          <a:endParaRPr lang="ru-RU"/>
        </a:p>
      </dgm:t>
    </dgm:pt>
    <dgm:pt modelId="{1461731B-9686-4894-A97A-C071A880E3CD}" type="pres">
      <dgm:prSet presAssocID="{F806E6E7-3405-4A54-BFFA-E79AED5CEBBF}" presName="rootConnector" presStyleLbl="node2" presStyleIdx="2" presStyleCnt="3"/>
      <dgm:spPr/>
      <dgm:t>
        <a:bodyPr/>
        <a:lstStyle/>
        <a:p>
          <a:endParaRPr lang="ru-RU"/>
        </a:p>
      </dgm:t>
    </dgm:pt>
    <dgm:pt modelId="{320C86D1-4CCD-4C6C-BCD1-8494BE478138}" type="pres">
      <dgm:prSet presAssocID="{F806E6E7-3405-4A54-BFFA-E79AED5CEBBF}" presName="hierChild4" presStyleCnt="0"/>
      <dgm:spPr/>
    </dgm:pt>
    <dgm:pt modelId="{B79FA793-75E8-4EB4-A9AB-4F9357D9399B}" type="pres">
      <dgm:prSet presAssocID="{F806E6E7-3405-4A54-BFFA-E79AED5CEBBF}" presName="hierChild5" presStyleCnt="0"/>
      <dgm:spPr/>
    </dgm:pt>
    <dgm:pt modelId="{A359614B-26C3-4602-9384-7FB0E45C057A}" type="pres">
      <dgm:prSet presAssocID="{3938C5C9-866C-4748-B227-D0A96B76E4F4}" presName="hierChild3" presStyleCnt="0"/>
      <dgm:spPr/>
    </dgm:pt>
  </dgm:ptLst>
  <dgm:cxnLst>
    <dgm:cxn modelId="{84F77807-47B1-49F9-BD52-6CF8A5F94AB5}" type="presOf" srcId="{C72C6CA0-928A-4130-9139-E68C58CADF4C}" destId="{08DBC7AC-D942-445C-9360-D94D0B891D58}" srcOrd="0" destOrd="0" presId="urn:microsoft.com/office/officeart/2005/8/layout/orgChart1"/>
    <dgm:cxn modelId="{5DB766FF-F046-4D9D-9A3B-44D54FFF7F6D}" type="presOf" srcId="{3938C5C9-866C-4748-B227-D0A96B76E4F4}" destId="{3BA4F713-1F1B-49B8-AAF7-A265B88A9F80}" srcOrd="0" destOrd="0" presId="urn:microsoft.com/office/officeart/2005/8/layout/orgChart1"/>
    <dgm:cxn modelId="{31F8EBA0-2155-4955-B6CC-923B01391B61}" type="presOf" srcId="{B1095DE1-6C96-46C2-87BF-79F4604DAF3B}" destId="{4E27A455-6E2A-472F-8386-13F50C15EC7A}" srcOrd="0" destOrd="0" presId="urn:microsoft.com/office/officeart/2005/8/layout/orgChart1"/>
    <dgm:cxn modelId="{953C2F29-D724-4CA8-AE50-83AE52172684}" type="presOf" srcId="{A564AA4C-0D11-4EAC-9B85-5EBEF3225FA8}" destId="{0AFC2978-55B3-4DF2-949D-BA8172C33A20}" srcOrd="0" destOrd="0" presId="urn:microsoft.com/office/officeart/2005/8/layout/orgChart1"/>
    <dgm:cxn modelId="{22A0B367-80B4-409E-9358-857B55E7E189}" type="presOf" srcId="{2B23C257-ED17-49DF-92A4-04760F772437}" destId="{E87C5627-2499-458E-AB9C-ACF7673BE9DF}" srcOrd="0" destOrd="0" presId="urn:microsoft.com/office/officeart/2005/8/layout/orgChart1"/>
    <dgm:cxn modelId="{F8B191B4-16B4-449B-B66D-FA9E54ADF2F7}" srcId="{079E3F56-7384-4639-9BD8-589CE95A84B7}" destId="{3938C5C9-866C-4748-B227-D0A96B76E4F4}" srcOrd="0" destOrd="0" parTransId="{467974BD-F29F-45E9-9E64-1C58BA8EC67F}" sibTransId="{B74E985A-7BEB-47DD-A698-BC8505D2F45C}"/>
    <dgm:cxn modelId="{45CC2F46-9ABE-4544-B0BE-2844051889C1}" type="presOf" srcId="{586BB53A-9D8C-4BF7-BCED-8F1828C50296}" destId="{1ADC1752-FF61-4454-BB1E-6077F8A0275B}" srcOrd="0" destOrd="0" presId="urn:microsoft.com/office/officeart/2005/8/layout/orgChart1"/>
    <dgm:cxn modelId="{926C5E78-E9B8-43C2-B5F0-36DAA1949CD4}" type="presOf" srcId="{3938C5C9-866C-4748-B227-D0A96B76E4F4}" destId="{15F8AFCD-F061-456F-BB5D-32D05F319495}" srcOrd="1" destOrd="0" presId="urn:microsoft.com/office/officeart/2005/8/layout/orgChart1"/>
    <dgm:cxn modelId="{D479CBE5-7324-47B8-AD21-82653FD98DDE}" srcId="{3938C5C9-866C-4748-B227-D0A96B76E4F4}" destId="{F806E6E7-3405-4A54-BFFA-E79AED5CEBBF}" srcOrd="2" destOrd="0" parTransId="{B1095DE1-6C96-46C2-87BF-79F4604DAF3B}" sibTransId="{0BAA4383-E45A-4094-9901-A336619756FE}"/>
    <dgm:cxn modelId="{22155FF1-4DA3-4E8B-9B5E-9DA01917CF73}" srcId="{3938C5C9-866C-4748-B227-D0A96B76E4F4}" destId="{2B23C257-ED17-49DF-92A4-04760F772437}" srcOrd="0" destOrd="0" parTransId="{586BB53A-9D8C-4BF7-BCED-8F1828C50296}" sibTransId="{7FFDE840-98C4-4927-9FCE-5B81CD171E45}"/>
    <dgm:cxn modelId="{8DC99461-24AD-49C5-B71F-87700A21605A}" type="presOf" srcId="{F806E6E7-3405-4A54-BFFA-E79AED5CEBBF}" destId="{090A86DB-1328-4600-876E-7F04C5EA3952}" srcOrd="0" destOrd="0" presId="urn:microsoft.com/office/officeart/2005/8/layout/orgChart1"/>
    <dgm:cxn modelId="{BD043A49-24CE-4443-A2C4-3EB4962B2288}" type="presOf" srcId="{2B23C257-ED17-49DF-92A4-04760F772437}" destId="{3715400E-A7A6-46A0-B830-BC2C0D85AC81}" srcOrd="1" destOrd="0" presId="urn:microsoft.com/office/officeart/2005/8/layout/orgChart1"/>
    <dgm:cxn modelId="{EF987F9E-A427-4A11-A608-A5D3BF9FB634}" type="presOf" srcId="{079E3F56-7384-4639-9BD8-589CE95A84B7}" destId="{DB844E7B-3069-4CD8-B771-4B3CC7D81BCE}" srcOrd="0" destOrd="0" presId="urn:microsoft.com/office/officeart/2005/8/layout/orgChart1"/>
    <dgm:cxn modelId="{0DE63FA8-789F-4E37-9926-392E3D232E71}" srcId="{3938C5C9-866C-4748-B227-D0A96B76E4F4}" destId="{C72C6CA0-928A-4130-9139-E68C58CADF4C}" srcOrd="1" destOrd="0" parTransId="{A564AA4C-0D11-4EAC-9B85-5EBEF3225FA8}" sibTransId="{F08F441F-2F02-4BDD-BD1E-01F172AADEDF}"/>
    <dgm:cxn modelId="{4BEA446D-156F-421A-A317-FF4A08665706}" type="presOf" srcId="{F806E6E7-3405-4A54-BFFA-E79AED5CEBBF}" destId="{1461731B-9686-4894-A97A-C071A880E3CD}" srcOrd="1" destOrd="0" presId="urn:microsoft.com/office/officeart/2005/8/layout/orgChart1"/>
    <dgm:cxn modelId="{0CE0E502-8803-47E5-B83F-FFA08B8256BE}" type="presOf" srcId="{C72C6CA0-928A-4130-9139-E68C58CADF4C}" destId="{907BE9CF-6D25-4B37-BA37-3E2E2FDBD1E6}" srcOrd="1" destOrd="0" presId="urn:microsoft.com/office/officeart/2005/8/layout/orgChart1"/>
    <dgm:cxn modelId="{7ED31145-AD95-466C-A342-AFD8E961EF90}" type="presParOf" srcId="{DB844E7B-3069-4CD8-B771-4B3CC7D81BCE}" destId="{06810542-189E-4315-8FC8-402F9A4DB350}" srcOrd="0" destOrd="0" presId="urn:microsoft.com/office/officeart/2005/8/layout/orgChart1"/>
    <dgm:cxn modelId="{94ED9913-34B7-4573-8553-3C228546080A}" type="presParOf" srcId="{06810542-189E-4315-8FC8-402F9A4DB350}" destId="{1DC8A972-BCB1-480F-849E-F68D228683D1}" srcOrd="0" destOrd="0" presId="urn:microsoft.com/office/officeart/2005/8/layout/orgChart1"/>
    <dgm:cxn modelId="{B13486E5-3673-47DB-AA8A-40EF09FF5C9D}" type="presParOf" srcId="{1DC8A972-BCB1-480F-849E-F68D228683D1}" destId="{3BA4F713-1F1B-49B8-AAF7-A265B88A9F80}" srcOrd="0" destOrd="0" presId="urn:microsoft.com/office/officeart/2005/8/layout/orgChart1"/>
    <dgm:cxn modelId="{A3F1A5DD-D2D2-45D1-B8A0-4F9B182C6C5D}" type="presParOf" srcId="{1DC8A972-BCB1-480F-849E-F68D228683D1}" destId="{15F8AFCD-F061-456F-BB5D-32D05F319495}" srcOrd="1" destOrd="0" presId="urn:microsoft.com/office/officeart/2005/8/layout/orgChart1"/>
    <dgm:cxn modelId="{0EFBC301-F147-47F3-A6E1-AF38EEBD4AB1}" type="presParOf" srcId="{06810542-189E-4315-8FC8-402F9A4DB350}" destId="{82D66F90-EFE2-4CE7-9F56-BC9BF57E45D2}" srcOrd="1" destOrd="0" presId="urn:microsoft.com/office/officeart/2005/8/layout/orgChart1"/>
    <dgm:cxn modelId="{D9AC7758-D3F7-4081-9AFE-767CBB18898E}" type="presParOf" srcId="{82D66F90-EFE2-4CE7-9F56-BC9BF57E45D2}" destId="{1ADC1752-FF61-4454-BB1E-6077F8A0275B}" srcOrd="0" destOrd="0" presId="urn:microsoft.com/office/officeart/2005/8/layout/orgChart1"/>
    <dgm:cxn modelId="{CE41BC11-ED6F-408D-9063-C1AD3691A280}" type="presParOf" srcId="{82D66F90-EFE2-4CE7-9F56-BC9BF57E45D2}" destId="{39792CEA-75BF-4FC3-8A87-E2E29FCC4700}" srcOrd="1" destOrd="0" presId="urn:microsoft.com/office/officeart/2005/8/layout/orgChart1"/>
    <dgm:cxn modelId="{AC1B3E6C-0CAE-4DB6-9564-2DF67EC11C23}" type="presParOf" srcId="{39792CEA-75BF-4FC3-8A87-E2E29FCC4700}" destId="{EDA3F046-7586-4777-99FB-2181BE1D5445}" srcOrd="0" destOrd="0" presId="urn:microsoft.com/office/officeart/2005/8/layout/orgChart1"/>
    <dgm:cxn modelId="{2D54B066-6DEE-4531-94EA-B20092D0511E}" type="presParOf" srcId="{EDA3F046-7586-4777-99FB-2181BE1D5445}" destId="{E87C5627-2499-458E-AB9C-ACF7673BE9DF}" srcOrd="0" destOrd="0" presId="urn:microsoft.com/office/officeart/2005/8/layout/orgChart1"/>
    <dgm:cxn modelId="{BCCD4F3F-5934-4D36-8331-69A05169D7A5}" type="presParOf" srcId="{EDA3F046-7586-4777-99FB-2181BE1D5445}" destId="{3715400E-A7A6-46A0-B830-BC2C0D85AC81}" srcOrd="1" destOrd="0" presId="urn:microsoft.com/office/officeart/2005/8/layout/orgChart1"/>
    <dgm:cxn modelId="{C9FEE959-DCE4-46B8-928E-6816B9EAF0AD}" type="presParOf" srcId="{39792CEA-75BF-4FC3-8A87-E2E29FCC4700}" destId="{486B89AC-9400-42F6-A883-64CC77DB7FAA}" srcOrd="1" destOrd="0" presId="urn:microsoft.com/office/officeart/2005/8/layout/orgChart1"/>
    <dgm:cxn modelId="{965ACFF1-B1BE-4E7F-BBE9-A6E009FD9E5B}" type="presParOf" srcId="{39792CEA-75BF-4FC3-8A87-E2E29FCC4700}" destId="{27C89507-4C03-4030-AEAE-C7F705642C97}" srcOrd="2" destOrd="0" presId="urn:microsoft.com/office/officeart/2005/8/layout/orgChart1"/>
    <dgm:cxn modelId="{CF78DFF8-38EB-4619-8E79-109478B4A085}" type="presParOf" srcId="{82D66F90-EFE2-4CE7-9F56-BC9BF57E45D2}" destId="{0AFC2978-55B3-4DF2-949D-BA8172C33A20}" srcOrd="2" destOrd="0" presId="urn:microsoft.com/office/officeart/2005/8/layout/orgChart1"/>
    <dgm:cxn modelId="{CDE0A272-9517-4257-A684-C2F772CC5AB1}" type="presParOf" srcId="{82D66F90-EFE2-4CE7-9F56-BC9BF57E45D2}" destId="{C26EBE4B-2E47-42CD-81CD-A1911C206634}" srcOrd="3" destOrd="0" presId="urn:microsoft.com/office/officeart/2005/8/layout/orgChart1"/>
    <dgm:cxn modelId="{EE1C0DCD-3FDE-4CE5-8D7A-FFDC8AC7E1E9}" type="presParOf" srcId="{C26EBE4B-2E47-42CD-81CD-A1911C206634}" destId="{84120234-3BDC-4146-8FDC-180177A09068}" srcOrd="0" destOrd="0" presId="urn:microsoft.com/office/officeart/2005/8/layout/orgChart1"/>
    <dgm:cxn modelId="{1084D557-724A-4488-8433-AB3F9B118B0B}" type="presParOf" srcId="{84120234-3BDC-4146-8FDC-180177A09068}" destId="{08DBC7AC-D942-445C-9360-D94D0B891D58}" srcOrd="0" destOrd="0" presId="urn:microsoft.com/office/officeart/2005/8/layout/orgChart1"/>
    <dgm:cxn modelId="{7CA21589-EF27-4AF3-B918-6B33990C227B}" type="presParOf" srcId="{84120234-3BDC-4146-8FDC-180177A09068}" destId="{907BE9CF-6D25-4B37-BA37-3E2E2FDBD1E6}" srcOrd="1" destOrd="0" presId="urn:microsoft.com/office/officeart/2005/8/layout/orgChart1"/>
    <dgm:cxn modelId="{1D8E86CB-D37D-436A-953B-AA56C5219D40}" type="presParOf" srcId="{C26EBE4B-2E47-42CD-81CD-A1911C206634}" destId="{DB1B75ED-A496-4758-B5FE-95D4056255DD}" srcOrd="1" destOrd="0" presId="urn:microsoft.com/office/officeart/2005/8/layout/orgChart1"/>
    <dgm:cxn modelId="{A3E9C6B5-A31D-4068-B778-873E02B3945C}" type="presParOf" srcId="{C26EBE4B-2E47-42CD-81CD-A1911C206634}" destId="{A73DD660-CB7F-4D9B-9C15-8EFC8CA9C104}" srcOrd="2" destOrd="0" presId="urn:microsoft.com/office/officeart/2005/8/layout/orgChart1"/>
    <dgm:cxn modelId="{99134BAA-11C4-47F9-A84F-41BF9A048B43}" type="presParOf" srcId="{82D66F90-EFE2-4CE7-9F56-BC9BF57E45D2}" destId="{4E27A455-6E2A-472F-8386-13F50C15EC7A}" srcOrd="4" destOrd="0" presId="urn:microsoft.com/office/officeart/2005/8/layout/orgChart1"/>
    <dgm:cxn modelId="{048F1218-0652-4104-9FDA-42BABB9D827B}" type="presParOf" srcId="{82D66F90-EFE2-4CE7-9F56-BC9BF57E45D2}" destId="{6E63473C-2482-4955-97AE-1294C5C5D492}" srcOrd="5" destOrd="0" presId="urn:microsoft.com/office/officeart/2005/8/layout/orgChart1"/>
    <dgm:cxn modelId="{076AAB3E-B389-4531-ACE5-4583787A293B}" type="presParOf" srcId="{6E63473C-2482-4955-97AE-1294C5C5D492}" destId="{1DE1CB25-D53A-4334-8DD4-722C517DF2C9}" srcOrd="0" destOrd="0" presId="urn:microsoft.com/office/officeart/2005/8/layout/orgChart1"/>
    <dgm:cxn modelId="{A3976B5E-69EF-4C34-BF1A-F4FFEF865E67}" type="presParOf" srcId="{1DE1CB25-D53A-4334-8DD4-722C517DF2C9}" destId="{090A86DB-1328-4600-876E-7F04C5EA3952}" srcOrd="0" destOrd="0" presId="urn:microsoft.com/office/officeart/2005/8/layout/orgChart1"/>
    <dgm:cxn modelId="{FA32A488-FFCF-4A5D-94FF-E17BDD640AC0}" type="presParOf" srcId="{1DE1CB25-D53A-4334-8DD4-722C517DF2C9}" destId="{1461731B-9686-4894-A97A-C071A880E3CD}" srcOrd="1" destOrd="0" presId="urn:microsoft.com/office/officeart/2005/8/layout/orgChart1"/>
    <dgm:cxn modelId="{484FEFED-0E32-418E-9A10-52E156A589FD}" type="presParOf" srcId="{6E63473C-2482-4955-97AE-1294C5C5D492}" destId="{320C86D1-4CCD-4C6C-BCD1-8494BE478138}" srcOrd="1" destOrd="0" presId="urn:microsoft.com/office/officeart/2005/8/layout/orgChart1"/>
    <dgm:cxn modelId="{AEDA80E8-A23C-4AA6-BC82-679B2BBC7620}" type="presParOf" srcId="{6E63473C-2482-4955-97AE-1294C5C5D492}" destId="{B79FA793-75E8-4EB4-A9AB-4F9357D9399B}" srcOrd="2" destOrd="0" presId="urn:microsoft.com/office/officeart/2005/8/layout/orgChart1"/>
    <dgm:cxn modelId="{AC6C3ECC-C28D-41EE-B695-AE46CC46C275}" type="presParOf" srcId="{06810542-189E-4315-8FC8-402F9A4DB350}" destId="{A359614B-26C3-4602-9384-7FB0E45C05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70" custLinFactNeighborY="705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3390" custLinFactNeighborY="15389">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16560">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558A6928-ED1F-4302-BA59-FE601661F5E6}" type="presOf" srcId="{245A1B8C-0A83-438D-92D5-8633E1BE26BB}" destId="{15712139-693E-4646-9A5C-CBE4A43B6760}" srcOrd="0" destOrd="0" presId="urn:microsoft.com/office/officeart/2005/8/layout/process4"/>
    <dgm:cxn modelId="{A5F43AA7-28AB-40D7-B736-648F612003AC}" type="presOf" srcId="{045C8A85-50E1-43AD-928D-09257FFEF63A}" destId="{41FF585B-8EA3-4E4D-83AC-8812437BE154}" srcOrd="0" destOrd="0" presId="urn:microsoft.com/office/officeart/2005/8/layout/process4"/>
    <dgm:cxn modelId="{B1276A97-4CDB-4883-9198-04FBD4AB52FF}" type="presOf" srcId="{091E5520-C0DE-44B3-8C9B-059126DFA0E5}" destId="{C66A86B6-DDD3-43E5-A766-D6C99A3E7E74}" srcOrd="1" destOrd="0" presId="urn:microsoft.com/office/officeart/2005/8/layout/process4"/>
    <dgm:cxn modelId="{C5B4CCCA-8817-45BC-B1C5-19178DBECA88}" type="presOf" srcId="{6454E6D3-9798-41B8-BC6A-B75000A0AA72}" destId="{D4B77845-9309-4727-9212-2037054987BE}"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CC0FEAFC-2BE2-4F14-B422-EDA921728ED2}" type="presOf" srcId="{3AD2EF02-B5F9-4FEF-B7C2-9AC149B8D92A}" destId="{F4B0FF60-D52C-4276-98F7-E3C19D50F9DF}" srcOrd="0" destOrd="0" presId="urn:microsoft.com/office/officeart/2005/8/layout/process4"/>
    <dgm:cxn modelId="{7767DC14-698B-43BC-9635-FE052A95789C}" type="presOf" srcId="{091E5520-C0DE-44B3-8C9B-059126DFA0E5}" destId="{F3422F89-CF12-493D-AA06-9270E99C9D36}"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92381C02-11C1-4833-A889-B286DA19B88A}" type="presOf" srcId="{6454E6D3-9798-41B8-BC6A-B75000A0AA72}" destId="{C8AAFE37-FC5E-476A-9C02-EF78A1E242F5}" srcOrd="1" destOrd="0" presId="urn:microsoft.com/office/officeart/2005/8/layout/process4"/>
    <dgm:cxn modelId="{49395125-30F7-4564-BFEE-8B519A875BAB}" type="presOf" srcId="{EE9B87D8-59BF-446F-9F57-1C6026D1F017}" destId="{0425A4AB-5A0F-47F1-9401-20008695BC85}" srcOrd="0" destOrd="0" presId="urn:microsoft.com/office/officeart/2005/8/layout/process4"/>
    <dgm:cxn modelId="{139D2E02-09B7-4C8D-8A40-3B7F09806B26}" type="presOf" srcId="{93E3D1B6-50B6-41D9-BEAF-D779B84E4A87}" destId="{5A6EF1EA-5C6C-489E-9961-1364E9D136B3}"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A3312F1B-D27E-4C13-BEC9-107A50ACAD7C}" type="presParOf" srcId="{5A6EF1EA-5C6C-489E-9961-1364E9D136B3}" destId="{1214803B-6DA6-408C-BDAF-86CA5457B20E}" srcOrd="0" destOrd="0" presId="urn:microsoft.com/office/officeart/2005/8/layout/process4"/>
    <dgm:cxn modelId="{251F619D-AAF4-4644-96B5-3137C998DA1C}" type="presParOf" srcId="{1214803B-6DA6-408C-BDAF-86CA5457B20E}" destId="{D4B77845-9309-4727-9212-2037054987BE}" srcOrd="0" destOrd="0" presId="urn:microsoft.com/office/officeart/2005/8/layout/process4"/>
    <dgm:cxn modelId="{7A2E0D98-B627-44F7-BBED-725E2E629181}" type="presParOf" srcId="{1214803B-6DA6-408C-BDAF-86CA5457B20E}" destId="{C8AAFE37-FC5E-476A-9C02-EF78A1E242F5}" srcOrd="1" destOrd="0" presId="urn:microsoft.com/office/officeart/2005/8/layout/process4"/>
    <dgm:cxn modelId="{AD96C9B5-A443-4198-A508-D5D267E00653}" type="presParOf" srcId="{1214803B-6DA6-408C-BDAF-86CA5457B20E}" destId="{BFCFA7BE-8EDB-4504-8283-2E6C5E0D35C5}" srcOrd="2" destOrd="0" presId="urn:microsoft.com/office/officeart/2005/8/layout/process4"/>
    <dgm:cxn modelId="{A2FE5659-95E6-4F21-901A-53DC32D950A9}" type="presParOf" srcId="{BFCFA7BE-8EDB-4504-8283-2E6C5E0D35C5}" destId="{0425A4AB-5A0F-47F1-9401-20008695BC85}" srcOrd="0" destOrd="0" presId="urn:microsoft.com/office/officeart/2005/8/layout/process4"/>
    <dgm:cxn modelId="{7A643E50-94F0-499C-8475-3FC2CFD9225D}" type="presParOf" srcId="{BFCFA7BE-8EDB-4504-8283-2E6C5E0D35C5}" destId="{15712139-693E-4646-9A5C-CBE4A43B6760}" srcOrd="1" destOrd="0" presId="urn:microsoft.com/office/officeart/2005/8/layout/process4"/>
    <dgm:cxn modelId="{CC8595B7-C2A8-4B90-BCCF-0B40CD46CBA1}" type="presParOf" srcId="{5A6EF1EA-5C6C-489E-9961-1364E9D136B3}" destId="{5DFF6B22-10A5-4F09-877A-C84370401AFA}" srcOrd="1" destOrd="0" presId="urn:microsoft.com/office/officeart/2005/8/layout/process4"/>
    <dgm:cxn modelId="{8D9928D2-415A-4263-9BD6-7EC263499D0B}" type="presParOf" srcId="{5A6EF1EA-5C6C-489E-9961-1364E9D136B3}" destId="{85B22235-0618-4EEC-9851-A3ABB039BB6A}" srcOrd="2" destOrd="0" presId="urn:microsoft.com/office/officeart/2005/8/layout/process4"/>
    <dgm:cxn modelId="{68EFA14C-9BF3-46E4-8CD5-9B65E3C45379}" type="presParOf" srcId="{85B22235-0618-4EEC-9851-A3ABB039BB6A}" destId="{F3422F89-CF12-493D-AA06-9270E99C9D36}" srcOrd="0" destOrd="0" presId="urn:microsoft.com/office/officeart/2005/8/layout/process4"/>
    <dgm:cxn modelId="{F37A2540-B2A2-4A1F-9DE3-AC235113B2ED}" type="presParOf" srcId="{85B22235-0618-4EEC-9851-A3ABB039BB6A}" destId="{C66A86B6-DDD3-43E5-A766-D6C99A3E7E74}" srcOrd="1" destOrd="0" presId="urn:microsoft.com/office/officeart/2005/8/layout/process4"/>
    <dgm:cxn modelId="{6A95B7F7-517B-4A40-BF81-5A30AF915F90}" type="presParOf" srcId="{85B22235-0618-4EEC-9851-A3ABB039BB6A}" destId="{43A9EC5C-7EEB-4CCC-AEA3-4BEC9E703421}" srcOrd="2" destOrd="0" presId="urn:microsoft.com/office/officeart/2005/8/layout/process4"/>
    <dgm:cxn modelId="{8C567F49-99E2-4E13-9C09-EF1B12257902}" type="presParOf" srcId="{43A9EC5C-7EEB-4CCC-AEA3-4BEC9E703421}" destId="{41FF585B-8EA3-4E4D-83AC-8812437BE154}" srcOrd="0" destOrd="0" presId="urn:microsoft.com/office/officeart/2005/8/layout/process4"/>
    <dgm:cxn modelId="{BD640D09-1A98-4C4D-8413-628B78F58906}"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Ожидаемые    конечные    результаты    реализации программы               </a:t>
          </a:r>
          <a:endParaRPr lang="ru-RU" sz="36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Цель программы</a:t>
          </a:r>
          <a:endParaRPr lang="ru-RU" sz="36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Ожидаемые    конечные    результаты    реализации программы               </a:t>
          </a:r>
          <a:endParaRPr lang="ru-RU" sz="34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34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15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Цель программы</a:t>
          </a:r>
          <a:endParaRPr lang="ru-RU" sz="34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Ожидаемые    конечные    результаты    реализации программы               </a:t>
          </a:r>
          <a:endParaRPr lang="ru-RU" sz="34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kern="1200" dirty="0" smtClean="0"/>
            <a:t>Цель программы</a:t>
          </a:r>
          <a:endParaRPr lang="ru-RU" sz="34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Ожидаемые    конечные    результаты    реализации программы               </a:t>
          </a:r>
          <a:endParaRPr lang="ru-RU" sz="2100" kern="1200" dirty="0"/>
        </a:p>
      </dsp:txBody>
      <dsp:txXfrm>
        <a:off x="0" y="2904944"/>
        <a:ext cx="8640959" cy="580221"/>
      </dsp:txXfrm>
    </dsp:sp>
    <dsp:sp modelId="{B031C73B-B474-4BE6-B244-6B81C149C2E6}">
      <dsp:nvSpPr>
        <dsp:cNvPr id="0" name=""/>
        <dsp:cNvSpPr/>
      </dsp:nvSpPr>
      <dsp:spPr>
        <a:xfrm>
          <a:off x="1054"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959872" cy="2126135"/>
      </dsp:txXfrm>
    </dsp:sp>
    <dsp:sp modelId="{FC68AF90-7A3F-4D39-A5FB-C33EB71EE7D5}">
      <dsp:nvSpPr>
        <dsp:cNvPr id="0" name=""/>
        <dsp:cNvSpPr/>
      </dsp:nvSpPr>
      <dsp:spPr>
        <a:xfrm>
          <a:off x="960926"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960926" y="3630627"/>
        <a:ext cx="959872" cy="2126135"/>
      </dsp:txXfrm>
    </dsp:sp>
    <dsp:sp modelId="{34E9A9A9-CD89-4B25-A625-B413F5F39CC2}">
      <dsp:nvSpPr>
        <dsp:cNvPr id="0" name=""/>
        <dsp:cNvSpPr/>
      </dsp:nvSpPr>
      <dsp:spPr>
        <a:xfrm>
          <a:off x="1920799"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920799" y="3630627"/>
        <a:ext cx="959872" cy="2126135"/>
      </dsp:txXfrm>
    </dsp:sp>
    <dsp:sp modelId="{F1DF4E43-FEE3-4AA9-BD4C-BEF2F9F2E4FD}">
      <dsp:nvSpPr>
        <dsp:cNvPr id="0" name=""/>
        <dsp:cNvSpPr/>
      </dsp:nvSpPr>
      <dsp:spPr>
        <a:xfrm>
          <a:off x="2880671"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880671" y="3630627"/>
        <a:ext cx="959872" cy="2126135"/>
      </dsp:txXfrm>
    </dsp:sp>
    <dsp:sp modelId="{498192A2-6538-4AB8-A650-B0C79C7DC5F9}">
      <dsp:nvSpPr>
        <dsp:cNvPr id="0" name=""/>
        <dsp:cNvSpPr/>
      </dsp:nvSpPr>
      <dsp:spPr>
        <a:xfrm>
          <a:off x="3824033" y="3629181"/>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824033" y="3629181"/>
        <a:ext cx="959872" cy="2126135"/>
      </dsp:txXfrm>
    </dsp:sp>
    <dsp:sp modelId="{DFE9983C-6EBC-4302-ABB5-5774EA40AE7D}">
      <dsp:nvSpPr>
        <dsp:cNvPr id="0" name=""/>
        <dsp:cNvSpPr/>
      </dsp:nvSpPr>
      <dsp:spPr>
        <a:xfrm>
          <a:off x="4800415"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800415" y="3630627"/>
        <a:ext cx="959872" cy="2126135"/>
      </dsp:txXfrm>
    </dsp:sp>
    <dsp:sp modelId="{50B2C445-CB09-4DC1-A08F-31574DA966F9}">
      <dsp:nvSpPr>
        <dsp:cNvPr id="0" name=""/>
        <dsp:cNvSpPr/>
      </dsp:nvSpPr>
      <dsp:spPr>
        <a:xfrm>
          <a:off x="5760287"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760287" y="3630627"/>
        <a:ext cx="959872" cy="2126135"/>
      </dsp:txXfrm>
    </dsp:sp>
    <dsp:sp modelId="{D86A4351-8B78-4FE4-AC78-C8D10FE01630}">
      <dsp:nvSpPr>
        <dsp:cNvPr id="0" name=""/>
        <dsp:cNvSpPr/>
      </dsp:nvSpPr>
      <dsp:spPr>
        <a:xfrm>
          <a:off x="6720159"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720159" y="3630627"/>
        <a:ext cx="959872" cy="2126135"/>
      </dsp:txXfrm>
    </dsp:sp>
    <dsp:sp modelId="{1540128D-8AB6-48B0-B5B4-2CD134A7E939}">
      <dsp:nvSpPr>
        <dsp:cNvPr id="0" name=""/>
        <dsp:cNvSpPr/>
      </dsp:nvSpPr>
      <dsp:spPr>
        <a:xfrm>
          <a:off x="7680032" y="3630627"/>
          <a:ext cx="959872" cy="212613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7680032" y="3630627"/>
        <a:ext cx="959872"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Цель программы</a:t>
          </a:r>
          <a:endParaRPr lang="ru-RU" sz="21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906313"/>
          <a:ext cx="8496944" cy="3115093"/>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1906313"/>
        <a:ext cx="8496944" cy="1682150"/>
      </dsp:txXfrm>
    </dsp:sp>
    <dsp:sp modelId="{0DF2EA5F-1D72-474B-8A1E-2A786403A084}">
      <dsp:nvSpPr>
        <dsp:cNvPr id="0" name=""/>
        <dsp:cNvSpPr/>
      </dsp:nvSpPr>
      <dsp:spPr>
        <a:xfrm>
          <a:off x="0" y="3237203"/>
          <a:ext cx="8496944" cy="2363453"/>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90000"/>
            </a:lnSpc>
            <a:spcBef>
              <a:spcPct val="0"/>
            </a:spcBef>
            <a:spcAft>
              <a:spcPct val="35000"/>
            </a:spcAft>
          </a:pPr>
          <a:r>
            <a:rPr lang="ru-RU" sz="1200" kern="1200" dirty="0" smtClean="0"/>
            <a:t>- </a:t>
          </a:r>
          <a:r>
            <a:rPr lang="ru-RU" sz="1400" b="1" kern="1200" dirty="0" smtClean="0"/>
            <a:t>охват детей и молодежи организованными формами занятости и систематическими занятиями в сфере молодежной политики к 2020 году - 71%;</a:t>
          </a:r>
        </a:p>
        <a:p>
          <a:pPr lvl="0" algn="just" defTabSz="533400">
            <a:lnSpc>
              <a:spcPct val="90000"/>
            </a:lnSpc>
            <a:spcBef>
              <a:spcPct val="0"/>
            </a:spcBef>
            <a:spcAft>
              <a:spcPct val="35000"/>
            </a:spcAft>
          </a:pPr>
          <a:r>
            <a:rPr lang="ru-RU" sz="1400" b="1" kern="1200" dirty="0" smtClean="0"/>
            <a:t>- работа клуба молодых семей на постоянной основе;</a:t>
          </a:r>
        </a:p>
        <a:p>
          <a:pPr lvl="0" algn="just" defTabSz="533400">
            <a:lnSpc>
              <a:spcPct val="90000"/>
            </a:lnSpc>
            <a:spcBef>
              <a:spcPct val="0"/>
            </a:spcBef>
            <a:spcAft>
              <a:spcPct val="35000"/>
            </a:spcAft>
          </a:pPr>
          <a:r>
            <a:rPr lang="ru-RU" sz="1400" b="1" kern="1200" dirty="0" smtClean="0"/>
            <a:t>- увеличение доли молодежи в возрасте от 14 до 29 лет, охваченной мероприятиями по гражданско-патриотическому воспитанию до 15 %; </a:t>
          </a:r>
        </a:p>
        <a:p>
          <a:pPr lvl="0" algn="just" defTabSz="533400">
            <a:lnSpc>
              <a:spcPct val="90000"/>
            </a:lnSpc>
            <a:spcBef>
              <a:spcPct val="0"/>
            </a:spcBef>
            <a:spcAft>
              <a:spcPct val="35000"/>
            </a:spcAft>
          </a:pPr>
          <a:r>
            <a:rPr lang="ru-RU" sz="1400" b="1" kern="1200" dirty="0" smtClean="0"/>
            <a:t>- увеличение доли молодежи в возрасте от 14 до 29 лет участвующих в деятельности молодежных общественных объединений до 30, 0 %;</a:t>
          </a:r>
        </a:p>
        <a:p>
          <a:pPr lvl="0" algn="just" defTabSz="533400">
            <a:lnSpc>
              <a:spcPct val="90000"/>
            </a:lnSpc>
            <a:spcBef>
              <a:spcPct val="0"/>
            </a:spcBef>
            <a:spcAft>
              <a:spcPct val="35000"/>
            </a:spcAft>
          </a:pPr>
          <a:r>
            <a:rPr lang="ru-RU" sz="1400" b="1" kern="1200" dirty="0" smtClean="0"/>
            <a:t>- увеличение доли временно трудоустроенной молодежи в возрасте от 14 до 17 лет до 58,3 %.</a:t>
          </a:r>
        </a:p>
        <a:p>
          <a:pPr lvl="0" algn="just" defTabSz="533400">
            <a:lnSpc>
              <a:spcPct val="90000"/>
            </a:lnSpc>
            <a:spcBef>
              <a:spcPct val="0"/>
            </a:spcBef>
            <a:spcAft>
              <a:spcPct val="35000"/>
            </a:spcAft>
          </a:pPr>
          <a:r>
            <a:rPr lang="ru-RU" sz="1400" b="1" kern="1200"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kern="1200" dirty="0"/>
        </a:p>
      </dsp:txBody>
      <dsp:txXfrm>
        <a:off x="0" y="3237203"/>
        <a:ext cx="8496944" cy="2363453"/>
      </dsp:txXfrm>
    </dsp:sp>
    <dsp:sp modelId="{C66A86B6-DDD3-43E5-A766-D6C99A3E7E74}">
      <dsp:nvSpPr>
        <dsp:cNvPr id="0" name=""/>
        <dsp:cNvSpPr/>
      </dsp:nvSpPr>
      <dsp:spPr>
        <a:xfrm rot="10800000">
          <a:off x="0" y="27659"/>
          <a:ext cx="8496944" cy="2282678"/>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7659"/>
        <a:ext cx="8496944" cy="801220"/>
      </dsp:txXfrm>
    </dsp:sp>
    <dsp:sp modelId="{41FF585B-8EA3-4E4D-83AC-8812437BE154}">
      <dsp:nvSpPr>
        <dsp:cNvPr id="0" name=""/>
        <dsp:cNvSpPr/>
      </dsp:nvSpPr>
      <dsp:spPr>
        <a:xfrm>
          <a:off x="0" y="603216"/>
          <a:ext cx="8496944" cy="101046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603216"/>
        <a:ext cx="8496944" cy="101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031685"/>
          <a:ext cx="8496944" cy="2316773"/>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2031685"/>
        <a:ext cx="8496944" cy="1251057"/>
      </dsp:txXfrm>
    </dsp:sp>
    <dsp:sp modelId="{0DF2EA5F-1D72-474B-8A1E-2A786403A084}">
      <dsp:nvSpPr>
        <dsp:cNvPr id="0" name=""/>
        <dsp:cNvSpPr/>
      </dsp:nvSpPr>
      <dsp:spPr>
        <a:xfrm>
          <a:off x="0" y="3138784"/>
          <a:ext cx="8496944" cy="1757759"/>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-90%</a:t>
          </a:r>
          <a:endParaRPr lang="ru-RU" sz="1800" b="1" kern="1200" dirty="0"/>
        </a:p>
      </dsp:txBody>
      <dsp:txXfrm>
        <a:off x="0" y="3138784"/>
        <a:ext cx="8496944" cy="1757759"/>
      </dsp:txXfrm>
    </dsp:sp>
    <dsp:sp modelId="{C66A86B6-DDD3-43E5-A766-D6C99A3E7E74}">
      <dsp:nvSpPr>
        <dsp:cNvPr id="0" name=""/>
        <dsp:cNvSpPr/>
      </dsp:nvSpPr>
      <dsp:spPr>
        <a:xfrm rot="10800000">
          <a:off x="0" y="82152"/>
          <a:ext cx="8496944" cy="2311232"/>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82152"/>
        <a:ext cx="8496944" cy="811242"/>
      </dsp:txXfrm>
    </dsp:sp>
    <dsp:sp modelId="{41FF585B-8EA3-4E4D-83AC-8812437BE154}">
      <dsp:nvSpPr>
        <dsp:cNvPr id="0" name=""/>
        <dsp:cNvSpPr/>
      </dsp:nvSpPr>
      <dsp:spPr>
        <a:xfrm>
          <a:off x="0" y="947398"/>
          <a:ext cx="8496944" cy="751508"/>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947398"/>
        <a:ext cx="8496944" cy="75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Бюджетном послании Президента Российской Федерации</a:t>
          </a:r>
          <a:endParaRPr lang="ru-RU" sz="16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Прогнозе социально-экономического развития поселка Боровский</a:t>
          </a:r>
          <a:endParaRPr lang="ru-RU" sz="16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Муниципальных программах поселка Боровский</a:t>
          </a:r>
          <a:endParaRPr lang="ru-RU" sz="16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0,15 % от кадастровой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2 %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ru-RU" sz="6300" kern="1200" dirty="0" smtClean="0"/>
            <a:t>Расходы бюджета</a:t>
          </a:r>
          <a:endParaRPr lang="ru-RU" sz="63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8" cy="6192688"/>
        </a:xfrm>
        <a:prstGeom prst="triangl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1642"/>
          <a:ext cx="7885378" cy="443931"/>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6815" y="643313"/>
        <a:ext cx="7842036" cy="400589"/>
      </dsp:txXfrm>
    </dsp:sp>
    <dsp:sp modelId="{DAF86DAB-7CD3-4BC9-8A0C-BBE87582B9D8}">
      <dsp:nvSpPr>
        <dsp:cNvPr id="0" name=""/>
        <dsp:cNvSpPr/>
      </dsp:nvSpPr>
      <dsp:spPr>
        <a:xfrm>
          <a:off x="1022054" y="1190304"/>
          <a:ext cx="7971559" cy="56952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9856" y="1218106"/>
        <a:ext cx="7915955" cy="513916"/>
      </dsp:txXfrm>
    </dsp:sp>
    <dsp:sp modelId="{30A5ADDA-2DC0-402B-B660-9D5AB610F0C0}">
      <dsp:nvSpPr>
        <dsp:cNvPr id="0" name=""/>
        <dsp:cNvSpPr/>
      </dsp:nvSpPr>
      <dsp:spPr>
        <a:xfrm>
          <a:off x="1043609" y="1925844"/>
          <a:ext cx="7928448" cy="868484"/>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86005" y="1968240"/>
        <a:ext cx="7843656" cy="783692"/>
      </dsp:txXfrm>
    </dsp:sp>
    <dsp:sp modelId="{06D23EE5-40F9-459F-8909-3D4AF5485320}">
      <dsp:nvSpPr>
        <dsp:cNvPr id="0" name=""/>
        <dsp:cNvSpPr/>
      </dsp:nvSpPr>
      <dsp:spPr>
        <a:xfrm>
          <a:off x="932291" y="3107175"/>
          <a:ext cx="7927523" cy="1605243"/>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1010653" y="3185537"/>
        <a:ext cx="7770799" cy="1448519"/>
      </dsp:txXfrm>
    </dsp:sp>
    <dsp:sp modelId="{CFA6A1FB-7FEB-4E70-8DC1-AB03EE7EBA27}">
      <dsp:nvSpPr>
        <dsp:cNvPr id="0" name=""/>
        <dsp:cNvSpPr/>
      </dsp:nvSpPr>
      <dsp:spPr>
        <a:xfrm>
          <a:off x="1043609" y="5006124"/>
          <a:ext cx="7885378" cy="83856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84545" y="5047060"/>
        <a:ext cx="7803506" cy="756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A455-6E2A-472F-8386-13F50C15EC7A}">
      <dsp:nvSpPr>
        <dsp:cNvPr id="0" name=""/>
        <dsp:cNvSpPr/>
      </dsp:nvSpPr>
      <dsp:spPr>
        <a:xfrm>
          <a:off x="4626260" y="1311914"/>
          <a:ext cx="3143342" cy="209300"/>
        </a:xfrm>
        <a:custGeom>
          <a:avLst/>
          <a:gdLst/>
          <a:ahLst/>
          <a:cxnLst/>
          <a:rect l="0" t="0" r="0" b="0"/>
          <a:pathLst>
            <a:path>
              <a:moveTo>
                <a:pt x="0" y="0"/>
              </a:moveTo>
              <a:lnTo>
                <a:pt x="0" y="873"/>
              </a:lnTo>
              <a:lnTo>
                <a:pt x="3143342" y="873"/>
              </a:lnTo>
              <a:lnTo>
                <a:pt x="3143342" y="20930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978-55B3-4DF2-949D-BA8172C33A20}">
      <dsp:nvSpPr>
        <dsp:cNvPr id="0" name=""/>
        <dsp:cNvSpPr/>
      </dsp:nvSpPr>
      <dsp:spPr>
        <a:xfrm>
          <a:off x="4580540" y="1311914"/>
          <a:ext cx="91440" cy="279610"/>
        </a:xfrm>
        <a:custGeom>
          <a:avLst/>
          <a:gdLst/>
          <a:ahLst/>
          <a:cxnLst/>
          <a:rect l="0" t="0" r="0" b="0"/>
          <a:pathLst>
            <a:path>
              <a:moveTo>
                <a:pt x="45720" y="0"/>
              </a:moveTo>
              <a:lnTo>
                <a:pt x="45720" y="71182"/>
              </a:lnTo>
              <a:lnTo>
                <a:pt x="54950" y="71182"/>
              </a:lnTo>
              <a:lnTo>
                <a:pt x="54950" y="27961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C1752-FF61-4454-BB1E-6077F8A0275B}">
      <dsp:nvSpPr>
        <dsp:cNvPr id="0" name=""/>
        <dsp:cNvSpPr/>
      </dsp:nvSpPr>
      <dsp:spPr>
        <a:xfrm>
          <a:off x="1489130" y="1311914"/>
          <a:ext cx="3137129" cy="220208"/>
        </a:xfrm>
        <a:custGeom>
          <a:avLst/>
          <a:gdLst/>
          <a:ahLst/>
          <a:cxnLst/>
          <a:rect l="0" t="0" r="0" b="0"/>
          <a:pathLst>
            <a:path>
              <a:moveTo>
                <a:pt x="3137129" y="0"/>
              </a:moveTo>
              <a:lnTo>
                <a:pt x="3137129" y="11781"/>
              </a:lnTo>
              <a:lnTo>
                <a:pt x="0" y="11781"/>
              </a:lnTo>
              <a:lnTo>
                <a:pt x="0" y="22020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4F713-1F1B-49B8-AAF7-A265B88A9F80}">
      <dsp:nvSpPr>
        <dsp:cNvPr id="0" name=""/>
        <dsp:cNvSpPr/>
      </dsp:nvSpPr>
      <dsp:spPr>
        <a:xfrm>
          <a:off x="900879" y="97716"/>
          <a:ext cx="7450761" cy="1214198"/>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kern="1200" dirty="0">
            <a:latin typeface="Arial Black" panose="020B0A04020102020204" pitchFamily="34" charset="0"/>
          </a:endParaRPr>
        </a:p>
      </dsp:txBody>
      <dsp:txXfrm>
        <a:off x="900879" y="97716"/>
        <a:ext cx="7450761" cy="1214198"/>
      </dsp:txXfrm>
    </dsp:sp>
    <dsp:sp modelId="{E87C5627-2499-458E-AB9C-ACF7673BE9DF}">
      <dsp:nvSpPr>
        <dsp:cNvPr id="0" name=""/>
        <dsp:cNvSpPr/>
      </dsp:nvSpPr>
      <dsp:spPr>
        <a:xfrm>
          <a:off x="71278" y="1532123"/>
          <a:ext cx="2835703" cy="170824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НАЛОГОВЫЕ ДОХОДЫ </a:t>
          </a:r>
        </a:p>
        <a:p>
          <a:pPr lvl="0" algn="ctr" defTabSz="488950">
            <a:lnSpc>
              <a:spcPct val="90000"/>
            </a:lnSpc>
            <a:spcBef>
              <a:spcPct val="0"/>
            </a:spcBef>
            <a:spcAft>
              <a:spcPct val="35000"/>
            </a:spcAft>
          </a:pPr>
          <a:r>
            <a:rPr lang="ru-RU" sz="1100" kern="12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kern="1200" dirty="0">
            <a:latin typeface="Arial Black" panose="020B0A04020102020204" pitchFamily="34" charset="0"/>
          </a:endParaRPr>
        </a:p>
      </dsp:txBody>
      <dsp:txXfrm>
        <a:off x="71278" y="1532123"/>
        <a:ext cx="2835703" cy="1708240"/>
      </dsp:txXfrm>
    </dsp:sp>
    <dsp:sp modelId="{08DBC7AC-D942-445C-9360-D94D0B891D58}">
      <dsp:nvSpPr>
        <dsp:cNvPr id="0" name=""/>
        <dsp:cNvSpPr/>
      </dsp:nvSpPr>
      <dsp:spPr>
        <a:xfrm>
          <a:off x="3238898" y="1591524"/>
          <a:ext cx="2793184" cy="1634745"/>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НЕНАЛОГОВЫЕ ДОХОДЫ</a:t>
          </a:r>
        </a:p>
        <a:p>
          <a:pPr lvl="0" algn="ctr" defTabSz="488950">
            <a:lnSpc>
              <a:spcPct val="90000"/>
            </a:lnSpc>
            <a:spcBef>
              <a:spcPct val="0"/>
            </a:spcBef>
            <a:spcAft>
              <a:spcPct val="35000"/>
            </a:spcAft>
          </a:pPr>
          <a:r>
            <a:rPr lang="ru-RU" sz="1100" kern="12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kern="1200" dirty="0">
            <a:latin typeface="Arial Black" panose="020B0A04020102020204" pitchFamily="34" charset="0"/>
          </a:endParaRPr>
        </a:p>
      </dsp:txBody>
      <dsp:txXfrm>
        <a:off x="3238898" y="1591524"/>
        <a:ext cx="2793184" cy="1634745"/>
      </dsp:txXfrm>
    </dsp:sp>
    <dsp:sp modelId="{090A86DB-1328-4600-876E-7F04C5EA3952}">
      <dsp:nvSpPr>
        <dsp:cNvPr id="0" name=""/>
        <dsp:cNvSpPr/>
      </dsp:nvSpPr>
      <dsp:spPr>
        <a:xfrm>
          <a:off x="6378429" y="1521215"/>
          <a:ext cx="2782346" cy="1565031"/>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БЕЗВОЗМЕЗДНЫЕПОСТУПЛЕНИЯ</a:t>
          </a:r>
        </a:p>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kern="1200" dirty="0">
            <a:solidFill>
              <a:schemeClr val="bg1"/>
            </a:solidFill>
            <a:latin typeface="Arial Black" panose="020B0A04020102020204" pitchFamily="34" charset="0"/>
          </a:endParaRPr>
        </a:p>
      </dsp:txBody>
      <dsp:txXfrm>
        <a:off x="6378429" y="1521215"/>
        <a:ext cx="2782346" cy="156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67099"/>
          <a:ext cx="8496944" cy="3289403"/>
        </a:xfrm>
        <a:prstGeom prst="rec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Ожидаемые    конечные    результаты    реализации программы               </a:t>
          </a:r>
          <a:endParaRPr lang="ru-RU" sz="3200" kern="1200" dirty="0"/>
        </a:p>
      </dsp:txBody>
      <dsp:txXfrm>
        <a:off x="0" y="2467099"/>
        <a:ext cx="8496944" cy="1776277"/>
      </dsp:txXfrm>
    </dsp:sp>
    <dsp:sp modelId="{0425A4AB-5A0F-47F1-9401-20008695BC85}">
      <dsp:nvSpPr>
        <dsp:cNvPr id="0" name=""/>
        <dsp:cNvSpPr/>
      </dsp:nvSpPr>
      <dsp:spPr>
        <a:xfrm>
          <a:off x="1111" y="4177589"/>
          <a:ext cx="5974413" cy="151312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11" y="4177589"/>
        <a:ext cx="5974413" cy="1513125"/>
      </dsp:txXfrm>
    </dsp:sp>
    <dsp:sp modelId="{15712139-693E-4646-9A5C-CBE4A43B6760}">
      <dsp:nvSpPr>
        <dsp:cNvPr id="0" name=""/>
        <dsp:cNvSpPr/>
      </dsp:nvSpPr>
      <dsp:spPr>
        <a:xfrm>
          <a:off x="5975525" y="4177589"/>
          <a:ext cx="2520306" cy="1513125"/>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ru-RU" sz="1500" b="1" kern="1200" dirty="0" smtClean="0"/>
            <a:t>Повышение   уровня информированности населения муниципального образования о работе органов местного самоуправления</a:t>
          </a:r>
          <a:endParaRPr lang="ru-RU" sz="1500" b="1" kern="1200" dirty="0"/>
        </a:p>
      </dsp:txBody>
      <dsp:txXfrm>
        <a:off x="5975525" y="4177589"/>
        <a:ext cx="2520306" cy="1513125"/>
      </dsp:txXfrm>
    </dsp:sp>
    <dsp:sp modelId="{C66A86B6-DDD3-43E5-A766-D6C99A3E7E74}">
      <dsp:nvSpPr>
        <dsp:cNvPr id="0" name=""/>
        <dsp:cNvSpPr/>
      </dsp:nvSpPr>
      <dsp:spPr>
        <a:xfrm rot="10800000">
          <a:off x="0" y="358328"/>
          <a:ext cx="8496944" cy="2515082"/>
        </a:xfrm>
        <a:prstGeom prst="upArrowCallout">
          <a:avLst/>
        </a:prstGeom>
        <a:solidFill>
          <a:schemeClr val="accent3"/>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Цели программы</a:t>
          </a:r>
          <a:endParaRPr lang="ru-RU" sz="3200" kern="1200" dirty="0"/>
        </a:p>
      </dsp:txBody>
      <dsp:txXfrm rot="-10800000">
        <a:off x="0" y="358328"/>
        <a:ext cx="8496944" cy="882793"/>
      </dsp:txXfrm>
    </dsp:sp>
    <dsp:sp modelId="{41FF585B-8EA3-4E4D-83AC-8812437BE154}">
      <dsp:nvSpPr>
        <dsp:cNvPr id="0" name=""/>
        <dsp:cNvSpPr/>
      </dsp:nvSpPr>
      <dsp:spPr>
        <a:xfrm>
          <a:off x="144023" y="960710"/>
          <a:ext cx="4248472" cy="1067008"/>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144023" y="960710"/>
        <a:ext cx="4248472" cy="1067008"/>
      </dsp:txXfrm>
    </dsp:sp>
    <dsp:sp modelId="{F4B0FF60-D52C-4276-98F7-E3C19D50F9DF}">
      <dsp:nvSpPr>
        <dsp:cNvPr id="0" name=""/>
        <dsp:cNvSpPr/>
      </dsp:nvSpPr>
      <dsp:spPr>
        <a:xfrm>
          <a:off x="4248472" y="960717"/>
          <a:ext cx="4248472" cy="1102420"/>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248472" y="960717"/>
        <a:ext cx="4248472" cy="1102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0.8894</cdr:x>
      <cdr:y>0.22284</cdr:y>
    </cdr:from>
    <cdr:to>
      <cdr:x>1</cdr:x>
      <cdr:y>0.42951</cdr:y>
    </cdr:to>
    <cdr:sp macro="" textlink="">
      <cdr:nvSpPr>
        <cdr:cNvPr id="3" name="TextBox 2"/>
        <cdr:cNvSpPr txBox="1"/>
      </cdr:nvSpPr>
      <cdr:spPr>
        <a:xfrm xmlns:a="http://schemas.openxmlformats.org/drawingml/2006/main">
          <a:off x="7518225" y="9859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0.53097</cdr:x>
      <cdr:y>0.61111</cdr:y>
    </cdr:from>
    <cdr:to>
      <cdr:x>0.71463</cdr:x>
      <cdr:y>0.74131</cdr:y>
    </cdr:to>
    <cdr:sp macro="" textlink="">
      <cdr:nvSpPr>
        <cdr:cNvPr id="10" name="TextBox 9"/>
        <cdr:cNvSpPr txBox="1"/>
      </cdr:nvSpPr>
      <cdr:spPr>
        <a:xfrm xmlns:a="http://schemas.openxmlformats.org/drawingml/2006/main">
          <a:off x="4320480" y="3168352"/>
          <a:ext cx="1494424" cy="675032"/>
        </a:xfrm>
        <a:prstGeom xmlns:a="http://schemas.openxmlformats.org/drawingml/2006/main" prst="rect">
          <a:avLst/>
        </a:prstGeom>
        <a:solidFill xmlns:a="http://schemas.openxmlformats.org/drawingml/2006/main">
          <a:schemeClr val="bg2">
            <a:lumMod val="90000"/>
          </a:schemeClr>
        </a:solidFill>
      </cdr:spPr>
      <cdr:txBody>
        <a:bodyPr xmlns:a="http://schemas.openxmlformats.org/drawingml/2006/main" vertOverflow="clip" wrap="square" rtlCol="0"/>
        <a:lstStyle xmlns:a="http://schemas.openxmlformats.org/drawingml/2006/main"/>
        <a:p xmlns:a="http://schemas.openxmlformats.org/drawingml/2006/main">
          <a:r>
            <a:rPr lang="ru-RU" sz="1200" b="1" dirty="0" smtClean="0"/>
            <a:t>Национальная экономика -7 %</a:t>
          </a:r>
          <a:endParaRPr lang="ru-RU"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CDC0FED7-BE7E-464E-8A65-22E518031A78}" type="datetimeFigureOut">
              <a:rPr lang="ru-RU" smtClean="0"/>
              <a:t>09.11.2018</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63E757-2D9B-42AB-B5CE-183C5887DC8F}" type="slidenum">
              <a:rPr lang="ru-RU" smtClean="0"/>
              <a:t>17</a:t>
            </a:fld>
            <a:endParaRPr lang="ru-RU"/>
          </a:p>
        </p:txBody>
      </p:sp>
    </p:spTree>
    <p:extLst>
      <p:ext uri="{BB962C8B-B14F-4D97-AF65-F5344CB8AC3E}">
        <p14:creationId xmlns:p14="http://schemas.microsoft.com/office/powerpoint/2010/main" val="303092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E50056-16FB-45A5-9FC3-2F05DE37BFB3}" type="slidenum">
              <a:rPr lang="ru-RU" altLang="ru-RU" smtClean="0">
                <a:latin typeface="Arial" pitchFamily="34" charset="0"/>
              </a:rPr>
              <a:pPr eaLnBrk="1" hangingPunct="1">
                <a:spcBef>
                  <a:spcPct val="0"/>
                </a:spcBef>
              </a:pPr>
              <a:t>23</a:t>
            </a:fld>
            <a:endParaRPr lang="ru-RU" alt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6671B0-79AF-4674-8AF4-180425079346}" type="slidenum">
              <a:rPr lang="ru-RU" altLang="ru-RU" smtClean="0">
                <a:latin typeface="Arial" pitchFamily="34" charset="0"/>
              </a:rPr>
              <a:pPr eaLnBrk="1" hangingPunct="1">
                <a:spcBef>
                  <a:spcPct val="0"/>
                </a:spcBef>
              </a:pPr>
              <a:t>24</a:t>
            </a:fld>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24927A9-7ECB-45F5-8445-91224AFFAB1F}" type="datetimeFigureOut">
              <a:rPr lang="ru-RU" smtClean="0"/>
              <a:t>09.11.2018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9851DA0-1CBE-413B-91D2-B39FA237885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24927A9-7ECB-45F5-8445-91224AFFAB1F}" type="datetimeFigureOut">
              <a:rPr lang="ru-RU" smtClean="0"/>
              <a:t>09.11.2018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9851DA0-1CBE-413B-91D2-B39FA237885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922" y="1600203"/>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FADF77-69C0-4ECA-A753-18EC38047763}" type="slidenum">
              <a:rPr lang="ru-RU"/>
              <a:pPr>
                <a:defRPr/>
              </a:pPr>
              <a:t>‹#›</a:t>
            </a:fld>
            <a:endParaRPr lang="ru-RU"/>
          </a:p>
        </p:txBody>
      </p:sp>
    </p:spTree>
    <p:extLst>
      <p:ext uri="{BB962C8B-B14F-4D97-AF65-F5344CB8AC3E}">
        <p14:creationId xmlns:p14="http://schemas.microsoft.com/office/powerpoint/2010/main" val="119389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24927A9-7ECB-45F5-8445-91224AFFAB1F}" type="datetimeFigureOut">
              <a:rPr lang="ru-RU" smtClean="0"/>
              <a:t>09.11.2018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9851DA0-1CBE-413B-91D2-B39FA237885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24927A9-7ECB-45F5-8445-91224AFFAB1F}" type="datetimeFigureOut">
              <a:rPr lang="ru-RU" smtClean="0"/>
              <a:t>09.11.2018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24927A9-7ECB-45F5-8445-91224AFFAB1F}" type="datetimeFigureOut">
              <a:rPr lang="ru-RU" smtClean="0"/>
              <a:t>09.11.2018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851DA0-1CBE-413B-91D2-B39FA2378858}"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24927A9-7ECB-45F5-8445-91224AFFAB1F}" type="datetimeFigureOut">
              <a:rPr lang="ru-RU" smtClean="0"/>
              <a:t>09.11.2018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9851DA0-1CBE-413B-91D2-B39FA23788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_____Microsoft_Excel1.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3.xml"/><Relationship Id="rId4" Type="http://schemas.openxmlformats.org/officeDocument/2006/relationships/diagramLayout" Target="../diagrams/layout8.xml"/><Relationship Id="rId9"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_____Microsoft_Excel5.xlsx"/></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_____Microsoft_Excel7.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package" Target="../embeddings/_____Microsoft_Excel8.xlsx"/></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borovskiy-adm.ru/sites/default/files/fotogalery/fotos/dsc_0238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479915"/>
            <a:ext cx="3995380" cy="22246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osss\обменник\Суппес О.В\фото для отчета 2018\дороги тротуары\DSC_0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105" y="4479915"/>
            <a:ext cx="4154425" cy="23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osss\обменник\Суппес О.В\фото для отчета 2018\Цветущий Боровский\Сибирская 2\сибирска 2 2017 на конкурс\IMG_04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2289977"/>
            <a:ext cx="3902864" cy="21166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osss\обменник\Суппес О.В\фото для отчета 2018\Открытие СК\g3M755m2go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05" y="2421984"/>
            <a:ext cx="4154425" cy="19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osss\обменник\Суппес О.В\фото для отчета 2018\виды поселка\1_00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105" y="288668"/>
            <a:ext cx="4154425" cy="1988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osss\обменник\для Новиковой\красим заборы 2017\aJIvzeL6ViI.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024" y="268064"/>
            <a:ext cx="3902864" cy="1988203"/>
          </a:xfrm>
          <a:prstGeom prst="rect">
            <a:avLst/>
          </a:prstGeom>
          <a:noFill/>
          <a:extLst/>
        </p:spPr>
      </p:pic>
      <p:sp>
        <p:nvSpPr>
          <p:cNvPr id="2" name="Заголовок 1"/>
          <p:cNvSpPr>
            <a:spLocks noGrp="1"/>
          </p:cNvSpPr>
          <p:nvPr>
            <p:ph type="ctrTitle"/>
          </p:nvPr>
        </p:nvSpPr>
        <p:spPr>
          <a:xfrm>
            <a:off x="539552" y="671214"/>
            <a:ext cx="7772400" cy="1584176"/>
          </a:xfrm>
        </p:spPr>
        <p:txBody>
          <a:bodyPr>
            <a:normAutofit fontScale="90000"/>
          </a:bodyPr>
          <a:lstStyle/>
          <a:p>
            <a:r>
              <a:rPr lang="ru-RU" sz="5400" b="1" i="1" dirty="0" smtClean="0">
                <a:solidFill>
                  <a:srgbClr val="00B0F0"/>
                </a:solidFill>
                <a:cs typeface="Aharoni" panose="02010803020104030203" pitchFamily="2" charset="-79"/>
              </a:rPr>
              <a:t>БЮДЖЕТ ДЛЯ ГРАЖДАН</a:t>
            </a:r>
            <a:endParaRPr lang="ru-RU" sz="5400" b="1" i="1" dirty="0">
              <a:solidFill>
                <a:srgbClr val="00B0F0"/>
              </a:solidFill>
              <a:cs typeface="Aharoni" panose="02010803020104030203" pitchFamily="2" charset="-79"/>
            </a:endParaRPr>
          </a:p>
        </p:txBody>
      </p:sp>
      <p:sp>
        <p:nvSpPr>
          <p:cNvPr id="3" name="Подзаголовок 2"/>
          <p:cNvSpPr>
            <a:spLocks noGrp="1"/>
          </p:cNvSpPr>
          <p:nvPr>
            <p:ph type="subTitle" idx="1"/>
          </p:nvPr>
        </p:nvSpPr>
        <p:spPr>
          <a:xfrm>
            <a:off x="0" y="3140968"/>
            <a:ext cx="9105282" cy="1800200"/>
          </a:xfrm>
        </p:spPr>
        <p:txBody>
          <a:bodyPr>
            <a:noAutofit/>
          </a:bodyPr>
          <a:lstStyle/>
          <a:p>
            <a:pPr algn="ctr"/>
            <a:r>
              <a:rPr lang="ru-RU" sz="2800" b="1" i="1" dirty="0" smtClean="0">
                <a:solidFill>
                  <a:srgbClr val="FFFF00"/>
                </a:solidFill>
                <a:latin typeface="Arial Black" panose="020B0A04020102020204" pitchFamily="34" charset="0"/>
              </a:rPr>
              <a:t>к решению о проекте  бюджета муниципального образования поселок Боровский на 2019 </a:t>
            </a:r>
            <a:r>
              <a:rPr lang="ru-RU" sz="2800" b="1" i="1" dirty="0">
                <a:solidFill>
                  <a:srgbClr val="FFFF00"/>
                </a:solidFill>
                <a:latin typeface="Arial Black" panose="020B0A04020102020204" pitchFamily="34" charset="0"/>
              </a:rPr>
              <a:t>год и плановый период </a:t>
            </a:r>
            <a:r>
              <a:rPr lang="ru-RU" sz="2800" b="1" i="1" dirty="0" smtClean="0">
                <a:solidFill>
                  <a:srgbClr val="FFFF00"/>
                </a:solidFill>
                <a:latin typeface="Arial Black" panose="020B0A04020102020204" pitchFamily="34" charset="0"/>
              </a:rPr>
              <a:t>2020  и 2021 </a:t>
            </a:r>
            <a:r>
              <a:rPr lang="ru-RU" sz="2800" b="1" i="1" dirty="0">
                <a:solidFill>
                  <a:srgbClr val="FFFF00"/>
                </a:solidFill>
                <a:latin typeface="Arial Black" panose="020B0A04020102020204" pitchFamily="34" charset="0"/>
              </a:rPr>
              <a:t>годов </a:t>
            </a: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20656"/>
          </a:xfrm>
        </p:spPr>
        <p:txBody>
          <a:bodyPr>
            <a:normAutofit fontScale="90000"/>
          </a:bodyPr>
          <a:lstStyle/>
          <a:p>
            <a:pPr algn="ctr"/>
            <a:r>
              <a:rPr lang="ru-RU" sz="2800" dirty="0">
                <a:latin typeface="Arial Black" panose="020B0A04020102020204" pitchFamily="34" charset="0"/>
              </a:rPr>
              <a:t>Какие 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203543982"/>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5002857"/>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соответствующего 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909199"/>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14</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3017550"/>
            <a:ext cx="4368800" cy="58477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40661"/>
            <a:ext cx="4368800"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962819"/>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63680"/>
            <a:ext cx="4405313"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127961"/>
            <a:ext cx="4416425" cy="338554"/>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7979590" cy="3744416"/>
          </a:xfrm>
        </p:spPr>
        <p:txBody>
          <a:bodyPr>
            <a:noAutofit/>
          </a:bodyPr>
          <a:lstStyle/>
          <a:p>
            <a:pPr algn="ctr"/>
            <a:r>
              <a:rPr lang="ru-RU" sz="3200" b="1"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b="1" dirty="0">
              <a:latin typeface="Arial" panose="020B0604020202020204" pitchFamily="34" charset="0"/>
              <a:cs typeface="Arial" panose="020B0604020202020204" pitchFamily="34" charset="0"/>
            </a:endParaRPr>
          </a:p>
          <a:p>
            <a:pPr marL="0" indent="0" algn="ctr">
              <a:buNone/>
            </a:pPr>
            <a:r>
              <a:rPr lang="ru-RU" altLang="ru-RU" sz="3200" b="1"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b="1" dirty="0" smtClean="0">
                <a:latin typeface="Arial" panose="020B0604020202020204" pitchFamily="34" charset="0"/>
                <a:cs typeface="Arial" panose="020B0604020202020204" pitchFamily="34" charset="0"/>
              </a:rPr>
              <a:t>муниципального образования поселок Боровский на 2019 </a:t>
            </a:r>
            <a:r>
              <a:rPr lang="ru-RU" altLang="ru-RU" sz="3200" b="1" dirty="0">
                <a:latin typeface="Arial" panose="020B0604020202020204" pitchFamily="34" charset="0"/>
                <a:cs typeface="Arial" panose="020B0604020202020204" pitchFamily="34" charset="0"/>
              </a:rPr>
              <a:t>год и на плановый период </a:t>
            </a:r>
            <a:r>
              <a:rPr lang="ru-RU" altLang="ru-RU" sz="3200" b="1" dirty="0" smtClean="0">
                <a:latin typeface="Arial" panose="020B0604020202020204" pitchFamily="34" charset="0"/>
                <a:cs typeface="Arial" panose="020B0604020202020204" pitchFamily="34" charset="0"/>
              </a:rPr>
              <a:t>2020 </a:t>
            </a:r>
            <a:r>
              <a:rPr lang="ru-RU" altLang="ru-RU" sz="3200" b="1" dirty="0">
                <a:latin typeface="Arial" panose="020B0604020202020204" pitchFamily="34" charset="0"/>
                <a:cs typeface="Arial" panose="020B0604020202020204" pitchFamily="34" charset="0"/>
              </a:rPr>
              <a:t>и </a:t>
            </a:r>
            <a:r>
              <a:rPr lang="ru-RU" altLang="ru-RU" sz="3200" b="1" dirty="0" smtClean="0">
                <a:latin typeface="Arial" panose="020B0604020202020204" pitchFamily="34" charset="0"/>
                <a:cs typeface="Arial" panose="020B0604020202020204" pitchFamily="34" charset="0"/>
              </a:rPr>
              <a:t>2021 годов</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a:bodyPr>
          <a:lstStyle/>
          <a:p>
            <a:pPr>
              <a:defRPr/>
            </a:pPr>
            <a:fld id="{B91E31E2-C459-40AA-BE94-1EC6F14E2909}" type="slidenum">
              <a:rPr lang="ru-RU"/>
              <a:pPr>
                <a:defRPr/>
              </a:pPr>
              <a:t>16</a:t>
            </a:fld>
            <a:endParaRPr lang="ru-RU" dirty="0"/>
          </a:p>
        </p:txBody>
      </p:sp>
      <p:sp>
        <p:nvSpPr>
          <p:cNvPr id="9" name="Text Box 16"/>
          <p:cNvSpPr txBox="1">
            <a:spLocks noChangeArrowheads="1"/>
          </p:cNvSpPr>
          <p:nvPr/>
        </p:nvSpPr>
        <p:spPr bwMode="auto">
          <a:xfrm>
            <a:off x="1872208" y="1162487"/>
            <a:ext cx="7020272" cy="2277547"/>
          </a:xfrm>
          <a:prstGeom prst="rect">
            <a:avLst/>
          </a:prstGeom>
          <a:solidFill>
            <a:schemeClr val="bg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01.01.2018г. – 18581 человек,</a:t>
            </a:r>
          </a:p>
          <a:p>
            <a:pPr>
              <a:spcBef>
                <a:spcPts val="600"/>
              </a:spcBef>
              <a:buClrTx/>
              <a:buFontTx/>
              <a:buNone/>
              <a:defRPr/>
            </a:pPr>
            <a:r>
              <a:rPr lang="ru-RU" altLang="ru-RU" sz="1300" b="1" dirty="0" smtClean="0">
                <a:latin typeface="Tahoma" pitchFamily="34" charset="0"/>
                <a:cs typeface="+mn-cs"/>
              </a:rPr>
              <a:t>              на 01.01.2022 г. – 19780 человек. </a:t>
            </a:r>
          </a:p>
          <a:p>
            <a:pPr>
              <a:spcBef>
                <a:spcPts val="600"/>
              </a:spcBef>
              <a:buClrTx/>
              <a:buFontTx/>
              <a:buNone/>
              <a:defRPr/>
            </a:pPr>
            <a:r>
              <a:rPr lang="ru-RU" altLang="ru-RU" sz="1300" b="1" dirty="0" smtClean="0">
                <a:latin typeface="Tahoma" pitchFamily="34" charset="0"/>
                <a:cs typeface="+mn-cs"/>
              </a:rPr>
              <a:t>              Величина естественного прироста в 2017г. составила 93 человека.</a:t>
            </a:r>
          </a:p>
          <a:p>
            <a:pPr>
              <a:spcBef>
                <a:spcPts val="600"/>
              </a:spcBef>
              <a:buClrTx/>
              <a:buFontTx/>
              <a:buNone/>
              <a:defRPr/>
            </a:pPr>
            <a:r>
              <a:rPr lang="ru-RU" altLang="ru-RU" sz="1300" b="1" dirty="0" smtClean="0">
                <a:latin typeface="Tahoma" pitchFamily="34" charset="0"/>
                <a:cs typeface="+mn-cs"/>
              </a:rPr>
              <a:t>                  В прогнозируемом периоде 2019-2021 гг. ежегодный естественный                     прирост населения составит 90 -100 человек.</a:t>
            </a:r>
          </a:p>
          <a:p>
            <a:pPr>
              <a:spcBef>
                <a:spcPts val="600"/>
              </a:spcBef>
              <a:buClrTx/>
              <a:buFontTx/>
              <a:buNone/>
              <a:defRPr/>
            </a:pPr>
            <a:r>
              <a:rPr lang="ru-RU" altLang="ru-RU" sz="1300" b="1" dirty="0" smtClean="0">
                <a:latin typeface="Tahoma" pitchFamily="34" charset="0"/>
                <a:cs typeface="+mn-cs"/>
              </a:rPr>
              <a:t>Величина миграционного прироста населения за период с 2018 г. по 2021г. составит 200 человек.</a:t>
            </a:r>
          </a:p>
          <a:p>
            <a:pPr>
              <a:spcBef>
                <a:spcPts val="600"/>
              </a:spcBef>
              <a:buClrTx/>
              <a:buFontTx/>
              <a:buNone/>
              <a:defRPr/>
            </a:pPr>
            <a:r>
              <a:rPr lang="ru-RU" altLang="ru-RU" sz="1300" b="1" dirty="0" smtClean="0">
                <a:latin typeface="Tahoma" pitchFamily="34" charset="0"/>
                <a:cs typeface="+mn-cs"/>
              </a:rPr>
              <a:t>В прогнозируемом периоде 2019-2021гг. ожидается увеличение численности населения на 767 человек .</a:t>
            </a:r>
          </a:p>
        </p:txBody>
      </p:sp>
      <p:sp>
        <p:nvSpPr>
          <p:cNvPr id="10" name="Text Box 20"/>
          <p:cNvSpPr txBox="1">
            <a:spLocks noChangeArrowheads="1"/>
          </p:cNvSpPr>
          <p:nvPr/>
        </p:nvSpPr>
        <p:spPr bwMode="auto">
          <a:xfrm>
            <a:off x="393476" y="4568725"/>
            <a:ext cx="6698804" cy="1452563"/>
          </a:xfrm>
          <a:prstGeom prst="rect">
            <a:avLst/>
          </a:prstGeom>
          <a:solidFill>
            <a:schemeClr val="bg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2018 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2018году уровень зарегистрированной безработицы составил 1,1 %.</a:t>
            </a:r>
          </a:p>
          <a:p>
            <a:pPr>
              <a:spcBef>
                <a:spcPts val="700"/>
              </a:spcBef>
              <a:buClrTx/>
              <a:buFontTx/>
              <a:buNone/>
              <a:defRPr/>
            </a:pPr>
            <a:r>
              <a:rPr lang="ru-RU" altLang="ru-RU" sz="1300" b="1" dirty="0" smtClean="0">
                <a:latin typeface="Tahoma" pitchFamily="34" charset="0"/>
                <a:cs typeface="+mn-cs"/>
              </a:rPr>
              <a:t>К концу 2018 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достигнет 0,4% и сохранится </a:t>
            </a:r>
            <a:r>
              <a:rPr lang="ru-RU" altLang="ru-RU" sz="1300" b="1" dirty="0" smtClean="0">
                <a:latin typeface="Tahoma" pitchFamily="34" charset="0"/>
              </a:rPr>
              <a:t>примерно </a:t>
            </a:r>
            <a:r>
              <a:rPr lang="ru-RU" altLang="ru-RU" sz="1300" b="1" dirty="0" smtClean="0">
                <a:latin typeface="Tahoma" pitchFamily="34" charset="0"/>
                <a:cs typeface="+mn-cs"/>
              </a:rPr>
              <a:t>на том же уровне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2019-2021гг.</a:t>
            </a: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7950" y="1412875"/>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1152"/>
            <a:ext cx="8532441" cy="780696"/>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ru-RU" sz="3200" dirty="0" smtClean="0">
                <a:latin typeface="Arial Black" panose="020B0A04020102020204" pitchFamily="34" charset="0"/>
              </a:rPr>
              <a:t>Ввод жилых домов, тыс.м2</a:t>
            </a:r>
            <a:endParaRPr lang="ru-RU" sz="3200" dirty="0">
              <a:latin typeface="Arial Black" panose="020B0A04020102020204" pitchFamily="34" charset="0"/>
            </a:endParaRPr>
          </a:p>
        </p:txBody>
      </p:sp>
      <p:sp>
        <p:nvSpPr>
          <p:cNvPr id="3" name="Объект 2"/>
          <p:cNvSpPr>
            <a:spLocks noGrp="1"/>
          </p:cNvSpPr>
          <p:nvPr>
            <p:ph idx="1"/>
          </p:nvPr>
        </p:nvSpPr>
        <p:spPr/>
        <p:txBody>
          <a:bodyPr/>
          <a:lstStyle/>
          <a:p>
            <a:endParaRPr lang="ru-RU"/>
          </a:p>
        </p:txBody>
      </p:sp>
      <p:graphicFrame>
        <p:nvGraphicFramePr>
          <p:cNvPr id="5" name="Group 52"/>
          <p:cNvGraphicFramePr>
            <a:graphicFrameLocks noGrp="1"/>
          </p:cNvGraphicFramePr>
          <p:nvPr>
            <p:extLst>
              <p:ext uri="{D42A27DB-BD31-4B8C-83A1-F6EECF244321}">
                <p14:modId xmlns:p14="http://schemas.microsoft.com/office/powerpoint/2010/main" val="4136951734"/>
              </p:ext>
            </p:extLst>
          </p:nvPr>
        </p:nvGraphicFramePr>
        <p:xfrm>
          <a:off x="395536" y="1268760"/>
          <a:ext cx="4679950" cy="5088237"/>
        </p:xfrm>
        <a:graphic>
          <a:graphicData uri="http://schemas.openxmlformats.org/drawingml/2006/table">
            <a:tbl>
              <a:tblPr/>
              <a:tblGrid>
                <a:gridCol w="2446159"/>
                <a:gridCol w="2233791"/>
              </a:tblGrid>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2015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17,7</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2016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27,1</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74377">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2017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11,7</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2018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оценка</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30,6</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2019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Arial Black" panose="020B0A04020102020204" pitchFamily="34" charset="0"/>
                          <a:cs typeface="Arial" charset="0"/>
                        </a:rPr>
                        <a:t>20</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2020 год-2021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3" descr="\\Bosss\обменник\Суппес О.В\ДОМА фото\ЖК Шоколад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157990"/>
            <a:ext cx="3348372" cy="2487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Bosss\обменник\Суппес О.В\ДОМА фото\14_0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933056"/>
            <a:ext cx="345638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511544"/>
          </a:xfrm>
        </p:spPr>
        <p:txBody>
          <a:bodyPr/>
          <a:lstStyle/>
          <a:p>
            <a:pPr marL="320040" indent="-320040" algn="ctr" eaLnBrk="1" fontAlgn="auto" hangingPunct="1">
              <a:spcAft>
                <a:spcPts val="0"/>
              </a:spcAft>
              <a:buClr>
                <a:schemeClr val="accent6">
                  <a:lumMod val="75000"/>
                </a:schemeClr>
              </a:buClr>
              <a:defRPr/>
            </a:pPr>
            <a:r>
              <a:rPr lang="ru-RU" sz="2400" dirty="0" smtClean="0">
                <a:latin typeface="Arial Black" panose="020B0A04020102020204" pitchFamily="34" charset="0"/>
              </a:rPr>
              <a:t>Потребительский рынок</a:t>
            </a:r>
            <a:endParaRPr lang="ru-RU" sz="2400" dirty="0">
              <a:latin typeface="Arial Black" panose="020B0A040201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418860152"/>
              </p:ext>
            </p:extLst>
          </p:nvPr>
        </p:nvGraphicFramePr>
        <p:xfrm>
          <a:off x="179512" y="764704"/>
          <a:ext cx="8569325" cy="5891640"/>
        </p:xfrm>
        <a:graphic>
          <a:graphicData uri="http://schemas.openxmlformats.org/drawingml/2006/table">
            <a:tbl>
              <a:tblPr/>
              <a:tblGrid>
                <a:gridCol w="3106738"/>
                <a:gridCol w="1081087"/>
                <a:gridCol w="935038"/>
                <a:gridCol w="1285875"/>
                <a:gridCol w="1152525"/>
                <a:gridCol w="1008062"/>
              </a:tblGrid>
              <a:tr h="769587">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Наименование показателя</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smtClean="0">
                          <a:solidFill>
                            <a:srgbClr val="000000"/>
                          </a:solidFill>
                          <a:effectLst/>
                          <a:latin typeface="Arial"/>
                          <a:ea typeface="Times New Roman"/>
                          <a:cs typeface="Times New Roman"/>
                        </a:rPr>
                        <a:t>2017</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9 мес. </a:t>
                      </a:r>
                      <a:r>
                        <a:rPr lang="ru-RU" sz="1300" b="1" i="1" dirty="0" smtClean="0">
                          <a:solidFill>
                            <a:srgbClr val="000000"/>
                          </a:solidFill>
                          <a:effectLst/>
                          <a:latin typeface="Arial"/>
                          <a:ea typeface="Times New Roman"/>
                          <a:cs typeface="Times New Roman"/>
                        </a:rPr>
                        <a:t>2018 </a:t>
                      </a:r>
                      <a:r>
                        <a:rPr lang="ru-RU" sz="1300" b="1" i="1" dirty="0">
                          <a:solidFill>
                            <a:srgbClr val="000000"/>
                          </a:solidFill>
                          <a:effectLst/>
                          <a:latin typeface="Arial"/>
                          <a:ea typeface="Times New Roman"/>
                          <a:cs typeface="Times New Roman"/>
                        </a:rPr>
                        <a:t>г.</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Оценка </a:t>
                      </a:r>
                      <a:r>
                        <a:rPr lang="ru-RU" sz="1300" b="1" i="1" dirty="0" smtClean="0">
                          <a:solidFill>
                            <a:srgbClr val="000000"/>
                          </a:solidFill>
                          <a:effectLst/>
                          <a:latin typeface="Arial"/>
                          <a:ea typeface="Times New Roman"/>
                          <a:cs typeface="Times New Roman"/>
                        </a:rPr>
                        <a:t>2018г</a:t>
                      </a:r>
                      <a:r>
                        <a:rPr lang="ru-RU" sz="1300" b="1" i="1" dirty="0">
                          <a:solidFill>
                            <a:srgbClr val="000000"/>
                          </a:solidFill>
                          <a:effectLst/>
                          <a:latin typeface="Arial"/>
                          <a:ea typeface="Times New Roman"/>
                          <a:cs typeface="Times New Roman"/>
                        </a:rPr>
                        <a:t>.</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Прогноз </a:t>
                      </a:r>
                      <a:r>
                        <a:rPr lang="ru-RU" sz="1300" b="1" i="1" dirty="0" smtClean="0">
                          <a:solidFill>
                            <a:srgbClr val="000000"/>
                          </a:solidFill>
                          <a:effectLst/>
                          <a:latin typeface="Arial"/>
                          <a:ea typeface="Times New Roman"/>
                          <a:cs typeface="Times New Roman"/>
                        </a:rPr>
                        <a:t>2019 </a:t>
                      </a:r>
                      <a:r>
                        <a:rPr lang="ru-RU" sz="1300" b="1" i="1" dirty="0">
                          <a:solidFill>
                            <a:srgbClr val="000000"/>
                          </a:solidFill>
                          <a:effectLst/>
                          <a:latin typeface="Arial"/>
                          <a:ea typeface="Times New Roman"/>
                          <a:cs typeface="Times New Roman"/>
                        </a:rPr>
                        <a:t>г.</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Прогноз </a:t>
                      </a:r>
                      <a:r>
                        <a:rPr lang="ru-RU" sz="1300" b="1" i="1" dirty="0" smtClean="0">
                          <a:solidFill>
                            <a:srgbClr val="000000"/>
                          </a:solidFill>
                          <a:effectLst/>
                          <a:latin typeface="Arial"/>
                          <a:ea typeface="Times New Roman"/>
                          <a:cs typeface="Times New Roman"/>
                        </a:rPr>
                        <a:t>2020 </a:t>
                      </a:r>
                      <a:r>
                        <a:rPr lang="ru-RU" sz="1300" b="1" i="1" dirty="0">
                          <a:solidFill>
                            <a:srgbClr val="000000"/>
                          </a:solidFill>
                          <a:effectLst/>
                          <a:latin typeface="Arial"/>
                          <a:ea typeface="Times New Roman"/>
                          <a:cs typeface="Times New Roman"/>
                        </a:rPr>
                        <a:t>г.</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8254">
                <a:tc>
                  <a:txBody>
                    <a:bodyPr/>
                    <a:lstStyle/>
                    <a:p>
                      <a:pPr eaLnBrk="0" fontAlgn="t" hangingPunct="0">
                        <a:lnSpc>
                          <a:spcPct val="115000"/>
                        </a:lnSpc>
                        <a:spcAft>
                          <a:spcPts val="0"/>
                        </a:spcAft>
                      </a:pPr>
                      <a:r>
                        <a:rPr lang="ru-RU" sz="1200" b="1" i="1" kern="1200">
                          <a:solidFill>
                            <a:srgbClr val="000000"/>
                          </a:solidFill>
                          <a:effectLst/>
                          <a:latin typeface="Arial"/>
                          <a:ea typeface="Times New Roman"/>
                          <a:cs typeface="Times New Roman"/>
                        </a:rPr>
                        <a:t>Сфера торговли</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200" kern="1200">
                          <a:solidFill>
                            <a:srgbClr val="000000"/>
                          </a:solidFill>
                          <a:effectLst/>
                          <a:latin typeface="Arial"/>
                          <a:ea typeface="Times New Roman"/>
                          <a:cs typeface="Times New Roman"/>
                        </a:rPr>
                        <a:t>Оборот розничной торговли всего, млн..руб.</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1304</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1321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1338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p>
                      <a:pPr marL="347345" indent="-347345" algn="ctr" eaLnBrk="0" fontAlgn="b" hangingPunct="0">
                        <a:lnSpc>
                          <a:spcPct val="115000"/>
                        </a:lnSpc>
                        <a:spcAft>
                          <a:spcPts val="0"/>
                        </a:spcAft>
                      </a:pPr>
                      <a:r>
                        <a:rPr lang="ru-RU" sz="1200">
                          <a:effectLst/>
                          <a:latin typeface="Arial"/>
                          <a:ea typeface="Times New Roman"/>
                          <a:cs typeface="Times New Roman"/>
                        </a:rPr>
                        <a:t>1362</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p>
                      <a:pPr marL="347345" indent="-347345" algn="ctr" eaLnBrk="0" fontAlgn="b" hangingPunct="0">
                        <a:lnSpc>
                          <a:spcPct val="115000"/>
                        </a:lnSpc>
                        <a:spcAft>
                          <a:spcPts val="0"/>
                        </a:spcAft>
                      </a:pPr>
                      <a:r>
                        <a:rPr lang="ru-RU" sz="1200">
                          <a:effectLst/>
                          <a:latin typeface="Arial"/>
                          <a:ea typeface="Times New Roman"/>
                          <a:cs typeface="Times New Roman"/>
                        </a:rPr>
                        <a:t>1380</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08659">
                <a:tc>
                  <a:txBody>
                    <a:bodyPr/>
                    <a:lstStyle/>
                    <a:p>
                      <a:pPr indent="33655" eaLnBrk="0" fontAlgn="t" hangingPunct="0">
                        <a:lnSpc>
                          <a:spcPct val="115000"/>
                        </a:lnSpc>
                        <a:spcAft>
                          <a:spcPts val="0"/>
                        </a:spcAft>
                      </a:pPr>
                      <a:r>
                        <a:rPr lang="ru-RU" sz="1200" kern="1200" dirty="0">
                          <a:solidFill>
                            <a:srgbClr val="000000"/>
                          </a:solidFill>
                          <a:effectLst/>
                          <a:latin typeface="Arial"/>
                          <a:ea typeface="Times New Roman"/>
                          <a:cs typeface="Times New Roman"/>
                        </a:rPr>
                        <a:t> - на душу населения, руб. </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70179,2</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69875,7</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70372,9</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70206,2</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69696,9</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200" kern="1200">
                          <a:solidFill>
                            <a:srgbClr val="000000"/>
                          </a:solidFill>
                          <a:effectLst/>
                          <a:latin typeface="Arial"/>
                          <a:ea typeface="Times New Roman"/>
                          <a:cs typeface="Times New Roman"/>
                        </a:rPr>
                        <a:t>Количество объектов торговли всего,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89</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89</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90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91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p>
                      <a:pPr marL="347345" indent="-347345" algn="ctr" eaLnBrk="0" fontAlgn="b" hangingPunct="0">
                        <a:lnSpc>
                          <a:spcPct val="115000"/>
                        </a:lnSpc>
                        <a:spcAft>
                          <a:spcPts val="0"/>
                        </a:spcAft>
                      </a:pPr>
                      <a:r>
                        <a:rPr lang="ru-RU" sz="1200">
                          <a:effectLst/>
                          <a:latin typeface="Arial"/>
                          <a:ea typeface="Times New Roman"/>
                          <a:cs typeface="Times New Roman"/>
                        </a:rPr>
                        <a:t>92</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08659">
                <a:tc>
                  <a:txBody>
                    <a:bodyPr/>
                    <a:lstStyle/>
                    <a:p>
                      <a:pPr eaLnBrk="0" fontAlgn="t" hangingPunct="0">
                        <a:lnSpc>
                          <a:spcPct val="115000"/>
                        </a:lnSpc>
                        <a:spcAft>
                          <a:spcPts val="0"/>
                        </a:spcAft>
                      </a:pPr>
                      <a:r>
                        <a:rPr lang="ru-RU" sz="1200" kern="1200">
                          <a:solidFill>
                            <a:srgbClr val="000000"/>
                          </a:solidFill>
                          <a:effectLst/>
                          <a:latin typeface="Arial"/>
                          <a:ea typeface="Times New Roman"/>
                          <a:cs typeface="Times New Roman"/>
                        </a:rPr>
                        <a:t>Количество введенных объектов,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3</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p>
                      <a:pPr marL="347345" indent="-347345" algn="ctr" eaLnBrk="0" fontAlgn="b" hangingPunct="0">
                        <a:lnSpc>
                          <a:spcPct val="115000"/>
                        </a:lnSpc>
                        <a:spcAft>
                          <a:spcPts val="0"/>
                        </a:spcAft>
                      </a:pPr>
                      <a:r>
                        <a:rPr lang="ru-RU" sz="1200">
                          <a:effectLst/>
                          <a:latin typeface="Arial"/>
                          <a:ea typeface="Times New Roman"/>
                          <a:cs typeface="Times New Roman"/>
                        </a:rPr>
                        <a:t>1</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71945">
                <a:tc>
                  <a:txBody>
                    <a:bodyPr/>
                    <a:lstStyle/>
                    <a:p>
                      <a:pPr eaLnBrk="0" fontAlgn="t" hangingPunct="0">
                        <a:lnSpc>
                          <a:spcPct val="115000"/>
                        </a:lnSpc>
                        <a:spcAft>
                          <a:spcPts val="0"/>
                        </a:spcAft>
                      </a:pPr>
                      <a:r>
                        <a:rPr lang="ru-RU" sz="1200" kern="1200">
                          <a:solidFill>
                            <a:srgbClr val="000000"/>
                          </a:solidFill>
                          <a:effectLst/>
                          <a:latin typeface="Arial"/>
                          <a:ea typeface="Times New Roman"/>
                          <a:cs typeface="Times New Roman"/>
                        </a:rPr>
                        <a:t>Количество объектов, прекративших деятельность</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0</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p>
                      <a:pPr marL="347345" indent="-347345" algn="ctr" eaLnBrk="0" fontAlgn="b" hangingPunct="0">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p>
                      <a:pPr marL="347345" indent="-347345" algn="ctr" eaLnBrk="0" fontAlgn="b" hangingPunct="0">
                        <a:lnSpc>
                          <a:spcPct val="115000"/>
                        </a:lnSpc>
                        <a:spcAft>
                          <a:spcPts val="0"/>
                        </a:spcAft>
                      </a:pPr>
                      <a:r>
                        <a:rPr lang="ru-RU" sz="1200">
                          <a:effectLst/>
                          <a:latin typeface="Arial"/>
                          <a:ea typeface="Times New Roman"/>
                          <a:cs typeface="Times New Roman"/>
                        </a:rPr>
                        <a:t>0</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418254">
                <a:tc>
                  <a:txBody>
                    <a:bodyPr/>
                    <a:lstStyle/>
                    <a:p>
                      <a:pPr eaLnBrk="0" fontAlgn="t" hangingPunct="0">
                        <a:lnSpc>
                          <a:spcPct val="115000"/>
                        </a:lnSpc>
                        <a:spcAft>
                          <a:spcPts val="0"/>
                        </a:spcAft>
                      </a:pPr>
                      <a:r>
                        <a:rPr lang="ru-RU" sz="1200" b="1" i="1" kern="1200">
                          <a:solidFill>
                            <a:srgbClr val="000000"/>
                          </a:solidFill>
                          <a:effectLst/>
                          <a:latin typeface="Arial"/>
                          <a:ea typeface="Times New Roman"/>
                          <a:cs typeface="Times New Roman"/>
                        </a:rPr>
                        <a:t>Сфера общественного питания</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200">
                          <a:effectLst/>
                          <a:latin typeface="Arial"/>
                          <a:ea typeface="Times New Roman"/>
                          <a:cs typeface="Times New Roman"/>
                        </a:rPr>
                        <a:t> </a:t>
                      </a:r>
                      <a:endParaRPr lang="ru-RU" sz="1100">
                        <a:effectLst/>
                        <a:latin typeface="Calibri"/>
                        <a:ea typeface="Calibri"/>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200" kern="1200">
                          <a:solidFill>
                            <a:srgbClr val="000000"/>
                          </a:solidFill>
                          <a:effectLst/>
                          <a:latin typeface="Arial"/>
                          <a:ea typeface="Times New Roman"/>
                          <a:cs typeface="Times New Roman"/>
                        </a:rPr>
                        <a:t>Оборот общественного питания, всего, млн.руб.</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49,2</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51,3</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53,4</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58,9</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65,1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1314">
                <a:tc>
                  <a:txBody>
                    <a:bodyPr/>
                    <a:lstStyle/>
                    <a:p>
                      <a:pPr eaLnBrk="0" fontAlgn="t" hangingPunct="0">
                        <a:lnSpc>
                          <a:spcPct val="115000"/>
                        </a:lnSpc>
                        <a:spcAft>
                          <a:spcPts val="0"/>
                        </a:spcAft>
                      </a:pPr>
                      <a:r>
                        <a:rPr lang="ru-RU" sz="1200" kern="1200" dirty="0">
                          <a:solidFill>
                            <a:srgbClr val="000000"/>
                          </a:solidFill>
                          <a:effectLst/>
                          <a:latin typeface="Arial"/>
                          <a:ea typeface="Times New Roman"/>
                          <a:cs typeface="Times New Roman"/>
                        </a:rPr>
                        <a:t>- на душу населения, руб. </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dirty="0">
                          <a:effectLst/>
                          <a:latin typeface="Arial"/>
                          <a:ea typeface="Times New Roman"/>
                          <a:cs typeface="Times New Roman"/>
                        </a:rPr>
                        <a:t>2649</a:t>
                      </a:r>
                      <a:endParaRPr lang="ru-RU" sz="1100" dirty="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2714</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2809</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3036</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dirty="0">
                          <a:effectLst/>
                          <a:latin typeface="Arial"/>
                          <a:ea typeface="Times New Roman"/>
                          <a:cs typeface="Times New Roman"/>
                        </a:rPr>
                        <a:t>3288</a:t>
                      </a:r>
                      <a:endParaRPr lang="ru-RU" sz="1100" dirty="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bl>
          </a:graphicData>
        </a:graphic>
      </p:graphicFrame>
    </p:spTree>
    <p:extLst>
      <p:ext uri="{BB962C8B-B14F-4D97-AF65-F5344CB8AC3E}">
        <p14:creationId xmlns:p14="http://schemas.microsoft.com/office/powerpoint/2010/main" val="9704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20</a:t>
            </a:fld>
            <a:endParaRPr lang="ru-RU" dirty="0"/>
          </a:p>
        </p:txBody>
      </p:sp>
      <p:graphicFrame>
        <p:nvGraphicFramePr>
          <p:cNvPr id="3" name="Схема 2"/>
          <p:cNvGraphicFramePr/>
          <p:nvPr>
            <p:extLst>
              <p:ext uri="{D42A27DB-BD31-4B8C-83A1-F6EECF244321}">
                <p14:modId xmlns:p14="http://schemas.microsoft.com/office/powerpoint/2010/main" val="2615916021"/>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2019 </a:t>
            </a:r>
            <a:r>
              <a:rPr lang="ru-RU" sz="2200" b="1" dirty="0">
                <a:solidFill>
                  <a:schemeClr val="tx1"/>
                </a:solidFill>
              </a:rPr>
              <a:t>год и на плановый период </a:t>
            </a:r>
            <a:r>
              <a:rPr lang="ru-RU" sz="2200" b="1" dirty="0" smtClean="0">
                <a:solidFill>
                  <a:schemeClr val="tx1"/>
                </a:solidFill>
              </a:rPr>
              <a:t>2020 </a:t>
            </a:r>
            <a:r>
              <a:rPr lang="ru-RU" sz="2200" b="1" dirty="0">
                <a:solidFill>
                  <a:schemeClr val="tx1"/>
                </a:solidFill>
              </a:rPr>
              <a:t>и </a:t>
            </a:r>
            <a:r>
              <a:rPr lang="ru-RU" sz="2200" b="1" dirty="0" smtClean="0">
                <a:solidFill>
                  <a:schemeClr val="tx1"/>
                </a:solidFill>
              </a:rPr>
              <a:t>2021 годов</a:t>
            </a:r>
            <a:endParaRPr lang="ru-RU" sz="2200" b="1" dirty="0">
              <a:solidFill>
                <a:schemeClr val="tx1"/>
              </a:solidFill>
            </a:endParaRP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21</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a:t>
            </a:r>
            <a:r>
              <a:rPr lang="ru-RU" sz="2300" b="1" dirty="0" smtClean="0">
                <a:solidFill>
                  <a:schemeClr val="tx1"/>
                </a:solidFill>
              </a:rPr>
              <a:t>2018, 2019 </a:t>
            </a:r>
            <a:r>
              <a:rPr lang="ru-RU" sz="2300" b="1" dirty="0">
                <a:solidFill>
                  <a:schemeClr val="tx1"/>
                </a:solidFill>
              </a:rPr>
              <a:t>годы и на плановый период </a:t>
            </a:r>
            <a:r>
              <a:rPr lang="ru-RU" sz="2300" b="1" dirty="0" smtClean="0">
                <a:solidFill>
                  <a:schemeClr val="tx1"/>
                </a:solidFill>
              </a:rPr>
              <a:t>2020 </a:t>
            </a:r>
            <a:r>
              <a:rPr lang="ru-RU" sz="2300" b="1" dirty="0">
                <a:solidFill>
                  <a:schemeClr val="tx1"/>
                </a:solidFill>
              </a:rPr>
              <a:t>и </a:t>
            </a:r>
            <a:r>
              <a:rPr lang="ru-RU" sz="2300" b="1" dirty="0" smtClean="0">
                <a:solidFill>
                  <a:schemeClr val="tx1"/>
                </a:solidFill>
              </a:rPr>
              <a:t>2021 </a:t>
            </a:r>
            <a:r>
              <a:rPr lang="ru-RU" sz="2300" b="1" dirty="0">
                <a:solidFill>
                  <a:schemeClr val="tx1"/>
                </a:solidFill>
              </a:rPr>
              <a:t>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1021629130"/>
              </p:ext>
            </p:extLst>
          </p:nvPr>
        </p:nvGraphicFramePr>
        <p:xfrm>
          <a:off x="246062" y="1458913"/>
          <a:ext cx="8674100" cy="5138439"/>
        </p:xfrm>
        <a:graphic>
          <a:graphicData uri="http://schemas.openxmlformats.org/presentationml/2006/ole">
            <mc:AlternateContent xmlns:mc="http://schemas.openxmlformats.org/markup-compatibility/2006">
              <mc:Choice xmlns:v="urn:schemas-microsoft-com:vml" Requires="v">
                <p:oleObj spid="_x0000_s5142" name="Лист" r:id="rId4" imgW="8715375" imgH="4448270" progId="Excel.Sheet.12">
                  <p:embed/>
                </p:oleObj>
              </mc:Choice>
              <mc:Fallback>
                <p:oleObj name="Лист" r:id="rId4" imgW="8715375" imgH="4448270" progId="Excel.Sheet.12">
                  <p:embed/>
                  <p:pic>
                    <p:nvPicPr>
                      <p:cNvPr id="0" name=""/>
                      <p:cNvPicPr>
                        <a:picLocks noChangeAspect="1" noChangeArrowheads="1"/>
                      </p:cNvPicPr>
                      <p:nvPr/>
                    </p:nvPicPr>
                    <p:blipFill>
                      <a:blip r:embed="rId5"/>
                      <a:srcRect/>
                      <a:stretch>
                        <a:fillRect/>
                      </a:stretch>
                    </p:blipFill>
                    <p:spPr bwMode="auto">
                      <a:xfrm>
                        <a:off x="246062" y="1458913"/>
                        <a:ext cx="8674100" cy="51384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a:bodyPr>
          <a:lstStyle/>
          <a:p>
            <a:pPr eaLnBrk="1" fontAlgn="auto" hangingPunct="1">
              <a:spcAft>
                <a:spcPts val="0"/>
              </a:spcAft>
              <a:defRPr/>
            </a:pPr>
            <a:r>
              <a:rPr lang="ru-RU" altLang="ru-RU" sz="2800" b="1" smtClean="0"/>
              <a:t>Из каких поступлений в настоящее время формируется доходная часть бюджета?</a:t>
            </a:r>
          </a:p>
        </p:txBody>
      </p:sp>
      <p:graphicFrame>
        <p:nvGraphicFramePr>
          <p:cNvPr id="4" name="Объект 3"/>
          <p:cNvGraphicFramePr>
            <a:graphicFrameLocks noGrp="1"/>
          </p:cNvGraphicFramePr>
          <p:nvPr>
            <p:ph idx="1"/>
          </p:nvPr>
        </p:nvGraphicFramePr>
        <p:xfrm>
          <a:off x="1" y="1196756"/>
          <a:ext cx="9252520"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2535041673"/>
              </p:ext>
            </p:extLst>
          </p:nvPr>
        </p:nvGraphicFramePr>
        <p:xfrm>
          <a:off x="112721" y="4581526"/>
          <a:ext cx="2942560" cy="2087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46712469"/>
              </p:ext>
            </p:extLst>
          </p:nvPr>
        </p:nvGraphicFramePr>
        <p:xfrm>
          <a:off x="3352721" y="4652963"/>
          <a:ext cx="2942560" cy="20891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551357919"/>
              </p:ext>
            </p:extLst>
          </p:nvPr>
        </p:nvGraphicFramePr>
        <p:xfrm>
          <a:off x="6180881" y="4652963"/>
          <a:ext cx="2942560" cy="20891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45369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altLang="ru-RU" sz="4000" b="1" dirty="0" smtClean="0"/>
              <a:t>Бюджет 2018-2021 года (собственные доходы)</a:t>
            </a:r>
          </a:p>
        </p:txBody>
      </p:sp>
      <p:graphicFrame>
        <p:nvGraphicFramePr>
          <p:cNvPr id="5123" name="Group 3"/>
          <p:cNvGraphicFramePr>
            <a:graphicFrameLocks noGrp="1"/>
          </p:cNvGraphicFramePr>
          <p:nvPr>
            <p:ph type="tbl" idx="1"/>
            <p:extLst>
              <p:ext uri="{D42A27DB-BD31-4B8C-83A1-F6EECF244321}">
                <p14:modId xmlns:p14="http://schemas.microsoft.com/office/powerpoint/2010/main" val="2929901883"/>
              </p:ext>
            </p:extLst>
          </p:nvPr>
        </p:nvGraphicFramePr>
        <p:xfrm>
          <a:off x="324000" y="1628776"/>
          <a:ext cx="8428319" cy="5147629"/>
        </p:xfrm>
        <a:graphic>
          <a:graphicData uri="http://schemas.openxmlformats.org/drawingml/2006/table">
            <a:tbl>
              <a:tblPr/>
              <a:tblGrid>
                <a:gridCol w="1831252"/>
                <a:gridCol w="1567620"/>
                <a:gridCol w="1698255"/>
                <a:gridCol w="1632937"/>
                <a:gridCol w="1698255"/>
              </a:tblGrid>
              <a:tr h="1977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2018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2019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2020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2021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Собственные доходы</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31,3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28,3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29,6</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31,2</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Разница с предыдущем годом</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a:t>
                      </a:r>
                      <a:r>
                        <a:rPr lang="ru-RU" sz="2800" dirty="0">
                          <a:latin typeface="Arial" panose="020B0604020202020204" pitchFamily="34" charset="0"/>
                          <a:cs typeface="Arial" panose="020B0604020202020204" pitchFamily="34" charset="0"/>
                        </a:rPr>
                        <a:t>3</a:t>
                      </a:r>
                      <a:endParaRPr lang="ru-RU" sz="2800" dirty="0" smtClean="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+1,3</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+1,6</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6290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921" y="274639"/>
            <a:ext cx="8229600" cy="561975"/>
          </a:xfrm>
        </p:spPr>
        <p:txBody>
          <a:bodyPr rtlCol="0">
            <a:normAutofit fontScale="90000"/>
          </a:bodyPr>
          <a:lstStyle/>
          <a:p>
            <a:pPr algn="ctr" eaLnBrk="1" fontAlgn="auto" hangingPunct="1">
              <a:spcAft>
                <a:spcPts val="0"/>
              </a:spcAft>
              <a:defRPr/>
            </a:pPr>
            <a:r>
              <a:rPr lang="ru-RU" altLang="ru-RU" dirty="0" smtClean="0"/>
              <a:t>Собственные доходы</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785688378"/>
              </p:ext>
            </p:extLst>
          </p:nvPr>
        </p:nvGraphicFramePr>
        <p:xfrm>
          <a:off x="260640" y="906464"/>
          <a:ext cx="8490240" cy="5186833"/>
        </p:xfrm>
        <a:graphic>
          <a:graphicData uri="http://schemas.openxmlformats.org/drawingml/2006/table">
            <a:tbl>
              <a:tblPr/>
              <a:tblGrid>
                <a:gridCol w="2808615"/>
                <a:gridCol w="1959499"/>
                <a:gridCol w="2024816"/>
                <a:gridCol w="1697310"/>
              </a:tblGrid>
              <a:tr h="103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2018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2019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Разница, млн. руб.</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НДФЛ</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5,2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+0,4</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Налог на имущество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Земельный налог</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17,5</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Аренда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2,6</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2,7</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Реализация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Прочие 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0,6</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Итого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31,3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28,3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9564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ru-RU" altLang="ru-RU" sz="3200" b="1" dirty="0" smtClean="0">
                <a:solidFill>
                  <a:schemeClr val="tx1">
                    <a:lumMod val="95000"/>
                    <a:lumOff val="5000"/>
                  </a:schemeClr>
                </a:solidFill>
                <a:latin typeface="Arial" pitchFamily="34" charset="0"/>
                <a:cs typeface="Arial" pitchFamily="34" charset="0"/>
              </a:rPr>
              <a:t>Безвозмездные поступления в бюджет в 2019 году</a:t>
            </a:r>
          </a:p>
        </p:txBody>
      </p:sp>
      <p:sp>
        <p:nvSpPr>
          <p:cNvPr id="24579" name="Rectangle 3"/>
          <p:cNvSpPr>
            <a:spLocks noGrp="1" noChangeArrowheads="1"/>
          </p:cNvSpPr>
          <p:nvPr>
            <p:ph idx="1"/>
          </p:nvPr>
        </p:nvSpPr>
        <p:spPr>
          <a:xfrm>
            <a:off x="456480" y="1600200"/>
            <a:ext cx="8231040" cy="4997450"/>
          </a:xfrm>
        </p:spPr>
        <p:txBody>
          <a:bodyPr rtlCol="0">
            <a:normAutofit/>
          </a:bodyPr>
          <a:lstStyle/>
          <a:p>
            <a:pPr eaLnBrk="1" fontAlgn="auto" hangingPunct="1">
              <a:spcAft>
                <a:spcPts val="0"/>
              </a:spcAft>
              <a:defRPr/>
            </a:pPr>
            <a:r>
              <a:rPr lang="ru-RU" sz="3600" b="0" dirty="0" smtClean="0"/>
              <a:t>Дотация - 401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Субвенция «Воинский учет» -1069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Иные межбюджетные трансферты– 18086 тыс. руб. </a:t>
            </a:r>
          </a:p>
        </p:txBody>
      </p:sp>
    </p:spTree>
    <p:extLst>
      <p:ext uri="{BB962C8B-B14F-4D97-AF65-F5344CB8AC3E}">
        <p14:creationId xmlns:p14="http://schemas.microsoft.com/office/powerpoint/2010/main" val="1645732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27</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a:t>
            </a:r>
            <a:r>
              <a:rPr lang="ru-RU" sz="1900" b="1" dirty="0" smtClean="0">
                <a:solidFill>
                  <a:schemeClr val="tx1"/>
                </a:solidFill>
              </a:rPr>
              <a:t>2018-2019 </a:t>
            </a:r>
            <a:r>
              <a:rPr lang="ru-RU" sz="1900" b="1" dirty="0">
                <a:solidFill>
                  <a:schemeClr val="tx1"/>
                </a:solidFill>
              </a:rPr>
              <a:t>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3207230914"/>
              </p:ext>
            </p:extLst>
          </p:nvPr>
        </p:nvGraphicFramePr>
        <p:xfrm>
          <a:off x="134671" y="953788"/>
          <a:ext cx="8928992" cy="5715571"/>
        </p:xfrm>
        <a:graphic>
          <a:graphicData uri="http://schemas.openxmlformats.org/presentationml/2006/ole">
            <mc:AlternateContent xmlns:mc="http://schemas.openxmlformats.org/markup-compatibility/2006">
              <mc:Choice xmlns:v="urn:schemas-microsoft-com:vml" Requires="v">
                <p:oleObj spid="_x0000_s6164" name="Лист" r:id="rId4" imgW="3181540" imgH="2285857" progId="Excel.Sheet.12">
                  <p:embed/>
                </p:oleObj>
              </mc:Choice>
              <mc:Fallback>
                <p:oleObj name="Лист" r:id="rId4" imgW="3181540" imgH="2285857" progId="Excel.Sheet.12">
                  <p:embed/>
                  <p:pic>
                    <p:nvPicPr>
                      <p:cNvPr id="0" name=""/>
                      <p:cNvPicPr>
                        <a:picLocks noChangeAspect="1" noChangeArrowheads="1"/>
                      </p:cNvPicPr>
                      <p:nvPr/>
                    </p:nvPicPr>
                    <p:blipFill>
                      <a:blip r:embed="rId5"/>
                      <a:srcRect/>
                      <a:stretch>
                        <a:fillRect/>
                      </a:stretch>
                    </p:blipFill>
                    <p:spPr bwMode="auto">
                      <a:xfrm>
                        <a:off x="134671" y="953788"/>
                        <a:ext cx="8928992" cy="57155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80001" y="188914"/>
            <a:ext cx="8856000" cy="1152525"/>
          </a:xfrm>
        </p:spPr>
        <p:txBody>
          <a:bodyPr/>
          <a:lstStyle/>
          <a:p>
            <a:pPr algn="ctr" eaLnBrk="1" hangingPunct="1"/>
            <a:r>
              <a:rPr lang="ru-RU" altLang="ru-RU" sz="2800" b="1" dirty="0" smtClean="0"/>
              <a:t>В каких пропорциях распределены расходы  бюджета в 2019 году? </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228148366"/>
              </p:ext>
            </p:extLst>
          </p:nvPr>
        </p:nvGraphicFramePr>
        <p:xfrm>
          <a:off x="251520" y="1412776"/>
          <a:ext cx="849694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45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29</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2018 </a:t>
            </a:r>
            <a:r>
              <a:rPr lang="ru-RU" sz="2400" b="1" dirty="0">
                <a:solidFill>
                  <a:schemeClr val="tx1"/>
                </a:solidFill>
              </a:rPr>
              <a:t>– </a:t>
            </a:r>
            <a:r>
              <a:rPr lang="ru-RU" sz="2400" b="1" dirty="0" smtClean="0">
                <a:solidFill>
                  <a:schemeClr val="tx1"/>
                </a:solidFill>
              </a:rPr>
              <a:t>2019 </a:t>
            </a:r>
            <a:r>
              <a:rPr lang="ru-RU" sz="2400" b="1" dirty="0">
                <a:solidFill>
                  <a:schemeClr val="tx1"/>
                </a:solidFill>
              </a:rPr>
              <a:t>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1276392064"/>
              </p:ext>
            </p:extLst>
          </p:nvPr>
        </p:nvGraphicFramePr>
        <p:xfrm>
          <a:off x="190500" y="784225"/>
          <a:ext cx="8761413" cy="5624513"/>
        </p:xfrm>
        <a:graphic>
          <a:graphicData uri="http://schemas.openxmlformats.org/presentationml/2006/ole">
            <mc:AlternateContent xmlns:mc="http://schemas.openxmlformats.org/markup-compatibility/2006">
              <mc:Choice xmlns:v="urn:schemas-microsoft-com:vml" Requires="v">
                <p:oleObj spid="_x0000_s8215" name="Лист" r:id="rId4" imgW="5181790" imgH="3248120" progId="Excel.Sheet.12">
                  <p:embed/>
                </p:oleObj>
              </mc:Choice>
              <mc:Fallback>
                <p:oleObj name="Лист" r:id="rId4" imgW="5181790" imgH="3248120" progId="Excel.Sheet.12">
                  <p:embed/>
                  <p:pic>
                    <p:nvPicPr>
                      <p:cNvPr id="0" name=""/>
                      <p:cNvPicPr>
                        <a:picLocks noChangeAspect="1" noChangeArrowheads="1"/>
                      </p:cNvPicPr>
                      <p:nvPr/>
                    </p:nvPicPr>
                    <p:blipFill>
                      <a:blip r:embed="rId5"/>
                      <a:srcRect/>
                      <a:stretch>
                        <a:fillRect/>
                      </a:stretch>
                    </p:blipFill>
                    <p:spPr bwMode="auto">
                      <a:xfrm>
                        <a:off x="190500" y="784225"/>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720080"/>
          </a:xfrm>
        </p:spPr>
        <p:txBody>
          <a:bodyPr>
            <a:normAutofit fontScale="90000"/>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2019 </a:t>
            </a:r>
            <a:r>
              <a:rPr lang="ru-RU" sz="4200" b="1" dirty="0"/>
              <a:t>год и </a:t>
            </a:r>
            <a:r>
              <a:rPr lang="ru-RU" sz="4200" b="1" dirty="0" smtClean="0"/>
              <a:t>2020-2021 годы. </a:t>
            </a:r>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239000" cy="4846320"/>
          </a:xfrm>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2018-2021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3230372339"/>
              </p:ext>
            </p:extLst>
          </p:nvPr>
        </p:nvGraphicFramePr>
        <p:xfrm>
          <a:off x="251520" y="836712"/>
          <a:ext cx="8572809" cy="5915062"/>
        </p:xfrm>
        <a:graphic>
          <a:graphicData uri="http://schemas.openxmlformats.org/drawingml/2006/table">
            <a:tbl>
              <a:tblPr/>
              <a:tblGrid>
                <a:gridCol w="2668153"/>
                <a:gridCol w="504056"/>
                <a:gridCol w="576064"/>
                <a:gridCol w="720080"/>
                <a:gridCol w="792088"/>
                <a:gridCol w="792088"/>
                <a:gridCol w="720080"/>
                <a:gridCol w="801617"/>
                <a:gridCol w="998583"/>
              </a:tblGrid>
              <a:tr h="96541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     Раздел, подраздел</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Cyr" charset="-52"/>
                        </a:rPr>
                        <a:t>Рз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rPr>
                        <a:t>Пз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2018 </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2018</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Разница 2019 -2018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61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78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26,7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1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Глава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Администрация</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Финансовый контроль</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Выборы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Резервный фонд</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92тр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92тр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92тр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defRPr/>
                      </a:pPr>
                      <a:r>
                        <a:rPr kumimoji="0" lang="ru-RU" sz="1800" b="0" i="0" u="none" strike="noStrike" cap="none" normalizeH="0" baseline="0" dirty="0" smtClean="0">
                          <a:ln>
                            <a:noFill/>
                          </a:ln>
                          <a:solidFill>
                            <a:schemeClr val="tx1"/>
                          </a:solidFill>
                          <a:effectLst/>
                          <a:latin typeface="Arial" pitchFamily="34" charset="0"/>
                          <a:cs typeface="Arial" pitchFamily="34" charset="0"/>
                        </a:rPr>
                        <a:t>+82тр</a:t>
                      </a:r>
                    </a:p>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71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Другие 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03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 том числе газета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706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84"/>
          <p:cNvSpPr>
            <a:spLocks noGrp="1" noChangeArrowheads="1"/>
          </p:cNvSpPr>
          <p:nvPr>
            <p:ph type="title"/>
          </p:nvPr>
        </p:nvSpPr>
        <p:spPr>
          <a:xfrm>
            <a:off x="467544" y="116632"/>
            <a:ext cx="8229600" cy="417512"/>
          </a:xfrm>
        </p:spPr>
        <p:txBody>
          <a:bodyPr rtlCol="0">
            <a:normAutofit fontScale="90000"/>
          </a:bodyPr>
          <a:lstStyle/>
          <a:p>
            <a:pPr eaLnBrk="1" fontAlgn="auto" hangingPunct="1">
              <a:spcAft>
                <a:spcPts val="0"/>
              </a:spcAft>
              <a:defRPr/>
            </a:pPr>
            <a:r>
              <a:rPr lang="ru-RU" altLang="ru-RU" sz="2800" b="1" dirty="0" smtClean="0"/>
              <a:t>Бюджет 2018-2021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3613183149"/>
              </p:ext>
            </p:extLst>
          </p:nvPr>
        </p:nvGraphicFramePr>
        <p:xfrm>
          <a:off x="107504" y="564243"/>
          <a:ext cx="8856983" cy="6258229"/>
        </p:xfrm>
        <a:graphic>
          <a:graphicData uri="http://schemas.openxmlformats.org/drawingml/2006/table">
            <a:tbl>
              <a:tblPr/>
              <a:tblGrid>
                <a:gridCol w="2308512"/>
                <a:gridCol w="444012"/>
                <a:gridCol w="705775"/>
                <a:gridCol w="846930"/>
                <a:gridCol w="776353"/>
                <a:gridCol w="776353"/>
                <a:gridCol w="776353"/>
                <a:gridCol w="1156940"/>
                <a:gridCol w="1065755"/>
              </a:tblGrid>
              <a:tr h="938361">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57150" marR="0" lvl="0" indent="-5715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2018 </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2018</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2019г-2018</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оборона</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1,8</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2,5</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2,8</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2,8</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-0,2</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80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Безопасность на водных объектах</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smtClean="0"/>
                        <a:t>48тр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smtClean="0"/>
                        <a:t>48тр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smtClean="0"/>
                        <a:t>48тр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48тр</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Пожарная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1,9</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-0,2</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ДНД</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6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экономика</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7,6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3,5</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b="1" dirty="0" smtClean="0"/>
                        <a:t>-0,6</a:t>
                      </a:r>
                      <a:endParaRPr lang="ru-RU" b="1"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r>
                        <a:rPr lang="ru-RU" sz="1800" kern="1200" dirty="0" smtClean="0">
                          <a:solidFill>
                            <a:schemeClr val="tx1"/>
                          </a:solidFill>
                          <a:effectLst/>
                          <a:latin typeface="Arial" panose="020B0604020202020204" pitchFamily="34" charset="0"/>
                          <a:ea typeface="+mn-ea"/>
                          <a:cs typeface="Arial" panose="020B0604020202020204" pitchFamily="34" charset="0"/>
                        </a:rPr>
                        <a:t>Общеэкономические вопросы</a:t>
                      </a:r>
                      <a:endParaRPr lang="ru-RU" dirty="0">
                        <a:latin typeface="Arial" panose="020B0604020202020204" pitchFamily="34" charset="0"/>
                        <a:cs typeface="Arial" panose="020B0604020202020204"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dirty="0" smtClean="0"/>
                        <a:t>04</a:t>
                      </a:r>
                      <a:endParaRPr lang="ru-RU"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dirty="0" smtClean="0"/>
                        <a:t>01</a:t>
                      </a:r>
                      <a:endParaRPr lang="ru-RU"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Дорожное хозяйство</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4,3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Межевание земли</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8462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827584" y="0"/>
            <a:ext cx="8229600" cy="417512"/>
          </a:xfrm>
        </p:spPr>
        <p:txBody>
          <a:bodyPr rtlCol="0">
            <a:normAutofit fontScale="90000"/>
          </a:bodyPr>
          <a:lstStyle/>
          <a:p>
            <a:pPr eaLnBrk="1" fontAlgn="auto" hangingPunct="1">
              <a:spcAft>
                <a:spcPts val="0"/>
              </a:spcAft>
              <a:defRPr/>
            </a:pPr>
            <a:r>
              <a:rPr lang="ru-RU" altLang="ru-RU" sz="2800" b="1" dirty="0" smtClean="0"/>
              <a:t>Бюджет 2018-2021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3968111548"/>
              </p:ext>
            </p:extLst>
          </p:nvPr>
        </p:nvGraphicFramePr>
        <p:xfrm>
          <a:off x="179512" y="479893"/>
          <a:ext cx="8752318" cy="6336437"/>
        </p:xfrm>
        <a:graphic>
          <a:graphicData uri="http://schemas.openxmlformats.org/drawingml/2006/table">
            <a:tbl>
              <a:tblPr/>
              <a:tblGrid>
                <a:gridCol w="2103135"/>
                <a:gridCol w="450050"/>
                <a:gridCol w="534038"/>
                <a:gridCol w="752146"/>
                <a:gridCol w="976046"/>
                <a:gridCol w="1008112"/>
                <a:gridCol w="864096"/>
                <a:gridCol w="936104"/>
                <a:gridCol w="1128591"/>
              </a:tblGrid>
              <a:tr h="990278">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charset="-52"/>
                        </a:rPr>
                        <a:t>2018</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charset="-52"/>
                        </a:rPr>
                        <a:t>на 01.10</a:t>
                      </a:r>
                      <a:endParaRPr kumimoji="0" lang="ru-RU" sz="1400" b="1" i="0" u="none" strike="noStrike" cap="none" normalizeH="0" baseline="0" dirty="0" smtClean="0">
                        <a:ln>
                          <a:noFill/>
                        </a:ln>
                        <a:solidFill>
                          <a:schemeClr val="tx1"/>
                        </a:solidFill>
                        <a:effectLst/>
                        <a:latin typeface="Arial" pitchFamily="34" charset="0"/>
                      </a:endParaRPr>
                    </a:p>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2020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2019г</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-2018 г</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0025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Жилищно-коммунальное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25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Взносы на капитальный ремонт</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17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33тр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33тр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33тр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33тр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33тр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989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Благоустройство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17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Молодежная политика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109тр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109тр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102тр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cs typeface="Arial" pitchFamily="34" charset="0"/>
                        </a:rPr>
                        <a:t>102тр</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102тр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Культура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-19,2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Пенсии</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253">
                <a:tc>
                  <a:txBody>
                    <a:bodyPr/>
                    <a:lstStyle/>
                    <a:p>
                      <a:pPr marL="0" marR="0" lvl="0" indent="0" algn="just" defTabSz="914400" rtl="0" eaLnBrk="1" fontAlgn="t" latinLnBrk="0" hangingPunct="1">
                        <a:lnSpc>
                          <a:spcPct val="100000"/>
                        </a:lnSpc>
                        <a:spcBef>
                          <a:spcPct val="0"/>
                        </a:spcBef>
                        <a:spcAft>
                          <a:spcPct val="0"/>
                        </a:spcAft>
                        <a:buClrTx/>
                        <a:buSzTx/>
                        <a:buFontTx/>
                        <a:buNone/>
                        <a:tabLst>
                          <a:tab pos="720725" algn="l"/>
                        </a:tabLst>
                        <a:defRPr/>
                      </a:pPr>
                      <a:r>
                        <a:rPr kumimoji="0" lang="ru-RU" sz="1800" b="1" i="0" u="none" strike="noStrike" cap="none" normalizeH="0" baseline="0" dirty="0" smtClean="0">
                          <a:ln>
                            <a:noFill/>
                          </a:ln>
                          <a:solidFill>
                            <a:schemeClr val="tx1"/>
                          </a:solidFill>
                          <a:effectLst/>
                          <a:latin typeface="Arial" pitchFamily="34" charset="0"/>
                          <a:cs typeface="Arial" pitchFamily="34" charset="0"/>
                        </a:rPr>
                        <a:t>Спорт</a:t>
                      </a:r>
                    </a:p>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18,2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7,7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7,7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7,7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6200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2450147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869563731"/>
              </p:ext>
            </p:extLst>
          </p:nvPr>
        </p:nvGraphicFramePr>
        <p:xfrm>
          <a:off x="144462" y="548680"/>
          <a:ext cx="8999538" cy="5768975"/>
        </p:xfrm>
        <a:graphic>
          <a:graphicData uri="http://schemas.openxmlformats.org/presentationml/2006/ole">
            <mc:AlternateContent xmlns:mc="http://schemas.openxmlformats.org/markup-compatibility/2006">
              <mc:Choice xmlns:v="urn:schemas-microsoft-com:vml" Requires="v">
                <p:oleObj spid="_x0000_s13320" name="Лист" r:id="rId4" imgW="4514850" imgH="2981516" progId="Excel.Sheet.12">
                  <p:embed/>
                </p:oleObj>
              </mc:Choice>
              <mc:Fallback>
                <p:oleObj name="Лист" r:id="rId4" imgW="4514850" imgH="2981516" progId="Excel.Sheet.12">
                  <p:embed/>
                  <p:pic>
                    <p:nvPicPr>
                      <p:cNvPr id="0" name="Объект 3"/>
                      <p:cNvPicPr>
                        <a:picLocks noChangeAspect="1" noChangeArrowheads="1"/>
                      </p:cNvPicPr>
                      <p:nvPr/>
                    </p:nvPicPr>
                    <p:blipFill>
                      <a:blip r:embed="rId5"/>
                      <a:srcRect/>
                      <a:stretch>
                        <a:fillRect/>
                      </a:stretch>
                    </p:blipFill>
                    <p:spPr bwMode="auto">
                      <a:xfrm>
                        <a:off x="144462" y="548680"/>
                        <a:ext cx="8999538"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4170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548640"/>
          </a:xfrm>
        </p:spPr>
        <p:txBody>
          <a:bodyPr>
            <a:normAutofit fontScale="90000"/>
          </a:bodyPr>
          <a:lstStyle/>
          <a:p>
            <a:pPr algn="ctr"/>
            <a:r>
              <a:rPr lang="ru-RU" sz="1800" b="1" dirty="0"/>
              <a:t>Муниципальная программа «Развитие муниципальной службы в муниципальном  образовании поселок Боровский на </a:t>
            </a:r>
            <a:r>
              <a:rPr lang="ru-RU" sz="1800" b="1" dirty="0" smtClean="0"/>
              <a:t>2019 </a:t>
            </a:r>
            <a:r>
              <a:rPr lang="ru-RU" sz="1800" b="1" dirty="0"/>
              <a:t>- </a:t>
            </a:r>
            <a:r>
              <a:rPr lang="ru-RU" sz="1800" b="1" dirty="0" smtClean="0"/>
              <a:t>2021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54673366"/>
              </p:ext>
            </p:extLst>
          </p:nvPr>
        </p:nvGraphicFramePr>
        <p:xfrm>
          <a:off x="251520" y="98072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27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8280920" cy="936104"/>
          </a:xfrm>
        </p:spPr>
        <p:txBody>
          <a:bodyPr/>
          <a:lstStyle/>
          <a:p>
            <a:pPr algn="ctr"/>
            <a:r>
              <a:rPr lang="ru-RU" sz="1600" b="1" dirty="0"/>
              <a:t>Муниципальная программа " Повышение эффективности управления и распоряжения  собственностью муниципального образования поселок Боровский на </a:t>
            </a:r>
            <a:r>
              <a:rPr lang="ru-RU" sz="1600" b="1" dirty="0" smtClean="0"/>
              <a:t>2019-2021 </a:t>
            </a:r>
            <a:r>
              <a:rPr lang="ru-RU" sz="1600" b="1" dirty="0"/>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98561473"/>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94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9392"/>
            <a:ext cx="7239000" cy="1143000"/>
          </a:xfrm>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a:t>
            </a:r>
            <a:r>
              <a:rPr lang="ru-RU" sz="1600" b="1" dirty="0" smtClean="0"/>
              <a:t>Боровский»</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7958016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180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1442"/>
            <a:ext cx="7239000" cy="1143000"/>
          </a:xfrm>
        </p:spPr>
        <p:txBody>
          <a:bodyPr/>
          <a:lstStyle/>
          <a:p>
            <a:pPr algn="ctr"/>
            <a:r>
              <a:rPr lang="ru-RU" sz="1600" dirty="0"/>
              <a:t>Муниципальная программа "Обеспечение безопасности жизнедеятельности на территории поселка Боровский на </a:t>
            </a:r>
            <a:r>
              <a:rPr lang="ru-RU" sz="1600" dirty="0" smtClean="0"/>
              <a:t>2019- 2021 </a:t>
            </a:r>
            <a:r>
              <a:rPr lang="ru-RU" sz="1600" dirty="0"/>
              <a:t>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8265747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20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1052736"/>
          </a:xfrm>
        </p:spPr>
        <p:txBody>
          <a:bodyPr/>
          <a:lstStyle/>
          <a:p>
            <a:pPr algn="ctr"/>
            <a:r>
              <a:rPr lang="ru-RU" sz="1600" b="1" dirty="0"/>
              <a:t>Муниципальная программа «Благоустройство территории муниципального образования поселок Боровский на </a:t>
            </a:r>
            <a:r>
              <a:rPr lang="ru-RU" sz="1600" b="1" dirty="0" smtClean="0"/>
              <a:t>2019-2021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28128611"/>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747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9927"/>
            <a:ext cx="7239000" cy="1143000"/>
          </a:xfrm>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2019 </a:t>
            </a:r>
            <a:r>
              <a:rPr lang="ru-RU" sz="1600" b="1" dirty="0"/>
              <a:t>- </a:t>
            </a:r>
            <a:r>
              <a:rPr lang="ru-RU" sz="1600" b="1" dirty="0" smtClean="0"/>
              <a:t>2021 </a:t>
            </a:r>
            <a:r>
              <a:rPr lang="ru-RU" sz="1600" b="1" dirty="0"/>
              <a:t>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07764299"/>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75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684"/>
            <a:ext cx="7632848" cy="1143000"/>
          </a:xfrm>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a:t>
            </a:r>
            <a:r>
              <a:rPr lang="ru-RU" sz="1600" b="1" dirty="0" smtClean="0"/>
              <a:t>2019- 2021 </a:t>
            </a:r>
            <a:r>
              <a:rPr lang="ru-RU" sz="1600" b="1" dirty="0"/>
              <a:t>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38692129"/>
              </p:ext>
            </p:extLst>
          </p:nvPr>
        </p:nvGraphicFramePr>
        <p:xfrm>
          <a:off x="323529" y="1484784"/>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8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94125075"/>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err="1" smtClean="0">
                <a:latin typeface="Arial" panose="020B0604020202020204" pitchFamily="34" charset="0"/>
                <a:cs typeface="Arial" panose="020B0604020202020204" pitchFamily="34" charset="0"/>
              </a:rPr>
              <a:t>Боровскую</a:t>
            </a:r>
            <a:r>
              <a:rPr lang="ru-RU" sz="1800" dirty="0" smtClean="0">
                <a:latin typeface="Arial" panose="020B0604020202020204" pitchFamily="34" charset="0"/>
                <a:cs typeface="Arial" panose="020B0604020202020204" pitchFamily="34" charset="0"/>
              </a:rPr>
              <a:t> поселковую Думу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заседании Думы 07 ноября, публичные слушания с 09 ноября по 20 ноября 2018 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err="1">
                <a:latin typeface="Arial" panose="020B0604020202020204" pitchFamily="34" charset="0"/>
                <a:cs typeface="Arial" panose="020B0604020202020204" pitchFamily="34" charset="0"/>
              </a:rPr>
              <a:t>Боровской</a:t>
            </a:r>
            <a:r>
              <a:rPr lang="ru-RU" sz="1800" dirty="0">
                <a:latin typeface="Arial" panose="020B0604020202020204" pitchFamily="34" charset="0"/>
                <a:cs typeface="Arial" panose="020B0604020202020204" pitchFamily="34" charset="0"/>
              </a:rPr>
              <a:t> поселковой Думы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384662" y="4149080"/>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2019 год </a:t>
            </a:r>
          </a:p>
          <a:p>
            <a:pPr algn="ctr"/>
            <a:r>
              <a:rPr lang="ru-RU" sz="2000" dirty="0" smtClean="0">
                <a:latin typeface="Arial Black" panose="020B0A04020102020204" pitchFamily="34" charset="0"/>
              </a:rPr>
              <a:t>расходы превышают  доходы</a:t>
            </a: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8011565"/>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476249"/>
            <a:ext cx="8545834" cy="936625"/>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2308</TotalTime>
  <Words>2857</Words>
  <Application>Microsoft Office PowerPoint</Application>
  <PresentationFormat>Экран (4:3)</PresentationFormat>
  <Paragraphs>641</Paragraphs>
  <Slides>42</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Изящная</vt:lpstr>
      <vt:lpstr>Лист</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Какие налоги поступают в местный бюджет?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Ввод жилых домов, тыс.м2</vt:lpstr>
      <vt:lpstr>Потребительский рынок</vt:lpstr>
      <vt:lpstr>Презентация PowerPoint</vt:lpstr>
      <vt:lpstr>Презентация PowerPoint</vt:lpstr>
      <vt:lpstr>Презентация PowerPoint</vt:lpstr>
      <vt:lpstr>Презентация PowerPoint</vt:lpstr>
      <vt:lpstr>Из каких поступлений в настоящее время формируется доходная часть бюджета?</vt:lpstr>
      <vt:lpstr>Бюджет 2018-2021 года (собственные доходы)</vt:lpstr>
      <vt:lpstr>Собственные доходы</vt:lpstr>
      <vt:lpstr>Безвозмездные поступления в бюджет в 2019 году</vt:lpstr>
      <vt:lpstr>Презентация PowerPoint</vt:lpstr>
      <vt:lpstr>В каких пропорциях распределены расходы  бюджета в 2019 году? </vt:lpstr>
      <vt:lpstr>Расходы бюджета города Тюмени</vt:lpstr>
      <vt:lpstr>Презентация PowerPoint</vt:lpstr>
      <vt:lpstr>Бюджет 2018-2021 года (расходы), млн. руб.</vt:lpstr>
      <vt:lpstr>Бюджет 2018-2021 года (расходы), млн. руб.</vt:lpstr>
      <vt:lpstr>Бюджет 2018-2021 года (расходы), млн. руб.</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2019 - 2021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2019-2021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vt:lpstr>
      <vt:lpstr>Муниципальная программа "Обеспечение безопасности жизнедеятельности на территории поселка Боровский на 2019- 2021 годы"</vt:lpstr>
      <vt:lpstr>Муниципальная программа «Благоустройство территории муниципального образования поселок Боровский на 2019-2021 годы»</vt:lpstr>
      <vt:lpstr>Муниципальная программа " Основные направления развития молодежной политики в муниципальном образовании поселок Боровский  на 2019 - 2021 годы " "</vt:lpstr>
      <vt:lpstr>Муниципальная программа «Содержание автомобильных дорог муниципального образования поселок Боровский на 2019- 2021 годы»»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admin</cp:lastModifiedBy>
  <cp:revision>145</cp:revision>
  <cp:lastPrinted>2015-11-11T05:05:46Z</cp:lastPrinted>
  <dcterms:created xsi:type="dcterms:W3CDTF">2013-10-24T02:03:40Z</dcterms:created>
  <dcterms:modified xsi:type="dcterms:W3CDTF">2018-11-09T03:36:18Z</dcterms:modified>
</cp:coreProperties>
</file>