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34"/>
  </p:notesMasterIdLst>
  <p:sldIdLst>
    <p:sldId id="256" r:id="rId2"/>
    <p:sldId id="296" r:id="rId3"/>
    <p:sldId id="257" r:id="rId4"/>
    <p:sldId id="297" r:id="rId5"/>
    <p:sldId id="258" r:id="rId6"/>
    <p:sldId id="259" r:id="rId7"/>
    <p:sldId id="260" r:id="rId8"/>
    <p:sldId id="269" r:id="rId9"/>
    <p:sldId id="310" r:id="rId10"/>
    <p:sldId id="299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9" r:id="rId19"/>
    <p:sldId id="311" r:id="rId20"/>
    <p:sldId id="312" r:id="rId21"/>
    <p:sldId id="313" r:id="rId22"/>
    <p:sldId id="331" r:id="rId23"/>
    <p:sldId id="333" r:id="rId24"/>
    <p:sldId id="332" r:id="rId25"/>
    <p:sldId id="334" r:id="rId26"/>
    <p:sldId id="314" r:id="rId27"/>
    <p:sldId id="335" r:id="rId28"/>
    <p:sldId id="317" r:id="rId29"/>
    <p:sldId id="315" r:id="rId30"/>
    <p:sldId id="336" r:id="rId31"/>
    <p:sldId id="337" r:id="rId32"/>
    <p:sldId id="339" r:id="rId3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5314" autoAdjust="0"/>
  </p:normalViewPr>
  <p:slideViewPr>
    <p:cSldViewPr>
      <p:cViewPr>
        <p:scale>
          <a:sx n="89" d="100"/>
          <a:sy n="89" d="100"/>
        </p:scale>
        <p:origin x="-2190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2020г</a:t>
            </a:r>
            <a:r>
              <a:rPr lang="ru-RU" dirty="0"/>
              <a:t>.</a:t>
            </a:r>
          </a:p>
        </c:rich>
      </c:tx>
      <c:layout>
        <c:manualLayout>
          <c:xMode val="edge"/>
          <c:yMode val="edge"/>
          <c:x val="0.31996101364522417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explosion val="17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0.71213501169050075"/>
                  <c:y val="-0.1871277657249146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995" dirty="0"/>
                      <a:t>Налоговые доходы, </a:t>
                    </a:r>
                    <a:r>
                      <a:rPr lang="ru-RU" sz="995" dirty="0" smtClean="0"/>
                      <a:t>34%</a:t>
                    </a:r>
                    <a:endParaRPr lang="ru-RU" sz="1099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564161818280681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905" dirty="0"/>
                      <a:t>Неналоговые доходы, </a:t>
                    </a:r>
                    <a:r>
                      <a:rPr lang="ru-RU" sz="905" dirty="0" smtClean="0"/>
                      <a:t>5%</a:t>
                    </a:r>
                    <a:endParaRPr lang="ru-RU" sz="999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72939889076178566"/>
                  <c:y val="-0.3630386244630700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814" dirty="0"/>
                      <a:t>Безвозмездные поступления, </a:t>
                    </a:r>
                    <a:r>
                      <a:rPr lang="ru-RU" sz="814" dirty="0" smtClean="0"/>
                      <a:t>61</a:t>
                    </a:r>
                    <a:r>
                      <a:rPr lang="ru-RU" sz="995" dirty="0" smtClean="0"/>
                      <a:t>%</a:t>
                    </a:r>
                    <a:endParaRPr lang="ru-RU" sz="1099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Налоговые доходы, %</c:v>
                </c:pt>
                <c:pt idx="1">
                  <c:v>Неналоговые доходы, %</c:v>
                </c:pt>
                <c:pt idx="2">
                  <c:v>Безвозмездные поступления, 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34</c:v>
                </c:pt>
                <c:pt idx="1">
                  <c:v>5</c:v>
                </c:pt>
                <c:pt idx="2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3023">
          <a:noFill/>
        </a:ln>
      </c:spPr>
    </c:plotArea>
    <c:plotVisOnly val="1"/>
    <c:dispBlanksAs val="gap"/>
    <c:showDLblsOverMax val="0"/>
  </c:chart>
  <c:txPr>
    <a:bodyPr/>
    <a:lstStyle/>
    <a:p>
      <a:pPr>
        <a:defRPr sz="1629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2021г</a:t>
            </a:r>
            <a:r>
              <a:rPr lang="ru-RU" dirty="0"/>
              <a:t>.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0.78838970148442178"/>
                  <c:y val="-0.25400043079721418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995" dirty="0"/>
                      <a:t>Налоговые доходы, </a:t>
                    </a:r>
                    <a:r>
                      <a:rPr lang="ru-RU" sz="995" dirty="0" smtClean="0"/>
                      <a:t>50%</a:t>
                    </a:r>
                    <a:endParaRPr lang="ru-RU" sz="110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9931692132021091E-2"/>
                  <c:y val="-4.255319148936170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905" dirty="0"/>
                      <a:t>Неналоговые доходы, </a:t>
                    </a:r>
                    <a:r>
                      <a:rPr lang="ru-RU" sz="905" dirty="0" smtClean="0"/>
                      <a:t>6%</a:t>
                    </a:r>
                    <a:endParaRPr lang="ru-RU" sz="100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72939889076178566"/>
                  <c:y val="-0.41742574731350068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814" dirty="0"/>
                      <a:t>Безвозмездные поступления, </a:t>
                    </a:r>
                    <a:r>
                      <a:rPr lang="ru-RU" sz="995" dirty="0" smtClean="0"/>
                      <a:t>44%</a:t>
                    </a:r>
                    <a:endParaRPr lang="ru-RU" sz="110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Налоговые доходы, %</c:v>
                </c:pt>
                <c:pt idx="1">
                  <c:v>Неналоговые доходы, %</c:v>
                </c:pt>
                <c:pt idx="2">
                  <c:v>Безвозмездные поступления, 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</c:v>
                </c:pt>
                <c:pt idx="1">
                  <c:v>6</c:v>
                </c:pt>
                <c:pt idx="2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3023">
          <a:noFill/>
        </a:ln>
      </c:spPr>
    </c:plotArea>
    <c:plotVisOnly val="1"/>
    <c:dispBlanksAs val="gap"/>
    <c:showDLblsOverMax val="0"/>
  </c:chart>
  <c:txPr>
    <a:bodyPr/>
    <a:lstStyle/>
    <a:p>
      <a:pPr>
        <a:defRPr sz="1628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2022г</a:t>
            </a:r>
            <a:r>
              <a:rPr lang="ru-RU" dirty="0"/>
              <a:t>.</a:t>
            </a:r>
          </a:p>
        </c:rich>
      </c:tx>
      <c:layout>
        <c:manualLayout>
          <c:xMode val="edge"/>
          <c:yMode val="edge"/>
          <c:x val="0.54263418827032583"/>
          <c:y val="6.0792173705559527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2020г.</c:v>
                </c:pt>
              </c:strCache>
            </c:strRef>
          </c:tx>
          <c:explosion val="4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0.6689753140122886"/>
                  <c:y val="-0.22021204796208985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997" dirty="0"/>
                      <a:t>Налоговые доходы, </a:t>
                    </a:r>
                    <a:r>
                      <a:rPr lang="ru-RU" sz="997" dirty="0" smtClean="0"/>
                      <a:t>50%</a:t>
                    </a:r>
                    <a:endParaRPr lang="ru-RU" sz="110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7940160948289918E-2"/>
                  <c:y val="-6.0790273556231003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906" dirty="0"/>
                      <a:t>Неналоговые доходы, </a:t>
                    </a:r>
                    <a:r>
                      <a:rPr lang="ru-RU" sz="906" dirty="0" smtClean="0"/>
                      <a:t>6%</a:t>
                    </a:r>
                    <a:endParaRPr lang="ru-RU" sz="100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77255858843999781"/>
                  <c:y val="-0.3118550606706076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815" dirty="0"/>
                      <a:t>Безвозмездные поступления, </a:t>
                    </a:r>
                    <a:r>
                      <a:rPr lang="ru-RU" sz="997" dirty="0" smtClean="0"/>
                      <a:t>44%</a:t>
                    </a:r>
                    <a:endParaRPr lang="ru-RU" sz="110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Налоговые доходы, %</c:v>
                </c:pt>
                <c:pt idx="1">
                  <c:v>Неналоговые доходы, %</c:v>
                </c:pt>
                <c:pt idx="2">
                  <c:v>Безвозмездные поступления, 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42</c:v>
                </c:pt>
                <c:pt idx="1">
                  <c:v>4</c:v>
                </c:pt>
                <c:pt idx="2">
                  <c:v>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3065">
          <a:noFill/>
        </a:ln>
      </c:spPr>
    </c:plotArea>
    <c:plotVisOnly val="1"/>
    <c:dispBlanksAs val="gap"/>
    <c:showDLblsOverMax val="0"/>
  </c:chart>
  <c:txPr>
    <a:bodyPr/>
    <a:lstStyle/>
    <a:p>
      <a:pPr>
        <a:defRPr sz="1631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947784454395702E-2"/>
          <c:y val="0"/>
          <c:w val="0.9680522155456042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2020год</c:v>
                </c:pt>
              </c:strCache>
            </c:strRef>
          </c:tx>
          <c:explosion val="1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  <c:explosion val="8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>
                <c:manualLayout>
                  <c:x val="-0.18382100151601702"/>
                  <c:y val="4.4674665777876535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043" dirty="0">
                        <a:latin typeface="Arial Black" panose="020B0A04020102020204" pitchFamily="34" charset="0"/>
                      </a:rPr>
                      <a:t>Общегосударственные </a:t>
                    </a:r>
                    <a:r>
                      <a:rPr lang="ru-RU" sz="1043" dirty="0" smtClean="0">
                        <a:latin typeface="Arial Black" panose="020B0A04020102020204" pitchFamily="34" charset="0"/>
                      </a:rPr>
                      <a:t>вопросы- 26,7%</a:t>
                    </a:r>
                    <a:endParaRPr lang="ru-RU" sz="1400" dirty="0">
                      <a:latin typeface="Arial Black" panose="020B0A04020102020204" pitchFamily="34" charset="0"/>
                    </a:endParaRPr>
                  </a:p>
                </c:rich>
              </c:tx>
              <c:spPr>
                <a:solidFill>
                  <a:schemeClr val="bg2">
                    <a:lumMod val="90000"/>
                  </a:schemeClr>
                </a:solidFill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047111776174329E-2"/>
                  <c:y val="-0.1887124424446666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894" dirty="0" smtClean="0">
                        <a:latin typeface="Arial Black" panose="020B0A04020102020204" pitchFamily="34" charset="0"/>
                      </a:rPr>
                      <a:t>Национальная оборона- 2,4 %</a:t>
                    </a:r>
                    <a:endParaRPr lang="ru-RU" sz="1200" dirty="0">
                      <a:latin typeface="Arial Black" panose="020B0A04020102020204" pitchFamily="34" charset="0"/>
                    </a:endParaRPr>
                  </a:p>
                </c:rich>
              </c:tx>
              <c:spPr>
                <a:solidFill>
                  <a:schemeClr val="bg2">
                    <a:lumMod val="90000"/>
                  </a:schemeClr>
                </a:solidFill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143757430276775E-3"/>
                  <c:y val="0.1464428026515572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894" dirty="0">
                        <a:latin typeface="Arial Black" panose="020B0A04020102020204" pitchFamily="34" charset="0"/>
                      </a:rPr>
                      <a:t>Национальная безопасность и правоохранительная </a:t>
                    </a:r>
                    <a:r>
                      <a:rPr lang="ru-RU" sz="894" dirty="0" smtClean="0">
                        <a:latin typeface="Arial Black" panose="020B0A04020102020204" pitchFamily="34" charset="0"/>
                      </a:rPr>
                      <a:t>деятельность- 3,7%</a:t>
                    </a:r>
                    <a:endParaRPr lang="ru-RU" sz="1200" dirty="0">
                      <a:latin typeface="Arial Black" panose="020B0A04020102020204" pitchFamily="34" charset="0"/>
                    </a:endParaRPr>
                  </a:p>
                </c:rich>
              </c:tx>
              <c:spPr>
                <a:solidFill>
                  <a:schemeClr val="bg2">
                    <a:lumMod val="90000"/>
                  </a:schemeClr>
                </a:solidFill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28810380459201684"/>
                  <c:y val="-0.43978697582984605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043" dirty="0" smtClean="0">
                        <a:latin typeface="Arial Black" panose="020B0A04020102020204" pitchFamily="34" charset="0"/>
                      </a:rPr>
                      <a:t>Образование и социальная</a:t>
                    </a:r>
                    <a:r>
                      <a:rPr lang="ru-RU" sz="1043" baseline="0" dirty="0" smtClean="0">
                        <a:latin typeface="Arial Black" panose="020B0A04020102020204" pitchFamily="34" charset="0"/>
                      </a:rPr>
                      <a:t> политика</a:t>
                    </a:r>
                    <a:r>
                      <a:rPr lang="ru-RU" sz="1043" dirty="0" smtClean="0">
                        <a:latin typeface="Arial Black" panose="020B0A04020102020204" pitchFamily="34" charset="0"/>
                      </a:rPr>
                      <a:t>–0,6%</a:t>
                    </a:r>
                    <a:endParaRPr lang="ru-RU" sz="1400" dirty="0">
                      <a:latin typeface="Arial Black" panose="020B0A04020102020204" pitchFamily="34" charset="0"/>
                    </a:endParaRPr>
                  </a:p>
                </c:rich>
              </c:tx>
              <c:spPr>
                <a:solidFill>
                  <a:schemeClr val="bg2">
                    <a:lumMod val="90000"/>
                  </a:schemeClr>
                </a:solidFill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48417737012271705"/>
                  <c:y val="-0.4808667092545272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043" dirty="0">
                        <a:latin typeface="Arial Black" panose="020B0A04020102020204" pitchFamily="34" charset="0"/>
                        <a:cs typeface="Arial" panose="020B0604020202020204" pitchFamily="34" charset="0"/>
                      </a:rPr>
                      <a:t>Жилищно-коммунальное </a:t>
                    </a:r>
                    <a:r>
                      <a:rPr lang="ru-RU" sz="1043" dirty="0" smtClean="0">
                        <a:latin typeface="Arial Black" panose="020B0A04020102020204" pitchFamily="34" charset="0"/>
                        <a:cs typeface="Arial" panose="020B0604020202020204" pitchFamily="34" charset="0"/>
                      </a:rPr>
                      <a:t>хозяйство- 39,7%</a:t>
                    </a:r>
                    <a:endParaRPr lang="ru-RU" sz="1400" dirty="0">
                      <a:latin typeface="Arial Black" panose="020B0A040201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solidFill>
                  <a:schemeClr val="bg2">
                    <a:lumMod val="90000"/>
                  </a:schemeClr>
                </a:solidFill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1840845367463879"/>
                  <c:y val="-0.558374301003592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192" dirty="0" smtClean="0">
                        <a:latin typeface="Arial Black" panose="020B0A04020102020204" pitchFamily="34" charset="0"/>
                      </a:rPr>
                      <a:t>Культура- 2,8%</a:t>
                    </a:r>
                    <a:endParaRPr lang="ru-RU" sz="1600" dirty="0">
                      <a:latin typeface="Arial Black" panose="020B0A04020102020204" pitchFamily="34" charset="0"/>
                    </a:endParaRPr>
                  </a:p>
                </c:rich>
              </c:tx>
              <c:spPr>
                <a:solidFill>
                  <a:schemeClr val="bg2">
                    <a:lumMod val="90000"/>
                  </a:schemeClr>
                </a:solidFill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layout>
                <c:manualLayout>
                  <c:x val="0.1412486654025259"/>
                  <c:y val="2.8538688602500958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Физическая культура и спорт; </a:t>
                    </a:r>
                    <a:r>
                      <a:rPr lang="ru-RU" b="1" dirty="0" smtClean="0"/>
                      <a:t>10,7%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1763934346916313"/>
                  <c:y val="1.1481878860301472E-2"/>
                </c:manualLayout>
              </c:layout>
              <c:spPr>
                <a:solidFill>
                  <a:schemeClr val="bg2">
                    <a:lumMod val="90000"/>
                  </a:schemeClr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solidFill>
                <a:schemeClr val="bg2">
                  <a:lumMod val="90000"/>
                </a:schemeClr>
              </a:solidFill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Нациоанальная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Образование и социальная политика</c:v>
                </c:pt>
                <c:pt idx="5">
                  <c:v>Жилищно-коммунальное хозяйство</c:v>
                </c:pt>
                <c:pt idx="6">
                  <c:v>Культура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26.7</c:v>
                </c:pt>
                <c:pt idx="1">
                  <c:v>2.4</c:v>
                </c:pt>
                <c:pt idx="2">
                  <c:v>3.7</c:v>
                </c:pt>
                <c:pt idx="3">
                  <c:v>13</c:v>
                </c:pt>
                <c:pt idx="4">
                  <c:v>0.1</c:v>
                </c:pt>
                <c:pt idx="5">
                  <c:v>39.700000000000003</c:v>
                </c:pt>
                <c:pt idx="6">
                  <c:v>2.8</c:v>
                </c:pt>
                <c:pt idx="7">
                  <c:v>10.7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3036">
          <a:noFill/>
        </a:ln>
      </c:spPr>
    </c:plotArea>
    <c:plotVisOnly val="1"/>
    <c:dispBlanksAs val="gap"/>
    <c:showDLblsOverMax val="0"/>
  </c:chart>
  <c:txPr>
    <a:bodyPr/>
    <a:lstStyle/>
    <a:p>
      <a:pPr>
        <a:defRPr sz="1341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15E344-9E07-471D-8C02-F631937F45A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780856-BF65-45FC-B0F2-0D6FBD563BA3}">
      <dgm:prSet custT="1"/>
      <dgm:spPr/>
      <dgm:t>
        <a:bodyPr/>
        <a:lstStyle/>
        <a:p>
          <a:pPr algn="l"/>
          <a:r>
            <a:rPr lang="ru-RU" sz="2000" b="1" dirty="0" smtClean="0"/>
            <a:t>1. Бюджетный кодекс Российской Федерации</a:t>
          </a:r>
          <a:endParaRPr lang="ru-RU" sz="2000" b="1" dirty="0"/>
        </a:p>
      </dgm:t>
    </dgm:pt>
    <dgm:pt modelId="{49F6F10E-9D6E-41AE-ACC4-85F42EE5B59C}" type="parTrans" cxnId="{C3F06F21-2C71-485B-9ECD-3D2CF2BE06D1}">
      <dgm:prSet/>
      <dgm:spPr/>
      <dgm:t>
        <a:bodyPr/>
        <a:lstStyle/>
        <a:p>
          <a:endParaRPr lang="ru-RU"/>
        </a:p>
      </dgm:t>
    </dgm:pt>
    <dgm:pt modelId="{76C6127F-1C59-4589-90D8-BD64BF53ED1D}" type="sibTrans" cxnId="{C3F06F21-2C71-485B-9ECD-3D2CF2BE06D1}">
      <dgm:prSet/>
      <dgm:spPr/>
      <dgm:t>
        <a:bodyPr/>
        <a:lstStyle/>
        <a:p>
          <a:endParaRPr lang="ru-RU"/>
        </a:p>
      </dgm:t>
    </dgm:pt>
    <dgm:pt modelId="{54816C63-89D8-480B-9056-50A8BF083C8D}">
      <dgm:prSet custT="1"/>
      <dgm:spPr/>
      <dgm:t>
        <a:bodyPr/>
        <a:lstStyle/>
        <a:p>
          <a:pPr algn="l"/>
          <a:r>
            <a:rPr lang="ru-RU" sz="2000" b="1" dirty="0" smtClean="0"/>
            <a:t>2. Налоговый кодекс Российской Федерации</a:t>
          </a:r>
          <a:endParaRPr lang="ru-RU" sz="2000" b="1" dirty="0"/>
        </a:p>
      </dgm:t>
    </dgm:pt>
    <dgm:pt modelId="{D91FE825-EF6E-4DB1-9BF7-975ECED18879}" type="parTrans" cxnId="{215D67B1-81A4-4895-8AC0-7190E0D3B245}">
      <dgm:prSet/>
      <dgm:spPr/>
      <dgm:t>
        <a:bodyPr/>
        <a:lstStyle/>
        <a:p>
          <a:endParaRPr lang="ru-RU"/>
        </a:p>
      </dgm:t>
    </dgm:pt>
    <dgm:pt modelId="{2DBC2FB1-FEC9-4F77-93DA-DD0C005D526E}" type="sibTrans" cxnId="{215D67B1-81A4-4895-8AC0-7190E0D3B245}">
      <dgm:prSet/>
      <dgm:spPr/>
      <dgm:t>
        <a:bodyPr/>
        <a:lstStyle/>
        <a:p>
          <a:endParaRPr lang="ru-RU"/>
        </a:p>
      </dgm:t>
    </dgm:pt>
    <dgm:pt modelId="{9BE8D542-A114-46FD-AD87-8D592FA6E6DD}">
      <dgm:prSet custT="1"/>
      <dgm:spPr/>
      <dgm:t>
        <a:bodyPr/>
        <a:lstStyle/>
        <a:p>
          <a:pPr algn="l"/>
          <a:r>
            <a:rPr lang="ru-RU" sz="2000" b="1" dirty="0" smtClean="0"/>
            <a:t>3.  Федеральный закон от 06.10.2003. № 131-ФЗ «Об общих принципах организации местного самоуправления в Российской Федерации»</a:t>
          </a:r>
          <a:endParaRPr lang="ru-RU" sz="2000" b="1" dirty="0"/>
        </a:p>
      </dgm:t>
    </dgm:pt>
    <dgm:pt modelId="{BE20E913-FBC2-4EDE-B922-4BC443E3DFBB}" type="parTrans" cxnId="{C83EE13B-55D0-461F-8191-CC98842000EC}">
      <dgm:prSet/>
      <dgm:spPr/>
      <dgm:t>
        <a:bodyPr/>
        <a:lstStyle/>
        <a:p>
          <a:endParaRPr lang="ru-RU"/>
        </a:p>
      </dgm:t>
    </dgm:pt>
    <dgm:pt modelId="{351C7110-9CD1-42FF-AAEC-2C6450B614B8}" type="sibTrans" cxnId="{C83EE13B-55D0-461F-8191-CC98842000EC}">
      <dgm:prSet/>
      <dgm:spPr/>
      <dgm:t>
        <a:bodyPr/>
        <a:lstStyle/>
        <a:p>
          <a:endParaRPr lang="ru-RU"/>
        </a:p>
      </dgm:t>
    </dgm:pt>
    <dgm:pt modelId="{2A304669-ED14-4B94-BEA9-66F111C75F84}">
      <dgm:prSet custT="1"/>
      <dgm:spPr/>
      <dgm:t>
        <a:bodyPr/>
        <a:lstStyle/>
        <a:p>
          <a:pPr algn="l"/>
          <a:r>
            <a:rPr lang="ru-RU" sz="2000" b="1" dirty="0" smtClean="0"/>
            <a:t>4. Устав муниципального образования </a:t>
          </a:r>
          <a:r>
            <a:rPr lang="ru-RU" sz="2000" b="1" dirty="0" err="1" smtClean="0"/>
            <a:t>п.Боровский</a:t>
          </a:r>
          <a:endParaRPr lang="ru-RU" sz="2000" b="1" dirty="0"/>
        </a:p>
      </dgm:t>
    </dgm:pt>
    <dgm:pt modelId="{D854C1EF-6690-415D-AA3F-10997F95B58C}" type="parTrans" cxnId="{0EBE6FE9-BF52-4D20-94FB-C96E05B5D6F3}">
      <dgm:prSet/>
      <dgm:spPr/>
      <dgm:t>
        <a:bodyPr/>
        <a:lstStyle/>
        <a:p>
          <a:endParaRPr lang="ru-RU"/>
        </a:p>
      </dgm:t>
    </dgm:pt>
    <dgm:pt modelId="{F66B9D75-D17D-4DDA-911A-574D0FAD7D8A}" type="sibTrans" cxnId="{0EBE6FE9-BF52-4D20-94FB-C96E05B5D6F3}">
      <dgm:prSet/>
      <dgm:spPr/>
      <dgm:t>
        <a:bodyPr/>
        <a:lstStyle/>
        <a:p>
          <a:endParaRPr lang="ru-RU"/>
        </a:p>
      </dgm:t>
    </dgm:pt>
    <dgm:pt modelId="{C5C1881C-3B54-48AC-8EEE-401A3C936CB5}">
      <dgm:prSet custT="1"/>
      <dgm:spPr/>
      <dgm:t>
        <a:bodyPr/>
        <a:lstStyle/>
        <a:p>
          <a:pPr algn="l"/>
          <a:r>
            <a:rPr lang="ru-RU" sz="2000" b="1" dirty="0" smtClean="0"/>
            <a:t>5. Положение о бюджетном процессе в муниципальном образовании  поселок Боровский, утвержденное решением </a:t>
          </a:r>
          <a:r>
            <a:rPr lang="ru-RU" sz="2000" b="1" dirty="0" err="1" smtClean="0"/>
            <a:t>Боровской</a:t>
          </a:r>
          <a:r>
            <a:rPr lang="ru-RU" sz="2000" b="1" dirty="0" smtClean="0"/>
            <a:t> поселковой Думы от 29.05.2013 № 361</a:t>
          </a:r>
          <a:endParaRPr lang="ru-RU" sz="2000" b="1" dirty="0"/>
        </a:p>
      </dgm:t>
    </dgm:pt>
    <dgm:pt modelId="{26F16CC3-D83C-447A-A38F-791ACB9E1220}" type="parTrans" cxnId="{37204D14-4BBF-4654-8AA8-FF5113F9331F}">
      <dgm:prSet/>
      <dgm:spPr/>
      <dgm:t>
        <a:bodyPr/>
        <a:lstStyle/>
        <a:p>
          <a:endParaRPr lang="ru-RU"/>
        </a:p>
      </dgm:t>
    </dgm:pt>
    <dgm:pt modelId="{31EE24EB-4C6B-4BF3-B9CC-E30F1DBD04DA}" type="sibTrans" cxnId="{37204D14-4BBF-4654-8AA8-FF5113F9331F}">
      <dgm:prSet/>
      <dgm:spPr/>
      <dgm:t>
        <a:bodyPr/>
        <a:lstStyle/>
        <a:p>
          <a:endParaRPr lang="ru-RU"/>
        </a:p>
      </dgm:t>
    </dgm:pt>
    <dgm:pt modelId="{34BA867D-D267-4705-A1AC-8829F2A8E465}" type="pres">
      <dgm:prSet presAssocID="{DE15E344-9E07-471D-8C02-F631937F45A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70D9624-DC33-4B8C-8644-8AE60CC3ECE7}" type="pres">
      <dgm:prSet presAssocID="{DE15E344-9E07-471D-8C02-F631937F45AC}" presName="pyramid" presStyleLbl="node1" presStyleIdx="0" presStyleCnt="1" custLinFactNeighborX="-16099" custLinFactNeighborY="-218"/>
      <dgm:spPr/>
    </dgm:pt>
    <dgm:pt modelId="{FC844C7F-5177-4911-8444-75F6282A4C84}" type="pres">
      <dgm:prSet presAssocID="{DE15E344-9E07-471D-8C02-F631937F45AC}" presName="theList" presStyleCnt="0"/>
      <dgm:spPr/>
    </dgm:pt>
    <dgm:pt modelId="{61154E7A-3B25-48F0-8F86-048E26CBD75F}" type="pres">
      <dgm:prSet presAssocID="{3B780856-BF65-45FC-B0F2-0D6FBD563BA3}" presName="aNode" presStyleLbl="fgAcc1" presStyleIdx="0" presStyleCnt="5" custScaleX="177437" custScaleY="63027" custLinFactY="-1187" custLinFactNeighborX="212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3F7A38-0ECF-4138-AD28-24510CE35C06}" type="pres">
      <dgm:prSet presAssocID="{3B780856-BF65-45FC-B0F2-0D6FBD563BA3}" presName="aSpace" presStyleCnt="0"/>
      <dgm:spPr/>
    </dgm:pt>
    <dgm:pt modelId="{D0BA7630-7104-4EC2-AFE2-255C8A3890B5}" type="pres">
      <dgm:prSet presAssocID="{54816C63-89D8-480B-9056-50A8BF083C8D}" presName="aNode" presStyleLbl="fgAcc1" presStyleIdx="1" presStyleCnt="5" custScaleX="176061" custScaleY="56156" custLinFactNeighborX="3291" custLinFactNeighborY="-32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01700-4748-4AF0-8901-12ADF4F2904A}" type="pres">
      <dgm:prSet presAssocID="{54816C63-89D8-480B-9056-50A8BF083C8D}" presName="aSpace" presStyleCnt="0"/>
      <dgm:spPr/>
    </dgm:pt>
    <dgm:pt modelId="{71B75EAD-C591-43F4-8DF4-2DEB2B03EFBD}" type="pres">
      <dgm:prSet presAssocID="{9BE8D542-A114-46FD-AD87-8D592FA6E6DD}" presName="aNode" presStyleLbl="fgAcc1" presStyleIdx="2" presStyleCnt="5" custScaleX="176117" custScaleY="123945" custLinFactNeighborX="3319" custLinFactNeighborY="44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9D3B03-1EBF-49FC-A322-7BCFC6AB1EBB}" type="pres">
      <dgm:prSet presAssocID="{9BE8D542-A114-46FD-AD87-8D592FA6E6DD}" presName="aSpace" presStyleCnt="0"/>
      <dgm:spPr/>
    </dgm:pt>
    <dgm:pt modelId="{E538E7AF-6976-4AB0-8043-60D9C7A91A39}" type="pres">
      <dgm:prSet presAssocID="{2A304669-ED14-4B94-BEA9-66F111C75F84}" presName="aNode" presStyleLbl="fgAcc1" presStyleIdx="3" presStyleCnt="5" custScaleX="175284" custScaleY="47636" custLinFactY="1714" custLinFactNeighborX="367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D5E24-ADBE-4979-8D16-68C493D60075}" type="pres">
      <dgm:prSet presAssocID="{2A304669-ED14-4B94-BEA9-66F111C75F84}" presName="aSpace" presStyleCnt="0"/>
      <dgm:spPr/>
    </dgm:pt>
    <dgm:pt modelId="{C36EDBAE-6A62-418A-BB49-15A121AF898B}" type="pres">
      <dgm:prSet presAssocID="{C5C1881C-3B54-48AC-8EEE-401A3C936CB5}" presName="aNode" presStyleLbl="fgAcc1" presStyleIdx="4" presStyleCnt="5" custScaleX="176893" custScaleY="118413" custLinFactY="15758" custLinFactNeighborX="370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57300-AF0F-4AF6-8274-05C14445D566}" type="pres">
      <dgm:prSet presAssocID="{C5C1881C-3B54-48AC-8EEE-401A3C936CB5}" presName="aSpace" presStyleCnt="0"/>
      <dgm:spPr/>
    </dgm:pt>
  </dgm:ptLst>
  <dgm:cxnLst>
    <dgm:cxn modelId="{215D67B1-81A4-4895-8AC0-7190E0D3B245}" srcId="{DE15E344-9E07-471D-8C02-F631937F45AC}" destId="{54816C63-89D8-480B-9056-50A8BF083C8D}" srcOrd="1" destOrd="0" parTransId="{D91FE825-EF6E-4DB1-9BF7-975ECED18879}" sibTransId="{2DBC2FB1-FEC9-4F77-93DA-DD0C005D526E}"/>
    <dgm:cxn modelId="{4F8F0FB2-5794-4B6B-A265-7A6E30189A53}" type="presOf" srcId="{C5C1881C-3B54-48AC-8EEE-401A3C936CB5}" destId="{C36EDBAE-6A62-418A-BB49-15A121AF898B}" srcOrd="0" destOrd="0" presId="urn:microsoft.com/office/officeart/2005/8/layout/pyramid2"/>
    <dgm:cxn modelId="{0EBE6FE9-BF52-4D20-94FB-C96E05B5D6F3}" srcId="{DE15E344-9E07-471D-8C02-F631937F45AC}" destId="{2A304669-ED14-4B94-BEA9-66F111C75F84}" srcOrd="3" destOrd="0" parTransId="{D854C1EF-6690-415D-AA3F-10997F95B58C}" sibTransId="{F66B9D75-D17D-4DDA-911A-574D0FAD7D8A}"/>
    <dgm:cxn modelId="{5D360200-B294-402E-B833-50ACDC627173}" type="presOf" srcId="{DE15E344-9E07-471D-8C02-F631937F45AC}" destId="{34BA867D-D267-4705-A1AC-8829F2A8E465}" srcOrd="0" destOrd="0" presId="urn:microsoft.com/office/officeart/2005/8/layout/pyramid2"/>
    <dgm:cxn modelId="{24F82D48-B658-41F7-B5B1-A37E84690B1E}" type="presOf" srcId="{3B780856-BF65-45FC-B0F2-0D6FBD563BA3}" destId="{61154E7A-3B25-48F0-8F86-048E26CBD75F}" srcOrd="0" destOrd="0" presId="urn:microsoft.com/office/officeart/2005/8/layout/pyramid2"/>
    <dgm:cxn modelId="{C3F06F21-2C71-485B-9ECD-3D2CF2BE06D1}" srcId="{DE15E344-9E07-471D-8C02-F631937F45AC}" destId="{3B780856-BF65-45FC-B0F2-0D6FBD563BA3}" srcOrd="0" destOrd="0" parTransId="{49F6F10E-9D6E-41AE-ACC4-85F42EE5B59C}" sibTransId="{76C6127F-1C59-4589-90D8-BD64BF53ED1D}"/>
    <dgm:cxn modelId="{856E0D7B-2E58-4FF0-B72A-04FC793F69A0}" type="presOf" srcId="{9BE8D542-A114-46FD-AD87-8D592FA6E6DD}" destId="{71B75EAD-C591-43F4-8DF4-2DEB2B03EFBD}" srcOrd="0" destOrd="0" presId="urn:microsoft.com/office/officeart/2005/8/layout/pyramid2"/>
    <dgm:cxn modelId="{C83EE13B-55D0-461F-8191-CC98842000EC}" srcId="{DE15E344-9E07-471D-8C02-F631937F45AC}" destId="{9BE8D542-A114-46FD-AD87-8D592FA6E6DD}" srcOrd="2" destOrd="0" parTransId="{BE20E913-FBC2-4EDE-B922-4BC443E3DFBB}" sibTransId="{351C7110-9CD1-42FF-AAEC-2C6450B614B8}"/>
    <dgm:cxn modelId="{8FC556B0-630C-4B06-871B-B4C1727D80AE}" type="presOf" srcId="{2A304669-ED14-4B94-BEA9-66F111C75F84}" destId="{E538E7AF-6976-4AB0-8043-60D9C7A91A39}" srcOrd="0" destOrd="0" presId="urn:microsoft.com/office/officeart/2005/8/layout/pyramid2"/>
    <dgm:cxn modelId="{8EB84063-5337-40EF-9BD4-A5B2ADA585B6}" type="presOf" srcId="{54816C63-89D8-480B-9056-50A8BF083C8D}" destId="{D0BA7630-7104-4EC2-AFE2-255C8A3890B5}" srcOrd="0" destOrd="0" presId="urn:microsoft.com/office/officeart/2005/8/layout/pyramid2"/>
    <dgm:cxn modelId="{37204D14-4BBF-4654-8AA8-FF5113F9331F}" srcId="{DE15E344-9E07-471D-8C02-F631937F45AC}" destId="{C5C1881C-3B54-48AC-8EEE-401A3C936CB5}" srcOrd="4" destOrd="0" parTransId="{26F16CC3-D83C-447A-A38F-791ACB9E1220}" sibTransId="{31EE24EB-4C6B-4BF3-B9CC-E30F1DBD04DA}"/>
    <dgm:cxn modelId="{71421327-CD28-4207-9754-7EEDF632621C}" type="presParOf" srcId="{34BA867D-D267-4705-A1AC-8829F2A8E465}" destId="{770D9624-DC33-4B8C-8644-8AE60CC3ECE7}" srcOrd="0" destOrd="0" presId="urn:microsoft.com/office/officeart/2005/8/layout/pyramid2"/>
    <dgm:cxn modelId="{09C9A498-0363-4420-B2DF-24F884183BDD}" type="presParOf" srcId="{34BA867D-D267-4705-A1AC-8829F2A8E465}" destId="{FC844C7F-5177-4911-8444-75F6282A4C84}" srcOrd="1" destOrd="0" presId="urn:microsoft.com/office/officeart/2005/8/layout/pyramid2"/>
    <dgm:cxn modelId="{0E72C531-0919-4C2C-A6ED-B99AF29FCE0A}" type="presParOf" srcId="{FC844C7F-5177-4911-8444-75F6282A4C84}" destId="{61154E7A-3B25-48F0-8F86-048E26CBD75F}" srcOrd="0" destOrd="0" presId="urn:microsoft.com/office/officeart/2005/8/layout/pyramid2"/>
    <dgm:cxn modelId="{A5B01AF1-60E6-484F-80E4-C9AFFC16C0FD}" type="presParOf" srcId="{FC844C7F-5177-4911-8444-75F6282A4C84}" destId="{113F7A38-0ECF-4138-AD28-24510CE35C06}" srcOrd="1" destOrd="0" presId="urn:microsoft.com/office/officeart/2005/8/layout/pyramid2"/>
    <dgm:cxn modelId="{7E22DC44-D859-43E5-B66F-ADDAA7B703DC}" type="presParOf" srcId="{FC844C7F-5177-4911-8444-75F6282A4C84}" destId="{D0BA7630-7104-4EC2-AFE2-255C8A3890B5}" srcOrd="2" destOrd="0" presId="urn:microsoft.com/office/officeart/2005/8/layout/pyramid2"/>
    <dgm:cxn modelId="{E143E0A1-4754-4355-BD6F-096A72FDFCC3}" type="presParOf" srcId="{FC844C7F-5177-4911-8444-75F6282A4C84}" destId="{F4701700-4748-4AF0-8901-12ADF4F2904A}" srcOrd="3" destOrd="0" presId="urn:microsoft.com/office/officeart/2005/8/layout/pyramid2"/>
    <dgm:cxn modelId="{6B0989DC-87CF-4774-90D7-CA22854A09C4}" type="presParOf" srcId="{FC844C7F-5177-4911-8444-75F6282A4C84}" destId="{71B75EAD-C591-43F4-8DF4-2DEB2B03EFBD}" srcOrd="4" destOrd="0" presId="urn:microsoft.com/office/officeart/2005/8/layout/pyramid2"/>
    <dgm:cxn modelId="{54F5C0F5-4987-4E99-AE6B-9A7C53165E13}" type="presParOf" srcId="{FC844C7F-5177-4911-8444-75F6282A4C84}" destId="{D09D3B03-1EBF-49FC-A322-7BCFC6AB1EBB}" srcOrd="5" destOrd="0" presId="urn:microsoft.com/office/officeart/2005/8/layout/pyramid2"/>
    <dgm:cxn modelId="{6EED476B-1714-49E3-926F-F9F6C632C4FB}" type="presParOf" srcId="{FC844C7F-5177-4911-8444-75F6282A4C84}" destId="{E538E7AF-6976-4AB0-8043-60D9C7A91A39}" srcOrd="6" destOrd="0" presId="urn:microsoft.com/office/officeart/2005/8/layout/pyramid2"/>
    <dgm:cxn modelId="{197B3978-D388-494D-9CA4-737440CDE80A}" type="presParOf" srcId="{FC844C7F-5177-4911-8444-75F6282A4C84}" destId="{B61D5E24-ADBE-4979-8D16-68C493D60075}" srcOrd="7" destOrd="0" presId="urn:microsoft.com/office/officeart/2005/8/layout/pyramid2"/>
    <dgm:cxn modelId="{F8469609-97A7-4CC9-ACD6-781F354F9DE5}" type="presParOf" srcId="{FC844C7F-5177-4911-8444-75F6282A4C84}" destId="{C36EDBAE-6A62-418A-BB49-15A121AF898B}" srcOrd="8" destOrd="0" presId="urn:microsoft.com/office/officeart/2005/8/layout/pyramid2"/>
    <dgm:cxn modelId="{3186090B-9307-4308-BCD1-334B82BF1160}" type="presParOf" srcId="{FC844C7F-5177-4911-8444-75F6282A4C84}" destId="{97057300-AF0F-4AF6-8274-05C14445D566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8C79A1-9491-48B0-8EBB-0BEDD39BE9E4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340438-9740-4AC1-8D12-02A197A5D691}">
      <dgm:prSet phldrT="[Текст]"/>
      <dgm:spPr/>
      <dgm:t>
        <a:bodyPr/>
        <a:lstStyle/>
        <a:p>
          <a:endParaRPr lang="ru-RU" b="1" dirty="0"/>
        </a:p>
      </dgm:t>
    </dgm:pt>
    <dgm:pt modelId="{7957AA51-B06A-4D43-9F36-24CE32776BD4}" type="parTrans" cxnId="{B91F7779-4AB8-45AB-B0A2-B58C49B9E97F}">
      <dgm:prSet/>
      <dgm:spPr/>
      <dgm:t>
        <a:bodyPr/>
        <a:lstStyle/>
        <a:p>
          <a:endParaRPr lang="ru-RU"/>
        </a:p>
      </dgm:t>
    </dgm:pt>
    <dgm:pt modelId="{F6E13B4C-2904-4DC9-BDA1-63BEF169E584}" type="sibTrans" cxnId="{B91F7779-4AB8-45AB-B0A2-B58C49B9E97F}">
      <dgm:prSet/>
      <dgm:spPr/>
      <dgm:t>
        <a:bodyPr/>
        <a:lstStyle/>
        <a:p>
          <a:endParaRPr lang="ru-RU"/>
        </a:p>
      </dgm:t>
    </dgm:pt>
    <dgm:pt modelId="{21F554A2-46A8-4562-8D4D-B4F89F362D3B}">
      <dgm:prSet phldrT="[Текст]"/>
      <dgm:spPr/>
      <dgm:t>
        <a:bodyPr/>
        <a:lstStyle/>
        <a:p>
          <a:endParaRPr lang="ru-RU" b="1" dirty="0"/>
        </a:p>
      </dgm:t>
    </dgm:pt>
    <dgm:pt modelId="{8A2F2817-C4B8-4405-BC9C-38FC97AD3B05}" type="parTrans" cxnId="{05FCA84A-F9C2-486F-A105-3D576CA3488B}">
      <dgm:prSet/>
      <dgm:spPr/>
      <dgm:t>
        <a:bodyPr/>
        <a:lstStyle/>
        <a:p>
          <a:endParaRPr lang="ru-RU"/>
        </a:p>
      </dgm:t>
    </dgm:pt>
    <dgm:pt modelId="{CE384530-19DF-4E35-8EED-B4C7C931971D}" type="sibTrans" cxnId="{05FCA84A-F9C2-486F-A105-3D576CA3488B}">
      <dgm:prSet/>
      <dgm:spPr/>
      <dgm:t>
        <a:bodyPr/>
        <a:lstStyle/>
        <a:p>
          <a:endParaRPr lang="ru-RU"/>
        </a:p>
      </dgm:t>
    </dgm:pt>
    <dgm:pt modelId="{799EFBDB-C4DE-48A3-BF4B-5145F62C17D7}">
      <dgm:prSet phldrT="[Текст]" custT="1"/>
      <dgm:spPr/>
      <dgm:t>
        <a:bodyPr/>
        <a:lstStyle/>
        <a:p>
          <a:r>
            <a:rPr lang="ru-RU" sz="1600" b="1" dirty="0" smtClean="0"/>
            <a:t>Муниципальных программах поселка Боровский</a:t>
          </a:r>
          <a:endParaRPr lang="ru-RU" sz="1600" dirty="0"/>
        </a:p>
      </dgm:t>
    </dgm:pt>
    <dgm:pt modelId="{0D4F953F-AC4D-4AEF-B4F0-BC88C2AEAB22}" type="parTrans" cxnId="{B9E54A36-2A9B-4FFF-AD45-408CEBAEBDF1}">
      <dgm:prSet/>
      <dgm:spPr/>
      <dgm:t>
        <a:bodyPr/>
        <a:lstStyle/>
        <a:p>
          <a:endParaRPr lang="ru-RU"/>
        </a:p>
      </dgm:t>
    </dgm:pt>
    <dgm:pt modelId="{0D8A23A5-70BE-43ED-849B-5F5793842BA7}" type="sibTrans" cxnId="{B9E54A36-2A9B-4FFF-AD45-408CEBAEBDF1}">
      <dgm:prSet/>
      <dgm:spPr/>
      <dgm:t>
        <a:bodyPr/>
        <a:lstStyle/>
        <a:p>
          <a:endParaRPr lang="ru-RU"/>
        </a:p>
      </dgm:t>
    </dgm:pt>
    <dgm:pt modelId="{7FA49647-465A-4BAF-9224-B47C0BF8AC93}">
      <dgm:prSet phldrT="[Текст]"/>
      <dgm:spPr/>
      <dgm:t>
        <a:bodyPr/>
        <a:lstStyle/>
        <a:p>
          <a:endParaRPr lang="ru-RU" b="1" dirty="0"/>
        </a:p>
      </dgm:t>
    </dgm:pt>
    <dgm:pt modelId="{465118DC-9173-4E08-A9B6-16DDE4D10A0F}" type="parTrans" cxnId="{2B303992-6D93-45EB-AA76-383EDBE22DD2}">
      <dgm:prSet/>
      <dgm:spPr/>
      <dgm:t>
        <a:bodyPr/>
        <a:lstStyle/>
        <a:p>
          <a:endParaRPr lang="ru-RU"/>
        </a:p>
      </dgm:t>
    </dgm:pt>
    <dgm:pt modelId="{811F43F9-66CC-4072-B05D-142D84BB2843}" type="sibTrans" cxnId="{2B303992-6D93-45EB-AA76-383EDBE22DD2}">
      <dgm:prSet/>
      <dgm:spPr/>
      <dgm:t>
        <a:bodyPr/>
        <a:lstStyle/>
        <a:p>
          <a:endParaRPr lang="ru-RU"/>
        </a:p>
      </dgm:t>
    </dgm:pt>
    <dgm:pt modelId="{15302319-41F4-4444-8BFF-C8E7E8D4844F}">
      <dgm:prSet phldrT="[Текст]" custT="1"/>
      <dgm:spPr/>
      <dgm:t>
        <a:bodyPr/>
        <a:lstStyle/>
        <a:p>
          <a:r>
            <a:rPr lang="ru-RU" sz="1600" b="1" dirty="0" smtClean="0"/>
            <a:t>Бюджетном послании Президента Российской Федерации</a:t>
          </a:r>
          <a:endParaRPr lang="ru-RU" sz="1600" dirty="0"/>
        </a:p>
      </dgm:t>
    </dgm:pt>
    <dgm:pt modelId="{668B4425-43D9-4859-BECB-EF4BE33106F0}" type="sibTrans" cxnId="{F47A6DE0-D83E-4F98-A65E-61E72DD1F12D}">
      <dgm:prSet/>
      <dgm:spPr/>
      <dgm:t>
        <a:bodyPr/>
        <a:lstStyle/>
        <a:p>
          <a:endParaRPr lang="ru-RU"/>
        </a:p>
      </dgm:t>
    </dgm:pt>
    <dgm:pt modelId="{3B360443-A209-414A-BD34-977135BAF4AF}" type="parTrans" cxnId="{F47A6DE0-D83E-4F98-A65E-61E72DD1F12D}">
      <dgm:prSet/>
      <dgm:spPr/>
      <dgm:t>
        <a:bodyPr/>
        <a:lstStyle/>
        <a:p>
          <a:endParaRPr lang="ru-RU"/>
        </a:p>
      </dgm:t>
    </dgm:pt>
    <dgm:pt modelId="{F2779977-F411-4CB0-B9D8-741387C4E4CA}">
      <dgm:prSet phldrT="[Текст]" custT="1"/>
      <dgm:spPr/>
      <dgm:t>
        <a:bodyPr/>
        <a:lstStyle/>
        <a:p>
          <a:r>
            <a:rPr lang="ru-RU" sz="1600" b="1" dirty="0" smtClean="0"/>
            <a:t>Прогнозе социально-экономического развития поселка Боровский</a:t>
          </a:r>
          <a:endParaRPr lang="ru-RU" sz="1600" dirty="0"/>
        </a:p>
      </dgm:t>
    </dgm:pt>
    <dgm:pt modelId="{07913A78-636B-42BE-B525-EAC5D87F3015}" type="sibTrans" cxnId="{31A97EFD-9AD3-419E-A40F-FE91F81468BA}">
      <dgm:prSet/>
      <dgm:spPr/>
      <dgm:t>
        <a:bodyPr/>
        <a:lstStyle/>
        <a:p>
          <a:endParaRPr lang="ru-RU"/>
        </a:p>
      </dgm:t>
    </dgm:pt>
    <dgm:pt modelId="{FA3AE9D1-FFFF-49D6-92B9-B32914C57874}" type="parTrans" cxnId="{31A97EFD-9AD3-419E-A40F-FE91F81468BA}">
      <dgm:prSet/>
      <dgm:spPr/>
      <dgm:t>
        <a:bodyPr/>
        <a:lstStyle/>
        <a:p>
          <a:endParaRPr lang="ru-RU"/>
        </a:p>
      </dgm:t>
    </dgm:pt>
    <dgm:pt modelId="{6DB0526A-CF69-485D-823E-412EF37FA1DF}" type="pres">
      <dgm:prSet presAssocID="{268C79A1-9491-48B0-8EBB-0BEDD39BE9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374624-C284-4A90-9C7E-7B8C85CEC6F8}" type="pres">
      <dgm:prSet presAssocID="{15302319-41F4-4444-8BFF-C8E7E8D4844F}" presName="compositeNode" presStyleCnt="0">
        <dgm:presLayoutVars>
          <dgm:bulletEnabled val="1"/>
        </dgm:presLayoutVars>
      </dgm:prSet>
      <dgm:spPr/>
    </dgm:pt>
    <dgm:pt modelId="{116917C5-22DB-4862-8737-40597E645CF3}" type="pres">
      <dgm:prSet presAssocID="{15302319-41F4-4444-8BFF-C8E7E8D4844F}" presName="bgRect" presStyleLbl="node1" presStyleIdx="0" presStyleCnt="3" custScaleX="103618" custScaleY="67889" custLinFactNeighborX="-3833" custLinFactNeighborY="50572"/>
      <dgm:spPr/>
      <dgm:t>
        <a:bodyPr/>
        <a:lstStyle/>
        <a:p>
          <a:endParaRPr lang="ru-RU"/>
        </a:p>
      </dgm:t>
    </dgm:pt>
    <dgm:pt modelId="{0AFFBACD-AAAD-45A8-A137-0B370FAF954D}" type="pres">
      <dgm:prSet presAssocID="{15302319-41F4-4444-8BFF-C8E7E8D4844F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781977-F56F-4E39-AF73-7AD8473EFAC0}" type="pres">
      <dgm:prSet presAssocID="{15302319-41F4-4444-8BFF-C8E7E8D4844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9B6E4-075B-4E00-9483-2B717FB9EAF3}" type="pres">
      <dgm:prSet presAssocID="{668B4425-43D9-4859-BECB-EF4BE33106F0}" presName="hSp" presStyleCnt="0"/>
      <dgm:spPr/>
    </dgm:pt>
    <dgm:pt modelId="{143D7A2F-1443-4149-AA5F-E36C3BE4AC28}" type="pres">
      <dgm:prSet presAssocID="{668B4425-43D9-4859-BECB-EF4BE33106F0}" presName="vProcSp" presStyleCnt="0"/>
      <dgm:spPr/>
    </dgm:pt>
    <dgm:pt modelId="{F1990106-7B9F-4875-B9F4-A8A6CD586CDE}" type="pres">
      <dgm:prSet presAssocID="{668B4425-43D9-4859-BECB-EF4BE33106F0}" presName="vSp1" presStyleCnt="0"/>
      <dgm:spPr/>
    </dgm:pt>
    <dgm:pt modelId="{790A687F-9EDB-43CD-929A-135449432186}" type="pres">
      <dgm:prSet presAssocID="{668B4425-43D9-4859-BECB-EF4BE33106F0}" presName="simulatedConn" presStyleLbl="solidFgAcc1" presStyleIdx="0" presStyleCnt="2" custFlipVert="0" custFlipHor="1" custScaleX="15212" custScaleY="18335" custLinFactNeighborX="-17911" custLinFactNeighborY="54926"/>
      <dgm:spPr/>
    </dgm:pt>
    <dgm:pt modelId="{EEC74C04-655E-4C83-8E0D-41FCEB1E785A}" type="pres">
      <dgm:prSet presAssocID="{668B4425-43D9-4859-BECB-EF4BE33106F0}" presName="vSp2" presStyleCnt="0"/>
      <dgm:spPr/>
    </dgm:pt>
    <dgm:pt modelId="{6CD26949-C9DE-4EE9-92A4-E2EDF4256B63}" type="pres">
      <dgm:prSet presAssocID="{668B4425-43D9-4859-BECB-EF4BE33106F0}" presName="sibTrans" presStyleCnt="0"/>
      <dgm:spPr/>
    </dgm:pt>
    <dgm:pt modelId="{1F6B1C6A-80A3-4364-9A50-A2D03DD62C30}" type="pres">
      <dgm:prSet presAssocID="{F2779977-F411-4CB0-B9D8-741387C4E4CA}" presName="compositeNode" presStyleCnt="0">
        <dgm:presLayoutVars>
          <dgm:bulletEnabled val="1"/>
        </dgm:presLayoutVars>
      </dgm:prSet>
      <dgm:spPr/>
    </dgm:pt>
    <dgm:pt modelId="{BEAEE7FC-6617-44BF-A6B2-286E37BB3DD0}" type="pres">
      <dgm:prSet presAssocID="{F2779977-F411-4CB0-B9D8-741387C4E4CA}" presName="bgRect" presStyleLbl="node1" presStyleIdx="1" presStyleCnt="3" custScaleY="67568" custLinFactNeighborX="-755" custLinFactNeighborY="50572"/>
      <dgm:spPr/>
      <dgm:t>
        <a:bodyPr/>
        <a:lstStyle/>
        <a:p>
          <a:endParaRPr lang="ru-RU"/>
        </a:p>
      </dgm:t>
    </dgm:pt>
    <dgm:pt modelId="{C010FD97-348E-4D7B-A2EC-75A1DA4683F9}" type="pres">
      <dgm:prSet presAssocID="{F2779977-F411-4CB0-B9D8-741387C4E4CA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3EEFC-C193-4B0C-9934-023B39F79A27}" type="pres">
      <dgm:prSet presAssocID="{F2779977-F411-4CB0-B9D8-741387C4E4CA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0AB81-2FC6-4077-A14E-40A716082FCB}" type="pres">
      <dgm:prSet presAssocID="{07913A78-636B-42BE-B525-EAC5D87F3015}" presName="hSp" presStyleCnt="0"/>
      <dgm:spPr/>
    </dgm:pt>
    <dgm:pt modelId="{7B7F58FD-C139-4E84-B18C-7DF484259B53}" type="pres">
      <dgm:prSet presAssocID="{07913A78-636B-42BE-B525-EAC5D87F3015}" presName="vProcSp" presStyleCnt="0"/>
      <dgm:spPr/>
    </dgm:pt>
    <dgm:pt modelId="{930D8EFA-253D-47F7-A5BF-60958C3ABF49}" type="pres">
      <dgm:prSet presAssocID="{07913A78-636B-42BE-B525-EAC5D87F3015}" presName="vSp1" presStyleCnt="0"/>
      <dgm:spPr/>
    </dgm:pt>
    <dgm:pt modelId="{6C2C8566-1B30-4858-B4C7-CAC427803DFB}" type="pres">
      <dgm:prSet presAssocID="{07913A78-636B-42BE-B525-EAC5D87F3015}" presName="simulatedConn" presStyleLbl="solidFgAcc1" presStyleIdx="1" presStyleCnt="2" custFlipVert="1" custScaleX="11372" custScaleY="12900" custLinFactNeighborX="-3568" custLinFactNeighborY="43104"/>
      <dgm:spPr/>
    </dgm:pt>
    <dgm:pt modelId="{9287CF28-D6C1-482E-A188-C8FA964E37A0}" type="pres">
      <dgm:prSet presAssocID="{07913A78-636B-42BE-B525-EAC5D87F3015}" presName="vSp2" presStyleCnt="0"/>
      <dgm:spPr/>
    </dgm:pt>
    <dgm:pt modelId="{B1E4E541-DF1F-4B4F-BBDC-CD78948842A3}" type="pres">
      <dgm:prSet presAssocID="{07913A78-636B-42BE-B525-EAC5D87F3015}" presName="sibTrans" presStyleCnt="0"/>
      <dgm:spPr/>
    </dgm:pt>
    <dgm:pt modelId="{F255F7C7-BB6F-45D6-A2D5-B1CB0CA31B4C}" type="pres">
      <dgm:prSet presAssocID="{799EFBDB-C4DE-48A3-BF4B-5145F62C17D7}" presName="compositeNode" presStyleCnt="0">
        <dgm:presLayoutVars>
          <dgm:bulletEnabled val="1"/>
        </dgm:presLayoutVars>
      </dgm:prSet>
      <dgm:spPr/>
    </dgm:pt>
    <dgm:pt modelId="{9CDDE8AA-2785-473D-9AB4-E7D52781025C}" type="pres">
      <dgm:prSet presAssocID="{799EFBDB-C4DE-48A3-BF4B-5145F62C17D7}" presName="bgRect" presStyleLbl="node1" presStyleIdx="2" presStyleCnt="3" custScaleY="68492" custLinFactNeighborX="-1388" custLinFactNeighborY="50373"/>
      <dgm:spPr/>
      <dgm:t>
        <a:bodyPr/>
        <a:lstStyle/>
        <a:p>
          <a:endParaRPr lang="ru-RU"/>
        </a:p>
      </dgm:t>
    </dgm:pt>
    <dgm:pt modelId="{DEF95A04-92B5-45CB-B738-7F78F88C61C8}" type="pres">
      <dgm:prSet presAssocID="{799EFBDB-C4DE-48A3-BF4B-5145F62C17D7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018BA2-1C5E-45CA-9DEA-D70278A4C074}" type="pres">
      <dgm:prSet presAssocID="{799EFBDB-C4DE-48A3-BF4B-5145F62C17D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7A6DE0-D83E-4F98-A65E-61E72DD1F12D}" srcId="{268C79A1-9491-48B0-8EBB-0BEDD39BE9E4}" destId="{15302319-41F4-4444-8BFF-C8E7E8D4844F}" srcOrd="0" destOrd="0" parTransId="{3B360443-A209-414A-BD34-977135BAF4AF}" sibTransId="{668B4425-43D9-4859-BECB-EF4BE33106F0}"/>
    <dgm:cxn modelId="{88BBE61E-7DCB-46EC-9203-31766FE27BE7}" type="presOf" srcId="{268C79A1-9491-48B0-8EBB-0BEDD39BE9E4}" destId="{6DB0526A-CF69-485D-823E-412EF37FA1DF}" srcOrd="0" destOrd="0" presId="urn:microsoft.com/office/officeart/2005/8/layout/hProcess7"/>
    <dgm:cxn modelId="{214D12D4-2955-423D-8046-BD27CA8C5264}" type="presOf" srcId="{15302319-41F4-4444-8BFF-C8E7E8D4844F}" destId="{0AFFBACD-AAAD-45A8-A137-0B370FAF954D}" srcOrd="1" destOrd="0" presId="urn:microsoft.com/office/officeart/2005/8/layout/hProcess7"/>
    <dgm:cxn modelId="{62366A38-9394-405D-A788-E8039D18CB54}" type="presOf" srcId="{15302319-41F4-4444-8BFF-C8E7E8D4844F}" destId="{116917C5-22DB-4862-8737-40597E645CF3}" srcOrd="0" destOrd="0" presId="urn:microsoft.com/office/officeart/2005/8/layout/hProcess7"/>
    <dgm:cxn modelId="{4F068163-4D32-4404-9AE9-8FDE373DE585}" type="presOf" srcId="{799EFBDB-C4DE-48A3-BF4B-5145F62C17D7}" destId="{DEF95A04-92B5-45CB-B738-7F78F88C61C8}" srcOrd="1" destOrd="0" presId="urn:microsoft.com/office/officeart/2005/8/layout/hProcess7"/>
    <dgm:cxn modelId="{2B303992-6D93-45EB-AA76-383EDBE22DD2}" srcId="{799EFBDB-C4DE-48A3-BF4B-5145F62C17D7}" destId="{7FA49647-465A-4BAF-9224-B47C0BF8AC93}" srcOrd="0" destOrd="0" parTransId="{465118DC-9173-4E08-A9B6-16DDE4D10A0F}" sibTransId="{811F43F9-66CC-4072-B05D-142D84BB2843}"/>
    <dgm:cxn modelId="{5D7320C1-A23A-4C63-950A-C06AD4C44168}" type="presOf" srcId="{799EFBDB-C4DE-48A3-BF4B-5145F62C17D7}" destId="{9CDDE8AA-2785-473D-9AB4-E7D52781025C}" srcOrd="0" destOrd="0" presId="urn:microsoft.com/office/officeart/2005/8/layout/hProcess7"/>
    <dgm:cxn modelId="{05FCA84A-F9C2-486F-A105-3D576CA3488B}" srcId="{F2779977-F411-4CB0-B9D8-741387C4E4CA}" destId="{21F554A2-46A8-4562-8D4D-B4F89F362D3B}" srcOrd="0" destOrd="0" parTransId="{8A2F2817-C4B8-4405-BC9C-38FC97AD3B05}" sibTransId="{CE384530-19DF-4E35-8EED-B4C7C931971D}"/>
    <dgm:cxn modelId="{EEBFC357-A6B1-44B8-AB5D-560F7D51F31F}" type="presOf" srcId="{21F554A2-46A8-4562-8D4D-B4F89F362D3B}" destId="{F463EEFC-C193-4B0C-9934-023B39F79A27}" srcOrd="0" destOrd="0" presId="urn:microsoft.com/office/officeart/2005/8/layout/hProcess7"/>
    <dgm:cxn modelId="{31A97EFD-9AD3-419E-A40F-FE91F81468BA}" srcId="{268C79A1-9491-48B0-8EBB-0BEDD39BE9E4}" destId="{F2779977-F411-4CB0-B9D8-741387C4E4CA}" srcOrd="1" destOrd="0" parTransId="{FA3AE9D1-FFFF-49D6-92B9-B32914C57874}" sibTransId="{07913A78-636B-42BE-B525-EAC5D87F3015}"/>
    <dgm:cxn modelId="{AAD39F58-BA44-4C64-9EDE-BC417D67EE78}" type="presOf" srcId="{E1340438-9740-4AC1-8D12-02A197A5D691}" destId="{D7781977-F56F-4E39-AF73-7AD8473EFAC0}" srcOrd="0" destOrd="0" presId="urn:microsoft.com/office/officeart/2005/8/layout/hProcess7"/>
    <dgm:cxn modelId="{9138278C-4B80-4C8A-9FD7-20453A82F3B2}" type="presOf" srcId="{F2779977-F411-4CB0-B9D8-741387C4E4CA}" destId="{BEAEE7FC-6617-44BF-A6B2-286E37BB3DD0}" srcOrd="0" destOrd="0" presId="urn:microsoft.com/office/officeart/2005/8/layout/hProcess7"/>
    <dgm:cxn modelId="{B9E54A36-2A9B-4FFF-AD45-408CEBAEBDF1}" srcId="{268C79A1-9491-48B0-8EBB-0BEDD39BE9E4}" destId="{799EFBDB-C4DE-48A3-BF4B-5145F62C17D7}" srcOrd="2" destOrd="0" parTransId="{0D4F953F-AC4D-4AEF-B4F0-BC88C2AEAB22}" sibTransId="{0D8A23A5-70BE-43ED-849B-5F5793842BA7}"/>
    <dgm:cxn modelId="{4BF9EFF1-5266-4039-BADF-3A2623C6C5C0}" type="presOf" srcId="{7FA49647-465A-4BAF-9224-B47C0BF8AC93}" destId="{66018BA2-1C5E-45CA-9DEA-D70278A4C074}" srcOrd="0" destOrd="0" presId="urn:microsoft.com/office/officeart/2005/8/layout/hProcess7"/>
    <dgm:cxn modelId="{B91F7779-4AB8-45AB-B0A2-B58C49B9E97F}" srcId="{15302319-41F4-4444-8BFF-C8E7E8D4844F}" destId="{E1340438-9740-4AC1-8D12-02A197A5D691}" srcOrd="0" destOrd="0" parTransId="{7957AA51-B06A-4D43-9F36-24CE32776BD4}" sibTransId="{F6E13B4C-2904-4DC9-BDA1-63BEF169E584}"/>
    <dgm:cxn modelId="{0D4A1ECE-CBAB-4BA3-80E2-EA9EC26CAD94}" type="presOf" srcId="{F2779977-F411-4CB0-B9D8-741387C4E4CA}" destId="{C010FD97-348E-4D7B-A2EC-75A1DA4683F9}" srcOrd="1" destOrd="0" presId="urn:microsoft.com/office/officeart/2005/8/layout/hProcess7"/>
    <dgm:cxn modelId="{1EC96109-A3F6-43D3-8F34-88B292A9B2A3}" type="presParOf" srcId="{6DB0526A-CF69-485D-823E-412EF37FA1DF}" destId="{1D374624-C284-4A90-9C7E-7B8C85CEC6F8}" srcOrd="0" destOrd="0" presId="urn:microsoft.com/office/officeart/2005/8/layout/hProcess7"/>
    <dgm:cxn modelId="{0ECA6A34-A2F7-446C-82AF-9B30B3848580}" type="presParOf" srcId="{1D374624-C284-4A90-9C7E-7B8C85CEC6F8}" destId="{116917C5-22DB-4862-8737-40597E645CF3}" srcOrd="0" destOrd="0" presId="urn:microsoft.com/office/officeart/2005/8/layout/hProcess7"/>
    <dgm:cxn modelId="{79F40F40-0F7F-4718-AAD2-EA77EAE98BFC}" type="presParOf" srcId="{1D374624-C284-4A90-9C7E-7B8C85CEC6F8}" destId="{0AFFBACD-AAAD-45A8-A137-0B370FAF954D}" srcOrd="1" destOrd="0" presId="urn:microsoft.com/office/officeart/2005/8/layout/hProcess7"/>
    <dgm:cxn modelId="{3EFB1B48-C739-4B6D-8109-2E36D7B6E091}" type="presParOf" srcId="{1D374624-C284-4A90-9C7E-7B8C85CEC6F8}" destId="{D7781977-F56F-4E39-AF73-7AD8473EFAC0}" srcOrd="2" destOrd="0" presId="urn:microsoft.com/office/officeart/2005/8/layout/hProcess7"/>
    <dgm:cxn modelId="{C5D9252A-61FB-4367-B2AC-F199CBCA8779}" type="presParOf" srcId="{6DB0526A-CF69-485D-823E-412EF37FA1DF}" destId="{FE09B6E4-075B-4E00-9483-2B717FB9EAF3}" srcOrd="1" destOrd="0" presId="urn:microsoft.com/office/officeart/2005/8/layout/hProcess7"/>
    <dgm:cxn modelId="{BFC1D5C5-0996-448D-8EFF-70789F9D859E}" type="presParOf" srcId="{6DB0526A-CF69-485D-823E-412EF37FA1DF}" destId="{143D7A2F-1443-4149-AA5F-E36C3BE4AC28}" srcOrd="2" destOrd="0" presId="urn:microsoft.com/office/officeart/2005/8/layout/hProcess7"/>
    <dgm:cxn modelId="{D61F3022-08C4-4B79-8BEF-491FD022D19A}" type="presParOf" srcId="{143D7A2F-1443-4149-AA5F-E36C3BE4AC28}" destId="{F1990106-7B9F-4875-B9F4-A8A6CD586CDE}" srcOrd="0" destOrd="0" presId="urn:microsoft.com/office/officeart/2005/8/layout/hProcess7"/>
    <dgm:cxn modelId="{36451C1E-EB34-42D5-B237-2F4F14EBF015}" type="presParOf" srcId="{143D7A2F-1443-4149-AA5F-E36C3BE4AC28}" destId="{790A687F-9EDB-43CD-929A-135449432186}" srcOrd="1" destOrd="0" presId="urn:microsoft.com/office/officeart/2005/8/layout/hProcess7"/>
    <dgm:cxn modelId="{1CD06E4C-B1A9-4EE6-B0B4-FB0CD94F5479}" type="presParOf" srcId="{143D7A2F-1443-4149-AA5F-E36C3BE4AC28}" destId="{EEC74C04-655E-4C83-8E0D-41FCEB1E785A}" srcOrd="2" destOrd="0" presId="urn:microsoft.com/office/officeart/2005/8/layout/hProcess7"/>
    <dgm:cxn modelId="{06F26244-1A8C-4658-9FD3-AE75BBC74AA6}" type="presParOf" srcId="{6DB0526A-CF69-485D-823E-412EF37FA1DF}" destId="{6CD26949-C9DE-4EE9-92A4-E2EDF4256B63}" srcOrd="3" destOrd="0" presId="urn:microsoft.com/office/officeart/2005/8/layout/hProcess7"/>
    <dgm:cxn modelId="{9EA8C868-1858-49BF-8295-306101B3F86A}" type="presParOf" srcId="{6DB0526A-CF69-485D-823E-412EF37FA1DF}" destId="{1F6B1C6A-80A3-4364-9A50-A2D03DD62C30}" srcOrd="4" destOrd="0" presId="urn:microsoft.com/office/officeart/2005/8/layout/hProcess7"/>
    <dgm:cxn modelId="{EDEF93A7-1B45-4AEE-AE38-3028EB5AA575}" type="presParOf" srcId="{1F6B1C6A-80A3-4364-9A50-A2D03DD62C30}" destId="{BEAEE7FC-6617-44BF-A6B2-286E37BB3DD0}" srcOrd="0" destOrd="0" presId="urn:microsoft.com/office/officeart/2005/8/layout/hProcess7"/>
    <dgm:cxn modelId="{CDC4227E-CEC8-4760-84D6-9A826E9E072D}" type="presParOf" srcId="{1F6B1C6A-80A3-4364-9A50-A2D03DD62C30}" destId="{C010FD97-348E-4D7B-A2EC-75A1DA4683F9}" srcOrd="1" destOrd="0" presId="urn:microsoft.com/office/officeart/2005/8/layout/hProcess7"/>
    <dgm:cxn modelId="{292E74D3-CEC8-4484-97B2-EA073B38A243}" type="presParOf" srcId="{1F6B1C6A-80A3-4364-9A50-A2D03DD62C30}" destId="{F463EEFC-C193-4B0C-9934-023B39F79A27}" srcOrd="2" destOrd="0" presId="urn:microsoft.com/office/officeart/2005/8/layout/hProcess7"/>
    <dgm:cxn modelId="{D1857598-52C2-498D-AE70-D0DD76019959}" type="presParOf" srcId="{6DB0526A-CF69-485D-823E-412EF37FA1DF}" destId="{A040AB81-2FC6-4077-A14E-40A716082FCB}" srcOrd="5" destOrd="0" presId="urn:microsoft.com/office/officeart/2005/8/layout/hProcess7"/>
    <dgm:cxn modelId="{82E750BE-F210-44FF-AD99-126DC28FE643}" type="presParOf" srcId="{6DB0526A-CF69-485D-823E-412EF37FA1DF}" destId="{7B7F58FD-C139-4E84-B18C-7DF484259B53}" srcOrd="6" destOrd="0" presId="urn:microsoft.com/office/officeart/2005/8/layout/hProcess7"/>
    <dgm:cxn modelId="{4C13AFC6-7727-45F7-9933-D1B556DCDF6B}" type="presParOf" srcId="{7B7F58FD-C139-4E84-B18C-7DF484259B53}" destId="{930D8EFA-253D-47F7-A5BF-60958C3ABF49}" srcOrd="0" destOrd="0" presId="urn:microsoft.com/office/officeart/2005/8/layout/hProcess7"/>
    <dgm:cxn modelId="{57241134-2D3A-47C0-B8ED-FA63E5CC9052}" type="presParOf" srcId="{7B7F58FD-C139-4E84-B18C-7DF484259B53}" destId="{6C2C8566-1B30-4858-B4C7-CAC427803DFB}" srcOrd="1" destOrd="0" presId="urn:microsoft.com/office/officeart/2005/8/layout/hProcess7"/>
    <dgm:cxn modelId="{6F1C21A2-EDA1-48DE-B15B-7B03B362464C}" type="presParOf" srcId="{7B7F58FD-C139-4E84-B18C-7DF484259B53}" destId="{9287CF28-D6C1-482E-A188-C8FA964E37A0}" srcOrd="2" destOrd="0" presId="urn:microsoft.com/office/officeart/2005/8/layout/hProcess7"/>
    <dgm:cxn modelId="{7A7F1C86-0621-4E12-BAE1-847EB5F58A6F}" type="presParOf" srcId="{6DB0526A-CF69-485D-823E-412EF37FA1DF}" destId="{B1E4E541-DF1F-4B4F-BBDC-CD78948842A3}" srcOrd="7" destOrd="0" presId="urn:microsoft.com/office/officeart/2005/8/layout/hProcess7"/>
    <dgm:cxn modelId="{99D1ECD5-CB4E-4B64-B506-28E2204FD027}" type="presParOf" srcId="{6DB0526A-CF69-485D-823E-412EF37FA1DF}" destId="{F255F7C7-BB6F-45D6-A2D5-B1CB0CA31B4C}" srcOrd="8" destOrd="0" presId="urn:microsoft.com/office/officeart/2005/8/layout/hProcess7"/>
    <dgm:cxn modelId="{685C68A4-2BE3-4545-8CC9-AB15575A42BE}" type="presParOf" srcId="{F255F7C7-BB6F-45D6-A2D5-B1CB0CA31B4C}" destId="{9CDDE8AA-2785-473D-9AB4-E7D52781025C}" srcOrd="0" destOrd="0" presId="urn:microsoft.com/office/officeart/2005/8/layout/hProcess7"/>
    <dgm:cxn modelId="{94143B11-26AD-46EC-8B0D-CBA805D7967D}" type="presParOf" srcId="{F255F7C7-BB6F-45D6-A2D5-B1CB0CA31B4C}" destId="{DEF95A04-92B5-45CB-B738-7F78F88C61C8}" srcOrd="1" destOrd="0" presId="urn:microsoft.com/office/officeart/2005/8/layout/hProcess7"/>
    <dgm:cxn modelId="{BB448983-5B6C-4FCC-80ED-02C187EDB889}" type="presParOf" srcId="{F255F7C7-BB6F-45D6-A2D5-B1CB0CA31B4C}" destId="{66018BA2-1C5E-45CA-9DEA-D70278A4C07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14C6FA-9ED2-4522-9EAF-E8209FE5A5A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226C33-33D9-42D5-A40C-E4BB981896D2}">
      <dgm:prSet phldrT="[Текст]" custT="1"/>
      <dgm:spPr/>
      <dgm:t>
        <a:bodyPr/>
        <a:lstStyle/>
        <a:p>
          <a:r>
            <a:rPr lang="ru-RU" sz="1800" b="1" dirty="0" smtClean="0"/>
            <a:t>Проект бюджета составляет местная администрация</a:t>
          </a:r>
          <a:endParaRPr lang="ru-RU" sz="1800" b="1" dirty="0"/>
        </a:p>
      </dgm:t>
    </dgm:pt>
    <dgm:pt modelId="{6AC02B82-892C-4EF6-8030-2A0A2E9AF1B2}" type="parTrans" cxnId="{EAC9764C-81F3-4A8E-B7B1-0DBFC23E6395}">
      <dgm:prSet/>
      <dgm:spPr/>
      <dgm:t>
        <a:bodyPr/>
        <a:lstStyle/>
        <a:p>
          <a:endParaRPr lang="ru-RU"/>
        </a:p>
      </dgm:t>
    </dgm:pt>
    <dgm:pt modelId="{A1775892-9BC1-4D8D-AE6C-FCC85FB333F5}" type="sibTrans" cxnId="{EAC9764C-81F3-4A8E-B7B1-0DBFC23E6395}">
      <dgm:prSet/>
      <dgm:spPr/>
      <dgm:t>
        <a:bodyPr/>
        <a:lstStyle/>
        <a:p>
          <a:endParaRPr lang="ru-RU"/>
        </a:p>
      </dgm:t>
    </dgm:pt>
    <dgm:pt modelId="{418CB845-B6BF-4A48-A44B-A7129CEBEBAA}">
      <dgm:prSet phldrT="[Текст]" custT="1"/>
      <dgm:spPr/>
      <dgm:t>
        <a:bodyPr/>
        <a:lstStyle/>
        <a:p>
          <a:r>
            <a:rPr lang="ru-RU" sz="1800" b="1" dirty="0" smtClean="0"/>
            <a:t>Составление проекта бюджета основывается на</a:t>
          </a:r>
          <a:endParaRPr lang="ru-RU" sz="1800" b="1" dirty="0"/>
        </a:p>
      </dgm:t>
    </dgm:pt>
    <dgm:pt modelId="{B5378C49-5329-4F54-AF56-BC936D585414}" type="parTrans" cxnId="{2AC18FF8-6C5B-408A-8F70-46D35B63D6DE}">
      <dgm:prSet/>
      <dgm:spPr/>
      <dgm:t>
        <a:bodyPr/>
        <a:lstStyle/>
        <a:p>
          <a:endParaRPr lang="ru-RU"/>
        </a:p>
      </dgm:t>
    </dgm:pt>
    <dgm:pt modelId="{078E9F20-449C-4F7D-8B6A-B74E57985583}" type="sibTrans" cxnId="{2AC18FF8-6C5B-408A-8F70-46D35B63D6DE}">
      <dgm:prSet/>
      <dgm:spPr/>
      <dgm:t>
        <a:bodyPr/>
        <a:lstStyle/>
        <a:p>
          <a:endParaRPr lang="ru-RU"/>
        </a:p>
      </dgm:t>
    </dgm:pt>
    <dgm:pt modelId="{7F607AD4-1649-4487-ABDE-95F2EA6A27E9}">
      <dgm:prSet custT="1"/>
      <dgm:spPr/>
      <dgm:t>
        <a:bodyPr/>
        <a:lstStyle/>
        <a:p>
          <a:r>
            <a:rPr lang="ru-RU" sz="1800" b="1" dirty="0" smtClean="0"/>
            <a:t>Проект бюджета составляется и утверждается сроком на три года — очередной финансовый год и плановый период.</a:t>
          </a:r>
          <a:endParaRPr lang="ru-RU" sz="1800" b="1" dirty="0"/>
        </a:p>
      </dgm:t>
    </dgm:pt>
    <dgm:pt modelId="{BAF1391C-33BB-4999-B55B-DBF72D285DB2}" type="parTrans" cxnId="{C31BC7B3-3E30-4E64-8AD8-7A20BDFD5BE4}">
      <dgm:prSet/>
      <dgm:spPr/>
      <dgm:t>
        <a:bodyPr/>
        <a:lstStyle/>
        <a:p>
          <a:endParaRPr lang="ru-RU"/>
        </a:p>
      </dgm:t>
    </dgm:pt>
    <dgm:pt modelId="{2F05A3A2-8CD6-4B0B-B0F6-65B5AE9B48D8}" type="sibTrans" cxnId="{C31BC7B3-3E30-4E64-8AD8-7A20BDFD5BE4}">
      <dgm:prSet/>
      <dgm:spPr/>
      <dgm:t>
        <a:bodyPr/>
        <a:lstStyle/>
        <a:p>
          <a:endParaRPr lang="ru-RU"/>
        </a:p>
      </dgm:t>
    </dgm:pt>
    <dgm:pt modelId="{CE7FC2A9-F20D-4301-B18D-2621469E6547}" type="pres">
      <dgm:prSet presAssocID="{6114C6FA-9ED2-4522-9EAF-E8209FE5A5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7EDB69-4FD5-4F9C-A088-84FE50AB53F2}" type="pres">
      <dgm:prSet presAssocID="{B9226C33-33D9-42D5-A40C-E4BB981896D2}" presName="parentText" presStyleLbl="node1" presStyleIdx="0" presStyleCnt="3" custLinFactY="-75095" custLinFactNeighborX="265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9F4946-49A3-4C37-AA1C-8DA96D20AA88}" type="pres">
      <dgm:prSet presAssocID="{A1775892-9BC1-4D8D-AE6C-FCC85FB333F5}" presName="spacer" presStyleCnt="0"/>
      <dgm:spPr/>
    </dgm:pt>
    <dgm:pt modelId="{1B217600-5549-4946-912D-C642B35B0F1F}" type="pres">
      <dgm:prSet presAssocID="{7F607AD4-1649-4487-ABDE-95F2EA6A27E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4B516-4020-4CE0-8330-7D88439CE32B}" type="pres">
      <dgm:prSet presAssocID="{2F05A3A2-8CD6-4B0B-B0F6-65B5AE9B48D8}" presName="spacer" presStyleCnt="0"/>
      <dgm:spPr/>
    </dgm:pt>
    <dgm:pt modelId="{77A733E5-8931-472B-A7A8-4A8F3192AB71}" type="pres">
      <dgm:prSet presAssocID="{418CB845-B6BF-4A48-A44B-A7129CEBEBA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2CAE35-86BB-4D1C-ABD7-F76DED9DB96E}" type="presOf" srcId="{418CB845-B6BF-4A48-A44B-A7129CEBEBAA}" destId="{77A733E5-8931-472B-A7A8-4A8F3192AB71}" srcOrd="0" destOrd="0" presId="urn:microsoft.com/office/officeart/2005/8/layout/vList2"/>
    <dgm:cxn modelId="{EAC9764C-81F3-4A8E-B7B1-0DBFC23E6395}" srcId="{6114C6FA-9ED2-4522-9EAF-E8209FE5A5A7}" destId="{B9226C33-33D9-42D5-A40C-E4BB981896D2}" srcOrd="0" destOrd="0" parTransId="{6AC02B82-892C-4EF6-8030-2A0A2E9AF1B2}" sibTransId="{A1775892-9BC1-4D8D-AE6C-FCC85FB333F5}"/>
    <dgm:cxn modelId="{2AC18FF8-6C5B-408A-8F70-46D35B63D6DE}" srcId="{6114C6FA-9ED2-4522-9EAF-E8209FE5A5A7}" destId="{418CB845-B6BF-4A48-A44B-A7129CEBEBAA}" srcOrd="2" destOrd="0" parTransId="{B5378C49-5329-4F54-AF56-BC936D585414}" sibTransId="{078E9F20-449C-4F7D-8B6A-B74E57985583}"/>
    <dgm:cxn modelId="{EBB511FF-D1FC-4E83-ABD8-8B48FA7D137C}" type="presOf" srcId="{7F607AD4-1649-4487-ABDE-95F2EA6A27E9}" destId="{1B217600-5549-4946-912D-C642B35B0F1F}" srcOrd="0" destOrd="0" presId="urn:microsoft.com/office/officeart/2005/8/layout/vList2"/>
    <dgm:cxn modelId="{822F8830-0B63-41F9-BFFA-8D023E1C635A}" type="presOf" srcId="{B9226C33-33D9-42D5-A40C-E4BB981896D2}" destId="{C17EDB69-4FD5-4F9C-A088-84FE50AB53F2}" srcOrd="0" destOrd="0" presId="urn:microsoft.com/office/officeart/2005/8/layout/vList2"/>
    <dgm:cxn modelId="{7BC26AF0-A2C5-4865-A4FB-3B2382A3898C}" type="presOf" srcId="{6114C6FA-9ED2-4522-9EAF-E8209FE5A5A7}" destId="{CE7FC2A9-F20D-4301-B18D-2621469E6547}" srcOrd="0" destOrd="0" presId="urn:microsoft.com/office/officeart/2005/8/layout/vList2"/>
    <dgm:cxn modelId="{C31BC7B3-3E30-4E64-8AD8-7A20BDFD5BE4}" srcId="{6114C6FA-9ED2-4522-9EAF-E8209FE5A5A7}" destId="{7F607AD4-1649-4487-ABDE-95F2EA6A27E9}" srcOrd="1" destOrd="0" parTransId="{BAF1391C-33BB-4999-B55B-DBF72D285DB2}" sibTransId="{2F05A3A2-8CD6-4B0B-B0F6-65B5AE9B48D8}"/>
    <dgm:cxn modelId="{F6D52E81-3B14-4F35-A554-B28C7FFA1141}" type="presParOf" srcId="{CE7FC2A9-F20D-4301-B18D-2621469E6547}" destId="{C17EDB69-4FD5-4F9C-A088-84FE50AB53F2}" srcOrd="0" destOrd="0" presId="urn:microsoft.com/office/officeart/2005/8/layout/vList2"/>
    <dgm:cxn modelId="{0C9CC81C-3167-44EA-AAF2-EB55D2A92E23}" type="presParOf" srcId="{CE7FC2A9-F20D-4301-B18D-2621469E6547}" destId="{1F9F4946-49A3-4C37-AA1C-8DA96D20AA88}" srcOrd="1" destOrd="0" presId="urn:microsoft.com/office/officeart/2005/8/layout/vList2"/>
    <dgm:cxn modelId="{45E71B7D-A94B-4686-9582-37D173F163AF}" type="presParOf" srcId="{CE7FC2A9-F20D-4301-B18D-2621469E6547}" destId="{1B217600-5549-4946-912D-C642B35B0F1F}" srcOrd="2" destOrd="0" presId="urn:microsoft.com/office/officeart/2005/8/layout/vList2"/>
    <dgm:cxn modelId="{79E11EBD-8711-454A-8AF8-9037D693452B}" type="presParOf" srcId="{CE7FC2A9-F20D-4301-B18D-2621469E6547}" destId="{3724B516-4020-4CE0-8330-7D88439CE32B}" srcOrd="3" destOrd="0" presId="urn:microsoft.com/office/officeart/2005/8/layout/vList2"/>
    <dgm:cxn modelId="{356DA130-3B39-48E6-A2D9-ADA5F20A1ADD}" type="presParOf" srcId="{CE7FC2A9-F20D-4301-B18D-2621469E6547}" destId="{77A733E5-8931-472B-A7A8-4A8F3192AB7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099624-385A-4986-82E4-0E5D9C98A0E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69FC09-F7D6-4AD2-8F4F-ECBA44AC97C9}">
      <dgm:prSet phldrT="[Текст]" custT="1"/>
      <dgm:spPr/>
      <dgm:t>
        <a:bodyPr/>
        <a:lstStyle/>
        <a:p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Поступления от уплаты налогов, установленных Налоговым кодексом Российской Федерации</a:t>
          </a:r>
        </a:p>
        <a:p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- Налог на доходы физических лиц</a:t>
          </a:r>
        </a:p>
        <a:p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- Налог на имущество физических лиц;</a:t>
          </a:r>
        </a:p>
        <a:p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-Земельный налог </a:t>
          </a:r>
          <a:endParaRPr lang="ru-RU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BDE913-D620-4B74-982C-00C6373F1F32}" type="parTrans" cxnId="{89B009AC-EA30-457C-957F-CD546E1DFEDB}">
      <dgm:prSet/>
      <dgm:spPr/>
      <dgm:t>
        <a:bodyPr/>
        <a:lstStyle/>
        <a:p>
          <a:endParaRPr lang="ru-RU"/>
        </a:p>
      </dgm:t>
    </dgm:pt>
    <dgm:pt modelId="{BB2467F6-3F46-4F25-A923-E90EFDDB55B4}" type="sibTrans" cxnId="{89B009AC-EA30-457C-957F-CD546E1DFEDB}">
      <dgm:prSet/>
      <dgm:spPr/>
      <dgm:t>
        <a:bodyPr/>
        <a:lstStyle/>
        <a:p>
          <a:endParaRPr lang="ru-RU"/>
        </a:p>
      </dgm:t>
    </dgm:pt>
    <dgm:pt modelId="{FAFB91DF-8E82-4232-B643-EB2C65F35758}">
      <dgm:prSet phldrT="[Текст]" custT="1"/>
      <dgm:spPr/>
      <dgm:t>
        <a:bodyPr/>
        <a:lstStyle/>
        <a:p>
          <a:r>
            <a:rPr lang="ru-RU" sz="2400" b="1" dirty="0" smtClean="0"/>
            <a:t>Неналоговые доходы</a:t>
          </a:r>
          <a:endParaRPr lang="ru-RU" sz="2400" b="1" dirty="0"/>
        </a:p>
      </dgm:t>
    </dgm:pt>
    <dgm:pt modelId="{8601CCB7-480F-4725-8427-50994A0CAF8A}" type="parTrans" cxnId="{A64E8EE3-1B19-4E31-87FE-8D5D48664452}">
      <dgm:prSet/>
      <dgm:spPr/>
      <dgm:t>
        <a:bodyPr/>
        <a:lstStyle/>
        <a:p>
          <a:endParaRPr lang="ru-RU"/>
        </a:p>
      </dgm:t>
    </dgm:pt>
    <dgm:pt modelId="{CD0DF084-EE2A-4B59-BFA0-E9899D9FE9B6}" type="sibTrans" cxnId="{A64E8EE3-1B19-4E31-87FE-8D5D48664452}">
      <dgm:prSet/>
      <dgm:spPr/>
      <dgm:t>
        <a:bodyPr/>
        <a:lstStyle/>
        <a:p>
          <a:endParaRPr lang="ru-RU"/>
        </a:p>
      </dgm:t>
    </dgm:pt>
    <dgm:pt modelId="{895E9B4E-4E3B-4D5E-983C-8409BC063ADB}">
      <dgm:prSet phldrT="[Текст]" custT="1"/>
      <dgm:spPr/>
      <dgm:t>
        <a:bodyPr/>
        <a:lstStyle/>
        <a:p>
          <a:r>
            <a:rPr lang="ru-RU" sz="1800" dirty="0" smtClean="0"/>
            <a:t>Поступления от уплаты других пошлин и сборов, установленных законодательством Российской Федерации, а также штрафов за нарушение законодательства</a:t>
          </a:r>
        </a:p>
        <a:p>
          <a:r>
            <a:rPr lang="ru-RU" sz="1800" dirty="0" smtClean="0"/>
            <a:t>-доходы от использования муниципального имущества;</a:t>
          </a:r>
        </a:p>
        <a:p>
          <a:r>
            <a:rPr lang="ru-RU" sz="1800" dirty="0" smtClean="0"/>
            <a:t>- доходы от продажи  муниципального имущества</a:t>
          </a:r>
        </a:p>
        <a:p>
          <a:r>
            <a:rPr lang="ru-RU" sz="1800" dirty="0" smtClean="0"/>
            <a:t>--штрафы за нарушение законодательства</a:t>
          </a:r>
          <a:endParaRPr lang="ru-RU" sz="1800" dirty="0"/>
        </a:p>
      </dgm:t>
    </dgm:pt>
    <dgm:pt modelId="{8DCD91B1-7DD0-4459-BF2C-C9E373EA0548}" type="parTrans" cxnId="{C7D56C0F-6168-428B-8567-65C8BD6D6C54}">
      <dgm:prSet/>
      <dgm:spPr/>
      <dgm:t>
        <a:bodyPr/>
        <a:lstStyle/>
        <a:p>
          <a:endParaRPr lang="ru-RU"/>
        </a:p>
      </dgm:t>
    </dgm:pt>
    <dgm:pt modelId="{1F06A38F-98B5-4EAD-BFA7-9A26F07903D7}" type="sibTrans" cxnId="{C7D56C0F-6168-428B-8567-65C8BD6D6C54}">
      <dgm:prSet/>
      <dgm:spPr/>
      <dgm:t>
        <a:bodyPr/>
        <a:lstStyle/>
        <a:p>
          <a:endParaRPr lang="ru-RU"/>
        </a:p>
      </dgm:t>
    </dgm:pt>
    <dgm:pt modelId="{C9AB00C8-6DB2-4FC1-ACBE-24A57862FF95}">
      <dgm:prSet phldrT="[Текст]" custT="1"/>
      <dgm:spPr/>
      <dgm:t>
        <a:bodyPr/>
        <a:lstStyle/>
        <a:p>
          <a:r>
            <a:rPr lang="ru-RU" sz="2400" b="1" dirty="0" smtClean="0"/>
            <a:t>Безвозмездные поступления</a:t>
          </a:r>
          <a:endParaRPr lang="ru-RU" sz="2400" b="1" dirty="0"/>
        </a:p>
      </dgm:t>
    </dgm:pt>
    <dgm:pt modelId="{AC1BFFBE-5200-44E3-86C7-D1B00A88E30D}" type="parTrans" cxnId="{8BEF99E5-3E0C-4F7D-8512-857C60A1FAE8}">
      <dgm:prSet/>
      <dgm:spPr/>
      <dgm:t>
        <a:bodyPr/>
        <a:lstStyle/>
        <a:p>
          <a:endParaRPr lang="ru-RU"/>
        </a:p>
      </dgm:t>
    </dgm:pt>
    <dgm:pt modelId="{4FEBF62B-D37B-4104-8B91-E5779FB43924}" type="sibTrans" cxnId="{8BEF99E5-3E0C-4F7D-8512-857C60A1FAE8}">
      <dgm:prSet/>
      <dgm:spPr/>
      <dgm:t>
        <a:bodyPr/>
        <a:lstStyle/>
        <a:p>
          <a:endParaRPr lang="ru-RU"/>
        </a:p>
      </dgm:t>
    </dgm:pt>
    <dgm:pt modelId="{22A1FCC8-3861-4DD0-AAB6-70E2BC79F178}">
      <dgm:prSet phldrT="[Текст]" custT="1"/>
      <dgm:spPr/>
      <dgm:t>
        <a:bodyPr/>
        <a:lstStyle/>
        <a:p>
          <a:r>
            <a:rPr lang="ru-RU" sz="1800" dirty="0" smtClean="0"/>
            <a:t>Поступления от других бюджетов (межбюджетные трансферты), организаций, граждан (кроме налоговых и неналоговых доходов)</a:t>
          </a:r>
          <a:endParaRPr lang="ru-RU" sz="1800" dirty="0"/>
        </a:p>
      </dgm:t>
    </dgm:pt>
    <dgm:pt modelId="{C9FAF606-F79B-4097-A3B8-09B9C683A707}" type="parTrans" cxnId="{2BE07BB2-3FFA-4095-92BB-A7E1C88C1D85}">
      <dgm:prSet/>
      <dgm:spPr/>
      <dgm:t>
        <a:bodyPr/>
        <a:lstStyle/>
        <a:p>
          <a:endParaRPr lang="ru-RU"/>
        </a:p>
      </dgm:t>
    </dgm:pt>
    <dgm:pt modelId="{A06112C7-BC63-4CAE-A3C3-1D2C03031AF0}" type="sibTrans" cxnId="{2BE07BB2-3FFA-4095-92BB-A7E1C88C1D85}">
      <dgm:prSet/>
      <dgm:spPr/>
      <dgm:t>
        <a:bodyPr/>
        <a:lstStyle/>
        <a:p>
          <a:endParaRPr lang="ru-RU"/>
        </a:p>
      </dgm:t>
    </dgm:pt>
    <dgm:pt modelId="{F8332B26-60B2-47E2-81FF-681AC5E09D29}">
      <dgm:prSet phldrT="[Текст]" custT="1"/>
      <dgm:spPr/>
      <dgm:t>
        <a:bodyPr/>
        <a:lstStyle/>
        <a:p>
          <a:r>
            <a:rPr lang="ru-RU" sz="2400" b="1" dirty="0" smtClean="0"/>
            <a:t>Налоговые доходы</a:t>
          </a:r>
          <a:endParaRPr lang="ru-RU" sz="2400" b="1" dirty="0"/>
        </a:p>
      </dgm:t>
    </dgm:pt>
    <dgm:pt modelId="{0E783131-9856-4206-A84D-ECFD53146A37}" type="sibTrans" cxnId="{FE614D22-E5F9-4A83-BAFB-AB8392CFF9F8}">
      <dgm:prSet/>
      <dgm:spPr/>
      <dgm:t>
        <a:bodyPr/>
        <a:lstStyle/>
        <a:p>
          <a:endParaRPr lang="ru-RU"/>
        </a:p>
      </dgm:t>
    </dgm:pt>
    <dgm:pt modelId="{BCAE9CA1-3511-4012-B89A-0BE307178B20}" type="parTrans" cxnId="{FE614D22-E5F9-4A83-BAFB-AB8392CFF9F8}">
      <dgm:prSet/>
      <dgm:spPr/>
      <dgm:t>
        <a:bodyPr/>
        <a:lstStyle/>
        <a:p>
          <a:endParaRPr lang="ru-RU"/>
        </a:p>
      </dgm:t>
    </dgm:pt>
    <dgm:pt modelId="{0C6CB58E-3A46-41F8-8677-DBFEDC2AF4F2}" type="pres">
      <dgm:prSet presAssocID="{E7099624-385A-4986-82E4-0E5D9C98A0E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7B6352E-95F5-46C3-A628-0F6A63750BAB}" type="pres">
      <dgm:prSet presAssocID="{F8332B26-60B2-47E2-81FF-681AC5E09D29}" presName="parentText1" presStyleLbl="node1" presStyleIdx="0" presStyleCnt="3" custLinFactNeighborX="-5" custLinFactNeighborY="-2127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16A5F-D337-4CD5-B63D-B6EDBFCFC6E4}" type="pres">
      <dgm:prSet presAssocID="{F8332B26-60B2-47E2-81FF-681AC5E09D29}" presName="childText1" presStyleLbl="solidAlignAcc1" presStyleIdx="0" presStyleCnt="3" custScaleX="91033" custScaleY="128508" custLinFactNeighborX="-3314" custLinFactNeighborY="3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75962-4960-4C24-B07C-C31AC946F57A}" type="pres">
      <dgm:prSet presAssocID="{FAFB91DF-8E82-4232-B643-EB2C65F35758}" presName="parentText2" presStyleLbl="node1" presStyleIdx="1" presStyleCnt="3" custScaleX="103912" custLinFactNeighborX="-672" custLinFactNeighborY="-1970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F51DB-3767-4C0F-960B-705FA989A5D3}" type="pres">
      <dgm:prSet presAssocID="{FAFB91DF-8E82-4232-B643-EB2C65F35758}" presName="childText2" presStyleLbl="solidAlignAcc1" presStyleIdx="1" presStyleCnt="3" custScaleX="119490" custScaleY="165766" custLinFactNeighborX="3840" custLinFactNeighborY="164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CFDF6-D49C-4CF7-ACF7-7B0A6AAE73AD}" type="pres">
      <dgm:prSet presAssocID="{C9AB00C8-6DB2-4FC1-ACBE-24A57862FF95}" presName="parentText3" presStyleLbl="node1" presStyleIdx="2" presStyleCnt="3" custScaleX="90798" custScaleY="130952" custLinFactNeighborX="9012" custLinFactNeighborY="489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3E9FC-EBB3-4980-99DE-F170BAD676EA}" type="pres">
      <dgm:prSet presAssocID="{C9AB00C8-6DB2-4FC1-ACBE-24A57862FF95}" presName="childText3" presStyleLbl="solidAlignAcc1" presStyleIdx="2" presStyleCnt="3" custScaleX="83709" custScaleY="133397" custLinFactNeighborX="8347" custLinFactNeighborY="211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4E8EE3-1B19-4E31-87FE-8D5D48664452}" srcId="{E7099624-385A-4986-82E4-0E5D9C98A0E7}" destId="{FAFB91DF-8E82-4232-B643-EB2C65F35758}" srcOrd="1" destOrd="0" parTransId="{8601CCB7-480F-4725-8427-50994A0CAF8A}" sibTransId="{CD0DF084-EE2A-4B59-BFA0-E9899D9FE9B6}"/>
    <dgm:cxn modelId="{08081271-E112-43A2-B53F-7241B5AA4A48}" type="presOf" srcId="{6169FC09-F7D6-4AD2-8F4F-ECBA44AC97C9}" destId="{0CB16A5F-D337-4CD5-B63D-B6EDBFCFC6E4}" srcOrd="0" destOrd="0" presId="urn:microsoft.com/office/officeart/2009/3/layout/IncreasingArrowsProcess"/>
    <dgm:cxn modelId="{C7D56C0F-6168-428B-8567-65C8BD6D6C54}" srcId="{FAFB91DF-8E82-4232-B643-EB2C65F35758}" destId="{895E9B4E-4E3B-4D5E-983C-8409BC063ADB}" srcOrd="0" destOrd="0" parTransId="{8DCD91B1-7DD0-4459-BF2C-C9E373EA0548}" sibTransId="{1F06A38F-98B5-4EAD-BFA7-9A26F07903D7}"/>
    <dgm:cxn modelId="{2BE07BB2-3FFA-4095-92BB-A7E1C88C1D85}" srcId="{C9AB00C8-6DB2-4FC1-ACBE-24A57862FF95}" destId="{22A1FCC8-3861-4DD0-AAB6-70E2BC79F178}" srcOrd="0" destOrd="0" parTransId="{C9FAF606-F79B-4097-A3B8-09B9C683A707}" sibTransId="{A06112C7-BC63-4CAE-A3C3-1D2C03031AF0}"/>
    <dgm:cxn modelId="{E7375765-DF4D-435A-8372-C4A89B497C58}" type="presOf" srcId="{FAFB91DF-8E82-4232-B643-EB2C65F35758}" destId="{3E775962-4960-4C24-B07C-C31AC946F57A}" srcOrd="0" destOrd="0" presId="urn:microsoft.com/office/officeart/2009/3/layout/IncreasingArrowsProcess"/>
    <dgm:cxn modelId="{89B009AC-EA30-457C-957F-CD546E1DFEDB}" srcId="{F8332B26-60B2-47E2-81FF-681AC5E09D29}" destId="{6169FC09-F7D6-4AD2-8F4F-ECBA44AC97C9}" srcOrd="0" destOrd="0" parTransId="{59BDE913-D620-4B74-982C-00C6373F1F32}" sibTransId="{BB2467F6-3F46-4F25-A923-E90EFDDB55B4}"/>
    <dgm:cxn modelId="{226F4246-33B5-40F1-86BB-0C9D375AC6E6}" type="presOf" srcId="{E7099624-385A-4986-82E4-0E5D9C98A0E7}" destId="{0C6CB58E-3A46-41F8-8677-DBFEDC2AF4F2}" srcOrd="0" destOrd="0" presId="urn:microsoft.com/office/officeart/2009/3/layout/IncreasingArrowsProcess"/>
    <dgm:cxn modelId="{8BEF99E5-3E0C-4F7D-8512-857C60A1FAE8}" srcId="{E7099624-385A-4986-82E4-0E5D9C98A0E7}" destId="{C9AB00C8-6DB2-4FC1-ACBE-24A57862FF95}" srcOrd="2" destOrd="0" parTransId="{AC1BFFBE-5200-44E3-86C7-D1B00A88E30D}" sibTransId="{4FEBF62B-D37B-4104-8B91-E5779FB43924}"/>
    <dgm:cxn modelId="{F11B94A4-B61A-4A1A-AA15-D18DC37D7E1A}" type="presOf" srcId="{F8332B26-60B2-47E2-81FF-681AC5E09D29}" destId="{E7B6352E-95F5-46C3-A628-0F6A63750BAB}" srcOrd="0" destOrd="0" presId="urn:microsoft.com/office/officeart/2009/3/layout/IncreasingArrowsProcess"/>
    <dgm:cxn modelId="{E417D2C9-0947-4317-A964-8C5CFF37ADD5}" type="presOf" srcId="{895E9B4E-4E3B-4D5E-983C-8409BC063ADB}" destId="{A5CF51DB-3767-4C0F-960B-705FA989A5D3}" srcOrd="0" destOrd="0" presId="urn:microsoft.com/office/officeart/2009/3/layout/IncreasingArrowsProcess"/>
    <dgm:cxn modelId="{B191D203-C666-4E59-9E7D-5E54B9551054}" type="presOf" srcId="{22A1FCC8-3861-4DD0-AAB6-70E2BC79F178}" destId="{5F03E9FC-EBB3-4980-99DE-F170BAD676EA}" srcOrd="0" destOrd="0" presId="urn:microsoft.com/office/officeart/2009/3/layout/IncreasingArrowsProcess"/>
    <dgm:cxn modelId="{329D60DC-7579-4882-A0FE-4370200C0DA1}" type="presOf" srcId="{C9AB00C8-6DB2-4FC1-ACBE-24A57862FF95}" destId="{131CFDF6-D49C-4CF7-ACF7-7B0A6AAE73AD}" srcOrd="0" destOrd="0" presId="urn:microsoft.com/office/officeart/2009/3/layout/IncreasingArrowsProcess"/>
    <dgm:cxn modelId="{FE614D22-E5F9-4A83-BAFB-AB8392CFF9F8}" srcId="{E7099624-385A-4986-82E4-0E5D9C98A0E7}" destId="{F8332B26-60B2-47E2-81FF-681AC5E09D29}" srcOrd="0" destOrd="0" parTransId="{BCAE9CA1-3511-4012-B89A-0BE307178B20}" sibTransId="{0E783131-9856-4206-A84D-ECFD53146A37}"/>
    <dgm:cxn modelId="{843E7F2E-90B7-49D9-9961-F146F899FBF0}" type="presParOf" srcId="{0C6CB58E-3A46-41F8-8677-DBFEDC2AF4F2}" destId="{E7B6352E-95F5-46C3-A628-0F6A63750BAB}" srcOrd="0" destOrd="0" presId="urn:microsoft.com/office/officeart/2009/3/layout/IncreasingArrowsProcess"/>
    <dgm:cxn modelId="{1A502740-0EF9-45E9-BF8C-EAAF1D41CD0E}" type="presParOf" srcId="{0C6CB58E-3A46-41F8-8677-DBFEDC2AF4F2}" destId="{0CB16A5F-D337-4CD5-B63D-B6EDBFCFC6E4}" srcOrd="1" destOrd="0" presId="urn:microsoft.com/office/officeart/2009/3/layout/IncreasingArrowsProcess"/>
    <dgm:cxn modelId="{D81D09F8-EF47-4A88-B370-CCE07E5E9768}" type="presParOf" srcId="{0C6CB58E-3A46-41F8-8677-DBFEDC2AF4F2}" destId="{3E775962-4960-4C24-B07C-C31AC946F57A}" srcOrd="2" destOrd="0" presId="urn:microsoft.com/office/officeart/2009/3/layout/IncreasingArrowsProcess"/>
    <dgm:cxn modelId="{CACA45A3-1F3A-473C-BA08-837DD824E62A}" type="presParOf" srcId="{0C6CB58E-3A46-41F8-8677-DBFEDC2AF4F2}" destId="{A5CF51DB-3767-4C0F-960B-705FA989A5D3}" srcOrd="3" destOrd="0" presId="urn:microsoft.com/office/officeart/2009/3/layout/IncreasingArrowsProcess"/>
    <dgm:cxn modelId="{C22B1CCB-121B-4D2D-A0CA-992AA9BA2830}" type="presParOf" srcId="{0C6CB58E-3A46-41F8-8677-DBFEDC2AF4F2}" destId="{131CFDF6-D49C-4CF7-ACF7-7B0A6AAE73AD}" srcOrd="4" destOrd="0" presId="urn:microsoft.com/office/officeart/2009/3/layout/IncreasingArrowsProcess"/>
    <dgm:cxn modelId="{00512772-7825-47A9-B6AD-30F80E3CAAA6}" type="presParOf" srcId="{0C6CB58E-3A46-41F8-8677-DBFEDC2AF4F2}" destId="{5F03E9FC-EBB3-4980-99DE-F170BAD676EA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BD2568-3C39-43B1-8675-D17EA7EAAD95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E5616A-A032-470B-AC25-CE447CD7164B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latin typeface="Arial Black" panose="020B0A04020102020204" pitchFamily="34" charset="0"/>
            </a:rPr>
            <a:t>НДФЛ</a:t>
          </a:r>
        </a:p>
        <a:p>
          <a:r>
            <a:rPr lang="ru-RU" sz="1800" dirty="0" smtClean="0">
              <a:latin typeface="Arial Black" panose="020B0A04020102020204" pitchFamily="34" charset="0"/>
            </a:rPr>
            <a:t>2 % налога</a:t>
          </a:r>
          <a:endParaRPr lang="ru-RU" sz="1800" dirty="0">
            <a:latin typeface="Arial Black" panose="020B0A04020102020204" pitchFamily="34" charset="0"/>
          </a:endParaRPr>
        </a:p>
      </dgm:t>
    </dgm:pt>
    <dgm:pt modelId="{6DB9A83F-7C93-4EFB-B9B2-79679F105346}" type="parTrans" cxnId="{A194AB43-EF46-4F9F-8A67-60790D8C696E}">
      <dgm:prSet/>
      <dgm:spPr/>
      <dgm:t>
        <a:bodyPr/>
        <a:lstStyle/>
        <a:p>
          <a:endParaRPr lang="ru-RU"/>
        </a:p>
      </dgm:t>
    </dgm:pt>
    <dgm:pt modelId="{49CBB565-B1B0-4A14-BAE4-282CA9BA418F}" type="sibTrans" cxnId="{A194AB43-EF46-4F9F-8A67-60790D8C696E}">
      <dgm:prSet/>
      <dgm:spPr/>
      <dgm:t>
        <a:bodyPr/>
        <a:lstStyle/>
        <a:p>
          <a:endParaRPr lang="ru-RU"/>
        </a:p>
      </dgm:t>
    </dgm:pt>
    <dgm:pt modelId="{7D987C80-49E1-4080-BFA1-C11C0337A652}">
      <dgm:prSet phldrT="[Текст]" custT="1"/>
      <dgm:spPr/>
      <dgm:t>
        <a:bodyPr/>
        <a:lstStyle/>
        <a:p>
          <a:r>
            <a:rPr lang="ru-RU" sz="900" b="1" i="0" dirty="0" smtClean="0">
              <a:latin typeface="Arial Black" panose="020B0A04020102020204" pitchFamily="34" charset="0"/>
              <a:cs typeface="Arial" panose="020B0604020202020204" pitchFamily="34" charset="0"/>
            </a:rPr>
            <a:t>Налогоплательщики  - физические  лица, получающие доходы</a:t>
          </a:r>
          <a:endParaRPr lang="ru-RU" sz="900" i="0" dirty="0"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B19838E7-3522-47AE-86AB-3D8062088325}" type="parTrans" cxnId="{9EDBE0CC-5864-4286-AA81-8A5AA9FAEF47}">
      <dgm:prSet/>
      <dgm:spPr/>
      <dgm:t>
        <a:bodyPr/>
        <a:lstStyle/>
        <a:p>
          <a:endParaRPr lang="ru-RU"/>
        </a:p>
      </dgm:t>
    </dgm:pt>
    <dgm:pt modelId="{562062DD-E321-4652-A059-05A5558DA350}" type="sibTrans" cxnId="{9EDBE0CC-5864-4286-AA81-8A5AA9FAEF47}">
      <dgm:prSet/>
      <dgm:spPr/>
      <dgm:t>
        <a:bodyPr/>
        <a:lstStyle/>
        <a:p>
          <a:endParaRPr lang="ru-RU"/>
        </a:p>
      </dgm:t>
    </dgm:pt>
    <dgm:pt modelId="{5593DCCC-3479-4791-B1EC-EE1BD1CE09DF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>
              <a:latin typeface="Arial Black" panose="020B0A04020102020204" pitchFamily="34" charset="0"/>
            </a:rPr>
            <a:t>Земельный</a:t>
          </a:r>
        </a:p>
        <a:p>
          <a:r>
            <a:rPr lang="ru-RU" sz="1800" dirty="0" smtClean="0">
              <a:latin typeface="Arial Black" panose="020B0A04020102020204" pitchFamily="34" charset="0"/>
            </a:rPr>
            <a:t>Налог</a:t>
          </a:r>
        </a:p>
        <a:p>
          <a:r>
            <a:rPr lang="ru-RU" sz="1800" dirty="0" smtClean="0">
              <a:latin typeface="Arial Black" panose="020B0A04020102020204" pitchFamily="34" charset="0"/>
            </a:rPr>
            <a:t>100%</a:t>
          </a:r>
          <a:endParaRPr lang="ru-RU" sz="1800" dirty="0">
            <a:latin typeface="Arial Black" panose="020B0A04020102020204" pitchFamily="34" charset="0"/>
          </a:endParaRPr>
        </a:p>
      </dgm:t>
    </dgm:pt>
    <dgm:pt modelId="{2BB6DA8D-3F4D-4837-B2B8-23EE6B665E45}" type="parTrans" cxnId="{87D646B8-658C-4724-A493-4FF650B8EF98}">
      <dgm:prSet/>
      <dgm:spPr/>
      <dgm:t>
        <a:bodyPr/>
        <a:lstStyle/>
        <a:p>
          <a:endParaRPr lang="ru-RU"/>
        </a:p>
      </dgm:t>
    </dgm:pt>
    <dgm:pt modelId="{8170271E-862D-4214-AC71-6220578141BB}" type="sibTrans" cxnId="{87D646B8-658C-4724-A493-4FF650B8EF98}">
      <dgm:prSet/>
      <dgm:spPr/>
      <dgm:t>
        <a:bodyPr/>
        <a:lstStyle/>
        <a:p>
          <a:endParaRPr lang="ru-RU"/>
        </a:p>
      </dgm:t>
    </dgm:pt>
    <dgm:pt modelId="{0E1FA62C-74ED-4BDE-BA4F-EAE10DEF7CD0}">
      <dgm:prSet phldrT="[Текст]" custT="1"/>
      <dgm:spPr/>
      <dgm:t>
        <a:bodyPr/>
        <a:lstStyle/>
        <a:p>
          <a:pPr marL="0" indent="0"/>
          <a:r>
            <a:rPr lang="ru-RU" sz="1000" dirty="0" smtClean="0">
              <a:latin typeface="Arial Black" panose="020B0A04020102020204" pitchFamily="34" charset="0"/>
            </a:rPr>
            <a:t>Налогоплательщики-</a:t>
          </a:r>
          <a:endParaRPr lang="ru-RU" sz="1000" dirty="0">
            <a:latin typeface="Arial Black" panose="020B0A04020102020204" pitchFamily="34" charset="0"/>
          </a:endParaRPr>
        </a:p>
      </dgm:t>
    </dgm:pt>
    <dgm:pt modelId="{2FCCA189-53B8-447F-98F4-5C14436F41AB}" type="parTrans" cxnId="{9908CF72-9A9E-4A1E-986E-FE4C1A18C540}">
      <dgm:prSet/>
      <dgm:spPr/>
      <dgm:t>
        <a:bodyPr/>
        <a:lstStyle/>
        <a:p>
          <a:endParaRPr lang="ru-RU"/>
        </a:p>
      </dgm:t>
    </dgm:pt>
    <dgm:pt modelId="{0A73F8AF-00F5-40B2-98D9-E5136E75E8F7}" type="sibTrans" cxnId="{9908CF72-9A9E-4A1E-986E-FE4C1A18C540}">
      <dgm:prSet/>
      <dgm:spPr/>
      <dgm:t>
        <a:bodyPr/>
        <a:lstStyle/>
        <a:p>
          <a:endParaRPr lang="ru-RU"/>
        </a:p>
      </dgm:t>
    </dgm:pt>
    <dgm:pt modelId="{FA3DC71A-62D3-4A4F-8432-BFBE8300CC96}">
      <dgm:prSet phldrT="[Текст]" custT="1"/>
      <dgm:spPr/>
      <dgm:t>
        <a:bodyPr/>
        <a:lstStyle/>
        <a:p>
          <a:endParaRPr lang="ru-RU" sz="1800" b="1" dirty="0" smtClean="0">
            <a:latin typeface="Arial Black" panose="020B0A04020102020204" pitchFamily="34" charset="0"/>
          </a:endParaRPr>
        </a:p>
      </dgm:t>
    </dgm:pt>
    <dgm:pt modelId="{B5CA1472-215D-4A36-9098-73D6FA59541A}" type="parTrans" cxnId="{0F498DAD-3E33-4C22-AA95-C8AE3B611CA9}">
      <dgm:prSet/>
      <dgm:spPr/>
      <dgm:t>
        <a:bodyPr/>
        <a:lstStyle/>
        <a:p>
          <a:endParaRPr lang="ru-RU"/>
        </a:p>
      </dgm:t>
    </dgm:pt>
    <dgm:pt modelId="{EDCE773A-C890-477D-99A7-AFB39FAF3B05}" type="sibTrans" cxnId="{0F498DAD-3E33-4C22-AA95-C8AE3B611CA9}">
      <dgm:prSet/>
      <dgm:spPr/>
      <dgm:t>
        <a:bodyPr/>
        <a:lstStyle/>
        <a:p>
          <a:endParaRPr lang="ru-RU"/>
        </a:p>
      </dgm:t>
    </dgm:pt>
    <dgm:pt modelId="{8170F7D8-8719-422B-A5E0-30D1CF53A064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600" dirty="0" smtClean="0">
              <a:latin typeface="Arial Black" panose="020B0A04020102020204" pitchFamily="34" charset="0"/>
            </a:rPr>
            <a:t>Налог на имущество физических лиц</a:t>
          </a:r>
        </a:p>
        <a:p>
          <a:r>
            <a:rPr lang="ru-RU" sz="1600" dirty="0" smtClean="0">
              <a:latin typeface="Arial Black" panose="020B0A04020102020204" pitchFamily="34" charset="0"/>
            </a:rPr>
            <a:t>100%</a:t>
          </a:r>
          <a:endParaRPr lang="ru-RU" sz="1600" dirty="0">
            <a:latin typeface="Arial Black" panose="020B0A04020102020204" pitchFamily="34" charset="0"/>
          </a:endParaRPr>
        </a:p>
      </dgm:t>
    </dgm:pt>
    <dgm:pt modelId="{8BA8D750-6C5C-4C19-854B-C1AE4B79CB9C}" type="parTrans" cxnId="{1DBC5146-8ECB-4F6A-B59E-46D511573E8D}">
      <dgm:prSet/>
      <dgm:spPr/>
      <dgm:t>
        <a:bodyPr/>
        <a:lstStyle/>
        <a:p>
          <a:endParaRPr lang="ru-RU"/>
        </a:p>
      </dgm:t>
    </dgm:pt>
    <dgm:pt modelId="{EF393EE7-B055-4BE4-AB06-24B3A97F7CAA}" type="sibTrans" cxnId="{1DBC5146-8ECB-4F6A-B59E-46D511573E8D}">
      <dgm:prSet/>
      <dgm:spPr/>
      <dgm:t>
        <a:bodyPr/>
        <a:lstStyle/>
        <a:p>
          <a:endParaRPr lang="ru-RU"/>
        </a:p>
      </dgm:t>
    </dgm:pt>
    <dgm:pt modelId="{EB84CC91-5B52-44A6-B1B1-E8E8CB085719}">
      <dgm:prSet phldrT="[Текст]" custT="1"/>
      <dgm:spPr/>
      <dgm:t>
        <a:bodyPr/>
        <a:lstStyle/>
        <a:p>
          <a:r>
            <a:rPr lang="ru-RU" sz="1000" dirty="0" smtClean="0">
              <a:latin typeface="Arial Black" panose="020B0A04020102020204" pitchFamily="34" charset="0"/>
            </a:rPr>
            <a:t>Налогоплательщики-</a:t>
          </a:r>
          <a:endParaRPr lang="ru-RU" sz="1000" dirty="0"/>
        </a:p>
      </dgm:t>
    </dgm:pt>
    <dgm:pt modelId="{3A47691C-D870-4612-837E-A0461539D67D}" type="parTrans" cxnId="{7BE8FA16-033C-4CCE-A5FF-FDD038F5BD70}">
      <dgm:prSet/>
      <dgm:spPr/>
      <dgm:t>
        <a:bodyPr/>
        <a:lstStyle/>
        <a:p>
          <a:endParaRPr lang="ru-RU"/>
        </a:p>
      </dgm:t>
    </dgm:pt>
    <dgm:pt modelId="{90426DCE-0152-4735-B1C7-ECD1D4A87225}" type="sibTrans" cxnId="{7BE8FA16-033C-4CCE-A5FF-FDD038F5BD70}">
      <dgm:prSet/>
      <dgm:spPr/>
      <dgm:t>
        <a:bodyPr/>
        <a:lstStyle/>
        <a:p>
          <a:endParaRPr lang="ru-RU"/>
        </a:p>
      </dgm:t>
    </dgm:pt>
    <dgm:pt modelId="{AFCD3982-FB99-45BB-B1A6-7D78D6725F52}">
      <dgm:prSet custT="1"/>
      <dgm:spPr/>
      <dgm:t>
        <a:bodyPr/>
        <a:lstStyle/>
        <a:p>
          <a:endParaRPr lang="ru-RU" sz="900" i="0" dirty="0" smtClean="0"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F25152D6-5586-4ED5-B366-1A91924C70D9}" type="parTrans" cxnId="{F33BD556-D763-4170-A60C-8145F036F5EB}">
      <dgm:prSet/>
      <dgm:spPr/>
      <dgm:t>
        <a:bodyPr/>
        <a:lstStyle/>
        <a:p>
          <a:endParaRPr lang="ru-RU"/>
        </a:p>
      </dgm:t>
    </dgm:pt>
    <dgm:pt modelId="{4119691D-20FF-40EA-B786-3C0BBD782392}" type="sibTrans" cxnId="{F33BD556-D763-4170-A60C-8145F036F5EB}">
      <dgm:prSet/>
      <dgm:spPr/>
      <dgm:t>
        <a:bodyPr/>
        <a:lstStyle/>
        <a:p>
          <a:endParaRPr lang="ru-RU"/>
        </a:p>
      </dgm:t>
    </dgm:pt>
    <dgm:pt modelId="{26562DDA-533D-4808-B5D9-AB0F234C2987}">
      <dgm:prSet custT="1"/>
      <dgm:spPr/>
      <dgm:t>
        <a:bodyPr/>
        <a:lstStyle/>
        <a:p>
          <a:r>
            <a:rPr lang="ru-RU" sz="900" b="1" i="0" dirty="0" smtClean="0">
              <a:latin typeface="Arial Black" panose="020B0A04020102020204" pitchFamily="34" charset="0"/>
              <a:cs typeface="Arial" panose="020B0604020202020204" pitchFamily="34" charset="0"/>
            </a:rPr>
            <a:t>Ставка налога  - 13 %</a:t>
          </a:r>
        </a:p>
      </dgm:t>
    </dgm:pt>
    <dgm:pt modelId="{4D3F8211-65D9-4191-BC38-3D13611C0AFC}" type="parTrans" cxnId="{BAED5E28-7443-4717-B69F-7811FB0C3FA6}">
      <dgm:prSet/>
      <dgm:spPr/>
      <dgm:t>
        <a:bodyPr/>
        <a:lstStyle/>
        <a:p>
          <a:endParaRPr lang="ru-RU"/>
        </a:p>
      </dgm:t>
    </dgm:pt>
    <dgm:pt modelId="{9465CE19-4185-4BFB-BC6F-ABCBFC46F8AB}" type="sibTrans" cxnId="{BAED5E28-7443-4717-B69F-7811FB0C3FA6}">
      <dgm:prSet/>
      <dgm:spPr/>
      <dgm:t>
        <a:bodyPr/>
        <a:lstStyle/>
        <a:p>
          <a:endParaRPr lang="ru-RU"/>
        </a:p>
      </dgm:t>
    </dgm:pt>
    <dgm:pt modelId="{F2AC1E42-277B-4D92-87D2-1A2EA8AE9E7D}">
      <dgm:prSet custT="1"/>
      <dgm:spPr/>
      <dgm:t>
        <a:bodyPr/>
        <a:lstStyle/>
        <a:p>
          <a:r>
            <a:rPr lang="ru-RU" sz="900" i="0" dirty="0" smtClean="0">
              <a:latin typeface="Arial Black" panose="020B0A04020102020204" pitchFamily="34" charset="0"/>
              <a:cs typeface="Arial" panose="020B0604020202020204" pitchFamily="34" charset="0"/>
            </a:rPr>
            <a:t>В отдельных случаях:</a:t>
          </a:r>
        </a:p>
      </dgm:t>
    </dgm:pt>
    <dgm:pt modelId="{B6EE405B-76C7-470E-AF1A-46EF6992845E}" type="parTrans" cxnId="{886CA37C-896A-4A75-A3F2-6033CEE4F3C5}">
      <dgm:prSet/>
      <dgm:spPr/>
      <dgm:t>
        <a:bodyPr/>
        <a:lstStyle/>
        <a:p>
          <a:endParaRPr lang="ru-RU"/>
        </a:p>
      </dgm:t>
    </dgm:pt>
    <dgm:pt modelId="{554FAA51-49DE-458F-BB03-DD7EC949D85B}" type="sibTrans" cxnId="{886CA37C-896A-4A75-A3F2-6033CEE4F3C5}">
      <dgm:prSet/>
      <dgm:spPr/>
      <dgm:t>
        <a:bodyPr/>
        <a:lstStyle/>
        <a:p>
          <a:endParaRPr lang="ru-RU"/>
        </a:p>
      </dgm:t>
    </dgm:pt>
    <dgm:pt modelId="{F09B3520-7804-4E64-8A6D-4144198F7C76}">
      <dgm:prSet custT="1"/>
      <dgm:spPr/>
      <dgm:t>
        <a:bodyPr/>
        <a:lstStyle/>
        <a:p>
          <a:r>
            <a:rPr lang="ru-RU" sz="900" i="0" dirty="0" smtClean="0">
              <a:latin typeface="Arial Black" panose="020B0A04020102020204" pitchFamily="34" charset="0"/>
              <a:cs typeface="Arial" panose="020B0604020202020204" pitchFamily="34" charset="0"/>
            </a:rPr>
            <a:t>9% - в отношении доходов от долевого участия в деятельности организаций, полученных в виде дивидендов</a:t>
          </a:r>
        </a:p>
      </dgm:t>
    </dgm:pt>
    <dgm:pt modelId="{D2C5514B-0CCB-4158-8B50-5B0E552F3A93}" type="parTrans" cxnId="{A5E83D22-7BEF-469B-B481-DE3D85E85DCE}">
      <dgm:prSet/>
      <dgm:spPr/>
      <dgm:t>
        <a:bodyPr/>
        <a:lstStyle/>
        <a:p>
          <a:endParaRPr lang="ru-RU"/>
        </a:p>
      </dgm:t>
    </dgm:pt>
    <dgm:pt modelId="{0F9B0C3A-43F7-49A7-A8EF-C8B0F5F8485B}" type="sibTrans" cxnId="{A5E83D22-7BEF-469B-B481-DE3D85E85DCE}">
      <dgm:prSet/>
      <dgm:spPr/>
      <dgm:t>
        <a:bodyPr/>
        <a:lstStyle/>
        <a:p>
          <a:endParaRPr lang="ru-RU"/>
        </a:p>
      </dgm:t>
    </dgm:pt>
    <dgm:pt modelId="{1780A2A0-104B-4728-BAC7-A6499016E7A4}">
      <dgm:prSet custT="1"/>
      <dgm:spPr/>
      <dgm:t>
        <a:bodyPr/>
        <a:lstStyle/>
        <a:p>
          <a:r>
            <a:rPr lang="ru-RU" sz="900" i="0" dirty="0" smtClean="0">
              <a:latin typeface="Arial Black" panose="020B0A04020102020204" pitchFamily="34" charset="0"/>
              <a:cs typeface="Arial" panose="020B0604020202020204" pitchFamily="34" charset="0"/>
            </a:rPr>
            <a:t> 30% - в отношении всех доходов, получаемых физическими лицами-иностранными гражданами</a:t>
          </a:r>
        </a:p>
      </dgm:t>
    </dgm:pt>
    <dgm:pt modelId="{8FDBD36D-8937-4469-906A-2EF6AB610571}" type="parTrans" cxnId="{3D3A997E-8DC9-4F88-81BB-F7983D739FD5}">
      <dgm:prSet/>
      <dgm:spPr/>
      <dgm:t>
        <a:bodyPr/>
        <a:lstStyle/>
        <a:p>
          <a:endParaRPr lang="ru-RU"/>
        </a:p>
      </dgm:t>
    </dgm:pt>
    <dgm:pt modelId="{89EEB8A2-FF8A-48B0-907C-4B2EC0B2F5A1}" type="sibTrans" cxnId="{3D3A997E-8DC9-4F88-81BB-F7983D739FD5}">
      <dgm:prSet/>
      <dgm:spPr/>
      <dgm:t>
        <a:bodyPr/>
        <a:lstStyle/>
        <a:p>
          <a:endParaRPr lang="ru-RU"/>
        </a:p>
      </dgm:t>
    </dgm:pt>
    <dgm:pt modelId="{B74EC59E-B1BD-4AFF-8541-DAB898E16776}">
      <dgm:prSet custT="1"/>
      <dgm:spPr/>
      <dgm:t>
        <a:bodyPr/>
        <a:lstStyle/>
        <a:p>
          <a:r>
            <a:rPr lang="ru-RU" sz="900" i="0" dirty="0" smtClean="0">
              <a:latin typeface="Arial Black" panose="020B0A04020102020204" pitchFamily="34" charset="0"/>
              <a:cs typeface="Arial" panose="020B0604020202020204" pitchFamily="34" charset="0"/>
            </a:rPr>
            <a:t>35% - в отношении стоимости полученных выигрышей и призов</a:t>
          </a:r>
        </a:p>
      </dgm:t>
    </dgm:pt>
    <dgm:pt modelId="{FA09D46D-3170-448B-B5C2-0E02BFE599EB}" type="parTrans" cxnId="{C340FE46-C67E-4965-809C-1CC38CAC7195}">
      <dgm:prSet/>
      <dgm:spPr/>
      <dgm:t>
        <a:bodyPr/>
        <a:lstStyle/>
        <a:p>
          <a:endParaRPr lang="ru-RU"/>
        </a:p>
      </dgm:t>
    </dgm:pt>
    <dgm:pt modelId="{5A1EE182-9414-409B-876A-610E8F09A3D5}" type="sibTrans" cxnId="{C340FE46-C67E-4965-809C-1CC38CAC7195}">
      <dgm:prSet/>
      <dgm:spPr/>
      <dgm:t>
        <a:bodyPr/>
        <a:lstStyle/>
        <a:p>
          <a:endParaRPr lang="ru-RU"/>
        </a:p>
      </dgm:t>
    </dgm:pt>
    <dgm:pt modelId="{A0FAA31D-AEC2-44DA-844C-E56FB7B8014C}">
      <dgm:prSet custT="1"/>
      <dgm:spPr/>
      <dgm:t>
        <a:bodyPr/>
        <a:lstStyle/>
        <a:p>
          <a:r>
            <a:rPr lang="ru-RU" sz="900" b="1" dirty="0" smtClean="0">
              <a:latin typeface="Arial Black" panose="020B0A04020102020204" pitchFamily="34" charset="0"/>
            </a:rPr>
            <a:t>перечисленного налога</a:t>
          </a:r>
        </a:p>
      </dgm:t>
    </dgm:pt>
    <dgm:pt modelId="{0EE92361-A6E5-49D4-8F79-D9CED5BAC110}" type="parTrans" cxnId="{7FD44DDB-D22C-4598-9719-944CC6803B87}">
      <dgm:prSet/>
      <dgm:spPr/>
      <dgm:t>
        <a:bodyPr/>
        <a:lstStyle/>
        <a:p>
          <a:endParaRPr lang="ru-RU"/>
        </a:p>
      </dgm:t>
    </dgm:pt>
    <dgm:pt modelId="{97FBC784-C76D-47D7-85D2-EC9D3911E7D0}" type="sibTrans" cxnId="{7FD44DDB-D22C-4598-9719-944CC6803B87}">
      <dgm:prSet/>
      <dgm:spPr/>
      <dgm:t>
        <a:bodyPr/>
        <a:lstStyle/>
        <a:p>
          <a:endParaRPr lang="ru-RU"/>
        </a:p>
      </dgm:t>
    </dgm:pt>
    <dgm:pt modelId="{C85D8E2F-AB69-48C5-B0C1-61F116FB2DA9}">
      <dgm:prSet custT="1"/>
      <dgm:spPr/>
      <dgm:t>
        <a:bodyPr/>
        <a:lstStyle/>
        <a:p>
          <a:r>
            <a:rPr lang="ru-RU" sz="900" dirty="0" smtClean="0">
              <a:latin typeface="Arial Black" panose="020B0A04020102020204" pitchFamily="34" charset="0"/>
            </a:rPr>
            <a:t>З</a:t>
          </a:r>
          <a:r>
            <a:rPr lang="ru-RU" sz="900" b="1" dirty="0" smtClean="0">
              <a:latin typeface="Arial Black" panose="020B0A04020102020204" pitchFamily="34" charset="0"/>
            </a:rPr>
            <a:t>ачисляется в размере 2 % в местный бюджет</a:t>
          </a:r>
          <a:endParaRPr lang="ru-RU" sz="900" i="0" dirty="0" smtClean="0"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3BAF7061-24B4-4F8C-87AC-02C5593C5213}" type="parTrans" cxnId="{2A21DE02-AC3E-4BD5-ADA5-F1165F227537}">
      <dgm:prSet/>
      <dgm:spPr/>
      <dgm:t>
        <a:bodyPr/>
        <a:lstStyle/>
        <a:p>
          <a:endParaRPr lang="ru-RU"/>
        </a:p>
      </dgm:t>
    </dgm:pt>
    <dgm:pt modelId="{F49CE8F0-BAAD-43E3-8A33-63BD6E625CFB}" type="sibTrans" cxnId="{2A21DE02-AC3E-4BD5-ADA5-F1165F227537}">
      <dgm:prSet/>
      <dgm:spPr/>
      <dgm:t>
        <a:bodyPr/>
        <a:lstStyle/>
        <a:p>
          <a:endParaRPr lang="ru-RU"/>
        </a:p>
      </dgm:t>
    </dgm:pt>
    <dgm:pt modelId="{CFDB2EC9-E369-49E5-8E13-5043C3C7DC0A}">
      <dgm:prSet custT="1"/>
      <dgm:spPr/>
      <dgm:t>
        <a:bodyPr/>
        <a:lstStyle/>
        <a:p>
          <a:endParaRPr lang="ru-RU" sz="900" i="0" dirty="0" smtClean="0"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8D65AFFE-02B4-466A-8307-94AE0ECE27AE}" type="parTrans" cxnId="{E4ADD07E-FA96-477B-9762-D4035745BCBA}">
      <dgm:prSet/>
      <dgm:spPr/>
      <dgm:t>
        <a:bodyPr/>
        <a:lstStyle/>
        <a:p>
          <a:endParaRPr lang="ru-RU"/>
        </a:p>
      </dgm:t>
    </dgm:pt>
    <dgm:pt modelId="{D413CD46-7EB2-421B-BA2B-B5812ED07A9F}" type="sibTrans" cxnId="{E4ADD07E-FA96-477B-9762-D4035745BCBA}">
      <dgm:prSet/>
      <dgm:spPr/>
      <dgm:t>
        <a:bodyPr/>
        <a:lstStyle/>
        <a:p>
          <a:endParaRPr lang="ru-RU"/>
        </a:p>
      </dgm:t>
    </dgm:pt>
    <dgm:pt modelId="{E116F9A0-B4AC-478B-B5A4-E6358E016256}">
      <dgm:prSet custT="1"/>
      <dgm:spPr/>
      <dgm:t>
        <a:bodyPr/>
        <a:lstStyle/>
        <a:p>
          <a:r>
            <a:rPr lang="ru-RU" sz="900" b="1" dirty="0" smtClean="0">
              <a:latin typeface="Arial Black" panose="020B0A04020102020204" pitchFamily="34" charset="0"/>
            </a:rPr>
            <a:t> от  всей суммы </a:t>
          </a:r>
          <a:endParaRPr lang="ru-RU" sz="900" i="0" dirty="0" smtClean="0"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D359B300-3949-4C5F-A6E5-5F1385832B77}" type="parTrans" cxnId="{B2211F32-1CD4-4423-B712-28193EE06265}">
      <dgm:prSet/>
      <dgm:spPr/>
      <dgm:t>
        <a:bodyPr/>
        <a:lstStyle/>
        <a:p>
          <a:endParaRPr lang="ru-RU"/>
        </a:p>
      </dgm:t>
    </dgm:pt>
    <dgm:pt modelId="{1369D02D-B66A-4C9A-A37D-C65CA667006A}" type="sibTrans" cxnId="{B2211F32-1CD4-4423-B712-28193EE06265}">
      <dgm:prSet/>
      <dgm:spPr/>
      <dgm:t>
        <a:bodyPr/>
        <a:lstStyle/>
        <a:p>
          <a:endParaRPr lang="ru-RU"/>
        </a:p>
      </dgm:t>
    </dgm:pt>
    <dgm:pt modelId="{A6E50D09-FFE3-49F2-BE2A-F4FA01339ED8}">
      <dgm:prSet custT="1"/>
      <dgm:spPr/>
      <dgm:t>
        <a:bodyPr/>
        <a:lstStyle/>
        <a:p>
          <a:pPr marL="0" indent="0"/>
          <a:r>
            <a:rPr lang="ru-RU" sz="1000" dirty="0" smtClean="0">
              <a:latin typeface="Arial Black" panose="020B0A04020102020204" pitchFamily="34" charset="0"/>
            </a:rPr>
            <a:t>организации и физические лица, обладающие земельными участками на праве собственности, праве постоянного (бессрочного) пользования.</a:t>
          </a:r>
          <a:endParaRPr lang="ru-RU" sz="1000" dirty="0">
            <a:latin typeface="Arial Black" panose="020B0A04020102020204" pitchFamily="34" charset="0"/>
          </a:endParaRPr>
        </a:p>
      </dgm:t>
    </dgm:pt>
    <dgm:pt modelId="{872712BA-B80C-4865-B4F1-7FA174DBF75A}" type="parTrans" cxnId="{1F09CBB8-B42B-4B2D-B520-AF61542DB4AA}">
      <dgm:prSet/>
      <dgm:spPr/>
      <dgm:t>
        <a:bodyPr/>
        <a:lstStyle/>
        <a:p>
          <a:endParaRPr lang="ru-RU"/>
        </a:p>
      </dgm:t>
    </dgm:pt>
    <dgm:pt modelId="{51DF892D-528C-4D44-818C-542888111C1E}" type="sibTrans" cxnId="{1F09CBB8-B42B-4B2D-B520-AF61542DB4AA}">
      <dgm:prSet/>
      <dgm:spPr/>
      <dgm:t>
        <a:bodyPr/>
        <a:lstStyle/>
        <a:p>
          <a:endParaRPr lang="ru-RU"/>
        </a:p>
      </dgm:t>
    </dgm:pt>
    <dgm:pt modelId="{83B60222-C96D-4AE5-9756-BDF2C6892E10}">
      <dgm:prSet custT="1"/>
      <dgm:spPr/>
      <dgm:t>
        <a:bodyPr/>
        <a:lstStyle/>
        <a:p>
          <a:pPr marL="0" indent="0"/>
          <a:r>
            <a:rPr lang="ru-RU" sz="1000" dirty="0" smtClean="0">
              <a:latin typeface="Arial Black" panose="020B0A04020102020204" pitchFamily="34" charset="0"/>
            </a:rPr>
            <a:t>Налоговая ставка зависит от категории земли от 0,2-1,5% от кадастровой стоимости земельного участка</a:t>
          </a:r>
          <a:endParaRPr lang="ru-RU" sz="1000" dirty="0">
            <a:latin typeface="Arial Black" panose="020B0A04020102020204" pitchFamily="34" charset="0"/>
          </a:endParaRPr>
        </a:p>
      </dgm:t>
    </dgm:pt>
    <dgm:pt modelId="{2BD8503E-EA05-4F70-9DCA-5330AFE86171}" type="parTrans" cxnId="{0A2353A5-0941-454F-B316-6C58296B9949}">
      <dgm:prSet/>
      <dgm:spPr/>
      <dgm:t>
        <a:bodyPr/>
        <a:lstStyle/>
        <a:p>
          <a:endParaRPr lang="ru-RU"/>
        </a:p>
      </dgm:t>
    </dgm:pt>
    <dgm:pt modelId="{D8E15883-EE6E-48B5-A118-8F53531186D9}" type="sibTrans" cxnId="{0A2353A5-0941-454F-B316-6C58296B9949}">
      <dgm:prSet/>
      <dgm:spPr/>
      <dgm:t>
        <a:bodyPr/>
        <a:lstStyle/>
        <a:p>
          <a:endParaRPr lang="ru-RU"/>
        </a:p>
      </dgm:t>
    </dgm:pt>
    <dgm:pt modelId="{CF75D80E-3BFB-46FF-A6E6-5F46E224E133}">
      <dgm:prSet phldrT="[Текст]" custT="1"/>
      <dgm:spPr/>
      <dgm:t>
        <a:bodyPr/>
        <a:lstStyle/>
        <a:p>
          <a:r>
            <a:rPr lang="ru-RU" sz="1000" dirty="0" smtClean="0">
              <a:latin typeface="Arial Black" panose="020B0A04020102020204" pitchFamily="34" charset="0"/>
            </a:rPr>
            <a:t> физические лица, </a:t>
          </a:r>
          <a:endParaRPr lang="ru-RU" sz="1000" dirty="0"/>
        </a:p>
      </dgm:t>
    </dgm:pt>
    <dgm:pt modelId="{0A8F6D50-4898-4A32-AC23-A70BC1A3FCE1}" type="parTrans" cxnId="{693DCF06-CA69-4647-94BB-F705DBEC65CC}">
      <dgm:prSet/>
      <dgm:spPr/>
      <dgm:t>
        <a:bodyPr/>
        <a:lstStyle/>
        <a:p>
          <a:endParaRPr lang="ru-RU"/>
        </a:p>
      </dgm:t>
    </dgm:pt>
    <dgm:pt modelId="{676A46D9-6AB1-410E-882D-41EFA53120CD}" type="sibTrans" cxnId="{693DCF06-CA69-4647-94BB-F705DBEC65CC}">
      <dgm:prSet/>
      <dgm:spPr/>
      <dgm:t>
        <a:bodyPr/>
        <a:lstStyle/>
        <a:p>
          <a:endParaRPr lang="ru-RU"/>
        </a:p>
      </dgm:t>
    </dgm:pt>
    <dgm:pt modelId="{BBD95276-1F19-41B3-A82B-7593BC4434DC}">
      <dgm:prSet phldrT="[Текст]" custT="1"/>
      <dgm:spPr/>
      <dgm:t>
        <a:bodyPr/>
        <a:lstStyle/>
        <a:p>
          <a:r>
            <a:rPr lang="ru-RU" sz="1000" dirty="0" smtClean="0">
              <a:latin typeface="Arial Black" panose="020B0A04020102020204" pitchFamily="34" charset="0"/>
            </a:rPr>
            <a:t>обладающие недвижимым</a:t>
          </a:r>
          <a:endParaRPr lang="ru-RU" sz="1000" dirty="0"/>
        </a:p>
      </dgm:t>
    </dgm:pt>
    <dgm:pt modelId="{9268E7DF-5AF7-42CE-A833-7900D032C887}" type="parTrans" cxnId="{20865FF3-A8CE-41A3-8F73-6BB3F8D7DFDB}">
      <dgm:prSet/>
      <dgm:spPr/>
      <dgm:t>
        <a:bodyPr/>
        <a:lstStyle/>
        <a:p>
          <a:endParaRPr lang="ru-RU"/>
        </a:p>
      </dgm:t>
    </dgm:pt>
    <dgm:pt modelId="{3FCAA9BD-D826-42BD-9700-980313A7B300}" type="sibTrans" cxnId="{20865FF3-A8CE-41A3-8F73-6BB3F8D7DFDB}">
      <dgm:prSet/>
      <dgm:spPr/>
      <dgm:t>
        <a:bodyPr/>
        <a:lstStyle/>
        <a:p>
          <a:endParaRPr lang="ru-RU"/>
        </a:p>
      </dgm:t>
    </dgm:pt>
    <dgm:pt modelId="{34419D21-5A50-4B1B-9D5A-CEDAC3F8599E}">
      <dgm:prSet phldrT="[Текст]" custT="1"/>
      <dgm:spPr/>
      <dgm:t>
        <a:bodyPr/>
        <a:lstStyle/>
        <a:p>
          <a:r>
            <a:rPr lang="ru-RU" sz="1000" dirty="0" smtClean="0">
              <a:latin typeface="Arial Black" panose="020B0A04020102020204" pitchFamily="34" charset="0"/>
            </a:rPr>
            <a:t>имуществом на праве</a:t>
          </a:r>
          <a:endParaRPr lang="ru-RU" sz="1000" dirty="0"/>
        </a:p>
      </dgm:t>
    </dgm:pt>
    <dgm:pt modelId="{349FF650-E852-4933-87BF-68E1B19979A8}" type="parTrans" cxnId="{8C35DB1F-D91A-402E-9883-1B53113A2D18}">
      <dgm:prSet/>
      <dgm:spPr/>
      <dgm:t>
        <a:bodyPr/>
        <a:lstStyle/>
        <a:p>
          <a:endParaRPr lang="ru-RU"/>
        </a:p>
      </dgm:t>
    </dgm:pt>
    <dgm:pt modelId="{8968E157-6E5F-4C50-A8BE-16EDA831788F}" type="sibTrans" cxnId="{8C35DB1F-D91A-402E-9883-1B53113A2D18}">
      <dgm:prSet/>
      <dgm:spPr/>
      <dgm:t>
        <a:bodyPr/>
        <a:lstStyle/>
        <a:p>
          <a:endParaRPr lang="ru-RU"/>
        </a:p>
      </dgm:t>
    </dgm:pt>
    <dgm:pt modelId="{58B7BF38-F664-4EB7-8280-33E1BB6497D3}">
      <dgm:prSet phldrT="[Текст]" custT="1"/>
      <dgm:spPr/>
      <dgm:t>
        <a:bodyPr/>
        <a:lstStyle/>
        <a:p>
          <a:r>
            <a:rPr lang="ru-RU" sz="1000" dirty="0" smtClean="0">
              <a:latin typeface="Arial Black" panose="020B0A04020102020204" pitchFamily="34" charset="0"/>
            </a:rPr>
            <a:t> собственности.</a:t>
          </a:r>
          <a:endParaRPr lang="ru-RU" sz="1000" dirty="0"/>
        </a:p>
      </dgm:t>
    </dgm:pt>
    <dgm:pt modelId="{A63217FE-547A-46F1-9A76-1A810A6869C4}" type="parTrans" cxnId="{B65247EC-0284-488C-8901-E57260A86EBC}">
      <dgm:prSet/>
      <dgm:spPr/>
      <dgm:t>
        <a:bodyPr/>
        <a:lstStyle/>
        <a:p>
          <a:endParaRPr lang="ru-RU"/>
        </a:p>
      </dgm:t>
    </dgm:pt>
    <dgm:pt modelId="{14120B9E-1646-4087-B6CD-20BAD0A3DE63}" type="sibTrans" cxnId="{B65247EC-0284-488C-8901-E57260A86EBC}">
      <dgm:prSet/>
      <dgm:spPr/>
      <dgm:t>
        <a:bodyPr/>
        <a:lstStyle/>
        <a:p>
          <a:endParaRPr lang="ru-RU"/>
        </a:p>
      </dgm:t>
    </dgm:pt>
    <dgm:pt modelId="{D39135A0-78A5-4164-A450-074AADEAA2DE}">
      <dgm:prSet phldrT="[Текст]" custT="1"/>
      <dgm:spPr/>
      <dgm:t>
        <a:bodyPr/>
        <a:lstStyle/>
        <a:p>
          <a:r>
            <a:rPr lang="ru-RU" sz="1000" dirty="0" smtClean="0">
              <a:latin typeface="Arial Black" panose="020B0A04020102020204" pitchFamily="34" charset="0"/>
            </a:rPr>
            <a:t>Налоговая ставка 0,15 % от кадастровой  стоимости имущества   </a:t>
          </a:r>
          <a:endParaRPr lang="ru-RU" sz="1000" dirty="0">
            <a:latin typeface="Arial Black" panose="020B0A04020102020204" pitchFamily="34" charset="0"/>
          </a:endParaRPr>
        </a:p>
      </dgm:t>
    </dgm:pt>
    <dgm:pt modelId="{85E46F32-8297-483A-9B28-7F19B54BB7B9}" type="parTrans" cxnId="{65F7BD04-4D77-4CD6-89E7-AC96834A0509}">
      <dgm:prSet/>
      <dgm:spPr/>
      <dgm:t>
        <a:bodyPr/>
        <a:lstStyle/>
        <a:p>
          <a:endParaRPr lang="ru-RU"/>
        </a:p>
      </dgm:t>
    </dgm:pt>
    <dgm:pt modelId="{64F27D0F-5364-4182-8CF5-6C9B0AA86B5F}" type="sibTrans" cxnId="{65F7BD04-4D77-4CD6-89E7-AC96834A0509}">
      <dgm:prSet/>
      <dgm:spPr/>
      <dgm:t>
        <a:bodyPr/>
        <a:lstStyle/>
        <a:p>
          <a:endParaRPr lang="ru-RU"/>
        </a:p>
      </dgm:t>
    </dgm:pt>
    <dgm:pt modelId="{50023A08-5496-41C8-9D02-06A734782072}" type="pres">
      <dgm:prSet presAssocID="{69BD2568-3C39-43B1-8675-D17EA7EAAD9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DFF4FE-6609-40DC-8806-7DF9AEC094DE}" type="pres">
      <dgm:prSet presAssocID="{69BD2568-3C39-43B1-8675-D17EA7EAAD95}" presName="children" presStyleCnt="0"/>
      <dgm:spPr/>
    </dgm:pt>
    <dgm:pt modelId="{8B03D6E4-9AA8-494A-BC93-35B6CD26BB71}" type="pres">
      <dgm:prSet presAssocID="{69BD2568-3C39-43B1-8675-D17EA7EAAD95}" presName="child1group" presStyleCnt="0"/>
      <dgm:spPr/>
    </dgm:pt>
    <dgm:pt modelId="{6ACAB5E4-7625-4E1E-9854-43811E5A3F96}" type="pres">
      <dgm:prSet presAssocID="{69BD2568-3C39-43B1-8675-D17EA7EAAD95}" presName="child1" presStyleLbl="bgAcc1" presStyleIdx="0" presStyleCnt="3" custScaleX="128448" custScaleY="152279" custLinFactNeighborX="-32195" custLinFactNeighborY="24569"/>
      <dgm:spPr/>
      <dgm:t>
        <a:bodyPr/>
        <a:lstStyle/>
        <a:p>
          <a:endParaRPr lang="ru-RU"/>
        </a:p>
      </dgm:t>
    </dgm:pt>
    <dgm:pt modelId="{CECCDB7F-4D07-4DA5-A5C7-3DE077A666F4}" type="pres">
      <dgm:prSet presAssocID="{69BD2568-3C39-43B1-8675-D17EA7EAAD95}" presName="child1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5D0C6-D418-4E0B-A6FA-84D44D9D17F2}" type="pres">
      <dgm:prSet presAssocID="{69BD2568-3C39-43B1-8675-D17EA7EAAD95}" presName="child2group" presStyleCnt="0"/>
      <dgm:spPr/>
    </dgm:pt>
    <dgm:pt modelId="{01AE4FE8-0650-4585-AB25-3CBF3F7FA006}" type="pres">
      <dgm:prSet presAssocID="{69BD2568-3C39-43B1-8675-D17EA7EAAD95}" presName="child2" presStyleLbl="bgAcc1" presStyleIdx="1" presStyleCnt="3" custScaleX="79955" custScaleY="170169" custLinFactNeighborX="11000" custLinFactNeighborY="29924"/>
      <dgm:spPr/>
      <dgm:t>
        <a:bodyPr/>
        <a:lstStyle/>
        <a:p>
          <a:endParaRPr lang="ru-RU"/>
        </a:p>
      </dgm:t>
    </dgm:pt>
    <dgm:pt modelId="{5B7D4C03-40DE-48D9-8129-C89F2DA91334}" type="pres">
      <dgm:prSet presAssocID="{69BD2568-3C39-43B1-8675-D17EA7EAAD95}" presName="child2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2B191E-016D-4371-9987-79DD12A185AD}" type="pres">
      <dgm:prSet presAssocID="{69BD2568-3C39-43B1-8675-D17EA7EAAD95}" presName="child4group" presStyleCnt="0"/>
      <dgm:spPr/>
    </dgm:pt>
    <dgm:pt modelId="{DAFC4169-145F-4726-BC8B-0C03C20DE6E9}" type="pres">
      <dgm:prSet presAssocID="{69BD2568-3C39-43B1-8675-D17EA7EAAD95}" presName="child4" presStyleLbl="bgAcc1" presStyleIdx="2" presStyleCnt="3" custScaleX="124956" custScaleY="139082" custLinFactNeighborX="-11695" custLinFactNeighborY="-35489"/>
      <dgm:spPr/>
      <dgm:t>
        <a:bodyPr/>
        <a:lstStyle/>
        <a:p>
          <a:endParaRPr lang="ru-RU"/>
        </a:p>
      </dgm:t>
    </dgm:pt>
    <dgm:pt modelId="{63110F8D-2A9A-4BF2-8B99-FC74E219D5AC}" type="pres">
      <dgm:prSet presAssocID="{69BD2568-3C39-43B1-8675-D17EA7EAAD95}" presName="child4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E6D175-924F-4039-8EA8-CB6AB3D3D382}" type="pres">
      <dgm:prSet presAssocID="{69BD2568-3C39-43B1-8675-D17EA7EAAD95}" presName="childPlaceholder" presStyleCnt="0"/>
      <dgm:spPr/>
    </dgm:pt>
    <dgm:pt modelId="{C9192407-9D79-47CC-AA23-72FAD82A82EA}" type="pres">
      <dgm:prSet presAssocID="{69BD2568-3C39-43B1-8675-D17EA7EAAD95}" presName="circle" presStyleCnt="0"/>
      <dgm:spPr/>
    </dgm:pt>
    <dgm:pt modelId="{711BA35F-7F60-4A5A-9BC2-CDDAFEEAC766}" type="pres">
      <dgm:prSet presAssocID="{69BD2568-3C39-43B1-8675-D17EA7EAAD95}" presName="quadrant1" presStyleLbl="node1" presStyleIdx="0" presStyleCnt="4" custScaleX="95164" custScaleY="95496" custLinFactNeighborX="2715" custLinFactNeighborY="74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4CB76-9E61-4305-9BEA-CA62FA277251}" type="pres">
      <dgm:prSet presAssocID="{69BD2568-3C39-43B1-8675-D17EA7EAAD95}" presName="quadrant2" presStyleLbl="node1" presStyleIdx="1" presStyleCnt="4" custScaleX="95134" custScaleY="91406" custLinFactNeighborX="-2700" custLinFactNeighborY="57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8064F1-E142-4196-9686-FCEC0F8F24EB}" type="pres">
      <dgm:prSet presAssocID="{69BD2568-3C39-43B1-8675-D17EA7EAAD95}" presName="quadrant3" presStyleLbl="node1" presStyleIdx="2" presStyleCnt="4" custScaleX="95009" custLinFactNeighborX="-2309" custLinFactNeighborY="-4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AABD7-49A9-4448-A10A-215A186E4760}" type="pres">
      <dgm:prSet presAssocID="{69BD2568-3C39-43B1-8675-D17EA7EAAD95}" presName="quadrant4" presStyleLbl="node1" presStyleIdx="3" presStyleCnt="4" custLinFactNeighborX="5133" custLinFactNeighborY="-4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7EFEE-45F7-485C-9241-654807A2BE4B}" type="pres">
      <dgm:prSet presAssocID="{69BD2568-3C39-43B1-8675-D17EA7EAAD95}" presName="quadrantPlaceholder" presStyleCnt="0"/>
      <dgm:spPr/>
    </dgm:pt>
    <dgm:pt modelId="{172AAF97-97BE-4EC4-85DF-D35D17A9BEF9}" type="pres">
      <dgm:prSet presAssocID="{69BD2568-3C39-43B1-8675-D17EA7EAAD95}" presName="center1" presStyleLbl="fgShp" presStyleIdx="0" presStyleCnt="2"/>
      <dgm:spPr/>
    </dgm:pt>
    <dgm:pt modelId="{84C1F603-B322-42E4-8594-D7BFE92E6877}" type="pres">
      <dgm:prSet presAssocID="{69BD2568-3C39-43B1-8675-D17EA7EAAD95}" presName="center2" presStyleLbl="fgShp" presStyleIdx="1" presStyleCnt="2"/>
      <dgm:spPr/>
    </dgm:pt>
  </dgm:ptLst>
  <dgm:cxnLst>
    <dgm:cxn modelId="{27C81F40-4AD6-4FE5-9572-3120C8CA5C76}" type="presOf" srcId="{CFDB2EC9-E369-49E5-8E13-5043C3C7DC0A}" destId="{6ACAB5E4-7625-4E1E-9854-43811E5A3F96}" srcOrd="0" destOrd="7" presId="urn:microsoft.com/office/officeart/2005/8/layout/cycle4"/>
    <dgm:cxn modelId="{664BF8F3-1AA0-4F2E-A34F-C016CC6EF22F}" type="presOf" srcId="{A6E50D09-FFE3-49F2-BE2A-F4FA01339ED8}" destId="{01AE4FE8-0650-4585-AB25-3CBF3F7FA006}" srcOrd="0" destOrd="1" presId="urn:microsoft.com/office/officeart/2005/8/layout/cycle4"/>
    <dgm:cxn modelId="{CEBF6483-48BE-4AB3-A800-385D7B86B866}" type="presOf" srcId="{BBD95276-1F19-41B3-A82B-7593BC4434DC}" destId="{63110F8D-2A9A-4BF2-8B99-FC74E219D5AC}" srcOrd="1" destOrd="2" presId="urn:microsoft.com/office/officeart/2005/8/layout/cycle4"/>
    <dgm:cxn modelId="{F33BD556-D763-4170-A60C-8145F036F5EB}" srcId="{8CE5616A-A032-470B-AC25-CE447CD7164B}" destId="{AFCD3982-FB99-45BB-B1A6-7D78D6725F52}" srcOrd="1" destOrd="0" parTransId="{F25152D6-5586-4ED5-B366-1A91924C70D9}" sibTransId="{4119691D-20FF-40EA-B786-3C0BBD782392}"/>
    <dgm:cxn modelId="{99D6B6B3-8C38-44F0-9FB3-A64CC3DB9EE9}" type="presOf" srcId="{69BD2568-3C39-43B1-8675-D17EA7EAAD95}" destId="{50023A08-5496-41C8-9D02-06A734782072}" srcOrd="0" destOrd="0" presId="urn:microsoft.com/office/officeart/2005/8/layout/cycle4"/>
    <dgm:cxn modelId="{49227F44-8245-4B7D-A8B5-ED5362C6E8B8}" type="presOf" srcId="{A0FAA31D-AEC2-44DA-844C-E56FB7B8014C}" destId="{6ACAB5E4-7625-4E1E-9854-43811E5A3F96}" srcOrd="0" destOrd="10" presId="urn:microsoft.com/office/officeart/2005/8/layout/cycle4"/>
    <dgm:cxn modelId="{774639B7-51B9-4DE4-8F0A-F187924D3F78}" type="presOf" srcId="{8CE5616A-A032-470B-AC25-CE447CD7164B}" destId="{711BA35F-7F60-4A5A-9BC2-CDDAFEEAC766}" srcOrd="0" destOrd="0" presId="urn:microsoft.com/office/officeart/2005/8/layout/cycle4"/>
    <dgm:cxn modelId="{6C721C89-2118-428F-86BB-BC9FE5A753C7}" type="presOf" srcId="{34419D21-5A50-4B1B-9D5A-CEDAC3F8599E}" destId="{63110F8D-2A9A-4BF2-8B99-FC74E219D5AC}" srcOrd="1" destOrd="3" presId="urn:microsoft.com/office/officeart/2005/8/layout/cycle4"/>
    <dgm:cxn modelId="{018D0153-8304-419A-877C-4FF12F0D5413}" type="presOf" srcId="{FA3DC71A-62D3-4A4F-8432-BFBE8300CC96}" destId="{C28064F1-E142-4196-9686-FCEC0F8F24EB}" srcOrd="0" destOrd="0" presId="urn:microsoft.com/office/officeart/2005/8/layout/cycle4"/>
    <dgm:cxn modelId="{9908CF72-9A9E-4A1E-986E-FE4C1A18C540}" srcId="{5593DCCC-3479-4791-B1EC-EE1BD1CE09DF}" destId="{0E1FA62C-74ED-4BDE-BA4F-EAE10DEF7CD0}" srcOrd="0" destOrd="0" parTransId="{2FCCA189-53B8-447F-98F4-5C14436F41AB}" sibTransId="{0A73F8AF-00F5-40B2-98D9-E5136E75E8F7}"/>
    <dgm:cxn modelId="{693DCF06-CA69-4647-94BB-F705DBEC65CC}" srcId="{8170F7D8-8719-422B-A5E0-30D1CF53A064}" destId="{CF75D80E-3BFB-46FF-A6E6-5F46E224E133}" srcOrd="1" destOrd="0" parTransId="{0A8F6D50-4898-4A32-AC23-A70BC1A3FCE1}" sibTransId="{676A46D9-6AB1-410E-882D-41EFA53120CD}"/>
    <dgm:cxn modelId="{BCC25BCA-AB71-46E8-B7CC-B4E6721A4A08}" type="presOf" srcId="{E116F9A0-B4AC-478B-B5A4-E6358E016256}" destId="{6ACAB5E4-7625-4E1E-9854-43811E5A3F96}" srcOrd="0" destOrd="9" presId="urn:microsoft.com/office/officeart/2005/8/layout/cycle4"/>
    <dgm:cxn modelId="{6F5D0CB2-A6AC-4A31-9F03-16B09EC36CDA}" type="presOf" srcId="{58B7BF38-F664-4EB7-8280-33E1BB6497D3}" destId="{DAFC4169-145F-4726-BC8B-0C03C20DE6E9}" srcOrd="0" destOrd="4" presId="urn:microsoft.com/office/officeart/2005/8/layout/cycle4"/>
    <dgm:cxn modelId="{D09A7E2A-BD6F-4950-9ACF-830E861C25CB}" type="presOf" srcId="{B74EC59E-B1BD-4AFF-8541-DAB898E16776}" destId="{CECCDB7F-4D07-4DA5-A5C7-3DE077A666F4}" srcOrd="1" destOrd="6" presId="urn:microsoft.com/office/officeart/2005/8/layout/cycle4"/>
    <dgm:cxn modelId="{C60EE14A-C896-45DF-8DDC-8AB6D596C56A}" type="presOf" srcId="{7D987C80-49E1-4080-BFA1-C11C0337A652}" destId="{CECCDB7F-4D07-4DA5-A5C7-3DE077A666F4}" srcOrd="1" destOrd="0" presId="urn:microsoft.com/office/officeart/2005/8/layout/cycle4"/>
    <dgm:cxn modelId="{9EDBE0CC-5864-4286-AA81-8A5AA9FAEF47}" srcId="{8CE5616A-A032-470B-AC25-CE447CD7164B}" destId="{7D987C80-49E1-4080-BFA1-C11C0337A652}" srcOrd="0" destOrd="0" parTransId="{B19838E7-3522-47AE-86AB-3D8062088325}" sibTransId="{562062DD-E321-4652-A059-05A5558DA350}"/>
    <dgm:cxn modelId="{0A2353A5-0941-454F-B316-6C58296B9949}" srcId="{5593DCCC-3479-4791-B1EC-EE1BD1CE09DF}" destId="{83B60222-C96D-4AE5-9756-BDF2C6892E10}" srcOrd="2" destOrd="0" parTransId="{2BD8503E-EA05-4F70-9DCA-5330AFE86171}" sibTransId="{D8E15883-EE6E-48B5-A118-8F53531186D9}"/>
    <dgm:cxn modelId="{92B02B55-D82F-41FE-8491-5B4DD79239CF}" type="presOf" srcId="{F09B3520-7804-4E64-8A6D-4144198F7C76}" destId="{6ACAB5E4-7625-4E1E-9854-43811E5A3F96}" srcOrd="0" destOrd="4" presId="urn:microsoft.com/office/officeart/2005/8/layout/cycle4"/>
    <dgm:cxn modelId="{EDEA5D3D-9870-4CDD-902A-866A549A43E2}" type="presOf" srcId="{F2AC1E42-277B-4D92-87D2-1A2EA8AE9E7D}" destId="{6ACAB5E4-7625-4E1E-9854-43811E5A3F96}" srcOrd="0" destOrd="3" presId="urn:microsoft.com/office/officeart/2005/8/layout/cycle4"/>
    <dgm:cxn modelId="{C65E3A95-1BB1-4878-9F64-0337421AC2F6}" type="presOf" srcId="{7D987C80-49E1-4080-BFA1-C11C0337A652}" destId="{6ACAB5E4-7625-4E1E-9854-43811E5A3F96}" srcOrd="0" destOrd="0" presId="urn:microsoft.com/office/officeart/2005/8/layout/cycle4"/>
    <dgm:cxn modelId="{6D543F60-2063-46F9-9F55-4E362FCFB701}" type="presOf" srcId="{C85D8E2F-AB69-48C5-B0C1-61F116FB2DA9}" destId="{6ACAB5E4-7625-4E1E-9854-43811E5A3F96}" srcOrd="0" destOrd="8" presId="urn:microsoft.com/office/officeart/2005/8/layout/cycle4"/>
    <dgm:cxn modelId="{A5535CD3-0145-48DA-9538-8AA628431EB4}" type="presOf" srcId="{58B7BF38-F664-4EB7-8280-33E1BB6497D3}" destId="{63110F8D-2A9A-4BF2-8B99-FC74E219D5AC}" srcOrd="1" destOrd="4" presId="urn:microsoft.com/office/officeart/2005/8/layout/cycle4"/>
    <dgm:cxn modelId="{D046004D-8745-4B82-83DD-F0FAA640A48C}" type="presOf" srcId="{83B60222-C96D-4AE5-9756-BDF2C6892E10}" destId="{5B7D4C03-40DE-48D9-8129-C89F2DA91334}" srcOrd="1" destOrd="2" presId="urn:microsoft.com/office/officeart/2005/8/layout/cycle4"/>
    <dgm:cxn modelId="{3EC0A6F7-F956-4E40-B89B-B87DAF44F5E7}" type="presOf" srcId="{BBD95276-1F19-41B3-A82B-7593BC4434DC}" destId="{DAFC4169-145F-4726-BC8B-0C03C20DE6E9}" srcOrd="0" destOrd="2" presId="urn:microsoft.com/office/officeart/2005/8/layout/cycle4"/>
    <dgm:cxn modelId="{4CC2E561-3D06-4F45-9B32-A095819DFEE0}" type="presOf" srcId="{1780A2A0-104B-4728-BAC7-A6499016E7A4}" destId="{CECCDB7F-4D07-4DA5-A5C7-3DE077A666F4}" srcOrd="1" destOrd="5" presId="urn:microsoft.com/office/officeart/2005/8/layout/cycle4"/>
    <dgm:cxn modelId="{171827CE-6AC7-4D0E-94F6-0797C641148C}" type="presOf" srcId="{B74EC59E-B1BD-4AFF-8541-DAB898E16776}" destId="{6ACAB5E4-7625-4E1E-9854-43811E5A3F96}" srcOrd="0" destOrd="6" presId="urn:microsoft.com/office/officeart/2005/8/layout/cycle4"/>
    <dgm:cxn modelId="{02C23679-E59A-49B8-91A6-CC3DDD5EED27}" type="presOf" srcId="{26562DDA-533D-4808-B5D9-AB0F234C2987}" destId="{6ACAB5E4-7625-4E1E-9854-43811E5A3F96}" srcOrd="0" destOrd="2" presId="urn:microsoft.com/office/officeart/2005/8/layout/cycle4"/>
    <dgm:cxn modelId="{2A21DE02-AC3E-4BD5-ADA5-F1165F227537}" srcId="{8CE5616A-A032-470B-AC25-CE447CD7164B}" destId="{C85D8E2F-AB69-48C5-B0C1-61F116FB2DA9}" srcOrd="8" destOrd="0" parTransId="{3BAF7061-24B4-4F8C-87AC-02C5593C5213}" sibTransId="{F49CE8F0-BAAD-43E3-8A33-63BD6E625CFB}"/>
    <dgm:cxn modelId="{69558D45-F8D9-47F3-907B-8E665CB7BC3E}" type="presOf" srcId="{AFCD3982-FB99-45BB-B1A6-7D78D6725F52}" destId="{CECCDB7F-4D07-4DA5-A5C7-3DE077A666F4}" srcOrd="1" destOrd="1" presId="urn:microsoft.com/office/officeart/2005/8/layout/cycle4"/>
    <dgm:cxn modelId="{3D3A997E-8DC9-4F88-81BB-F7983D739FD5}" srcId="{8CE5616A-A032-470B-AC25-CE447CD7164B}" destId="{1780A2A0-104B-4728-BAC7-A6499016E7A4}" srcOrd="5" destOrd="0" parTransId="{8FDBD36D-8937-4469-906A-2EF6AB610571}" sibTransId="{89EEB8A2-FF8A-48B0-907C-4B2EC0B2F5A1}"/>
    <dgm:cxn modelId="{A272354A-0F27-48E6-867A-61A9E926E3CC}" type="presOf" srcId="{0E1FA62C-74ED-4BDE-BA4F-EAE10DEF7CD0}" destId="{01AE4FE8-0650-4585-AB25-3CBF3F7FA006}" srcOrd="0" destOrd="0" presId="urn:microsoft.com/office/officeart/2005/8/layout/cycle4"/>
    <dgm:cxn modelId="{1F09CBB8-B42B-4B2D-B520-AF61542DB4AA}" srcId="{5593DCCC-3479-4791-B1EC-EE1BD1CE09DF}" destId="{A6E50D09-FFE3-49F2-BE2A-F4FA01339ED8}" srcOrd="1" destOrd="0" parTransId="{872712BA-B80C-4865-B4F1-7FA174DBF75A}" sibTransId="{51DF892D-528C-4D44-818C-542888111C1E}"/>
    <dgm:cxn modelId="{7FD44DDB-D22C-4598-9719-944CC6803B87}" srcId="{8CE5616A-A032-470B-AC25-CE447CD7164B}" destId="{A0FAA31D-AEC2-44DA-844C-E56FB7B8014C}" srcOrd="10" destOrd="0" parTransId="{0EE92361-A6E5-49D4-8F79-D9CED5BAC110}" sibTransId="{97FBC784-C76D-47D7-85D2-EC9D3911E7D0}"/>
    <dgm:cxn modelId="{886CA37C-896A-4A75-A3F2-6033CEE4F3C5}" srcId="{8CE5616A-A032-470B-AC25-CE447CD7164B}" destId="{F2AC1E42-277B-4D92-87D2-1A2EA8AE9E7D}" srcOrd="3" destOrd="0" parTransId="{B6EE405B-76C7-470E-AF1A-46EF6992845E}" sibTransId="{554FAA51-49DE-458F-BB03-DD7EC949D85B}"/>
    <dgm:cxn modelId="{DD42DA04-D7D5-4CB3-B2D8-5919532A93B6}" type="presOf" srcId="{E116F9A0-B4AC-478B-B5A4-E6358E016256}" destId="{CECCDB7F-4D07-4DA5-A5C7-3DE077A666F4}" srcOrd="1" destOrd="9" presId="urn:microsoft.com/office/officeart/2005/8/layout/cycle4"/>
    <dgm:cxn modelId="{8C35DB1F-D91A-402E-9883-1B53113A2D18}" srcId="{8170F7D8-8719-422B-A5E0-30D1CF53A064}" destId="{34419D21-5A50-4B1B-9D5A-CEDAC3F8599E}" srcOrd="3" destOrd="0" parTransId="{349FF650-E852-4933-87BF-68E1B19979A8}" sibTransId="{8968E157-6E5F-4C50-A8BE-16EDA831788F}"/>
    <dgm:cxn modelId="{C79CBD50-3497-4B4B-A62A-78B4D054CC77}" type="presOf" srcId="{EB84CC91-5B52-44A6-B1B1-E8E8CB085719}" destId="{63110F8D-2A9A-4BF2-8B99-FC74E219D5AC}" srcOrd="1" destOrd="0" presId="urn:microsoft.com/office/officeart/2005/8/layout/cycle4"/>
    <dgm:cxn modelId="{A4BB1A06-67C8-4B85-A963-6DECD393EE36}" type="presOf" srcId="{CF75D80E-3BFB-46FF-A6E6-5F46E224E133}" destId="{DAFC4169-145F-4726-BC8B-0C03C20DE6E9}" srcOrd="0" destOrd="1" presId="urn:microsoft.com/office/officeart/2005/8/layout/cycle4"/>
    <dgm:cxn modelId="{0F498DAD-3E33-4C22-AA95-C8AE3B611CA9}" srcId="{69BD2568-3C39-43B1-8675-D17EA7EAAD95}" destId="{FA3DC71A-62D3-4A4F-8432-BFBE8300CC96}" srcOrd="2" destOrd="0" parTransId="{B5CA1472-215D-4A36-9098-73D6FA59541A}" sibTransId="{EDCE773A-C890-477D-99A7-AFB39FAF3B05}"/>
    <dgm:cxn modelId="{325213BC-772D-4394-B88B-CA442FDC7DDD}" type="presOf" srcId="{A6E50D09-FFE3-49F2-BE2A-F4FA01339ED8}" destId="{5B7D4C03-40DE-48D9-8129-C89F2DA91334}" srcOrd="1" destOrd="1" presId="urn:microsoft.com/office/officeart/2005/8/layout/cycle4"/>
    <dgm:cxn modelId="{C340FE46-C67E-4965-809C-1CC38CAC7195}" srcId="{8CE5616A-A032-470B-AC25-CE447CD7164B}" destId="{B74EC59E-B1BD-4AFF-8541-DAB898E16776}" srcOrd="6" destOrd="0" parTransId="{FA09D46D-3170-448B-B5C2-0E02BFE599EB}" sibTransId="{5A1EE182-9414-409B-876A-610E8F09A3D5}"/>
    <dgm:cxn modelId="{E4ADD07E-FA96-477B-9762-D4035745BCBA}" srcId="{8CE5616A-A032-470B-AC25-CE447CD7164B}" destId="{CFDB2EC9-E369-49E5-8E13-5043C3C7DC0A}" srcOrd="7" destOrd="0" parTransId="{8D65AFFE-02B4-466A-8307-94AE0ECE27AE}" sibTransId="{D413CD46-7EB2-421B-BA2B-B5812ED07A9F}"/>
    <dgm:cxn modelId="{7BE8FA16-033C-4CCE-A5FF-FDD038F5BD70}" srcId="{8170F7D8-8719-422B-A5E0-30D1CF53A064}" destId="{EB84CC91-5B52-44A6-B1B1-E8E8CB085719}" srcOrd="0" destOrd="0" parTransId="{3A47691C-D870-4612-837E-A0461539D67D}" sibTransId="{90426DCE-0152-4735-B1C7-ECD1D4A87225}"/>
    <dgm:cxn modelId="{B09D6525-5E19-463E-B974-88DF14DACFAF}" type="presOf" srcId="{EB84CC91-5B52-44A6-B1B1-E8E8CB085719}" destId="{DAFC4169-145F-4726-BC8B-0C03C20DE6E9}" srcOrd="0" destOrd="0" presId="urn:microsoft.com/office/officeart/2005/8/layout/cycle4"/>
    <dgm:cxn modelId="{87D646B8-658C-4724-A493-4FF650B8EF98}" srcId="{69BD2568-3C39-43B1-8675-D17EA7EAAD95}" destId="{5593DCCC-3479-4791-B1EC-EE1BD1CE09DF}" srcOrd="1" destOrd="0" parTransId="{2BB6DA8D-3F4D-4837-B2B8-23EE6B665E45}" sibTransId="{8170271E-862D-4214-AC71-6220578141BB}"/>
    <dgm:cxn modelId="{7E1CF28D-B762-4800-A31E-73C3BF93C5C9}" type="presOf" srcId="{D39135A0-78A5-4164-A450-074AADEAA2DE}" destId="{DAFC4169-145F-4726-BC8B-0C03C20DE6E9}" srcOrd="0" destOrd="5" presId="urn:microsoft.com/office/officeart/2005/8/layout/cycle4"/>
    <dgm:cxn modelId="{1DBC5146-8ECB-4F6A-B59E-46D511573E8D}" srcId="{69BD2568-3C39-43B1-8675-D17EA7EAAD95}" destId="{8170F7D8-8719-422B-A5E0-30D1CF53A064}" srcOrd="3" destOrd="0" parTransId="{8BA8D750-6C5C-4C19-854B-C1AE4B79CB9C}" sibTransId="{EF393EE7-B055-4BE4-AB06-24B3A97F7CAA}"/>
    <dgm:cxn modelId="{1ED78E13-5D62-4C06-AC1C-9898EB5B8034}" type="presOf" srcId="{CF75D80E-3BFB-46FF-A6E6-5F46E224E133}" destId="{63110F8D-2A9A-4BF2-8B99-FC74E219D5AC}" srcOrd="1" destOrd="1" presId="urn:microsoft.com/office/officeart/2005/8/layout/cycle4"/>
    <dgm:cxn modelId="{31288B3F-C298-441E-BA8A-85D340B0F067}" type="presOf" srcId="{26562DDA-533D-4808-B5D9-AB0F234C2987}" destId="{CECCDB7F-4D07-4DA5-A5C7-3DE077A666F4}" srcOrd="1" destOrd="2" presId="urn:microsoft.com/office/officeart/2005/8/layout/cycle4"/>
    <dgm:cxn modelId="{B65247EC-0284-488C-8901-E57260A86EBC}" srcId="{8170F7D8-8719-422B-A5E0-30D1CF53A064}" destId="{58B7BF38-F664-4EB7-8280-33E1BB6497D3}" srcOrd="4" destOrd="0" parTransId="{A63217FE-547A-46F1-9A76-1A810A6869C4}" sibTransId="{14120B9E-1646-4087-B6CD-20BAD0A3DE63}"/>
    <dgm:cxn modelId="{C6D5A003-AA07-47CB-81A4-CCF303044F83}" type="presOf" srcId="{D39135A0-78A5-4164-A450-074AADEAA2DE}" destId="{63110F8D-2A9A-4BF2-8B99-FC74E219D5AC}" srcOrd="1" destOrd="5" presId="urn:microsoft.com/office/officeart/2005/8/layout/cycle4"/>
    <dgm:cxn modelId="{CE0D2519-AAB9-4F4A-BF17-9FD30589057F}" type="presOf" srcId="{5593DCCC-3479-4791-B1EC-EE1BD1CE09DF}" destId="{1BA4CB76-9E61-4305-9BEA-CA62FA277251}" srcOrd="0" destOrd="0" presId="urn:microsoft.com/office/officeart/2005/8/layout/cycle4"/>
    <dgm:cxn modelId="{EDCFCD88-667D-401F-A0FB-FD94255857D1}" type="presOf" srcId="{F2AC1E42-277B-4D92-87D2-1A2EA8AE9E7D}" destId="{CECCDB7F-4D07-4DA5-A5C7-3DE077A666F4}" srcOrd="1" destOrd="3" presId="urn:microsoft.com/office/officeart/2005/8/layout/cycle4"/>
    <dgm:cxn modelId="{65F7BD04-4D77-4CD6-89E7-AC96834A0509}" srcId="{8170F7D8-8719-422B-A5E0-30D1CF53A064}" destId="{D39135A0-78A5-4164-A450-074AADEAA2DE}" srcOrd="5" destOrd="0" parTransId="{85E46F32-8297-483A-9B28-7F19B54BB7B9}" sibTransId="{64F27D0F-5364-4182-8CF5-6C9B0AA86B5F}"/>
    <dgm:cxn modelId="{5FAFD862-6D7F-41A5-9880-32399BD55B52}" type="presOf" srcId="{8170F7D8-8719-422B-A5E0-30D1CF53A064}" destId="{068AABD7-49A9-4448-A10A-215A186E4760}" srcOrd="0" destOrd="0" presId="urn:microsoft.com/office/officeart/2005/8/layout/cycle4"/>
    <dgm:cxn modelId="{71647846-9431-4034-8A6D-2D28CAC0D712}" type="presOf" srcId="{F09B3520-7804-4E64-8A6D-4144198F7C76}" destId="{CECCDB7F-4D07-4DA5-A5C7-3DE077A666F4}" srcOrd="1" destOrd="4" presId="urn:microsoft.com/office/officeart/2005/8/layout/cycle4"/>
    <dgm:cxn modelId="{745593E4-23E7-40CB-B92C-ABF863518CB9}" type="presOf" srcId="{C85D8E2F-AB69-48C5-B0C1-61F116FB2DA9}" destId="{CECCDB7F-4D07-4DA5-A5C7-3DE077A666F4}" srcOrd="1" destOrd="8" presId="urn:microsoft.com/office/officeart/2005/8/layout/cycle4"/>
    <dgm:cxn modelId="{20865FF3-A8CE-41A3-8F73-6BB3F8D7DFDB}" srcId="{8170F7D8-8719-422B-A5E0-30D1CF53A064}" destId="{BBD95276-1F19-41B3-A82B-7593BC4434DC}" srcOrd="2" destOrd="0" parTransId="{9268E7DF-5AF7-42CE-A833-7900D032C887}" sibTransId="{3FCAA9BD-D826-42BD-9700-980313A7B300}"/>
    <dgm:cxn modelId="{A5E83D22-7BEF-469B-B481-DE3D85E85DCE}" srcId="{8CE5616A-A032-470B-AC25-CE447CD7164B}" destId="{F09B3520-7804-4E64-8A6D-4144198F7C76}" srcOrd="4" destOrd="0" parTransId="{D2C5514B-0CCB-4158-8B50-5B0E552F3A93}" sibTransId="{0F9B0C3A-43F7-49A7-A8EF-C8B0F5F8485B}"/>
    <dgm:cxn modelId="{DE813861-EEC7-492C-9D36-AADBBA2EAB67}" type="presOf" srcId="{0E1FA62C-74ED-4BDE-BA4F-EAE10DEF7CD0}" destId="{5B7D4C03-40DE-48D9-8129-C89F2DA91334}" srcOrd="1" destOrd="0" presId="urn:microsoft.com/office/officeart/2005/8/layout/cycle4"/>
    <dgm:cxn modelId="{B2211F32-1CD4-4423-B712-28193EE06265}" srcId="{8CE5616A-A032-470B-AC25-CE447CD7164B}" destId="{E116F9A0-B4AC-478B-B5A4-E6358E016256}" srcOrd="9" destOrd="0" parTransId="{D359B300-3949-4C5F-A6E5-5F1385832B77}" sibTransId="{1369D02D-B66A-4C9A-A37D-C65CA667006A}"/>
    <dgm:cxn modelId="{A194AB43-EF46-4F9F-8A67-60790D8C696E}" srcId="{69BD2568-3C39-43B1-8675-D17EA7EAAD95}" destId="{8CE5616A-A032-470B-AC25-CE447CD7164B}" srcOrd="0" destOrd="0" parTransId="{6DB9A83F-7C93-4EFB-B9B2-79679F105346}" sibTransId="{49CBB565-B1B0-4A14-BAE4-282CA9BA418F}"/>
    <dgm:cxn modelId="{22CFFC2B-8191-47F2-A4D0-0FFAF8DA590C}" type="presOf" srcId="{CFDB2EC9-E369-49E5-8E13-5043C3C7DC0A}" destId="{CECCDB7F-4D07-4DA5-A5C7-3DE077A666F4}" srcOrd="1" destOrd="7" presId="urn:microsoft.com/office/officeart/2005/8/layout/cycle4"/>
    <dgm:cxn modelId="{2DCC218C-155E-4DE1-B6BA-33BFB24D2D41}" type="presOf" srcId="{83B60222-C96D-4AE5-9756-BDF2C6892E10}" destId="{01AE4FE8-0650-4585-AB25-3CBF3F7FA006}" srcOrd="0" destOrd="2" presId="urn:microsoft.com/office/officeart/2005/8/layout/cycle4"/>
    <dgm:cxn modelId="{528BF3F2-61BA-4F2D-9F7D-AB5AD6D73C1A}" type="presOf" srcId="{1780A2A0-104B-4728-BAC7-A6499016E7A4}" destId="{6ACAB5E4-7625-4E1E-9854-43811E5A3F96}" srcOrd="0" destOrd="5" presId="urn:microsoft.com/office/officeart/2005/8/layout/cycle4"/>
    <dgm:cxn modelId="{BAED5E28-7443-4717-B69F-7811FB0C3FA6}" srcId="{8CE5616A-A032-470B-AC25-CE447CD7164B}" destId="{26562DDA-533D-4808-B5D9-AB0F234C2987}" srcOrd="2" destOrd="0" parTransId="{4D3F8211-65D9-4191-BC38-3D13611C0AFC}" sibTransId="{9465CE19-4185-4BFB-BC6F-ABCBFC46F8AB}"/>
    <dgm:cxn modelId="{F2EA74EB-B1E5-45FE-A658-38D96D3545A3}" type="presOf" srcId="{A0FAA31D-AEC2-44DA-844C-E56FB7B8014C}" destId="{CECCDB7F-4D07-4DA5-A5C7-3DE077A666F4}" srcOrd="1" destOrd="10" presId="urn:microsoft.com/office/officeart/2005/8/layout/cycle4"/>
    <dgm:cxn modelId="{FBD62806-37F7-4D15-B1A6-8627CA6B226F}" type="presOf" srcId="{AFCD3982-FB99-45BB-B1A6-7D78D6725F52}" destId="{6ACAB5E4-7625-4E1E-9854-43811E5A3F96}" srcOrd="0" destOrd="1" presId="urn:microsoft.com/office/officeart/2005/8/layout/cycle4"/>
    <dgm:cxn modelId="{4B2E265C-5F1B-4B00-ABE6-28DB988EF168}" type="presOf" srcId="{34419D21-5A50-4B1B-9D5A-CEDAC3F8599E}" destId="{DAFC4169-145F-4726-BC8B-0C03C20DE6E9}" srcOrd="0" destOrd="3" presId="urn:microsoft.com/office/officeart/2005/8/layout/cycle4"/>
    <dgm:cxn modelId="{BA9515A8-DA98-4627-9ED2-5FDBBD230535}" type="presParOf" srcId="{50023A08-5496-41C8-9D02-06A734782072}" destId="{8CDFF4FE-6609-40DC-8806-7DF9AEC094DE}" srcOrd="0" destOrd="0" presId="urn:microsoft.com/office/officeart/2005/8/layout/cycle4"/>
    <dgm:cxn modelId="{1E16792A-28DE-4E3B-AFD9-E6ACAA32F975}" type="presParOf" srcId="{8CDFF4FE-6609-40DC-8806-7DF9AEC094DE}" destId="{8B03D6E4-9AA8-494A-BC93-35B6CD26BB71}" srcOrd="0" destOrd="0" presId="urn:microsoft.com/office/officeart/2005/8/layout/cycle4"/>
    <dgm:cxn modelId="{9A2BF018-3BBE-42D9-806A-F608C4CCBB6C}" type="presParOf" srcId="{8B03D6E4-9AA8-494A-BC93-35B6CD26BB71}" destId="{6ACAB5E4-7625-4E1E-9854-43811E5A3F96}" srcOrd="0" destOrd="0" presId="urn:microsoft.com/office/officeart/2005/8/layout/cycle4"/>
    <dgm:cxn modelId="{67640315-493D-4041-BE6D-0125F68ED70F}" type="presParOf" srcId="{8B03D6E4-9AA8-494A-BC93-35B6CD26BB71}" destId="{CECCDB7F-4D07-4DA5-A5C7-3DE077A666F4}" srcOrd="1" destOrd="0" presId="urn:microsoft.com/office/officeart/2005/8/layout/cycle4"/>
    <dgm:cxn modelId="{E11F2446-B77F-4440-BD3C-4055A2C6DA10}" type="presParOf" srcId="{8CDFF4FE-6609-40DC-8806-7DF9AEC094DE}" destId="{A625D0C6-D418-4E0B-A6FA-84D44D9D17F2}" srcOrd="1" destOrd="0" presId="urn:microsoft.com/office/officeart/2005/8/layout/cycle4"/>
    <dgm:cxn modelId="{9E1FE8CF-F22C-482B-8A39-E46F6271DD7E}" type="presParOf" srcId="{A625D0C6-D418-4E0B-A6FA-84D44D9D17F2}" destId="{01AE4FE8-0650-4585-AB25-3CBF3F7FA006}" srcOrd="0" destOrd="0" presId="urn:microsoft.com/office/officeart/2005/8/layout/cycle4"/>
    <dgm:cxn modelId="{F43C30D5-04B6-4EE4-BC0B-43A464DAE260}" type="presParOf" srcId="{A625D0C6-D418-4E0B-A6FA-84D44D9D17F2}" destId="{5B7D4C03-40DE-48D9-8129-C89F2DA91334}" srcOrd="1" destOrd="0" presId="urn:microsoft.com/office/officeart/2005/8/layout/cycle4"/>
    <dgm:cxn modelId="{083ECAD2-3771-4C9D-AF62-4A1A0F3E30CA}" type="presParOf" srcId="{8CDFF4FE-6609-40DC-8806-7DF9AEC094DE}" destId="{542B191E-016D-4371-9987-79DD12A185AD}" srcOrd="2" destOrd="0" presId="urn:microsoft.com/office/officeart/2005/8/layout/cycle4"/>
    <dgm:cxn modelId="{D29E703C-A977-407C-AE40-751703079A5A}" type="presParOf" srcId="{542B191E-016D-4371-9987-79DD12A185AD}" destId="{DAFC4169-145F-4726-BC8B-0C03C20DE6E9}" srcOrd="0" destOrd="0" presId="urn:microsoft.com/office/officeart/2005/8/layout/cycle4"/>
    <dgm:cxn modelId="{04BFBFDB-8FF7-448D-BD2E-EE5918C8FEE3}" type="presParOf" srcId="{542B191E-016D-4371-9987-79DD12A185AD}" destId="{63110F8D-2A9A-4BF2-8B99-FC74E219D5AC}" srcOrd="1" destOrd="0" presId="urn:microsoft.com/office/officeart/2005/8/layout/cycle4"/>
    <dgm:cxn modelId="{9B5069EB-986D-4D9F-8736-DD778341437A}" type="presParOf" srcId="{8CDFF4FE-6609-40DC-8806-7DF9AEC094DE}" destId="{26E6D175-924F-4039-8EA8-CB6AB3D3D382}" srcOrd="3" destOrd="0" presId="urn:microsoft.com/office/officeart/2005/8/layout/cycle4"/>
    <dgm:cxn modelId="{6693D3A2-ECA1-4740-936F-0319B9151A93}" type="presParOf" srcId="{50023A08-5496-41C8-9D02-06A734782072}" destId="{C9192407-9D79-47CC-AA23-72FAD82A82EA}" srcOrd="1" destOrd="0" presId="urn:microsoft.com/office/officeart/2005/8/layout/cycle4"/>
    <dgm:cxn modelId="{53A42BF7-5A3C-4B29-B190-A2796A67E1DA}" type="presParOf" srcId="{C9192407-9D79-47CC-AA23-72FAD82A82EA}" destId="{711BA35F-7F60-4A5A-9BC2-CDDAFEEAC766}" srcOrd="0" destOrd="0" presId="urn:microsoft.com/office/officeart/2005/8/layout/cycle4"/>
    <dgm:cxn modelId="{4DCA2FA3-306A-447C-8E23-55A216BDF135}" type="presParOf" srcId="{C9192407-9D79-47CC-AA23-72FAD82A82EA}" destId="{1BA4CB76-9E61-4305-9BEA-CA62FA277251}" srcOrd="1" destOrd="0" presId="urn:microsoft.com/office/officeart/2005/8/layout/cycle4"/>
    <dgm:cxn modelId="{9F64C234-01A2-4C49-B28D-118B37C5D243}" type="presParOf" srcId="{C9192407-9D79-47CC-AA23-72FAD82A82EA}" destId="{C28064F1-E142-4196-9686-FCEC0F8F24EB}" srcOrd="2" destOrd="0" presId="urn:microsoft.com/office/officeart/2005/8/layout/cycle4"/>
    <dgm:cxn modelId="{63BE5DA1-4409-403F-8FCB-E59904D489A2}" type="presParOf" srcId="{C9192407-9D79-47CC-AA23-72FAD82A82EA}" destId="{068AABD7-49A9-4448-A10A-215A186E4760}" srcOrd="3" destOrd="0" presId="urn:microsoft.com/office/officeart/2005/8/layout/cycle4"/>
    <dgm:cxn modelId="{631A5FE2-7DD2-4CE5-BB5A-179E9FAD69B7}" type="presParOf" srcId="{C9192407-9D79-47CC-AA23-72FAD82A82EA}" destId="{6187EFEE-45F7-485C-9241-654807A2BE4B}" srcOrd="4" destOrd="0" presId="urn:microsoft.com/office/officeart/2005/8/layout/cycle4"/>
    <dgm:cxn modelId="{7FCF54CC-310E-4159-9F96-F5C487EE8835}" type="presParOf" srcId="{50023A08-5496-41C8-9D02-06A734782072}" destId="{172AAF97-97BE-4EC4-85DF-D35D17A9BEF9}" srcOrd="2" destOrd="0" presId="urn:microsoft.com/office/officeart/2005/8/layout/cycle4"/>
    <dgm:cxn modelId="{DCC1D22A-952D-4E70-B6CF-A34355E188A3}" type="presParOf" srcId="{50023A08-5496-41C8-9D02-06A734782072}" destId="{84C1F603-B322-42E4-8594-D7BFE92E6877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282464-0A3A-4AB2-AB6C-D98493617523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7C53B1-AB53-4F88-B36B-17F1244B77A1}">
      <dgm:prSet phldrT="[Текст]"/>
      <dgm:spPr/>
      <dgm:t>
        <a:bodyPr/>
        <a:lstStyle/>
        <a:p>
          <a:r>
            <a:rPr lang="ru-RU" dirty="0" smtClean="0"/>
            <a:t>Расходы бюджета</a:t>
          </a:r>
          <a:endParaRPr lang="ru-RU" dirty="0"/>
        </a:p>
      </dgm:t>
    </dgm:pt>
    <dgm:pt modelId="{DBCB9CE0-89CA-4A95-8802-8EF903131196}" type="parTrans" cxnId="{4E30ED3E-75EA-415C-8593-E2BD9B72EE75}">
      <dgm:prSet/>
      <dgm:spPr/>
      <dgm:t>
        <a:bodyPr/>
        <a:lstStyle/>
        <a:p>
          <a:endParaRPr lang="ru-RU"/>
        </a:p>
      </dgm:t>
    </dgm:pt>
    <dgm:pt modelId="{608D0036-E4A6-4DB3-91C1-C76C7EFBEE82}" type="sibTrans" cxnId="{4E30ED3E-75EA-415C-8593-E2BD9B72EE75}">
      <dgm:prSet/>
      <dgm:spPr/>
      <dgm:t>
        <a:bodyPr/>
        <a:lstStyle/>
        <a:p>
          <a:endParaRPr lang="ru-RU"/>
        </a:p>
      </dgm:t>
    </dgm:pt>
    <dgm:pt modelId="{9522D137-8690-4439-949C-E5E3FD77DF88}">
      <dgm:prSet phldrT="[Текст]" custT="1"/>
      <dgm:spPr/>
      <dgm:t>
        <a:bodyPr/>
        <a:lstStyle/>
        <a:p>
          <a:r>
            <a:rPr lang="ru-RU" sz="2800" dirty="0" smtClean="0"/>
            <a:t>По расходным полномочиям</a:t>
          </a:r>
          <a:endParaRPr lang="ru-RU" sz="2800" dirty="0"/>
        </a:p>
      </dgm:t>
    </dgm:pt>
    <dgm:pt modelId="{59DD4A5A-38BF-45AE-8B84-E5B0833B518B}" type="parTrans" cxnId="{FE0BB08C-8712-454E-8780-470A119572C0}">
      <dgm:prSet/>
      <dgm:spPr/>
      <dgm:t>
        <a:bodyPr/>
        <a:lstStyle/>
        <a:p>
          <a:endParaRPr lang="ru-RU"/>
        </a:p>
      </dgm:t>
    </dgm:pt>
    <dgm:pt modelId="{DE0764C0-387E-466F-8FB9-DDD5C5281FAA}" type="sibTrans" cxnId="{FE0BB08C-8712-454E-8780-470A119572C0}">
      <dgm:prSet/>
      <dgm:spPr/>
      <dgm:t>
        <a:bodyPr/>
        <a:lstStyle/>
        <a:p>
          <a:endParaRPr lang="ru-RU"/>
        </a:p>
      </dgm:t>
    </dgm:pt>
    <dgm:pt modelId="{8779A18F-C266-43A8-8057-65896DFCD76D}">
      <dgm:prSet phldrT="[Текст]" custT="1"/>
      <dgm:spPr/>
      <dgm:t>
        <a:bodyPr/>
        <a:lstStyle/>
        <a:p>
          <a:r>
            <a:rPr lang="ru-RU" sz="2800" dirty="0" smtClean="0"/>
            <a:t>По функциям ОМС</a:t>
          </a:r>
          <a:endParaRPr lang="ru-RU" sz="2800" dirty="0"/>
        </a:p>
      </dgm:t>
    </dgm:pt>
    <dgm:pt modelId="{4D443319-4773-4B19-94C1-22F23713BB68}" type="parTrans" cxnId="{6F12EB6E-2D93-4C58-9162-8E4D0A12CB7A}">
      <dgm:prSet/>
      <dgm:spPr/>
      <dgm:t>
        <a:bodyPr/>
        <a:lstStyle/>
        <a:p>
          <a:endParaRPr lang="ru-RU"/>
        </a:p>
      </dgm:t>
    </dgm:pt>
    <dgm:pt modelId="{8B973018-3FB2-4626-950F-B6D402E22C62}" type="sibTrans" cxnId="{6F12EB6E-2D93-4C58-9162-8E4D0A12CB7A}">
      <dgm:prSet/>
      <dgm:spPr/>
      <dgm:t>
        <a:bodyPr/>
        <a:lstStyle/>
        <a:p>
          <a:endParaRPr lang="ru-RU"/>
        </a:p>
      </dgm:t>
    </dgm:pt>
    <dgm:pt modelId="{586E67D1-AC4B-4AC1-B3B1-761E764EDF6C}">
      <dgm:prSet phldrT="[Текст]" custT="1"/>
      <dgm:spPr/>
      <dgm:t>
        <a:bodyPr/>
        <a:lstStyle/>
        <a:p>
          <a:r>
            <a:rPr lang="ru-RU" sz="2800" dirty="0" smtClean="0"/>
            <a:t>По муниципальным программам</a:t>
          </a:r>
          <a:endParaRPr lang="ru-RU" sz="2800" dirty="0"/>
        </a:p>
      </dgm:t>
    </dgm:pt>
    <dgm:pt modelId="{219E5F2C-628B-41D9-82A1-2E8B32C1FF56}" type="parTrans" cxnId="{8930775D-5DD1-49DB-9447-35CA4779601C}">
      <dgm:prSet/>
      <dgm:spPr/>
      <dgm:t>
        <a:bodyPr/>
        <a:lstStyle/>
        <a:p>
          <a:endParaRPr lang="ru-RU"/>
        </a:p>
      </dgm:t>
    </dgm:pt>
    <dgm:pt modelId="{279793D9-44F5-4953-820C-47AD4C43669F}" type="sibTrans" cxnId="{8930775D-5DD1-49DB-9447-35CA4779601C}">
      <dgm:prSet/>
      <dgm:spPr/>
      <dgm:t>
        <a:bodyPr/>
        <a:lstStyle/>
        <a:p>
          <a:endParaRPr lang="ru-RU"/>
        </a:p>
      </dgm:t>
    </dgm:pt>
    <dgm:pt modelId="{106063FE-F8EE-4559-A192-EE13218422B9}">
      <dgm:prSet phldrT="[Текст]" custT="1"/>
      <dgm:spPr/>
      <dgm:t>
        <a:bodyPr/>
        <a:lstStyle/>
        <a:p>
          <a:r>
            <a:rPr lang="ru-RU" sz="2800" dirty="0" smtClean="0"/>
            <a:t>По ведомствам</a:t>
          </a:r>
          <a:endParaRPr lang="ru-RU" sz="2800" dirty="0"/>
        </a:p>
      </dgm:t>
    </dgm:pt>
    <dgm:pt modelId="{2F234A40-3CC4-4067-BDC7-1794831CDF10}" type="parTrans" cxnId="{93A27ACE-13A4-4447-B678-3A0D3D978691}">
      <dgm:prSet/>
      <dgm:spPr/>
      <dgm:t>
        <a:bodyPr/>
        <a:lstStyle/>
        <a:p>
          <a:endParaRPr lang="ru-RU"/>
        </a:p>
      </dgm:t>
    </dgm:pt>
    <dgm:pt modelId="{DCE0F7DE-A8C4-45A7-BFBC-FADA656A7BC1}" type="sibTrans" cxnId="{93A27ACE-13A4-4447-B678-3A0D3D978691}">
      <dgm:prSet/>
      <dgm:spPr/>
      <dgm:t>
        <a:bodyPr/>
        <a:lstStyle/>
        <a:p>
          <a:endParaRPr lang="ru-RU"/>
        </a:p>
      </dgm:t>
    </dgm:pt>
    <dgm:pt modelId="{5D190F74-B62E-44AC-838C-0DF3F03B98BE}" type="pres">
      <dgm:prSet presAssocID="{B9282464-0A3A-4AB2-AB6C-D9849361752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26BA46-213E-43D9-B526-67A2379B9018}" type="pres">
      <dgm:prSet presAssocID="{597C53B1-AB53-4F88-B36B-17F1244B77A1}" presName="vertOne" presStyleCnt="0"/>
      <dgm:spPr/>
    </dgm:pt>
    <dgm:pt modelId="{D62C92B9-85A2-4665-989A-64878FD13456}" type="pres">
      <dgm:prSet presAssocID="{597C53B1-AB53-4F88-B36B-17F1244B77A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28DDCA-5E17-409A-979D-D0A83B2CCF36}" type="pres">
      <dgm:prSet presAssocID="{597C53B1-AB53-4F88-B36B-17F1244B77A1}" presName="parTransOne" presStyleCnt="0"/>
      <dgm:spPr/>
    </dgm:pt>
    <dgm:pt modelId="{EA26F2E5-CE6A-4BA7-8B8E-B81F79A9E4FE}" type="pres">
      <dgm:prSet presAssocID="{597C53B1-AB53-4F88-B36B-17F1244B77A1}" presName="horzOne" presStyleCnt="0"/>
      <dgm:spPr/>
    </dgm:pt>
    <dgm:pt modelId="{A5861ED1-DCA9-4002-A34A-0D92E8866E41}" type="pres">
      <dgm:prSet presAssocID="{9522D137-8690-4439-949C-E5E3FD77DF88}" presName="vertTwo" presStyleCnt="0"/>
      <dgm:spPr/>
    </dgm:pt>
    <dgm:pt modelId="{1A9492CD-6E00-4ACC-8AD3-56E2D1D3BFCC}" type="pres">
      <dgm:prSet presAssocID="{9522D137-8690-4439-949C-E5E3FD77DF8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0BD8EB-4E85-4021-86FF-634F18077B2F}" type="pres">
      <dgm:prSet presAssocID="{9522D137-8690-4439-949C-E5E3FD77DF88}" presName="parTransTwo" presStyleCnt="0"/>
      <dgm:spPr/>
    </dgm:pt>
    <dgm:pt modelId="{5A089E0E-2369-412A-AD8A-620C6EE342E9}" type="pres">
      <dgm:prSet presAssocID="{9522D137-8690-4439-949C-E5E3FD77DF88}" presName="horzTwo" presStyleCnt="0"/>
      <dgm:spPr/>
    </dgm:pt>
    <dgm:pt modelId="{5AF109DC-E959-4E9A-A367-84424A346B8D}" type="pres">
      <dgm:prSet presAssocID="{8779A18F-C266-43A8-8057-65896DFCD76D}" presName="vertThree" presStyleCnt="0"/>
      <dgm:spPr/>
    </dgm:pt>
    <dgm:pt modelId="{6E4B38ED-08DA-4F4B-B366-89D7FC57939C}" type="pres">
      <dgm:prSet presAssocID="{8779A18F-C266-43A8-8057-65896DFCD76D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A05E4B-3FD7-450D-A5B5-09369A515E00}" type="pres">
      <dgm:prSet presAssocID="{8779A18F-C266-43A8-8057-65896DFCD76D}" presName="horzThree" presStyleCnt="0"/>
      <dgm:spPr/>
    </dgm:pt>
    <dgm:pt modelId="{A6208263-C054-4487-A08D-1352284BD6AF}" type="pres">
      <dgm:prSet presAssocID="{DE0764C0-387E-466F-8FB9-DDD5C5281FAA}" presName="sibSpaceTwo" presStyleCnt="0"/>
      <dgm:spPr/>
    </dgm:pt>
    <dgm:pt modelId="{8A91D26C-C2E5-479D-A904-0B1F72AB40E9}" type="pres">
      <dgm:prSet presAssocID="{586E67D1-AC4B-4AC1-B3B1-761E764EDF6C}" presName="vertTwo" presStyleCnt="0"/>
      <dgm:spPr/>
    </dgm:pt>
    <dgm:pt modelId="{973397D3-4283-49CE-B4B9-812C33562102}" type="pres">
      <dgm:prSet presAssocID="{586E67D1-AC4B-4AC1-B3B1-761E764EDF6C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0D5D71-2C33-4C4F-B699-48C257FE9021}" type="pres">
      <dgm:prSet presAssocID="{586E67D1-AC4B-4AC1-B3B1-761E764EDF6C}" presName="parTransTwo" presStyleCnt="0"/>
      <dgm:spPr/>
    </dgm:pt>
    <dgm:pt modelId="{C437BBFC-76A9-47FA-B0FD-224670CCE7F8}" type="pres">
      <dgm:prSet presAssocID="{586E67D1-AC4B-4AC1-B3B1-761E764EDF6C}" presName="horzTwo" presStyleCnt="0"/>
      <dgm:spPr/>
    </dgm:pt>
    <dgm:pt modelId="{2B1C50DD-FC44-4D74-9FF7-9A3FFEF24408}" type="pres">
      <dgm:prSet presAssocID="{106063FE-F8EE-4559-A192-EE13218422B9}" presName="vertThree" presStyleCnt="0"/>
      <dgm:spPr/>
    </dgm:pt>
    <dgm:pt modelId="{4351A67C-177E-4956-AC99-5F0AB908610F}" type="pres">
      <dgm:prSet presAssocID="{106063FE-F8EE-4559-A192-EE13218422B9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7299C4-9742-42E8-B40E-FE582880D232}" type="pres">
      <dgm:prSet presAssocID="{106063FE-F8EE-4559-A192-EE13218422B9}" presName="horzThree" presStyleCnt="0"/>
      <dgm:spPr/>
    </dgm:pt>
  </dgm:ptLst>
  <dgm:cxnLst>
    <dgm:cxn modelId="{D7463B16-CC41-4C30-91BE-F2E8EB80E0D5}" type="presOf" srcId="{8779A18F-C266-43A8-8057-65896DFCD76D}" destId="{6E4B38ED-08DA-4F4B-B366-89D7FC57939C}" srcOrd="0" destOrd="0" presId="urn:microsoft.com/office/officeart/2005/8/layout/hierarchy4"/>
    <dgm:cxn modelId="{4E30ED3E-75EA-415C-8593-E2BD9B72EE75}" srcId="{B9282464-0A3A-4AB2-AB6C-D98493617523}" destId="{597C53B1-AB53-4F88-B36B-17F1244B77A1}" srcOrd="0" destOrd="0" parTransId="{DBCB9CE0-89CA-4A95-8802-8EF903131196}" sibTransId="{608D0036-E4A6-4DB3-91C1-C76C7EFBEE82}"/>
    <dgm:cxn modelId="{0D5E9B91-F4C9-459E-BBDC-5C37B06C89F3}" type="presOf" srcId="{597C53B1-AB53-4F88-B36B-17F1244B77A1}" destId="{D62C92B9-85A2-4665-989A-64878FD13456}" srcOrd="0" destOrd="0" presId="urn:microsoft.com/office/officeart/2005/8/layout/hierarchy4"/>
    <dgm:cxn modelId="{69512F1F-74B3-49B7-9A62-C6495B5DA88A}" type="presOf" srcId="{B9282464-0A3A-4AB2-AB6C-D98493617523}" destId="{5D190F74-B62E-44AC-838C-0DF3F03B98BE}" srcOrd="0" destOrd="0" presId="urn:microsoft.com/office/officeart/2005/8/layout/hierarchy4"/>
    <dgm:cxn modelId="{DA2F1D5B-4414-407F-BA34-FAC543CBDD94}" type="presOf" srcId="{9522D137-8690-4439-949C-E5E3FD77DF88}" destId="{1A9492CD-6E00-4ACC-8AD3-56E2D1D3BFCC}" srcOrd="0" destOrd="0" presId="urn:microsoft.com/office/officeart/2005/8/layout/hierarchy4"/>
    <dgm:cxn modelId="{8930775D-5DD1-49DB-9447-35CA4779601C}" srcId="{597C53B1-AB53-4F88-B36B-17F1244B77A1}" destId="{586E67D1-AC4B-4AC1-B3B1-761E764EDF6C}" srcOrd="1" destOrd="0" parTransId="{219E5F2C-628B-41D9-82A1-2E8B32C1FF56}" sibTransId="{279793D9-44F5-4953-820C-47AD4C43669F}"/>
    <dgm:cxn modelId="{6F12EB6E-2D93-4C58-9162-8E4D0A12CB7A}" srcId="{9522D137-8690-4439-949C-E5E3FD77DF88}" destId="{8779A18F-C266-43A8-8057-65896DFCD76D}" srcOrd="0" destOrd="0" parTransId="{4D443319-4773-4B19-94C1-22F23713BB68}" sibTransId="{8B973018-3FB2-4626-950F-B6D402E22C62}"/>
    <dgm:cxn modelId="{6FD13FFE-4F6E-42C2-963D-CC644A700DD8}" type="presOf" srcId="{586E67D1-AC4B-4AC1-B3B1-761E764EDF6C}" destId="{973397D3-4283-49CE-B4B9-812C33562102}" srcOrd="0" destOrd="0" presId="urn:microsoft.com/office/officeart/2005/8/layout/hierarchy4"/>
    <dgm:cxn modelId="{93A27ACE-13A4-4447-B678-3A0D3D978691}" srcId="{586E67D1-AC4B-4AC1-B3B1-761E764EDF6C}" destId="{106063FE-F8EE-4559-A192-EE13218422B9}" srcOrd="0" destOrd="0" parTransId="{2F234A40-3CC4-4067-BDC7-1794831CDF10}" sibTransId="{DCE0F7DE-A8C4-45A7-BFBC-FADA656A7BC1}"/>
    <dgm:cxn modelId="{FE0BB08C-8712-454E-8780-470A119572C0}" srcId="{597C53B1-AB53-4F88-B36B-17F1244B77A1}" destId="{9522D137-8690-4439-949C-E5E3FD77DF88}" srcOrd="0" destOrd="0" parTransId="{59DD4A5A-38BF-45AE-8B84-E5B0833B518B}" sibTransId="{DE0764C0-387E-466F-8FB9-DDD5C5281FAA}"/>
    <dgm:cxn modelId="{0311FA99-B5B8-4729-9770-753C906F8CEF}" type="presOf" srcId="{106063FE-F8EE-4559-A192-EE13218422B9}" destId="{4351A67C-177E-4956-AC99-5F0AB908610F}" srcOrd="0" destOrd="0" presId="urn:microsoft.com/office/officeart/2005/8/layout/hierarchy4"/>
    <dgm:cxn modelId="{B7A685DC-6C40-4D57-A3E0-BEC4F8E88BEB}" type="presParOf" srcId="{5D190F74-B62E-44AC-838C-0DF3F03B98BE}" destId="{D326BA46-213E-43D9-B526-67A2379B9018}" srcOrd="0" destOrd="0" presId="urn:microsoft.com/office/officeart/2005/8/layout/hierarchy4"/>
    <dgm:cxn modelId="{EFD808D7-C110-4870-AF24-88561C4B419C}" type="presParOf" srcId="{D326BA46-213E-43D9-B526-67A2379B9018}" destId="{D62C92B9-85A2-4665-989A-64878FD13456}" srcOrd="0" destOrd="0" presId="urn:microsoft.com/office/officeart/2005/8/layout/hierarchy4"/>
    <dgm:cxn modelId="{C8D4148D-BD9D-4E2A-A5E3-84F2F8CAE13F}" type="presParOf" srcId="{D326BA46-213E-43D9-B526-67A2379B9018}" destId="{FB28DDCA-5E17-409A-979D-D0A83B2CCF36}" srcOrd="1" destOrd="0" presId="urn:microsoft.com/office/officeart/2005/8/layout/hierarchy4"/>
    <dgm:cxn modelId="{E3F63637-ABA1-4193-9023-E6782A63CA02}" type="presParOf" srcId="{D326BA46-213E-43D9-B526-67A2379B9018}" destId="{EA26F2E5-CE6A-4BA7-8B8E-B81F79A9E4FE}" srcOrd="2" destOrd="0" presId="urn:microsoft.com/office/officeart/2005/8/layout/hierarchy4"/>
    <dgm:cxn modelId="{456C89B1-9375-4605-BE63-067731F10CEC}" type="presParOf" srcId="{EA26F2E5-CE6A-4BA7-8B8E-B81F79A9E4FE}" destId="{A5861ED1-DCA9-4002-A34A-0D92E8866E41}" srcOrd="0" destOrd="0" presId="urn:microsoft.com/office/officeart/2005/8/layout/hierarchy4"/>
    <dgm:cxn modelId="{87A55983-AACD-4425-B4B7-C7F021181555}" type="presParOf" srcId="{A5861ED1-DCA9-4002-A34A-0D92E8866E41}" destId="{1A9492CD-6E00-4ACC-8AD3-56E2D1D3BFCC}" srcOrd="0" destOrd="0" presId="urn:microsoft.com/office/officeart/2005/8/layout/hierarchy4"/>
    <dgm:cxn modelId="{9D791BF0-0C7A-4D54-8FF0-494653041B6E}" type="presParOf" srcId="{A5861ED1-DCA9-4002-A34A-0D92E8866E41}" destId="{CA0BD8EB-4E85-4021-86FF-634F18077B2F}" srcOrd="1" destOrd="0" presId="urn:microsoft.com/office/officeart/2005/8/layout/hierarchy4"/>
    <dgm:cxn modelId="{0D4FDD88-675B-4823-A6DB-A8A2737DEF82}" type="presParOf" srcId="{A5861ED1-DCA9-4002-A34A-0D92E8866E41}" destId="{5A089E0E-2369-412A-AD8A-620C6EE342E9}" srcOrd="2" destOrd="0" presId="urn:microsoft.com/office/officeart/2005/8/layout/hierarchy4"/>
    <dgm:cxn modelId="{83C9E8AD-0D92-4540-82CA-8CDC6336D413}" type="presParOf" srcId="{5A089E0E-2369-412A-AD8A-620C6EE342E9}" destId="{5AF109DC-E959-4E9A-A367-84424A346B8D}" srcOrd="0" destOrd="0" presId="urn:microsoft.com/office/officeart/2005/8/layout/hierarchy4"/>
    <dgm:cxn modelId="{BEA0A2F3-218B-4ED0-ABCE-CE96D8CE8B93}" type="presParOf" srcId="{5AF109DC-E959-4E9A-A367-84424A346B8D}" destId="{6E4B38ED-08DA-4F4B-B366-89D7FC57939C}" srcOrd="0" destOrd="0" presId="urn:microsoft.com/office/officeart/2005/8/layout/hierarchy4"/>
    <dgm:cxn modelId="{C4269724-FDB6-4615-B319-FA6D67464648}" type="presParOf" srcId="{5AF109DC-E959-4E9A-A367-84424A346B8D}" destId="{1DA05E4B-3FD7-450D-A5B5-09369A515E00}" srcOrd="1" destOrd="0" presId="urn:microsoft.com/office/officeart/2005/8/layout/hierarchy4"/>
    <dgm:cxn modelId="{29372896-05F7-4391-B5A9-F2BC40380981}" type="presParOf" srcId="{EA26F2E5-CE6A-4BA7-8B8E-B81F79A9E4FE}" destId="{A6208263-C054-4487-A08D-1352284BD6AF}" srcOrd="1" destOrd="0" presId="urn:microsoft.com/office/officeart/2005/8/layout/hierarchy4"/>
    <dgm:cxn modelId="{2A052AD5-06E3-4C74-92B9-EF9C52CD30C1}" type="presParOf" srcId="{EA26F2E5-CE6A-4BA7-8B8E-B81F79A9E4FE}" destId="{8A91D26C-C2E5-479D-A904-0B1F72AB40E9}" srcOrd="2" destOrd="0" presId="urn:microsoft.com/office/officeart/2005/8/layout/hierarchy4"/>
    <dgm:cxn modelId="{9FFE6013-4AA1-49C5-933D-897EFB5C3BD8}" type="presParOf" srcId="{8A91D26C-C2E5-479D-A904-0B1F72AB40E9}" destId="{973397D3-4283-49CE-B4B9-812C33562102}" srcOrd="0" destOrd="0" presId="urn:microsoft.com/office/officeart/2005/8/layout/hierarchy4"/>
    <dgm:cxn modelId="{BA27D754-045A-46A9-A193-2F978A3E8376}" type="presParOf" srcId="{8A91D26C-C2E5-479D-A904-0B1F72AB40E9}" destId="{C30D5D71-2C33-4C4F-B699-48C257FE9021}" srcOrd="1" destOrd="0" presId="urn:microsoft.com/office/officeart/2005/8/layout/hierarchy4"/>
    <dgm:cxn modelId="{EBC921A5-A427-4C2C-8722-8DDA45CA3214}" type="presParOf" srcId="{8A91D26C-C2E5-479D-A904-0B1F72AB40E9}" destId="{C437BBFC-76A9-47FA-B0FD-224670CCE7F8}" srcOrd="2" destOrd="0" presId="urn:microsoft.com/office/officeart/2005/8/layout/hierarchy4"/>
    <dgm:cxn modelId="{03101159-3036-4F66-9B54-B06DFF701836}" type="presParOf" srcId="{C437BBFC-76A9-47FA-B0FD-224670CCE7F8}" destId="{2B1C50DD-FC44-4D74-9FF7-9A3FFEF24408}" srcOrd="0" destOrd="0" presId="urn:microsoft.com/office/officeart/2005/8/layout/hierarchy4"/>
    <dgm:cxn modelId="{7081E248-3570-49C1-B15E-E947F8E0D1B8}" type="presParOf" srcId="{2B1C50DD-FC44-4D74-9FF7-9A3FFEF24408}" destId="{4351A67C-177E-4956-AC99-5F0AB908610F}" srcOrd="0" destOrd="0" presId="urn:microsoft.com/office/officeart/2005/8/layout/hierarchy4"/>
    <dgm:cxn modelId="{70A70F51-C448-4B3A-8474-0EC21F461F7E}" type="presParOf" srcId="{2B1C50DD-FC44-4D74-9FF7-9A3FFEF24408}" destId="{527299C4-9742-42E8-B40E-FE582880D23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1E99AD-588E-42E2-BFA4-A86129786671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F456EB-82E8-4D07-BC7B-BD9CC121120B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Обеспечение сбалансированности и устойчивости бюджетной системы как базового принципа бюджетной политики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C369E-2197-4F2C-9BDE-5686040ECC8B}" type="parTrans" cxnId="{C49FC640-DD2C-4BA1-8BC9-31020BA0726A}">
      <dgm:prSet/>
      <dgm:spPr/>
      <dgm:t>
        <a:bodyPr/>
        <a:lstStyle/>
        <a:p>
          <a:endParaRPr lang="ru-RU"/>
        </a:p>
      </dgm:t>
    </dgm:pt>
    <dgm:pt modelId="{156A1B14-C1F5-4FAB-B9CA-96E5E6C59013}" type="sibTrans" cxnId="{C49FC640-DD2C-4BA1-8BC9-31020BA0726A}">
      <dgm:prSet/>
      <dgm:spPr/>
      <dgm:t>
        <a:bodyPr/>
        <a:lstStyle/>
        <a:p>
          <a:endParaRPr lang="ru-RU"/>
        </a:p>
      </dgm:t>
    </dgm:pt>
    <dgm:pt modelId="{F94F3EBC-D75C-4413-B8F9-DE9CCF11967E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Принятие новых расходных обязательств при  наличии экономически обоснованных расчетов источников их финансирования</a:t>
          </a:r>
          <a:endParaRPr lang="ru-RU" sz="16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796590-1905-474F-ABCB-90420B0822E5}" type="parTrans" cxnId="{782475BF-D819-4850-A60F-8CFA21FB4F72}">
      <dgm:prSet/>
      <dgm:spPr/>
      <dgm:t>
        <a:bodyPr/>
        <a:lstStyle/>
        <a:p>
          <a:endParaRPr lang="ru-RU"/>
        </a:p>
      </dgm:t>
    </dgm:pt>
    <dgm:pt modelId="{A28AE943-480B-4351-83BC-2D43CA128191}" type="sibTrans" cxnId="{782475BF-D819-4850-A60F-8CFA21FB4F72}">
      <dgm:prSet/>
      <dgm:spPr/>
      <dgm:t>
        <a:bodyPr/>
        <a:lstStyle/>
        <a:p>
          <a:endParaRPr lang="ru-RU"/>
        </a:p>
      </dgm:t>
    </dgm:pt>
    <dgm:pt modelId="{91E65C7A-E6F0-4BC2-A8CC-019F9641527B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Разработка муниципальных программ  как основного показателя социально-экономического развития муниципального образования</a:t>
          </a:r>
          <a:endParaRPr lang="ru-RU" sz="16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CAC14D-EFE9-4068-851F-E697ED4770F7}" type="parTrans" cxnId="{CC10B4B0-A022-45EE-8827-85AFBECB338D}">
      <dgm:prSet/>
      <dgm:spPr/>
      <dgm:t>
        <a:bodyPr/>
        <a:lstStyle/>
        <a:p>
          <a:endParaRPr lang="ru-RU"/>
        </a:p>
      </dgm:t>
    </dgm:pt>
    <dgm:pt modelId="{603F2ECB-A9C6-4571-BFFA-FB01A02E92D3}" type="sibTrans" cxnId="{CC10B4B0-A022-45EE-8827-85AFBECB338D}">
      <dgm:prSet/>
      <dgm:spPr/>
      <dgm:t>
        <a:bodyPr/>
        <a:lstStyle/>
        <a:p>
          <a:endParaRPr lang="ru-RU"/>
        </a:p>
      </dgm:t>
    </dgm:pt>
    <dgm:pt modelId="{1F4F0F5F-DA3D-42EA-80DC-49F53D93F500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Развитие программных методов управления муниципальными финансами,  повышение качества разработки муниципальных программ в увязке с основными параметрами оказания муниципальных услуг и утверждение индикаторов эффективности их реализации</a:t>
          </a:r>
          <a:endParaRPr lang="ru-RU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91E8B3-DBD3-4960-BE01-2DA1A9518010}" type="parTrans" cxnId="{2C5FDA6C-E4A3-4387-9F4C-7B494779FB04}">
      <dgm:prSet/>
      <dgm:spPr/>
      <dgm:t>
        <a:bodyPr/>
        <a:lstStyle/>
        <a:p>
          <a:endParaRPr lang="ru-RU"/>
        </a:p>
      </dgm:t>
    </dgm:pt>
    <dgm:pt modelId="{920A4460-DB17-457C-B962-C1510F177C1A}" type="sibTrans" cxnId="{2C5FDA6C-E4A3-4387-9F4C-7B494779FB04}">
      <dgm:prSet/>
      <dgm:spPr/>
      <dgm:t>
        <a:bodyPr/>
        <a:lstStyle/>
        <a:p>
          <a:endParaRPr lang="ru-RU"/>
        </a:p>
      </dgm:t>
    </dgm:pt>
    <dgm:pt modelId="{63DFB617-A80E-4D21-8DDC-748F95F11B59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Совершенствование механизмов предварительного, текущего и последующего контроля за целевым и эффективным использованием  бюджетных средств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6742D2-AA58-4D2E-8F4A-BA7025D673F8}" type="parTrans" cxnId="{5C77B141-87DA-4422-8CC8-434BF29777FC}">
      <dgm:prSet/>
      <dgm:spPr/>
      <dgm:t>
        <a:bodyPr/>
        <a:lstStyle/>
        <a:p>
          <a:endParaRPr lang="ru-RU"/>
        </a:p>
      </dgm:t>
    </dgm:pt>
    <dgm:pt modelId="{C5CD5E45-84D7-42AC-A5CC-ACB10D35F6E6}" type="sibTrans" cxnId="{5C77B141-87DA-4422-8CC8-434BF29777FC}">
      <dgm:prSet/>
      <dgm:spPr/>
      <dgm:t>
        <a:bodyPr/>
        <a:lstStyle/>
        <a:p>
          <a:endParaRPr lang="ru-RU"/>
        </a:p>
      </dgm:t>
    </dgm:pt>
    <dgm:pt modelId="{ECAF43EF-053D-4A3B-9510-D58A0F97CC41}" type="pres">
      <dgm:prSet presAssocID="{7E1E99AD-588E-42E2-BFA4-A8612978667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9C3E696-3C3B-4A8B-B85F-0A936A20E2F5}" type="pres">
      <dgm:prSet presAssocID="{7E1E99AD-588E-42E2-BFA4-A86129786671}" presName="pyramid" presStyleLbl="node1" presStyleIdx="0" presStyleCnt="1" custLinFactNeighborX="-16051" custLinFactNeighborY="1883"/>
      <dgm:spPr/>
    </dgm:pt>
    <dgm:pt modelId="{CE6A6B8E-6D7D-4587-B0F0-7E301CBF0AC4}" type="pres">
      <dgm:prSet presAssocID="{7E1E99AD-588E-42E2-BFA4-A86129786671}" presName="theList" presStyleCnt="0"/>
      <dgm:spPr/>
    </dgm:pt>
    <dgm:pt modelId="{F3EAE733-1CF7-48D6-83FD-ED601BD503C8}" type="pres">
      <dgm:prSet presAssocID="{95F456EB-82E8-4D07-BC7B-BD9CC121120B}" presName="aNode" presStyleLbl="fgAcc1" presStyleIdx="0" presStyleCnt="5" custScaleX="195898" custScaleY="44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BC78B4-97E8-4178-8D4E-19A935F50548}" type="pres">
      <dgm:prSet presAssocID="{95F456EB-82E8-4D07-BC7B-BD9CC121120B}" presName="aSpace" presStyleCnt="0"/>
      <dgm:spPr/>
    </dgm:pt>
    <dgm:pt modelId="{DAF86DAB-7CD3-4BC9-8A0C-BBE87582B9D8}" type="pres">
      <dgm:prSet presAssocID="{F94F3EBC-D75C-4413-B8F9-DE9CCF11967E}" presName="aNode" presStyleLbl="fgAcc1" presStyleIdx="1" presStyleCnt="5" custScaleX="198039" custScaleY="57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1E636-B58F-4D71-A530-548536FC8B76}" type="pres">
      <dgm:prSet presAssocID="{F94F3EBC-D75C-4413-B8F9-DE9CCF11967E}" presName="aSpace" presStyleCnt="0"/>
      <dgm:spPr/>
    </dgm:pt>
    <dgm:pt modelId="{30A5ADDA-2DC0-402B-B660-9D5AB610F0C0}" type="pres">
      <dgm:prSet presAssocID="{91E65C7A-E6F0-4BC2-A8CC-019F9641527B}" presName="aNode" presStyleLbl="fgAcc1" presStyleIdx="2" presStyleCnt="5" custScaleX="196968" custScaleY="87036" custLinFactNeighborX="0" custLinFactNeighborY="33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4EC742-B861-4B2F-BE84-6729B9F3EAE8}" type="pres">
      <dgm:prSet presAssocID="{91E65C7A-E6F0-4BC2-A8CC-019F9641527B}" presName="aSpace" presStyleCnt="0"/>
      <dgm:spPr/>
    </dgm:pt>
    <dgm:pt modelId="{06D23EE5-40F9-459F-8909-3D4AF5485320}" type="pres">
      <dgm:prSet presAssocID="{1F4F0F5F-DA3D-42EA-80DC-49F53D93F500}" presName="aNode" presStyleLbl="fgAcc1" presStyleIdx="3" presStyleCnt="5" custScaleX="196945" custScaleY="160871" custLinFactY="10490" custLinFactNeighborX="-277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747F0-DA96-42B6-BC46-CB18760E2398}" type="pres">
      <dgm:prSet presAssocID="{1F4F0F5F-DA3D-42EA-80DC-49F53D93F500}" presName="aSpace" presStyleCnt="0"/>
      <dgm:spPr/>
    </dgm:pt>
    <dgm:pt modelId="{CFA6A1FB-7FEB-4E70-8DC1-AB03EE7EBA27}" type="pres">
      <dgm:prSet presAssocID="{63DFB617-A80E-4D21-8DDC-748F95F11B59}" presName="aNode" presStyleLbl="fgAcc1" presStyleIdx="4" presStyleCnt="5" custScaleX="195898" custScaleY="84038" custLinFactY="27424" custLinFactNeighborX="-53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CC701-276B-4518-B491-7BB883532995}" type="pres">
      <dgm:prSet presAssocID="{63DFB617-A80E-4D21-8DDC-748F95F11B59}" presName="aSpace" presStyleCnt="0"/>
      <dgm:spPr/>
    </dgm:pt>
  </dgm:ptLst>
  <dgm:cxnLst>
    <dgm:cxn modelId="{2C5FDA6C-E4A3-4387-9F4C-7B494779FB04}" srcId="{7E1E99AD-588E-42E2-BFA4-A86129786671}" destId="{1F4F0F5F-DA3D-42EA-80DC-49F53D93F500}" srcOrd="3" destOrd="0" parTransId="{2591E8B3-DBD3-4960-BE01-2DA1A9518010}" sibTransId="{920A4460-DB17-457C-B962-C1510F177C1A}"/>
    <dgm:cxn modelId="{782475BF-D819-4850-A60F-8CFA21FB4F72}" srcId="{7E1E99AD-588E-42E2-BFA4-A86129786671}" destId="{F94F3EBC-D75C-4413-B8F9-DE9CCF11967E}" srcOrd="1" destOrd="0" parTransId="{F1796590-1905-474F-ABCB-90420B0822E5}" sibTransId="{A28AE943-480B-4351-83BC-2D43CA128191}"/>
    <dgm:cxn modelId="{F96C2E63-658B-48F7-B949-2D0955A6C21C}" type="presOf" srcId="{91E65C7A-E6F0-4BC2-A8CC-019F9641527B}" destId="{30A5ADDA-2DC0-402B-B660-9D5AB610F0C0}" srcOrd="0" destOrd="0" presId="urn:microsoft.com/office/officeart/2005/8/layout/pyramid2"/>
    <dgm:cxn modelId="{CC10B4B0-A022-45EE-8827-85AFBECB338D}" srcId="{7E1E99AD-588E-42E2-BFA4-A86129786671}" destId="{91E65C7A-E6F0-4BC2-A8CC-019F9641527B}" srcOrd="2" destOrd="0" parTransId="{8ACAC14D-EFE9-4068-851F-E697ED4770F7}" sibTransId="{603F2ECB-A9C6-4571-BFFA-FB01A02E92D3}"/>
    <dgm:cxn modelId="{A6EF37C3-02BA-4A33-B9AA-D8BFD7CA1D73}" type="presOf" srcId="{1F4F0F5F-DA3D-42EA-80DC-49F53D93F500}" destId="{06D23EE5-40F9-459F-8909-3D4AF5485320}" srcOrd="0" destOrd="0" presId="urn:microsoft.com/office/officeart/2005/8/layout/pyramid2"/>
    <dgm:cxn modelId="{6212A037-B3DA-4E51-A615-2E24C7D7846E}" type="presOf" srcId="{63DFB617-A80E-4D21-8DDC-748F95F11B59}" destId="{CFA6A1FB-7FEB-4E70-8DC1-AB03EE7EBA27}" srcOrd="0" destOrd="0" presId="urn:microsoft.com/office/officeart/2005/8/layout/pyramid2"/>
    <dgm:cxn modelId="{071C787D-06B6-405F-A045-EB1AD15F5BD9}" type="presOf" srcId="{95F456EB-82E8-4D07-BC7B-BD9CC121120B}" destId="{F3EAE733-1CF7-48D6-83FD-ED601BD503C8}" srcOrd="0" destOrd="0" presId="urn:microsoft.com/office/officeart/2005/8/layout/pyramid2"/>
    <dgm:cxn modelId="{5C77B141-87DA-4422-8CC8-434BF29777FC}" srcId="{7E1E99AD-588E-42E2-BFA4-A86129786671}" destId="{63DFB617-A80E-4D21-8DDC-748F95F11B59}" srcOrd="4" destOrd="0" parTransId="{146742D2-AA58-4D2E-8F4A-BA7025D673F8}" sibTransId="{C5CD5E45-84D7-42AC-A5CC-ACB10D35F6E6}"/>
    <dgm:cxn modelId="{C49FC640-DD2C-4BA1-8BC9-31020BA0726A}" srcId="{7E1E99AD-588E-42E2-BFA4-A86129786671}" destId="{95F456EB-82E8-4D07-BC7B-BD9CC121120B}" srcOrd="0" destOrd="0" parTransId="{B64C369E-2197-4F2C-9BDE-5686040ECC8B}" sibTransId="{156A1B14-C1F5-4FAB-B9CA-96E5E6C59013}"/>
    <dgm:cxn modelId="{D37BE9F3-137D-43C7-A5D7-5889F6CCE800}" type="presOf" srcId="{F94F3EBC-D75C-4413-B8F9-DE9CCF11967E}" destId="{DAF86DAB-7CD3-4BC9-8A0C-BBE87582B9D8}" srcOrd="0" destOrd="0" presId="urn:microsoft.com/office/officeart/2005/8/layout/pyramid2"/>
    <dgm:cxn modelId="{D6AE9A8F-1518-47F0-A114-C5DEB6A747A5}" type="presOf" srcId="{7E1E99AD-588E-42E2-BFA4-A86129786671}" destId="{ECAF43EF-053D-4A3B-9510-D58A0F97CC41}" srcOrd="0" destOrd="0" presId="urn:microsoft.com/office/officeart/2005/8/layout/pyramid2"/>
    <dgm:cxn modelId="{2B56A12F-7DB3-40C7-8B52-8519E216BD2B}" type="presParOf" srcId="{ECAF43EF-053D-4A3B-9510-D58A0F97CC41}" destId="{49C3E696-3C3B-4A8B-B85F-0A936A20E2F5}" srcOrd="0" destOrd="0" presId="urn:microsoft.com/office/officeart/2005/8/layout/pyramid2"/>
    <dgm:cxn modelId="{C7729D37-F9F1-4D14-8338-062797D69F96}" type="presParOf" srcId="{ECAF43EF-053D-4A3B-9510-D58A0F97CC41}" destId="{CE6A6B8E-6D7D-4587-B0F0-7E301CBF0AC4}" srcOrd="1" destOrd="0" presId="urn:microsoft.com/office/officeart/2005/8/layout/pyramid2"/>
    <dgm:cxn modelId="{FBE3E629-AAFB-4156-8AF2-285AEADBEE52}" type="presParOf" srcId="{CE6A6B8E-6D7D-4587-B0F0-7E301CBF0AC4}" destId="{F3EAE733-1CF7-48D6-83FD-ED601BD503C8}" srcOrd="0" destOrd="0" presId="urn:microsoft.com/office/officeart/2005/8/layout/pyramid2"/>
    <dgm:cxn modelId="{850F0C9E-12DD-4A7C-85AB-0838D7BD07A9}" type="presParOf" srcId="{CE6A6B8E-6D7D-4587-B0F0-7E301CBF0AC4}" destId="{E4BC78B4-97E8-4178-8D4E-19A935F50548}" srcOrd="1" destOrd="0" presId="urn:microsoft.com/office/officeart/2005/8/layout/pyramid2"/>
    <dgm:cxn modelId="{864F388E-EE41-4871-A49F-97D420266FAA}" type="presParOf" srcId="{CE6A6B8E-6D7D-4587-B0F0-7E301CBF0AC4}" destId="{DAF86DAB-7CD3-4BC9-8A0C-BBE87582B9D8}" srcOrd="2" destOrd="0" presId="urn:microsoft.com/office/officeart/2005/8/layout/pyramid2"/>
    <dgm:cxn modelId="{71379AFC-9BFC-4AB6-8457-A9AC883B89D4}" type="presParOf" srcId="{CE6A6B8E-6D7D-4587-B0F0-7E301CBF0AC4}" destId="{5591E636-B58F-4D71-A530-548536FC8B76}" srcOrd="3" destOrd="0" presId="urn:microsoft.com/office/officeart/2005/8/layout/pyramid2"/>
    <dgm:cxn modelId="{F5AA8B79-58D9-443F-9204-415E1B6C86B1}" type="presParOf" srcId="{CE6A6B8E-6D7D-4587-B0F0-7E301CBF0AC4}" destId="{30A5ADDA-2DC0-402B-B660-9D5AB610F0C0}" srcOrd="4" destOrd="0" presId="urn:microsoft.com/office/officeart/2005/8/layout/pyramid2"/>
    <dgm:cxn modelId="{F465B60D-E804-474B-A816-7E65A7E13EB9}" type="presParOf" srcId="{CE6A6B8E-6D7D-4587-B0F0-7E301CBF0AC4}" destId="{F54EC742-B861-4B2F-BE84-6729B9F3EAE8}" srcOrd="5" destOrd="0" presId="urn:microsoft.com/office/officeart/2005/8/layout/pyramid2"/>
    <dgm:cxn modelId="{2D53697B-6EFD-460A-8356-1BD1FDD99017}" type="presParOf" srcId="{CE6A6B8E-6D7D-4587-B0F0-7E301CBF0AC4}" destId="{06D23EE5-40F9-459F-8909-3D4AF5485320}" srcOrd="6" destOrd="0" presId="urn:microsoft.com/office/officeart/2005/8/layout/pyramid2"/>
    <dgm:cxn modelId="{C3F90471-E505-449A-8C87-BC4517E58E53}" type="presParOf" srcId="{CE6A6B8E-6D7D-4587-B0F0-7E301CBF0AC4}" destId="{567747F0-DA96-42B6-BC46-CB18760E2398}" srcOrd="7" destOrd="0" presId="urn:microsoft.com/office/officeart/2005/8/layout/pyramid2"/>
    <dgm:cxn modelId="{C049C421-1F9D-4666-8E0D-5FFD74574CE2}" type="presParOf" srcId="{CE6A6B8E-6D7D-4587-B0F0-7E301CBF0AC4}" destId="{CFA6A1FB-7FEB-4E70-8DC1-AB03EE7EBA27}" srcOrd="8" destOrd="0" presId="urn:microsoft.com/office/officeart/2005/8/layout/pyramid2"/>
    <dgm:cxn modelId="{E39E0194-C930-4133-B1BE-BC08052A3834}" type="presParOf" srcId="{CE6A6B8E-6D7D-4587-B0F0-7E301CBF0AC4}" destId="{B4CCC701-276B-4518-B491-7BB883532995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79E3F56-7384-4639-9BD8-589CE95A84B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38C5C9-866C-4748-B227-D0A96B76E4F4}">
      <dgm:prSet phldrT="[Текст]" custT="1"/>
      <dgm:spPr/>
      <dgm:t>
        <a:bodyPr/>
        <a:lstStyle/>
        <a:p>
          <a:r>
            <a:rPr lang="ru-RU" sz="1600" dirty="0" smtClean="0">
              <a:latin typeface="Arial Black" panose="020B0A04020102020204" pitchFamily="34" charset="0"/>
            </a:rPr>
            <a:t>Доходы бюджета - безвозмездные и безвозвратные поступления денежных средств в бюджет</a:t>
          </a:r>
          <a:endParaRPr lang="ru-RU" sz="1600" dirty="0">
            <a:latin typeface="Arial Black" panose="020B0A04020102020204" pitchFamily="34" charset="0"/>
          </a:endParaRPr>
        </a:p>
      </dgm:t>
    </dgm:pt>
    <dgm:pt modelId="{467974BD-F29F-45E9-9E64-1C58BA8EC67F}" type="parTrans" cxnId="{F8B191B4-16B4-449B-B66D-FA9E54ADF2F7}">
      <dgm:prSet/>
      <dgm:spPr/>
      <dgm:t>
        <a:bodyPr/>
        <a:lstStyle/>
        <a:p>
          <a:endParaRPr lang="ru-RU"/>
        </a:p>
      </dgm:t>
    </dgm:pt>
    <dgm:pt modelId="{B74E985A-7BEB-47DD-A698-BC8505D2F45C}" type="sibTrans" cxnId="{F8B191B4-16B4-449B-B66D-FA9E54ADF2F7}">
      <dgm:prSet/>
      <dgm:spPr/>
      <dgm:t>
        <a:bodyPr/>
        <a:lstStyle/>
        <a:p>
          <a:endParaRPr lang="ru-RU"/>
        </a:p>
      </dgm:t>
    </dgm:pt>
    <dgm:pt modelId="{2B23C257-ED17-49DF-92A4-04760F772437}">
      <dgm:prSet phldrT="[Текст]" custT="1"/>
      <dgm:spPr/>
      <dgm:t>
        <a:bodyPr/>
        <a:lstStyle/>
        <a:p>
          <a:r>
            <a:rPr lang="ru-RU" sz="1100" dirty="0" smtClean="0">
              <a:latin typeface="Arial Black" panose="020B0A04020102020204" pitchFamily="34" charset="0"/>
            </a:rPr>
            <a:t>НАЛОГОВЫЕ ДОХОДЫ </a:t>
          </a:r>
        </a:p>
        <a:p>
          <a:r>
            <a:rPr lang="ru-RU" sz="1100" dirty="0" smtClean="0">
              <a:latin typeface="Arial Black" panose="020B0A04020102020204" pitchFamily="34" charset="0"/>
            </a:rPr>
            <a:t>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режимами, и законодательством Тюменской области от региональных налогов</a:t>
          </a:r>
          <a:endParaRPr lang="ru-RU" sz="1100" dirty="0">
            <a:latin typeface="Arial Black" panose="020B0A04020102020204" pitchFamily="34" charset="0"/>
          </a:endParaRPr>
        </a:p>
      </dgm:t>
    </dgm:pt>
    <dgm:pt modelId="{586BB53A-9D8C-4BF7-BCED-8F1828C50296}" type="parTrans" cxnId="{22155FF1-4DA3-4E8B-9B5E-9DA01917CF73}">
      <dgm:prSet/>
      <dgm:spPr/>
      <dgm:t>
        <a:bodyPr/>
        <a:lstStyle/>
        <a:p>
          <a:endParaRPr lang="ru-RU"/>
        </a:p>
      </dgm:t>
    </dgm:pt>
    <dgm:pt modelId="{7FFDE840-98C4-4927-9FCE-5B81CD171E45}" type="sibTrans" cxnId="{22155FF1-4DA3-4E8B-9B5E-9DA01917CF73}">
      <dgm:prSet/>
      <dgm:spPr/>
      <dgm:t>
        <a:bodyPr/>
        <a:lstStyle/>
        <a:p>
          <a:endParaRPr lang="ru-RU"/>
        </a:p>
      </dgm:t>
    </dgm:pt>
    <dgm:pt modelId="{C72C6CA0-928A-4130-9139-E68C58CADF4C}">
      <dgm:prSet phldrT="[Текст]" custT="1"/>
      <dgm:spPr/>
      <dgm:t>
        <a:bodyPr/>
        <a:lstStyle/>
        <a:p>
          <a:r>
            <a:rPr lang="ru-RU" sz="1100" dirty="0" smtClean="0">
              <a:latin typeface="Arial Black" panose="020B0A04020102020204" pitchFamily="34" charset="0"/>
            </a:rPr>
            <a:t>НЕНАЛОГОВЫЕ ДОХОДЫ</a:t>
          </a:r>
        </a:p>
        <a:p>
          <a:r>
            <a:rPr lang="ru-RU" sz="1100" dirty="0" smtClean="0">
              <a:latin typeface="Arial Black" panose="020B0A04020102020204" pitchFamily="34" charset="0"/>
            </a:rPr>
            <a:t>Платежи, которые включают в себя возмездные операции от прямого предоставления муниципалитетом  в пользование имущества, а также платежи в виде штрафов или иных санкций за нарушение законодательства</a:t>
          </a:r>
          <a:endParaRPr lang="ru-RU" sz="1100" dirty="0">
            <a:latin typeface="Arial Black" panose="020B0A04020102020204" pitchFamily="34" charset="0"/>
          </a:endParaRPr>
        </a:p>
      </dgm:t>
    </dgm:pt>
    <dgm:pt modelId="{A564AA4C-0D11-4EAC-9B85-5EBEF3225FA8}" type="parTrans" cxnId="{0DE63FA8-789F-4E37-9926-392E3D232E71}">
      <dgm:prSet/>
      <dgm:spPr/>
      <dgm:t>
        <a:bodyPr/>
        <a:lstStyle/>
        <a:p>
          <a:endParaRPr lang="ru-RU"/>
        </a:p>
      </dgm:t>
    </dgm:pt>
    <dgm:pt modelId="{F08F441F-2F02-4BDD-BD1E-01F172AADEDF}" type="sibTrans" cxnId="{0DE63FA8-789F-4E37-9926-392E3D232E71}">
      <dgm:prSet/>
      <dgm:spPr/>
      <dgm:t>
        <a:bodyPr/>
        <a:lstStyle/>
        <a:p>
          <a:endParaRPr lang="ru-RU"/>
        </a:p>
      </dgm:t>
    </dgm:pt>
    <dgm:pt modelId="{F806E6E7-3405-4A54-BFFA-E79AED5CEBBF}">
      <dgm:prSet phldrT="[Текст]" custT="1"/>
      <dgm:spPr/>
      <dgm:t>
        <a:bodyPr/>
        <a:lstStyle/>
        <a:p>
          <a:r>
            <a:rPr lang="ru-RU" sz="1100" dirty="0" smtClean="0">
              <a:solidFill>
                <a:schemeClr val="bg1"/>
              </a:solidFill>
              <a:latin typeface="Arial Black" panose="020B0A04020102020204" pitchFamily="34" charset="0"/>
            </a:rPr>
            <a:t>БЕЗВОЗМЕЗДНЫЕПОСТУПЛЕНИЯ</a:t>
          </a:r>
        </a:p>
        <a:p>
          <a:r>
            <a:rPr lang="ru-RU" sz="1100" dirty="0" smtClean="0">
              <a:solidFill>
                <a:schemeClr val="bg1"/>
              </a:solidFill>
              <a:latin typeface="Arial Black" panose="020B0A04020102020204" pitchFamily="34" charset="0"/>
            </a:rPr>
            <a:t>Средства, получаемые из других бюджетов и фондов, а также  от физических и юридических лиц, в том числе добровольные пожертвования</a:t>
          </a:r>
          <a:endParaRPr lang="ru-RU" sz="1100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B1095DE1-6C96-46C2-87BF-79F4604DAF3B}" type="parTrans" cxnId="{D479CBE5-7324-47B8-AD21-82653FD98DDE}">
      <dgm:prSet/>
      <dgm:spPr/>
      <dgm:t>
        <a:bodyPr/>
        <a:lstStyle/>
        <a:p>
          <a:endParaRPr lang="ru-RU"/>
        </a:p>
      </dgm:t>
    </dgm:pt>
    <dgm:pt modelId="{0BAA4383-E45A-4094-9901-A336619756FE}" type="sibTrans" cxnId="{D479CBE5-7324-47B8-AD21-82653FD98DDE}">
      <dgm:prSet/>
      <dgm:spPr/>
      <dgm:t>
        <a:bodyPr/>
        <a:lstStyle/>
        <a:p>
          <a:endParaRPr lang="ru-RU"/>
        </a:p>
      </dgm:t>
    </dgm:pt>
    <dgm:pt modelId="{DB844E7B-3069-4CD8-B771-4B3CC7D81BCE}" type="pres">
      <dgm:prSet presAssocID="{079E3F56-7384-4639-9BD8-589CE95A84B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6810542-189E-4315-8FC8-402F9A4DB350}" type="pres">
      <dgm:prSet presAssocID="{3938C5C9-866C-4748-B227-D0A96B76E4F4}" presName="hierRoot1" presStyleCnt="0">
        <dgm:presLayoutVars>
          <dgm:hierBranch val="init"/>
        </dgm:presLayoutVars>
      </dgm:prSet>
      <dgm:spPr/>
    </dgm:pt>
    <dgm:pt modelId="{1DC8A972-BCB1-480F-849E-F68D228683D1}" type="pres">
      <dgm:prSet presAssocID="{3938C5C9-866C-4748-B227-D0A96B76E4F4}" presName="rootComposite1" presStyleCnt="0"/>
      <dgm:spPr/>
    </dgm:pt>
    <dgm:pt modelId="{3BA4F713-1F1B-49B8-AAF7-A265B88A9F80}" type="pres">
      <dgm:prSet presAssocID="{3938C5C9-866C-4748-B227-D0A96B76E4F4}" presName="rootText1" presStyleLbl="node0" presStyleIdx="0" presStyleCnt="1" custScaleX="375349" custScaleY="122336" custLinFactNeighborX="0" custLinFactNeighborY="-903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F8AFCD-F061-456F-BB5D-32D05F319495}" type="pres">
      <dgm:prSet presAssocID="{3938C5C9-866C-4748-B227-D0A96B76E4F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2D66F90-EFE2-4CE7-9F56-BC9BF57E45D2}" type="pres">
      <dgm:prSet presAssocID="{3938C5C9-866C-4748-B227-D0A96B76E4F4}" presName="hierChild2" presStyleCnt="0"/>
      <dgm:spPr/>
    </dgm:pt>
    <dgm:pt modelId="{1ADC1752-FF61-4454-BB1E-6077F8A0275B}" type="pres">
      <dgm:prSet presAssocID="{586BB53A-9D8C-4BF7-BCED-8F1828C50296}" presName="Name37" presStyleLbl="parChTrans1D2" presStyleIdx="0" presStyleCnt="3"/>
      <dgm:spPr/>
      <dgm:t>
        <a:bodyPr/>
        <a:lstStyle/>
        <a:p>
          <a:endParaRPr lang="ru-RU"/>
        </a:p>
      </dgm:t>
    </dgm:pt>
    <dgm:pt modelId="{39792CEA-75BF-4FC3-8A87-E2E29FCC4700}" type="pres">
      <dgm:prSet presAssocID="{2B23C257-ED17-49DF-92A4-04760F772437}" presName="hierRoot2" presStyleCnt="0">
        <dgm:presLayoutVars>
          <dgm:hierBranch val="init"/>
        </dgm:presLayoutVars>
      </dgm:prSet>
      <dgm:spPr/>
    </dgm:pt>
    <dgm:pt modelId="{EDA3F046-7586-4777-99FB-2181BE1D5445}" type="pres">
      <dgm:prSet presAssocID="{2B23C257-ED17-49DF-92A4-04760F772437}" presName="rootComposite" presStyleCnt="0"/>
      <dgm:spPr/>
    </dgm:pt>
    <dgm:pt modelId="{E87C5627-2499-458E-AB9C-ACF7673BE9DF}" type="pres">
      <dgm:prSet presAssocID="{2B23C257-ED17-49DF-92A4-04760F772437}" presName="rootText" presStyleLbl="node2" presStyleIdx="0" presStyleCnt="3" custScaleX="142855" custScaleY="172113" custLinFactY="-10183" custLinFactNeighborX="34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15400E-A7A6-46A0-B830-BC2C0D85AC81}" type="pres">
      <dgm:prSet presAssocID="{2B23C257-ED17-49DF-92A4-04760F772437}" presName="rootConnector" presStyleLbl="node2" presStyleIdx="0" presStyleCnt="3"/>
      <dgm:spPr/>
      <dgm:t>
        <a:bodyPr/>
        <a:lstStyle/>
        <a:p>
          <a:endParaRPr lang="ru-RU"/>
        </a:p>
      </dgm:t>
    </dgm:pt>
    <dgm:pt modelId="{486B89AC-9400-42F6-A883-64CC77DB7FAA}" type="pres">
      <dgm:prSet presAssocID="{2B23C257-ED17-49DF-92A4-04760F772437}" presName="hierChild4" presStyleCnt="0"/>
      <dgm:spPr/>
    </dgm:pt>
    <dgm:pt modelId="{27C89507-4C03-4030-AEAE-C7F705642C97}" type="pres">
      <dgm:prSet presAssocID="{2B23C257-ED17-49DF-92A4-04760F772437}" presName="hierChild5" presStyleCnt="0"/>
      <dgm:spPr/>
    </dgm:pt>
    <dgm:pt modelId="{0AFC2978-55B3-4DF2-949D-BA8172C33A20}" type="pres">
      <dgm:prSet presAssocID="{A564AA4C-0D11-4EAC-9B85-5EBEF3225FA8}" presName="Name37" presStyleLbl="parChTrans1D2" presStyleIdx="1" presStyleCnt="3"/>
      <dgm:spPr/>
      <dgm:t>
        <a:bodyPr/>
        <a:lstStyle/>
        <a:p>
          <a:endParaRPr lang="ru-RU"/>
        </a:p>
      </dgm:t>
    </dgm:pt>
    <dgm:pt modelId="{C26EBE4B-2E47-42CD-81CD-A1911C206634}" type="pres">
      <dgm:prSet presAssocID="{C72C6CA0-928A-4130-9139-E68C58CADF4C}" presName="hierRoot2" presStyleCnt="0">
        <dgm:presLayoutVars>
          <dgm:hierBranch val="init"/>
        </dgm:presLayoutVars>
      </dgm:prSet>
      <dgm:spPr/>
    </dgm:pt>
    <dgm:pt modelId="{84120234-3BDC-4146-8FDC-180177A09068}" type="pres">
      <dgm:prSet presAssocID="{C72C6CA0-928A-4130-9139-E68C58CADF4C}" presName="rootComposite" presStyleCnt="0"/>
      <dgm:spPr/>
    </dgm:pt>
    <dgm:pt modelId="{08DBC7AC-D942-445C-9360-D94D0B891D58}" type="pres">
      <dgm:prSet presAssocID="{C72C6CA0-928A-4130-9139-E68C58CADF4C}" presName="rootText" presStyleLbl="node2" presStyleIdx="1" presStyleCnt="3" custAng="0" custScaleX="140713" custScaleY="164708" custLinFactY="-4198" custLinFactNeighborX="-87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7BE9CF-6D25-4B37-BA37-3E2E2FDBD1E6}" type="pres">
      <dgm:prSet presAssocID="{C72C6CA0-928A-4130-9139-E68C58CADF4C}" presName="rootConnector" presStyleLbl="node2" presStyleIdx="1" presStyleCnt="3"/>
      <dgm:spPr/>
      <dgm:t>
        <a:bodyPr/>
        <a:lstStyle/>
        <a:p>
          <a:endParaRPr lang="ru-RU"/>
        </a:p>
      </dgm:t>
    </dgm:pt>
    <dgm:pt modelId="{DB1B75ED-A496-4758-B5FE-95D4056255DD}" type="pres">
      <dgm:prSet presAssocID="{C72C6CA0-928A-4130-9139-E68C58CADF4C}" presName="hierChild4" presStyleCnt="0"/>
      <dgm:spPr/>
    </dgm:pt>
    <dgm:pt modelId="{A73DD660-CB7F-4D9B-9C15-8EFC8CA9C104}" type="pres">
      <dgm:prSet presAssocID="{C72C6CA0-928A-4130-9139-E68C58CADF4C}" presName="hierChild5" presStyleCnt="0"/>
      <dgm:spPr/>
    </dgm:pt>
    <dgm:pt modelId="{4E27A455-6E2A-472F-8386-13F50C15EC7A}" type="pres">
      <dgm:prSet presAssocID="{B1095DE1-6C96-46C2-87BF-79F4604DAF3B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E63473C-2482-4955-97AE-1294C5C5D492}" type="pres">
      <dgm:prSet presAssocID="{F806E6E7-3405-4A54-BFFA-E79AED5CEBBF}" presName="hierRoot2" presStyleCnt="0">
        <dgm:presLayoutVars>
          <dgm:hierBranch val="init"/>
        </dgm:presLayoutVars>
      </dgm:prSet>
      <dgm:spPr/>
    </dgm:pt>
    <dgm:pt modelId="{1DE1CB25-D53A-4334-8DD4-722C517DF2C9}" type="pres">
      <dgm:prSet presAssocID="{F806E6E7-3405-4A54-BFFA-E79AED5CEBBF}" presName="rootComposite" presStyleCnt="0"/>
      <dgm:spPr/>
    </dgm:pt>
    <dgm:pt modelId="{090A86DB-1328-4600-876E-7F04C5EA3952}" type="pres">
      <dgm:prSet presAssocID="{F806E6E7-3405-4A54-BFFA-E79AED5CEBBF}" presName="rootText" presStyleLbl="node2" presStyleIdx="2" presStyleCnt="3" custScaleX="140167" custScaleY="157684" custLinFactY="-11282" custLinFactNeighborX="-443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61731B-9686-4894-A97A-C071A880E3CD}" type="pres">
      <dgm:prSet presAssocID="{F806E6E7-3405-4A54-BFFA-E79AED5CEBBF}" presName="rootConnector" presStyleLbl="node2" presStyleIdx="2" presStyleCnt="3"/>
      <dgm:spPr/>
      <dgm:t>
        <a:bodyPr/>
        <a:lstStyle/>
        <a:p>
          <a:endParaRPr lang="ru-RU"/>
        </a:p>
      </dgm:t>
    </dgm:pt>
    <dgm:pt modelId="{320C86D1-4CCD-4C6C-BCD1-8494BE478138}" type="pres">
      <dgm:prSet presAssocID="{F806E6E7-3405-4A54-BFFA-E79AED5CEBBF}" presName="hierChild4" presStyleCnt="0"/>
      <dgm:spPr/>
    </dgm:pt>
    <dgm:pt modelId="{B79FA793-75E8-4EB4-A9AB-4F9357D9399B}" type="pres">
      <dgm:prSet presAssocID="{F806E6E7-3405-4A54-BFFA-E79AED5CEBBF}" presName="hierChild5" presStyleCnt="0"/>
      <dgm:spPr/>
    </dgm:pt>
    <dgm:pt modelId="{A359614B-26C3-4602-9384-7FB0E45C057A}" type="pres">
      <dgm:prSet presAssocID="{3938C5C9-866C-4748-B227-D0A96B76E4F4}" presName="hierChild3" presStyleCnt="0"/>
      <dgm:spPr/>
    </dgm:pt>
  </dgm:ptLst>
  <dgm:cxnLst>
    <dgm:cxn modelId="{84F77807-47B1-49F9-BD52-6CF8A5F94AB5}" type="presOf" srcId="{C72C6CA0-928A-4130-9139-E68C58CADF4C}" destId="{08DBC7AC-D942-445C-9360-D94D0B891D58}" srcOrd="0" destOrd="0" presId="urn:microsoft.com/office/officeart/2005/8/layout/orgChart1"/>
    <dgm:cxn modelId="{5DB766FF-F046-4D9D-9A3B-44D54FFF7F6D}" type="presOf" srcId="{3938C5C9-866C-4748-B227-D0A96B76E4F4}" destId="{3BA4F713-1F1B-49B8-AAF7-A265B88A9F80}" srcOrd="0" destOrd="0" presId="urn:microsoft.com/office/officeart/2005/8/layout/orgChart1"/>
    <dgm:cxn modelId="{31F8EBA0-2155-4955-B6CC-923B01391B61}" type="presOf" srcId="{B1095DE1-6C96-46C2-87BF-79F4604DAF3B}" destId="{4E27A455-6E2A-472F-8386-13F50C15EC7A}" srcOrd="0" destOrd="0" presId="urn:microsoft.com/office/officeart/2005/8/layout/orgChart1"/>
    <dgm:cxn modelId="{953C2F29-D724-4CA8-AE50-83AE52172684}" type="presOf" srcId="{A564AA4C-0D11-4EAC-9B85-5EBEF3225FA8}" destId="{0AFC2978-55B3-4DF2-949D-BA8172C33A20}" srcOrd="0" destOrd="0" presId="urn:microsoft.com/office/officeart/2005/8/layout/orgChart1"/>
    <dgm:cxn modelId="{22A0B367-80B4-409E-9358-857B55E7E189}" type="presOf" srcId="{2B23C257-ED17-49DF-92A4-04760F772437}" destId="{E87C5627-2499-458E-AB9C-ACF7673BE9DF}" srcOrd="0" destOrd="0" presId="urn:microsoft.com/office/officeart/2005/8/layout/orgChart1"/>
    <dgm:cxn modelId="{F8B191B4-16B4-449B-B66D-FA9E54ADF2F7}" srcId="{079E3F56-7384-4639-9BD8-589CE95A84B7}" destId="{3938C5C9-866C-4748-B227-D0A96B76E4F4}" srcOrd="0" destOrd="0" parTransId="{467974BD-F29F-45E9-9E64-1C58BA8EC67F}" sibTransId="{B74E985A-7BEB-47DD-A698-BC8505D2F45C}"/>
    <dgm:cxn modelId="{45CC2F46-9ABE-4544-B0BE-2844051889C1}" type="presOf" srcId="{586BB53A-9D8C-4BF7-BCED-8F1828C50296}" destId="{1ADC1752-FF61-4454-BB1E-6077F8A0275B}" srcOrd="0" destOrd="0" presId="urn:microsoft.com/office/officeart/2005/8/layout/orgChart1"/>
    <dgm:cxn modelId="{926C5E78-E9B8-43C2-B5F0-36DAA1949CD4}" type="presOf" srcId="{3938C5C9-866C-4748-B227-D0A96B76E4F4}" destId="{15F8AFCD-F061-456F-BB5D-32D05F319495}" srcOrd="1" destOrd="0" presId="urn:microsoft.com/office/officeart/2005/8/layout/orgChart1"/>
    <dgm:cxn modelId="{D479CBE5-7324-47B8-AD21-82653FD98DDE}" srcId="{3938C5C9-866C-4748-B227-D0A96B76E4F4}" destId="{F806E6E7-3405-4A54-BFFA-E79AED5CEBBF}" srcOrd="2" destOrd="0" parTransId="{B1095DE1-6C96-46C2-87BF-79F4604DAF3B}" sibTransId="{0BAA4383-E45A-4094-9901-A336619756FE}"/>
    <dgm:cxn modelId="{22155FF1-4DA3-4E8B-9B5E-9DA01917CF73}" srcId="{3938C5C9-866C-4748-B227-D0A96B76E4F4}" destId="{2B23C257-ED17-49DF-92A4-04760F772437}" srcOrd="0" destOrd="0" parTransId="{586BB53A-9D8C-4BF7-BCED-8F1828C50296}" sibTransId="{7FFDE840-98C4-4927-9FCE-5B81CD171E45}"/>
    <dgm:cxn modelId="{8DC99461-24AD-49C5-B71F-87700A21605A}" type="presOf" srcId="{F806E6E7-3405-4A54-BFFA-E79AED5CEBBF}" destId="{090A86DB-1328-4600-876E-7F04C5EA3952}" srcOrd="0" destOrd="0" presId="urn:microsoft.com/office/officeart/2005/8/layout/orgChart1"/>
    <dgm:cxn modelId="{BD043A49-24CE-4443-A2C4-3EB4962B2288}" type="presOf" srcId="{2B23C257-ED17-49DF-92A4-04760F772437}" destId="{3715400E-A7A6-46A0-B830-BC2C0D85AC81}" srcOrd="1" destOrd="0" presId="urn:microsoft.com/office/officeart/2005/8/layout/orgChart1"/>
    <dgm:cxn modelId="{EF987F9E-A427-4A11-A608-A5D3BF9FB634}" type="presOf" srcId="{079E3F56-7384-4639-9BD8-589CE95A84B7}" destId="{DB844E7B-3069-4CD8-B771-4B3CC7D81BCE}" srcOrd="0" destOrd="0" presId="urn:microsoft.com/office/officeart/2005/8/layout/orgChart1"/>
    <dgm:cxn modelId="{0DE63FA8-789F-4E37-9926-392E3D232E71}" srcId="{3938C5C9-866C-4748-B227-D0A96B76E4F4}" destId="{C72C6CA0-928A-4130-9139-E68C58CADF4C}" srcOrd="1" destOrd="0" parTransId="{A564AA4C-0D11-4EAC-9B85-5EBEF3225FA8}" sibTransId="{F08F441F-2F02-4BDD-BD1E-01F172AADEDF}"/>
    <dgm:cxn modelId="{4BEA446D-156F-421A-A317-FF4A08665706}" type="presOf" srcId="{F806E6E7-3405-4A54-BFFA-E79AED5CEBBF}" destId="{1461731B-9686-4894-A97A-C071A880E3CD}" srcOrd="1" destOrd="0" presId="urn:microsoft.com/office/officeart/2005/8/layout/orgChart1"/>
    <dgm:cxn modelId="{0CE0E502-8803-47E5-B83F-FFA08B8256BE}" type="presOf" srcId="{C72C6CA0-928A-4130-9139-E68C58CADF4C}" destId="{907BE9CF-6D25-4B37-BA37-3E2E2FDBD1E6}" srcOrd="1" destOrd="0" presId="urn:microsoft.com/office/officeart/2005/8/layout/orgChart1"/>
    <dgm:cxn modelId="{7ED31145-AD95-466C-A342-AFD8E961EF90}" type="presParOf" srcId="{DB844E7B-3069-4CD8-B771-4B3CC7D81BCE}" destId="{06810542-189E-4315-8FC8-402F9A4DB350}" srcOrd="0" destOrd="0" presId="urn:microsoft.com/office/officeart/2005/8/layout/orgChart1"/>
    <dgm:cxn modelId="{94ED9913-34B7-4573-8553-3C228546080A}" type="presParOf" srcId="{06810542-189E-4315-8FC8-402F9A4DB350}" destId="{1DC8A972-BCB1-480F-849E-F68D228683D1}" srcOrd="0" destOrd="0" presId="urn:microsoft.com/office/officeart/2005/8/layout/orgChart1"/>
    <dgm:cxn modelId="{B13486E5-3673-47DB-AA8A-40EF09FF5C9D}" type="presParOf" srcId="{1DC8A972-BCB1-480F-849E-F68D228683D1}" destId="{3BA4F713-1F1B-49B8-AAF7-A265B88A9F80}" srcOrd="0" destOrd="0" presId="urn:microsoft.com/office/officeart/2005/8/layout/orgChart1"/>
    <dgm:cxn modelId="{A3F1A5DD-D2D2-45D1-B8A0-4F9B182C6C5D}" type="presParOf" srcId="{1DC8A972-BCB1-480F-849E-F68D228683D1}" destId="{15F8AFCD-F061-456F-BB5D-32D05F319495}" srcOrd="1" destOrd="0" presId="urn:microsoft.com/office/officeart/2005/8/layout/orgChart1"/>
    <dgm:cxn modelId="{0EFBC301-F147-47F3-A6E1-AF38EEBD4AB1}" type="presParOf" srcId="{06810542-189E-4315-8FC8-402F9A4DB350}" destId="{82D66F90-EFE2-4CE7-9F56-BC9BF57E45D2}" srcOrd="1" destOrd="0" presId="urn:microsoft.com/office/officeart/2005/8/layout/orgChart1"/>
    <dgm:cxn modelId="{D9AC7758-D3F7-4081-9AFE-767CBB18898E}" type="presParOf" srcId="{82D66F90-EFE2-4CE7-9F56-BC9BF57E45D2}" destId="{1ADC1752-FF61-4454-BB1E-6077F8A0275B}" srcOrd="0" destOrd="0" presId="urn:microsoft.com/office/officeart/2005/8/layout/orgChart1"/>
    <dgm:cxn modelId="{CE41BC11-ED6F-408D-9063-C1AD3691A280}" type="presParOf" srcId="{82D66F90-EFE2-4CE7-9F56-BC9BF57E45D2}" destId="{39792CEA-75BF-4FC3-8A87-E2E29FCC4700}" srcOrd="1" destOrd="0" presId="urn:microsoft.com/office/officeart/2005/8/layout/orgChart1"/>
    <dgm:cxn modelId="{AC1B3E6C-0CAE-4DB6-9564-2DF67EC11C23}" type="presParOf" srcId="{39792CEA-75BF-4FC3-8A87-E2E29FCC4700}" destId="{EDA3F046-7586-4777-99FB-2181BE1D5445}" srcOrd="0" destOrd="0" presId="urn:microsoft.com/office/officeart/2005/8/layout/orgChart1"/>
    <dgm:cxn modelId="{2D54B066-6DEE-4531-94EA-B20092D0511E}" type="presParOf" srcId="{EDA3F046-7586-4777-99FB-2181BE1D5445}" destId="{E87C5627-2499-458E-AB9C-ACF7673BE9DF}" srcOrd="0" destOrd="0" presId="urn:microsoft.com/office/officeart/2005/8/layout/orgChart1"/>
    <dgm:cxn modelId="{BCCD4F3F-5934-4D36-8331-69A05169D7A5}" type="presParOf" srcId="{EDA3F046-7586-4777-99FB-2181BE1D5445}" destId="{3715400E-A7A6-46A0-B830-BC2C0D85AC81}" srcOrd="1" destOrd="0" presId="urn:microsoft.com/office/officeart/2005/8/layout/orgChart1"/>
    <dgm:cxn modelId="{C9FEE959-DCE4-46B8-928E-6816B9EAF0AD}" type="presParOf" srcId="{39792CEA-75BF-4FC3-8A87-E2E29FCC4700}" destId="{486B89AC-9400-42F6-A883-64CC77DB7FAA}" srcOrd="1" destOrd="0" presId="urn:microsoft.com/office/officeart/2005/8/layout/orgChart1"/>
    <dgm:cxn modelId="{965ACFF1-B1BE-4E7F-BBE9-A6E009FD9E5B}" type="presParOf" srcId="{39792CEA-75BF-4FC3-8A87-E2E29FCC4700}" destId="{27C89507-4C03-4030-AEAE-C7F705642C97}" srcOrd="2" destOrd="0" presId="urn:microsoft.com/office/officeart/2005/8/layout/orgChart1"/>
    <dgm:cxn modelId="{CF78DFF8-38EB-4619-8E79-109478B4A085}" type="presParOf" srcId="{82D66F90-EFE2-4CE7-9F56-BC9BF57E45D2}" destId="{0AFC2978-55B3-4DF2-949D-BA8172C33A20}" srcOrd="2" destOrd="0" presId="urn:microsoft.com/office/officeart/2005/8/layout/orgChart1"/>
    <dgm:cxn modelId="{CDE0A272-9517-4257-A684-C2F772CC5AB1}" type="presParOf" srcId="{82D66F90-EFE2-4CE7-9F56-BC9BF57E45D2}" destId="{C26EBE4B-2E47-42CD-81CD-A1911C206634}" srcOrd="3" destOrd="0" presId="urn:microsoft.com/office/officeart/2005/8/layout/orgChart1"/>
    <dgm:cxn modelId="{EE1C0DCD-3FDE-4CE5-8D7A-FFDC8AC7E1E9}" type="presParOf" srcId="{C26EBE4B-2E47-42CD-81CD-A1911C206634}" destId="{84120234-3BDC-4146-8FDC-180177A09068}" srcOrd="0" destOrd="0" presId="urn:microsoft.com/office/officeart/2005/8/layout/orgChart1"/>
    <dgm:cxn modelId="{1084D557-724A-4488-8433-AB3F9B118B0B}" type="presParOf" srcId="{84120234-3BDC-4146-8FDC-180177A09068}" destId="{08DBC7AC-D942-445C-9360-D94D0B891D58}" srcOrd="0" destOrd="0" presId="urn:microsoft.com/office/officeart/2005/8/layout/orgChart1"/>
    <dgm:cxn modelId="{7CA21589-EF27-4AF3-B918-6B33990C227B}" type="presParOf" srcId="{84120234-3BDC-4146-8FDC-180177A09068}" destId="{907BE9CF-6D25-4B37-BA37-3E2E2FDBD1E6}" srcOrd="1" destOrd="0" presId="urn:microsoft.com/office/officeart/2005/8/layout/orgChart1"/>
    <dgm:cxn modelId="{1D8E86CB-D37D-436A-953B-AA56C5219D40}" type="presParOf" srcId="{C26EBE4B-2E47-42CD-81CD-A1911C206634}" destId="{DB1B75ED-A496-4758-B5FE-95D4056255DD}" srcOrd="1" destOrd="0" presId="urn:microsoft.com/office/officeart/2005/8/layout/orgChart1"/>
    <dgm:cxn modelId="{A3E9C6B5-A31D-4068-B778-873E02B3945C}" type="presParOf" srcId="{C26EBE4B-2E47-42CD-81CD-A1911C206634}" destId="{A73DD660-CB7F-4D9B-9C15-8EFC8CA9C104}" srcOrd="2" destOrd="0" presId="urn:microsoft.com/office/officeart/2005/8/layout/orgChart1"/>
    <dgm:cxn modelId="{99134BAA-11C4-47F9-A84F-41BF9A048B43}" type="presParOf" srcId="{82D66F90-EFE2-4CE7-9F56-BC9BF57E45D2}" destId="{4E27A455-6E2A-472F-8386-13F50C15EC7A}" srcOrd="4" destOrd="0" presId="urn:microsoft.com/office/officeart/2005/8/layout/orgChart1"/>
    <dgm:cxn modelId="{048F1218-0652-4104-9FDA-42BABB9D827B}" type="presParOf" srcId="{82D66F90-EFE2-4CE7-9F56-BC9BF57E45D2}" destId="{6E63473C-2482-4955-97AE-1294C5C5D492}" srcOrd="5" destOrd="0" presId="urn:microsoft.com/office/officeart/2005/8/layout/orgChart1"/>
    <dgm:cxn modelId="{076AAB3E-B389-4531-ACE5-4583787A293B}" type="presParOf" srcId="{6E63473C-2482-4955-97AE-1294C5C5D492}" destId="{1DE1CB25-D53A-4334-8DD4-722C517DF2C9}" srcOrd="0" destOrd="0" presId="urn:microsoft.com/office/officeart/2005/8/layout/orgChart1"/>
    <dgm:cxn modelId="{A3976B5E-69EF-4C34-BF1A-F4FFEF865E67}" type="presParOf" srcId="{1DE1CB25-D53A-4334-8DD4-722C517DF2C9}" destId="{090A86DB-1328-4600-876E-7F04C5EA3952}" srcOrd="0" destOrd="0" presId="urn:microsoft.com/office/officeart/2005/8/layout/orgChart1"/>
    <dgm:cxn modelId="{FA32A488-FFCF-4A5D-94FF-E17BDD640AC0}" type="presParOf" srcId="{1DE1CB25-D53A-4334-8DD4-722C517DF2C9}" destId="{1461731B-9686-4894-A97A-C071A880E3CD}" srcOrd="1" destOrd="0" presId="urn:microsoft.com/office/officeart/2005/8/layout/orgChart1"/>
    <dgm:cxn modelId="{484FEFED-0E32-418E-9A10-52E156A589FD}" type="presParOf" srcId="{6E63473C-2482-4955-97AE-1294C5C5D492}" destId="{320C86D1-4CCD-4C6C-BCD1-8494BE478138}" srcOrd="1" destOrd="0" presId="urn:microsoft.com/office/officeart/2005/8/layout/orgChart1"/>
    <dgm:cxn modelId="{AEDA80E8-A23C-4AA6-BC82-679B2BBC7620}" type="presParOf" srcId="{6E63473C-2482-4955-97AE-1294C5C5D492}" destId="{B79FA793-75E8-4EB4-A9AB-4F9357D9399B}" srcOrd="2" destOrd="0" presId="urn:microsoft.com/office/officeart/2005/8/layout/orgChart1"/>
    <dgm:cxn modelId="{AC6C3ECC-C28D-41EE-B695-AE46CC46C275}" type="presParOf" srcId="{06810542-189E-4315-8FC8-402F9A4DB350}" destId="{A359614B-26C3-4602-9384-7FB0E45C057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D9624-DC33-4B8C-8644-8AE60CC3ECE7}">
      <dsp:nvSpPr>
        <dsp:cNvPr id="0" name=""/>
        <dsp:cNvSpPr/>
      </dsp:nvSpPr>
      <dsp:spPr>
        <a:xfrm>
          <a:off x="0" y="0"/>
          <a:ext cx="5976664" cy="597666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154E7A-3B25-48F0-8F86-048E26CBD75F}">
      <dsp:nvSpPr>
        <dsp:cNvPr id="0" name=""/>
        <dsp:cNvSpPr/>
      </dsp:nvSpPr>
      <dsp:spPr>
        <a:xfrm>
          <a:off x="1740942" y="460061"/>
          <a:ext cx="6893128" cy="6386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1. Бюджетный кодекс Российской Федерации</a:t>
          </a:r>
          <a:endParaRPr lang="ru-RU" sz="2000" b="1" kern="1200" dirty="0"/>
        </a:p>
      </dsp:txBody>
      <dsp:txXfrm>
        <a:off x="1772116" y="491235"/>
        <a:ext cx="6830780" cy="576261"/>
      </dsp:txXfrm>
    </dsp:sp>
    <dsp:sp modelId="{D0BA7630-7104-4EC2-AFE2-255C8A3890B5}">
      <dsp:nvSpPr>
        <dsp:cNvPr id="0" name=""/>
        <dsp:cNvSpPr/>
      </dsp:nvSpPr>
      <dsp:spPr>
        <a:xfrm>
          <a:off x="1812967" y="1323121"/>
          <a:ext cx="6839673" cy="5689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2. Налоговый кодекс Российской Федерации</a:t>
          </a:r>
          <a:endParaRPr lang="ru-RU" sz="2000" b="1" kern="1200" dirty="0"/>
        </a:p>
      </dsp:txBody>
      <dsp:txXfrm>
        <a:off x="1840743" y="1350897"/>
        <a:ext cx="6784121" cy="513438"/>
      </dsp:txXfrm>
    </dsp:sp>
    <dsp:sp modelId="{71B75EAD-C591-43F4-8DF4-2DEB2B03EFBD}">
      <dsp:nvSpPr>
        <dsp:cNvPr id="0" name=""/>
        <dsp:cNvSpPr/>
      </dsp:nvSpPr>
      <dsp:spPr>
        <a:xfrm>
          <a:off x="1812967" y="2116564"/>
          <a:ext cx="6841848" cy="12558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3.  Федеральный закон от 06.10.2003. № 131-ФЗ «Об общих принципах организации местного самоуправления в Российской Федерации»</a:t>
          </a:r>
          <a:endParaRPr lang="ru-RU" sz="2000" b="1" kern="1200" dirty="0"/>
        </a:p>
      </dsp:txBody>
      <dsp:txXfrm>
        <a:off x="1874272" y="2177869"/>
        <a:ext cx="6719238" cy="1133239"/>
      </dsp:txXfrm>
    </dsp:sp>
    <dsp:sp modelId="{E538E7AF-6976-4AB0-8043-60D9C7A91A39}">
      <dsp:nvSpPr>
        <dsp:cNvPr id="0" name=""/>
        <dsp:cNvSpPr/>
      </dsp:nvSpPr>
      <dsp:spPr>
        <a:xfrm>
          <a:off x="1843133" y="3586173"/>
          <a:ext cx="6809488" cy="4826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4. Устав муниципального образования </a:t>
          </a:r>
          <a:r>
            <a:rPr lang="ru-RU" sz="2000" b="1" kern="1200" dirty="0" err="1" smtClean="0"/>
            <a:t>п.Боровский</a:t>
          </a:r>
          <a:endParaRPr lang="ru-RU" sz="2000" b="1" kern="1200" dirty="0"/>
        </a:p>
      </dsp:txBody>
      <dsp:txXfrm>
        <a:off x="1866695" y="3609735"/>
        <a:ext cx="6762364" cy="435538"/>
      </dsp:txXfrm>
    </dsp:sp>
    <dsp:sp modelId="{C36EDBAE-6A62-418A-BB49-15A121AF898B}">
      <dsp:nvSpPr>
        <dsp:cNvPr id="0" name=""/>
        <dsp:cNvSpPr/>
      </dsp:nvSpPr>
      <dsp:spPr>
        <a:xfrm>
          <a:off x="1812967" y="4337788"/>
          <a:ext cx="6871995" cy="11997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5. Положение о бюджетном процессе в муниципальном образовании  поселок Боровский, утвержденное решением </a:t>
          </a:r>
          <a:r>
            <a:rPr lang="ru-RU" sz="2000" b="1" kern="1200" dirty="0" err="1" smtClean="0"/>
            <a:t>Боровской</a:t>
          </a:r>
          <a:r>
            <a:rPr lang="ru-RU" sz="2000" b="1" kern="1200" dirty="0" smtClean="0"/>
            <a:t> поселковой Думы от 29.05.2013 № 361</a:t>
          </a:r>
          <a:endParaRPr lang="ru-RU" sz="2000" b="1" kern="1200" dirty="0"/>
        </a:p>
      </dsp:txBody>
      <dsp:txXfrm>
        <a:off x="1871536" y="4396357"/>
        <a:ext cx="6754857" cy="10826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917C5-22DB-4862-8737-40597E645CF3}">
      <dsp:nvSpPr>
        <dsp:cNvPr id="0" name=""/>
        <dsp:cNvSpPr/>
      </dsp:nvSpPr>
      <dsp:spPr>
        <a:xfrm>
          <a:off x="0" y="2838829"/>
          <a:ext cx="2650137" cy="208359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Бюджетном послании Президента Российской Федерации</a:t>
          </a:r>
          <a:endParaRPr lang="ru-RU" sz="1600" kern="1200" dirty="0"/>
        </a:p>
      </dsp:txBody>
      <dsp:txXfrm rot="16200000">
        <a:off x="-589261" y="3428091"/>
        <a:ext cx="1708550" cy="530027"/>
      </dsp:txXfrm>
    </dsp:sp>
    <dsp:sp modelId="{D7781977-F56F-4E39-AF73-7AD8473EFAC0}">
      <dsp:nvSpPr>
        <dsp:cNvPr id="0" name=""/>
        <dsp:cNvSpPr/>
      </dsp:nvSpPr>
      <dsp:spPr>
        <a:xfrm>
          <a:off x="523318" y="2838829"/>
          <a:ext cx="1974352" cy="2083597"/>
        </a:xfrm>
        <a:prstGeom prst="rect">
          <a:avLst/>
        </a:prstGeom>
        <a:noFill/>
        <a:ln w="400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/>
        </a:p>
      </dsp:txBody>
      <dsp:txXfrm>
        <a:off x="523318" y="2838829"/>
        <a:ext cx="1974352" cy="2083597"/>
      </dsp:txXfrm>
    </dsp:sp>
    <dsp:sp modelId="{BEAEE7FC-6617-44BF-A6B2-286E37BB3DD0}">
      <dsp:nvSpPr>
        <dsp:cNvPr id="0" name=""/>
        <dsp:cNvSpPr/>
      </dsp:nvSpPr>
      <dsp:spPr>
        <a:xfrm>
          <a:off x="2722337" y="2838829"/>
          <a:ext cx="2557603" cy="2073745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Прогнозе социально-экономического развития поселка Боровский</a:t>
          </a:r>
          <a:endParaRPr lang="ru-RU" sz="1600" kern="1200" dirty="0"/>
        </a:p>
      </dsp:txBody>
      <dsp:txXfrm rot="16200000">
        <a:off x="2127861" y="3433305"/>
        <a:ext cx="1700471" cy="511520"/>
      </dsp:txXfrm>
    </dsp:sp>
    <dsp:sp modelId="{790A687F-9EDB-43CD-929A-135449432186}">
      <dsp:nvSpPr>
        <dsp:cNvPr id="0" name=""/>
        <dsp:cNvSpPr/>
      </dsp:nvSpPr>
      <dsp:spPr>
        <a:xfrm rot="16200000" flipH="1">
          <a:off x="2638751" y="4168402"/>
          <a:ext cx="93940" cy="5835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63EEFC-C193-4B0C-9934-023B39F79A27}">
      <dsp:nvSpPr>
        <dsp:cNvPr id="0" name=""/>
        <dsp:cNvSpPr/>
      </dsp:nvSpPr>
      <dsp:spPr>
        <a:xfrm>
          <a:off x="3233858" y="2838829"/>
          <a:ext cx="1905414" cy="2073745"/>
        </a:xfrm>
        <a:prstGeom prst="rect">
          <a:avLst/>
        </a:prstGeom>
        <a:noFill/>
        <a:ln w="400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/>
        </a:p>
      </dsp:txBody>
      <dsp:txXfrm>
        <a:off x="3233858" y="2838829"/>
        <a:ext cx="1905414" cy="2073745"/>
      </dsp:txXfrm>
    </dsp:sp>
    <dsp:sp modelId="{9CDDE8AA-2785-473D-9AB4-E7D52781025C}">
      <dsp:nvSpPr>
        <dsp:cNvPr id="0" name=""/>
        <dsp:cNvSpPr/>
      </dsp:nvSpPr>
      <dsp:spPr>
        <a:xfrm>
          <a:off x="5353267" y="2832722"/>
          <a:ext cx="2557603" cy="210210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Муниципальных программах поселка Боровский</a:t>
          </a:r>
          <a:endParaRPr lang="ru-RU" sz="1600" kern="1200" dirty="0"/>
        </a:p>
      </dsp:txBody>
      <dsp:txXfrm rot="16200000">
        <a:off x="4747164" y="3438824"/>
        <a:ext cx="1723725" cy="511520"/>
      </dsp:txXfrm>
    </dsp:sp>
    <dsp:sp modelId="{6C2C8566-1B30-4858-B4C7-CAC427803DFB}">
      <dsp:nvSpPr>
        <dsp:cNvPr id="0" name=""/>
        <dsp:cNvSpPr/>
      </dsp:nvSpPr>
      <dsp:spPr>
        <a:xfrm rot="16200000" flipV="1">
          <a:off x="5354492" y="4161946"/>
          <a:ext cx="66747" cy="4362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018BA2-1C5E-45CA-9DEA-D70278A4C074}">
      <dsp:nvSpPr>
        <dsp:cNvPr id="0" name=""/>
        <dsp:cNvSpPr/>
      </dsp:nvSpPr>
      <dsp:spPr>
        <a:xfrm>
          <a:off x="5864788" y="2832722"/>
          <a:ext cx="1905414" cy="2102104"/>
        </a:xfrm>
        <a:prstGeom prst="rect">
          <a:avLst/>
        </a:prstGeom>
        <a:noFill/>
        <a:ln w="400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/>
        </a:p>
      </dsp:txBody>
      <dsp:txXfrm>
        <a:off x="5864788" y="2832722"/>
        <a:ext cx="1905414" cy="21021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EDB69-4FD5-4F9C-A088-84FE50AB53F2}">
      <dsp:nvSpPr>
        <dsp:cNvPr id="0" name=""/>
        <dsp:cNvSpPr/>
      </dsp:nvSpPr>
      <dsp:spPr>
        <a:xfrm>
          <a:off x="0" y="0"/>
          <a:ext cx="8136904" cy="86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Проект бюджета составляет местная администрация</a:t>
          </a:r>
          <a:endParaRPr lang="ru-RU" sz="1800" b="1" kern="1200" dirty="0"/>
        </a:p>
      </dsp:txBody>
      <dsp:txXfrm>
        <a:off x="42036" y="42036"/>
        <a:ext cx="8052832" cy="777048"/>
      </dsp:txXfrm>
    </dsp:sp>
    <dsp:sp modelId="{1B217600-5549-4946-912D-C642B35B0F1F}">
      <dsp:nvSpPr>
        <dsp:cNvPr id="0" name=""/>
        <dsp:cNvSpPr/>
      </dsp:nvSpPr>
      <dsp:spPr>
        <a:xfrm>
          <a:off x="0" y="1009600"/>
          <a:ext cx="8136904" cy="86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Проект бюджета составляется и утверждается сроком на три года — очередной финансовый год и плановый период.</a:t>
          </a:r>
          <a:endParaRPr lang="ru-RU" sz="1800" b="1" kern="1200" dirty="0"/>
        </a:p>
      </dsp:txBody>
      <dsp:txXfrm>
        <a:off x="42036" y="1051636"/>
        <a:ext cx="8052832" cy="777048"/>
      </dsp:txXfrm>
    </dsp:sp>
    <dsp:sp modelId="{77A733E5-8931-472B-A7A8-4A8F3192AB71}">
      <dsp:nvSpPr>
        <dsp:cNvPr id="0" name=""/>
        <dsp:cNvSpPr/>
      </dsp:nvSpPr>
      <dsp:spPr>
        <a:xfrm>
          <a:off x="0" y="2003200"/>
          <a:ext cx="8136904" cy="86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Составление проекта бюджета основывается на</a:t>
          </a:r>
          <a:endParaRPr lang="ru-RU" sz="1800" b="1" kern="1200" dirty="0"/>
        </a:p>
      </dsp:txBody>
      <dsp:txXfrm>
        <a:off x="42036" y="2045236"/>
        <a:ext cx="8052832" cy="7770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0.8894</cdr:x>
      <cdr:y>0.22284</cdr:y>
    </cdr:from>
    <cdr:to>
      <cdr:x>1</cdr:x>
      <cdr:y>0.42951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518225" y="9859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0.53097</cdr:x>
      <cdr:y>0.61111</cdr:y>
    </cdr:from>
    <cdr:to>
      <cdr:x>0.71463</cdr:x>
      <cdr:y>0.74131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320480" y="3168352"/>
          <a:ext cx="1494424" cy="6750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Национальная экономика -13 %</a:t>
          </a:r>
          <a:endParaRPr lang="ru-RU" sz="12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0FED7-BE7E-464E-8A65-22E518031A78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3E757-2D9B-42AB-B5CE-183C5887D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307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3E757-2D9B-42AB-B5CE-183C5887DC8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767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3E757-2D9B-42AB-B5CE-183C5887DC8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694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3E757-2D9B-42AB-B5CE-183C5887DC8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925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1388" y="746125"/>
            <a:ext cx="4975225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0825" indent="-2887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116" indent="-2310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162" indent="-2310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208" indent="-2310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1255" indent="-2310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3301" indent="-2310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5347" indent="-2310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7394" indent="-2310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E50056-16FB-45A5-9FC3-2F05DE37BFB3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1388" y="746125"/>
            <a:ext cx="4975225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0825" indent="-2887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116" indent="-2310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162" indent="-2310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208" indent="-2310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1255" indent="-2310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3301" indent="-2310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5347" indent="-2310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7394" indent="-2310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6671B0-79AF-4674-8AF4-180425079346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24927A9-7ECB-45F5-8445-91224AFFAB1F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851DA0-1CBE-413B-91D2-B39FA237885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927A9-7ECB-45F5-8445-91224AFFAB1F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851DA0-1CBE-413B-91D2-B39FA23788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24927A9-7ECB-45F5-8445-91224AFFAB1F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851DA0-1CBE-413B-91D2-B39FA23788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922" y="1600203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ADF77-69C0-4ECA-A753-18EC38047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89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927A9-7ECB-45F5-8445-91224AFFAB1F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851DA0-1CBE-413B-91D2-B39FA23788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24927A9-7ECB-45F5-8445-91224AFFAB1F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9851DA0-1CBE-413B-91D2-B39FA237885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927A9-7ECB-45F5-8445-91224AFFAB1F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851DA0-1CBE-413B-91D2-B39FA23788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927A9-7ECB-45F5-8445-91224AFFAB1F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851DA0-1CBE-413B-91D2-B39FA23788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927A9-7ECB-45F5-8445-91224AFFAB1F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851DA0-1CBE-413B-91D2-B39FA23788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24927A9-7ECB-45F5-8445-91224AFFAB1F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851DA0-1CBE-413B-91D2-B39FA23788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927A9-7ECB-45F5-8445-91224AFFAB1F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851DA0-1CBE-413B-91D2-B39FA23788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927A9-7ECB-45F5-8445-91224AFFAB1F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851DA0-1CBE-413B-91D2-B39FA237885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24927A9-7ECB-45F5-8445-91224AFFAB1F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9851DA0-1CBE-413B-91D2-B39FA23788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package" Target="../embeddings/_____Microsoft_Excel1.xlsx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chart" Target="../charts/chart3.xml"/><Relationship Id="rId4" Type="http://schemas.openxmlformats.org/officeDocument/2006/relationships/diagramLayout" Target="../diagrams/layout8.xml"/><Relationship Id="rId9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package" Target="../embeddings/_____Microsoft_Excel5.xlsx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emf"/><Relationship Id="rId4" Type="http://schemas.openxmlformats.org/officeDocument/2006/relationships/package" Target="../embeddings/_____Microsoft_Excel7.xlsx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2" r="2827" b="50000"/>
          <a:stretch/>
        </p:blipFill>
        <p:spPr bwMode="auto">
          <a:xfrm>
            <a:off x="4776090" y="173934"/>
            <a:ext cx="3914798" cy="2088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05" y="228554"/>
            <a:ext cx="4176464" cy="2057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\\Bosss\обменник\Суппес О.В\фото для отчета 2018\Цветущий Боровский\Сибирская 2\сибирска 2 2017 на конкурс\IMG_046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89977"/>
            <a:ext cx="3902864" cy="211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\\Bosss\обменник\Суппес О.В\фото для отчета 2018\Открытие СК\g3M755m2go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05" y="2421984"/>
            <a:ext cx="4154425" cy="194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71214"/>
            <a:ext cx="7772400" cy="1584176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>
                <a:solidFill>
                  <a:srgbClr val="00B0F0"/>
                </a:solidFill>
                <a:cs typeface="Aharoni" panose="02010803020104030203" pitchFamily="2" charset="-79"/>
              </a:rPr>
              <a:t>БЮДЖЕТ ДЛЯ ГРАЖДАН</a:t>
            </a:r>
            <a:endParaRPr lang="ru-RU" sz="5400" b="1" i="1" dirty="0">
              <a:solidFill>
                <a:srgbClr val="00B0F0"/>
              </a:solidFill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140968"/>
            <a:ext cx="9105282" cy="180020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к решению о проекте  бюджета муниципального образования поселок Боровский на 2020 </a:t>
            </a:r>
            <a:r>
              <a:rPr lang="ru-RU" sz="2800" b="1" i="1" dirty="0">
                <a:solidFill>
                  <a:srgbClr val="FFFF00"/>
                </a:solidFill>
                <a:latin typeface="Arial Black" panose="020B0A04020102020204" pitchFamily="34" charset="0"/>
              </a:rPr>
              <a:t>год и плановый период </a:t>
            </a:r>
            <a:r>
              <a:rPr lang="ru-RU" sz="2800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2021  и 2022 </a:t>
            </a:r>
            <a:r>
              <a:rPr lang="ru-RU" sz="2800" b="1" i="1" dirty="0">
                <a:solidFill>
                  <a:srgbClr val="FFFF00"/>
                </a:solidFill>
                <a:latin typeface="Arial Black" panose="020B0A04020102020204" pitchFamily="34" charset="0"/>
              </a:rPr>
              <a:t>годов 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000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05" y="4479915"/>
            <a:ext cx="4422903" cy="2180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380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79916"/>
            <a:ext cx="3830856" cy="2180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47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420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latin typeface="Arial Black" panose="020B0A04020102020204" pitchFamily="34" charset="0"/>
              </a:rPr>
              <a:t>Какие налоги </a:t>
            </a:r>
            <a:r>
              <a:rPr lang="ru-RU" sz="2800" dirty="0" smtClean="0">
                <a:latin typeface="Arial Black" panose="020B0A04020102020204" pitchFamily="34" charset="0"/>
              </a:rPr>
              <a:t>поступают </a:t>
            </a:r>
            <a:r>
              <a:rPr lang="ru-RU" sz="2800" dirty="0">
                <a:latin typeface="Arial Black" panose="020B0A04020102020204" pitchFamily="34" charset="0"/>
              </a:rPr>
              <a:t>в </a:t>
            </a:r>
            <a:r>
              <a:rPr lang="ru-RU" sz="2800" dirty="0" smtClean="0">
                <a:latin typeface="Arial Black" panose="020B0A04020102020204" pitchFamily="34" charset="0"/>
              </a:rPr>
              <a:t>местный бюджет?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3543982"/>
              </p:ext>
            </p:extLst>
          </p:nvPr>
        </p:nvGraphicFramePr>
        <p:xfrm>
          <a:off x="107504" y="491228"/>
          <a:ext cx="9144000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813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7E4FF-BAC5-4BAE-BD49-F06472EC791C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25400" y="0"/>
            <a:ext cx="9121775" cy="549275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Межбюджетные трансферты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104996"/>
              </p:ext>
            </p:extLst>
          </p:nvPr>
        </p:nvGraphicFramePr>
        <p:xfrm>
          <a:off x="323850" y="1844675"/>
          <a:ext cx="8496300" cy="5002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150"/>
                <a:gridCol w="4248150"/>
              </a:tblGrid>
              <a:tr h="6479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 smtClean="0"/>
                        <a:t>Виды межбюджетных трансфертов</a:t>
                      </a:r>
                      <a:endParaRPr lang="ru-RU" sz="2000" dirty="0"/>
                    </a:p>
                  </a:txBody>
                  <a:tcPr marL="91433" marR="91433" marT="45715" marB="4571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 smtClean="0"/>
                        <a:t>Определение</a:t>
                      </a:r>
                      <a:endParaRPr lang="ru-RU" sz="2000" dirty="0"/>
                    </a:p>
                  </a:txBody>
                  <a:tcPr marL="91433" marR="91433" marT="45715" marB="45715"/>
                </a:tc>
              </a:tr>
              <a:tr h="12610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Дотации (от лат. “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Dotatio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» – дар, пожертвование)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15" marB="45715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Предоставляются</a:t>
                      </a:r>
                      <a:r>
                        <a:rPr lang="ru-RU" sz="2000" b="1" baseline="0" dirty="0" smtClean="0"/>
                        <a:t> без определения конкретной цели их использования</a:t>
                      </a:r>
                      <a:endParaRPr lang="ru-RU" sz="2000" b="1" dirty="0"/>
                    </a:p>
                  </a:txBody>
                  <a:tcPr marL="91433" marR="91433" marT="45715" marB="45715"/>
                </a:tc>
              </a:tr>
              <a:tr h="147494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Субвенции (от лат «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Subvenire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» - приходить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на помощь)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15" marB="45715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Предоставляются</a:t>
                      </a:r>
                      <a:r>
                        <a:rPr lang="ru-RU" sz="2000" b="1" baseline="0" dirty="0" smtClean="0"/>
                        <a:t> на финансирование «переданных» другим публично-правовым образованиям полномочий</a:t>
                      </a:r>
                      <a:endParaRPr lang="ru-RU" sz="2000" b="1" dirty="0"/>
                    </a:p>
                  </a:txBody>
                  <a:tcPr marL="91433" marR="91433" marT="45715" marB="45715"/>
                </a:tc>
              </a:tr>
              <a:tr h="126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Субсидии (от лат «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Subsidium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» - поддержка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15" marB="45715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Предоставляются на условиях долевого софинансирования расходов других бюджетов</a:t>
                      </a:r>
                      <a:endParaRPr lang="ru-RU" sz="2000" b="1" dirty="0"/>
                    </a:p>
                  </a:txBody>
                  <a:tcPr marL="91433" marR="91433" marT="45715" marB="45715"/>
                </a:tc>
              </a:tr>
            </a:tbl>
          </a:graphicData>
        </a:graphic>
      </p:graphicFrame>
      <p:sp>
        <p:nvSpPr>
          <p:cNvPr id="8" name="Рамка 7"/>
          <p:cNvSpPr/>
          <p:nvPr/>
        </p:nvSpPr>
        <p:spPr>
          <a:xfrm>
            <a:off x="119063" y="620713"/>
            <a:ext cx="8845550" cy="954087"/>
          </a:xfrm>
          <a:prstGeom prst="frame">
            <a:avLst>
              <a:gd name="adj1" fmla="val 30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Межбюджетные трансферты– денежные средства, перечисляемые из одного бюджета бюджетной системы Российской Федерации другому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5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C828D-D567-4665-BBED-91EB62CE4FB7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7" name="Блок-схема: внутренняя память 6"/>
          <p:cNvSpPr/>
          <p:nvPr/>
        </p:nvSpPr>
        <p:spPr>
          <a:xfrm>
            <a:off x="60325" y="44450"/>
            <a:ext cx="9085263" cy="625475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Расходы бюджета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653248" y="1988840"/>
          <a:ext cx="777686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Рамка 5"/>
          <p:cNvSpPr/>
          <p:nvPr/>
        </p:nvSpPr>
        <p:spPr>
          <a:xfrm>
            <a:off x="119063" y="765175"/>
            <a:ext cx="8845550" cy="1079500"/>
          </a:xfrm>
          <a:prstGeom prst="frame">
            <a:avLst>
              <a:gd name="adj1" fmla="val 494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Расходы бюджета </a:t>
            </a:r>
            <a:r>
              <a:rPr lang="ru-RU" sz="2800" dirty="0">
                <a:solidFill>
                  <a:schemeClr val="tx1"/>
                </a:solidFill>
              </a:rPr>
              <a:t>– </a:t>
            </a:r>
            <a:r>
              <a:rPr lang="ru-RU" sz="2800" b="1" dirty="0">
                <a:solidFill>
                  <a:schemeClr val="tx1"/>
                </a:solidFill>
              </a:rPr>
              <a:t>выплачиваемые из бюджета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                     денежные средства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96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F09B1-1FF8-4790-8955-CDF9E813DD29}" type="slidenum">
              <a:rPr lang="ru-RU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7" name="Блок-схема: внутренняя память 6"/>
          <p:cNvSpPr/>
          <p:nvPr/>
        </p:nvSpPr>
        <p:spPr>
          <a:xfrm>
            <a:off x="22225" y="44450"/>
            <a:ext cx="9121775" cy="504825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Расходные полномочия</a:t>
            </a:r>
          </a:p>
        </p:txBody>
      </p:sp>
      <p:sp>
        <p:nvSpPr>
          <p:cNvPr id="5" name="Рамка 4"/>
          <p:cNvSpPr/>
          <p:nvPr/>
        </p:nvSpPr>
        <p:spPr>
          <a:xfrm>
            <a:off x="22225" y="620713"/>
            <a:ext cx="9121775" cy="863600"/>
          </a:xfrm>
          <a:prstGeom prst="frame">
            <a:avLst>
              <a:gd name="adj1" fmla="val 494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Расходное обязательство – обязанность выплатить денежные средства из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                  соответствующего бюджета 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743829"/>
              </p:ext>
            </p:extLst>
          </p:nvPr>
        </p:nvGraphicFramePr>
        <p:xfrm>
          <a:off x="179388" y="1628775"/>
          <a:ext cx="8856662" cy="4909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172"/>
                <a:gridCol w="6552490"/>
              </a:tblGrid>
              <a:tr h="7010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/>
                        <a:t>Расходные полномочия</a:t>
                      </a:r>
                      <a:endParaRPr lang="ru-RU" sz="2000" dirty="0"/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 marT="45721" marB="45721"/>
                </a:tc>
              </a:tr>
              <a:tr h="109918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Государственные полномочия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Вопросы, отнесенные федеральным законодательством к компетенции субъекта РФ, переданные для осуществления на уровень органов местного самоуправления в установленном порядке 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(осуществляются за счет субвенций)</a:t>
                      </a:r>
                      <a:endParaRPr lang="ru-RU" sz="16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21" marB="45721"/>
                </a:tc>
              </a:tr>
              <a:tr h="1468616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Вопросы местного значения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Вопросы непосредственного обеспечения жизнедеятельности населения муниципального образования, решение которых в соответствии с Конституцией РФ и Федеральным законом  № 131 - ФЗ  осуществляется органами местного самоуправления самостоятельно   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(за счет собственных доходов местных бюджетов)</a:t>
                      </a:r>
                      <a:endParaRPr lang="ru-RU" sz="1600" b="1" i="1" u="none" dirty="0">
                        <a:solidFill>
                          <a:srgbClr val="FF0000"/>
                        </a:solidFill>
                      </a:endParaRPr>
                    </a:p>
                  </a:txBody>
                  <a:tcPr marL="91437" marR="91437" marT="45721" marB="45721"/>
                </a:tc>
              </a:tr>
              <a:tr h="1395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Дополнительные расходные обязательства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Вопросы, не отнесенные к компетенции органов местного самоуправления других муниципальных образований, органов государственной власти и не исключенные из их компетенции федеральными законами и законами субъектов РФ 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(осуществляются за счет собственных доходов местных бюджетов)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7" marR="91437" marT="45721" marB="4572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75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7DD7C-8405-4F84-8005-A9E3FC0950D7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7" name="Блок-схема: внутренняя память 6"/>
          <p:cNvSpPr/>
          <p:nvPr/>
        </p:nvSpPr>
        <p:spPr>
          <a:xfrm>
            <a:off x="22225" y="-4763"/>
            <a:ext cx="9144000" cy="481013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Расходы бюджета по основным функциям (разделам)</a:t>
            </a:r>
          </a:p>
        </p:txBody>
      </p:sp>
      <p:grpSp>
        <p:nvGrpSpPr>
          <p:cNvPr id="14340" name="Group 6"/>
          <p:cNvGrpSpPr>
            <a:grpSpLocks noChangeAspect="1"/>
          </p:cNvGrpSpPr>
          <p:nvPr/>
        </p:nvGrpSpPr>
        <p:grpSpPr bwMode="auto">
          <a:xfrm>
            <a:off x="0" y="461963"/>
            <a:ext cx="9144000" cy="663575"/>
            <a:chOff x="0" y="527"/>
            <a:chExt cx="5760" cy="418"/>
          </a:xfrm>
        </p:grpSpPr>
        <p:sp>
          <p:nvSpPr>
            <p:cNvPr id="14353" name="AutoShape 7"/>
            <p:cNvSpPr>
              <a:spLocks noChangeAspect="1" noChangeArrowheads="1" noTextEdit="1"/>
            </p:cNvSpPr>
            <p:nvPr/>
          </p:nvSpPr>
          <p:spPr bwMode="auto">
            <a:xfrm>
              <a:off x="0" y="527"/>
              <a:ext cx="5760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14354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"/>
              <a:ext cx="5765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 rot="16200000">
            <a:off x="-1795462" y="2955925"/>
            <a:ext cx="4368800" cy="708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0100  «Общегосударственные вопросы»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507999" y="3017550"/>
            <a:ext cx="4368800" cy="584775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  <a:cs typeface="+mn-cs"/>
              </a:rPr>
              <a:t>0300  «Национальная безопасность и правоохранительная деятельность»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198438" y="3140661"/>
            <a:ext cx="43688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  <a:cs typeface="+mn-cs"/>
              </a:rPr>
              <a:t>0400  «Национальная экономика»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858044" y="2955131"/>
            <a:ext cx="4370388" cy="708025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0500  «Жилищно-коммунальное хозяйство»</a:t>
            </a:r>
          </a:p>
        </p:txBody>
      </p:sp>
      <p:sp>
        <p:nvSpPr>
          <p:cNvPr id="13" name="Рамка 12"/>
          <p:cNvSpPr/>
          <p:nvPr/>
        </p:nvSpPr>
        <p:spPr>
          <a:xfrm>
            <a:off x="25400" y="5667375"/>
            <a:ext cx="9126538" cy="962819"/>
          </a:xfrm>
          <a:prstGeom prst="frame">
            <a:avLst>
              <a:gd name="adj1" fmla="val 3718"/>
            </a:avLst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tx1"/>
                </a:solidFill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функции.</a:t>
            </a:r>
          </a:p>
        </p:txBody>
      </p:sp>
      <p:sp>
        <p:nvSpPr>
          <p:cNvPr id="14346" name="Rectangle 28"/>
          <p:cNvSpPr>
            <a:spLocks noChangeArrowheads="1"/>
          </p:cNvSpPr>
          <p:nvPr/>
        </p:nvSpPr>
        <p:spPr bwMode="auto">
          <a:xfrm>
            <a:off x="215900" y="6491288"/>
            <a:ext cx="867727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b="1"/>
              <a:t>Полный перечень разделов и подразделов классификации расходов бюджетов приведен в статье 21 Бюджетного кодекса РФ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2158206" y="3129757"/>
            <a:ext cx="4411663" cy="40005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0700  «Образование»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2785268" y="3163680"/>
            <a:ext cx="4405313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  <a:cs typeface="+mn-cs"/>
              </a:rPr>
              <a:t>0800  «Культура, кинематография»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4076700" y="3127376"/>
            <a:ext cx="4416425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1000  «Социальная политика»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4724400" y="3127961"/>
            <a:ext cx="4416425" cy="338554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  <a:cs typeface="+mn-cs"/>
              </a:rPr>
              <a:t>1100  «Физическая культура и спорт»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1125325" y="3165661"/>
            <a:ext cx="4339801" cy="40011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+mn-lt"/>
                <a:cs typeface="+mn-cs"/>
              </a:rPr>
              <a:t>0200  </a:t>
            </a:r>
            <a:r>
              <a:rPr lang="ru-RU" sz="2000" b="1" dirty="0">
                <a:latin typeface="+mn-lt"/>
                <a:cs typeface="+mn-cs"/>
              </a:rPr>
              <a:t>«Национальная </a:t>
            </a:r>
            <a:r>
              <a:rPr lang="ru-RU" sz="2000" b="1" dirty="0" smtClean="0">
                <a:latin typeface="+mn-lt"/>
                <a:cs typeface="+mn-cs"/>
              </a:rPr>
              <a:t>оборона»</a:t>
            </a:r>
            <a:endParaRPr lang="ru-RU" sz="2000" b="1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90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7979590" cy="374441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развития экономики поселка Боровский</a:t>
            </a:r>
          </a:p>
          <a:p>
            <a:pPr algn="ctr"/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прогнозом социально-экономического развития </a:t>
            </a:r>
            <a:r>
              <a:rPr lang="ru-RU" alt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образования поселок Боровский на 2020 </a:t>
            </a: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год и на плановый период </a:t>
            </a:r>
            <a:r>
              <a:rPr lang="ru-RU" alt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2022 годов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97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07950" y="4149725"/>
            <a:ext cx="7307263" cy="2232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92275" y="981075"/>
            <a:ext cx="7380288" cy="292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125" y="6381750"/>
            <a:ext cx="2133600" cy="365125"/>
          </a:xfrm>
        </p:spPr>
        <p:txBody>
          <a:bodyPr>
            <a:normAutofit/>
          </a:bodyPr>
          <a:lstStyle/>
          <a:p>
            <a:pPr>
              <a:defRPr/>
            </a:pPr>
            <a:fld id="{B91E31E2-C459-40AA-BE94-1EC6F14E2909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872208" y="1162487"/>
            <a:ext cx="7020272" cy="227754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63500" dist="50800" dir="8100000">
              <a:schemeClr val="accent1">
                <a:lumMod val="75000"/>
                <a:alpha val="50000"/>
              </a:schemeClr>
            </a:inn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00"/>
              </a:spcBef>
              <a:buClrTx/>
              <a:buFontTx/>
              <a:buNone/>
              <a:defRPr/>
            </a:pPr>
            <a:r>
              <a:rPr lang="ru-RU" altLang="ru-RU" sz="1300" b="1" dirty="0" smtClean="0">
                <a:solidFill>
                  <a:srgbClr val="686868"/>
                </a:solidFill>
                <a:latin typeface="Tahoma" pitchFamily="34" charset="0"/>
                <a:cs typeface="+mn-cs"/>
              </a:rPr>
              <a:t>              </a:t>
            </a:r>
            <a:r>
              <a:rPr lang="ru-RU" altLang="ru-RU" sz="1300" b="1" dirty="0" smtClean="0">
                <a:latin typeface="Tahoma" pitchFamily="34" charset="0"/>
                <a:cs typeface="+mn-cs"/>
              </a:rPr>
              <a:t>на 01.01.2019г. – 18863 человек,</a:t>
            </a:r>
          </a:p>
          <a:p>
            <a:pPr>
              <a:spcBef>
                <a:spcPts val="600"/>
              </a:spcBef>
              <a:buClrTx/>
              <a:buFontTx/>
              <a:buNone/>
              <a:defRPr/>
            </a:pPr>
            <a:r>
              <a:rPr lang="ru-RU" altLang="ru-RU" sz="1300" b="1" dirty="0" smtClean="0">
                <a:latin typeface="Tahoma" pitchFamily="34" charset="0"/>
                <a:cs typeface="+mn-cs"/>
              </a:rPr>
              <a:t>              на 01.01.2023 г. – 20300 человек. </a:t>
            </a:r>
          </a:p>
          <a:p>
            <a:pPr>
              <a:spcBef>
                <a:spcPts val="600"/>
              </a:spcBef>
              <a:buClrTx/>
              <a:buFontTx/>
              <a:buNone/>
              <a:defRPr/>
            </a:pPr>
            <a:r>
              <a:rPr lang="ru-RU" altLang="ru-RU" sz="1300" b="1" dirty="0" smtClean="0">
                <a:latin typeface="Tahoma" pitchFamily="34" charset="0"/>
                <a:cs typeface="+mn-cs"/>
              </a:rPr>
              <a:t>              Величина естественного прироста в 2018г. составила 77 человека.</a:t>
            </a:r>
          </a:p>
          <a:p>
            <a:pPr>
              <a:spcBef>
                <a:spcPts val="600"/>
              </a:spcBef>
              <a:buClrTx/>
              <a:buFontTx/>
              <a:buNone/>
              <a:defRPr/>
            </a:pPr>
            <a:r>
              <a:rPr lang="ru-RU" altLang="ru-RU" sz="1300" b="1" dirty="0" smtClean="0">
                <a:latin typeface="Tahoma" pitchFamily="34" charset="0"/>
                <a:cs typeface="+mn-cs"/>
              </a:rPr>
              <a:t>                  В прогнозируемом периоде 2020-2022 гг. ежегодный естественный                     прирост населения составит 80 -90 человек.</a:t>
            </a:r>
          </a:p>
          <a:p>
            <a:pPr>
              <a:spcBef>
                <a:spcPts val="600"/>
              </a:spcBef>
              <a:buClrTx/>
              <a:buFontTx/>
              <a:buNone/>
              <a:defRPr/>
            </a:pPr>
            <a:r>
              <a:rPr lang="ru-RU" altLang="ru-RU" sz="1300" b="1" dirty="0" smtClean="0">
                <a:latin typeface="Tahoma" pitchFamily="34" charset="0"/>
                <a:cs typeface="+mn-cs"/>
              </a:rPr>
              <a:t>Величина миграционного прироста населения за период с 2019 г. по 2022г. составит 200 человек.</a:t>
            </a:r>
          </a:p>
          <a:p>
            <a:pPr>
              <a:spcBef>
                <a:spcPts val="600"/>
              </a:spcBef>
              <a:buClrTx/>
              <a:buFontTx/>
              <a:buNone/>
              <a:defRPr/>
            </a:pPr>
            <a:r>
              <a:rPr lang="ru-RU" altLang="ru-RU" sz="1300" b="1" dirty="0" smtClean="0">
                <a:latin typeface="Tahoma" pitchFamily="34" charset="0"/>
                <a:cs typeface="+mn-cs"/>
              </a:rPr>
              <a:t>В прогнозируемом периоде 2019-2023гг. ожидается увеличение численности населения на 1120 человек .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393476" y="4568725"/>
            <a:ext cx="6698804" cy="14525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  <a:defRPr/>
            </a:pPr>
            <a:r>
              <a:rPr lang="ru-RU" altLang="ru-RU" sz="1300" b="1" dirty="0" smtClean="0">
                <a:latin typeface="Tahoma" pitchFamily="34" charset="0"/>
                <a:cs typeface="+mn-cs"/>
              </a:rPr>
              <a:t>В</a:t>
            </a:r>
            <a:r>
              <a:rPr lang="ru-RU" altLang="ru-RU" sz="1300" b="1" dirty="0" smtClean="0">
                <a:solidFill>
                  <a:srgbClr val="5F5F5F"/>
                </a:solidFill>
                <a:latin typeface="Tahoma" pitchFamily="34" charset="0"/>
                <a:cs typeface="+mn-cs"/>
              </a:rPr>
              <a:t> </a:t>
            </a:r>
            <a:r>
              <a:rPr lang="ru-RU" altLang="ru-RU" sz="1300" b="1" dirty="0" smtClean="0">
                <a:latin typeface="Tahoma" pitchFamily="34" charset="0"/>
                <a:cs typeface="+mn-cs"/>
              </a:rPr>
              <a:t>экономике поселка в 2019 году было занято около 40 % населения.</a:t>
            </a:r>
          </a:p>
          <a:p>
            <a:pPr>
              <a:spcBef>
                <a:spcPts val="700"/>
              </a:spcBef>
              <a:buClrTx/>
              <a:buFontTx/>
              <a:buNone/>
              <a:defRPr/>
            </a:pPr>
            <a:r>
              <a:rPr lang="ru-RU" altLang="ru-RU" sz="1300" b="1" dirty="0" smtClean="0">
                <a:latin typeface="Tahoma" pitchFamily="34" charset="0"/>
                <a:cs typeface="+mn-cs"/>
              </a:rPr>
              <a:t> В 2019году уровень зарегистрированной безработицы составил </a:t>
            </a:r>
            <a:r>
              <a:rPr lang="ru-RU" altLang="ru-RU" sz="1300" b="1" dirty="0" smtClean="0">
                <a:latin typeface="Tahoma" pitchFamily="34" charset="0"/>
              </a:rPr>
              <a:t>0,8</a:t>
            </a:r>
            <a:r>
              <a:rPr lang="ru-RU" altLang="ru-RU" sz="1300" b="1" dirty="0" smtClean="0">
                <a:latin typeface="Tahoma" pitchFamily="34" charset="0"/>
                <a:cs typeface="+mn-cs"/>
              </a:rPr>
              <a:t> %.</a:t>
            </a:r>
          </a:p>
          <a:p>
            <a:pPr>
              <a:spcBef>
                <a:spcPts val="700"/>
              </a:spcBef>
              <a:buClrTx/>
              <a:buFontTx/>
              <a:buNone/>
              <a:defRPr/>
            </a:pPr>
            <a:r>
              <a:rPr lang="ru-RU" altLang="ru-RU" sz="1300" b="1" dirty="0" smtClean="0">
                <a:latin typeface="Tahoma" pitchFamily="34" charset="0"/>
                <a:cs typeface="+mn-cs"/>
              </a:rPr>
              <a:t>К концу 2019 года уровень зарегистрированной безработицы </a:t>
            </a:r>
          </a:p>
          <a:p>
            <a:pPr>
              <a:spcBef>
                <a:spcPts val="700"/>
              </a:spcBef>
              <a:buClrTx/>
              <a:buFontTx/>
              <a:buNone/>
              <a:defRPr/>
            </a:pPr>
            <a:r>
              <a:rPr lang="ru-RU" altLang="ru-RU" sz="1300" b="1" dirty="0" smtClean="0">
                <a:latin typeface="Tahoma" pitchFamily="34" charset="0"/>
                <a:cs typeface="+mn-cs"/>
              </a:rPr>
              <a:t>достигнет 0,8% и сохранится </a:t>
            </a:r>
            <a:r>
              <a:rPr lang="ru-RU" altLang="ru-RU" sz="1300" b="1" dirty="0" smtClean="0">
                <a:latin typeface="Tahoma" pitchFamily="34" charset="0"/>
              </a:rPr>
              <a:t>примерно </a:t>
            </a:r>
            <a:r>
              <a:rPr lang="ru-RU" altLang="ru-RU" sz="1300" b="1" dirty="0" smtClean="0">
                <a:latin typeface="Tahoma" pitchFamily="34" charset="0"/>
                <a:cs typeface="+mn-cs"/>
              </a:rPr>
              <a:t>на том же уровне в течение</a:t>
            </a:r>
          </a:p>
          <a:p>
            <a:pPr>
              <a:spcBef>
                <a:spcPts val="700"/>
              </a:spcBef>
              <a:buClrTx/>
              <a:buFontTx/>
              <a:buNone/>
              <a:defRPr/>
            </a:pPr>
            <a:r>
              <a:rPr lang="ru-RU" altLang="ru-RU" sz="1300" b="1" dirty="0" smtClean="0">
                <a:latin typeface="Tahoma" pitchFamily="34" charset="0"/>
                <a:cs typeface="+mn-cs"/>
              </a:rPr>
              <a:t> всего прогнозируемого периода 2020-2022гг.</a:t>
            </a: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6011863" y="5157788"/>
            <a:ext cx="2495550" cy="7286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algn="ctr">
            <a:solidFill>
              <a:srgbClr val="0587BB"/>
            </a:solidFill>
            <a:round/>
            <a:headEnd/>
            <a:tailEnd/>
          </a:ln>
          <a:effectLst>
            <a:outerShdw dist="107763" dir="8100000" algn="ctr" rotWithShape="0">
              <a:srgbClr val="DDDDDD">
                <a:alpha val="50000"/>
              </a:srgbClr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800" b="1" kern="0" dirty="0" smtClean="0">
                <a:solidFill>
                  <a:srgbClr val="046996"/>
                </a:solidFill>
                <a:latin typeface="Tahoma" pitchFamily="34" charset="0"/>
                <a:cs typeface="Tahoma" pitchFamily="34" charset="0"/>
              </a:rPr>
              <a:t>Трудовые ресурсы</a:t>
            </a:r>
            <a:endParaRPr lang="ru-RU" altLang="ru-RU" sz="1800" kern="0" dirty="0" smtClean="0">
              <a:solidFill>
                <a:srgbClr val="04699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AutoShape 17"/>
          <p:cNvSpPr>
            <a:spLocks noChangeArrowheads="1"/>
          </p:cNvSpPr>
          <p:nvPr/>
        </p:nvSpPr>
        <p:spPr bwMode="auto">
          <a:xfrm>
            <a:off x="107950" y="1412875"/>
            <a:ext cx="2495550" cy="7286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algn="ctr">
            <a:solidFill>
              <a:srgbClr val="0587BB"/>
            </a:solidFill>
            <a:round/>
            <a:headEnd/>
            <a:tailEnd/>
          </a:ln>
          <a:effectLst>
            <a:outerShdw dist="107763" dir="8100000" algn="ctr" rotWithShape="0">
              <a:srgbClr val="DDDDDD">
                <a:alpha val="50000"/>
              </a:srgbClr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800" b="1" kern="0" dirty="0" smtClean="0">
                <a:solidFill>
                  <a:srgbClr val="046996"/>
                </a:solidFill>
                <a:latin typeface="Tahoma" pitchFamily="34" charset="0"/>
                <a:cs typeface="Tahoma" pitchFamily="34" charset="0"/>
              </a:rPr>
              <a:t>Численность населения </a:t>
            </a:r>
          </a:p>
        </p:txBody>
      </p:sp>
      <p:sp>
        <p:nvSpPr>
          <p:cNvPr id="13" name="Блок-схема: внутренняя память 12"/>
          <p:cNvSpPr/>
          <p:nvPr/>
        </p:nvSpPr>
        <p:spPr>
          <a:xfrm>
            <a:off x="-19050" y="44449"/>
            <a:ext cx="9163050" cy="936625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tx1"/>
                </a:solidFill>
              </a:rPr>
              <a:t>Прогноз социально-экономического развития </a:t>
            </a:r>
            <a:r>
              <a:rPr lang="ru-RU" sz="2200" b="1" dirty="0" smtClean="0">
                <a:solidFill>
                  <a:schemeClr val="tx1"/>
                </a:solidFill>
              </a:rPr>
              <a:t>поселка Боровский</a:t>
            </a:r>
            <a:endParaRPr lang="ru-RU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21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1152"/>
            <a:ext cx="8532441" cy="780696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>
                <a:latin typeface="Arial Black" panose="020B0A04020102020204" pitchFamily="34" charset="0"/>
              </a:rPr>
              <a:t>Ввод жилых домов, тыс.м2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642092"/>
              </p:ext>
            </p:extLst>
          </p:nvPr>
        </p:nvGraphicFramePr>
        <p:xfrm>
          <a:off x="395536" y="1268760"/>
          <a:ext cx="4679950" cy="5088237"/>
        </p:xfrm>
        <a:graphic>
          <a:graphicData uri="http://schemas.openxmlformats.org/drawingml/2006/table">
            <a:tbl>
              <a:tblPr/>
              <a:tblGrid>
                <a:gridCol w="2446159"/>
                <a:gridCol w="2233791"/>
              </a:tblGrid>
              <a:tr h="761773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charset="0"/>
                        </a:rPr>
                        <a:t>2015 год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charset="0"/>
                        </a:rPr>
                        <a:t>отчет</a:t>
                      </a:r>
                    </a:p>
                  </a:txBody>
                  <a:tcPr marL="91414" marR="91414" marT="45626" marB="4562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charset="0"/>
                        </a:rPr>
                        <a:t>17,7</a:t>
                      </a:r>
                    </a:p>
                  </a:txBody>
                  <a:tcPr marL="91414" marR="91414" marT="45626" marB="4562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1773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charset="0"/>
                        </a:rPr>
                        <a:t>2016 год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charset="0"/>
                        </a:rPr>
                        <a:t>отчет</a:t>
                      </a:r>
                    </a:p>
                  </a:txBody>
                  <a:tcPr marL="91414" marR="91414" marT="45626" marB="4562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charset="0"/>
                        </a:rPr>
                        <a:t>27,1</a:t>
                      </a:r>
                    </a:p>
                  </a:txBody>
                  <a:tcPr marL="91414" marR="91414" marT="45626" marB="4562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4377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charset="0"/>
                        </a:rPr>
                        <a:t>2017 год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charset="0"/>
                        </a:rPr>
                        <a:t>отчет</a:t>
                      </a:r>
                    </a:p>
                  </a:txBody>
                  <a:tcPr marL="91414" marR="91414" marT="45626" marB="4562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charset="0"/>
                        </a:rPr>
                        <a:t>11,7</a:t>
                      </a:r>
                    </a:p>
                  </a:txBody>
                  <a:tcPr marL="91414" marR="91414" marT="45626" marB="4562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1773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charset="0"/>
                        </a:rPr>
                        <a:t>2018 год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charset="0"/>
                        </a:rPr>
                        <a:t>отчет</a:t>
                      </a:r>
                    </a:p>
                  </a:txBody>
                  <a:tcPr marL="91414" marR="91414" marT="45626" marB="4562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charset="0"/>
                        </a:rPr>
                        <a:t>28,6</a:t>
                      </a:r>
                    </a:p>
                  </a:txBody>
                  <a:tcPr marL="91414" marR="91414" marT="45626" marB="4562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1773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charset="0"/>
                        </a:rPr>
                        <a:t>2019 год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charset="0"/>
                        </a:rPr>
                        <a:t>оценка</a:t>
                      </a:r>
                    </a:p>
                  </a:txBody>
                  <a:tcPr marL="91414" marR="91414" marT="45626" marB="4562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charset="0"/>
                        </a:rPr>
                        <a:t>20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marL="91414" marR="91414" marT="45626" marB="4562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1773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charset="0"/>
                        </a:rPr>
                        <a:t>2020 год-2022 год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charset="0"/>
                        </a:rPr>
                        <a:t>прогноз</a:t>
                      </a:r>
                    </a:p>
                  </a:txBody>
                  <a:tcPr marL="91414" marR="91414" marT="45626" marB="4562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charset="0"/>
                        </a:rPr>
                        <a:t>20</a:t>
                      </a:r>
                    </a:p>
                  </a:txBody>
                  <a:tcPr marL="91414" marR="91414" marT="45626" marB="4562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3" descr="\\Bosss\обменник\Суппес О.В\ДОМА фото\ЖК Шоколад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57990"/>
            <a:ext cx="3348372" cy="248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\\Bosss\обменник\Суппес О.В\ДОМА фото\14_00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33056"/>
            <a:ext cx="345638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3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Общие характеристики </a:t>
            </a:r>
            <a:endParaRPr lang="ru-RU" altLang="ru-RU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бюджета муниципального образования поселок Боровский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51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B7E79-744F-4E46-8FDC-C8A560076589}" type="slidenum">
              <a:rPr lang="ru-RU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15916021"/>
              </p:ext>
            </p:extLst>
          </p:nvPr>
        </p:nvGraphicFramePr>
        <p:xfrm>
          <a:off x="125760" y="548680"/>
          <a:ext cx="889248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Блок-схема: внутренняя память 5"/>
          <p:cNvSpPr/>
          <p:nvPr/>
        </p:nvSpPr>
        <p:spPr>
          <a:xfrm>
            <a:off x="0" y="-26988"/>
            <a:ext cx="9144000" cy="1007716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tx1"/>
                </a:solidFill>
              </a:rPr>
              <a:t>Основные направления бюджетной политики </a:t>
            </a:r>
            <a:r>
              <a:rPr lang="ru-RU" sz="2200" b="1" dirty="0" smtClean="0">
                <a:solidFill>
                  <a:schemeClr val="tx1"/>
                </a:solidFill>
              </a:rPr>
              <a:t>муниципального образования поселок Боровский на 2020 </a:t>
            </a:r>
            <a:r>
              <a:rPr lang="ru-RU" sz="2200" b="1" dirty="0">
                <a:solidFill>
                  <a:schemeClr val="tx1"/>
                </a:solidFill>
              </a:rPr>
              <a:t>год и на плановый период </a:t>
            </a:r>
            <a:r>
              <a:rPr lang="ru-RU" sz="2200" b="1" dirty="0" smtClean="0">
                <a:solidFill>
                  <a:schemeClr val="tx1"/>
                </a:solidFill>
              </a:rPr>
              <a:t>2021 </a:t>
            </a:r>
            <a:r>
              <a:rPr lang="ru-RU" sz="2200" b="1" dirty="0">
                <a:solidFill>
                  <a:schemeClr val="tx1"/>
                </a:solidFill>
              </a:rPr>
              <a:t>и </a:t>
            </a:r>
            <a:r>
              <a:rPr lang="ru-RU" sz="2200" b="1" dirty="0" smtClean="0">
                <a:solidFill>
                  <a:schemeClr val="tx1"/>
                </a:solidFill>
              </a:rPr>
              <a:t>2022 годов</a:t>
            </a:r>
            <a:endParaRPr lang="ru-RU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26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7520940" cy="3579849"/>
          </a:xfrm>
        </p:spPr>
        <p:txBody>
          <a:bodyPr>
            <a:normAutofit/>
          </a:bodyPr>
          <a:lstStyle/>
          <a:p>
            <a:endParaRPr lang="ru-RU" altLang="ru-RU" sz="6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Вводная часть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46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873B7-17F2-4EB7-A5CF-B5F383A2D377}" type="slidenum">
              <a:rPr lang="ru-RU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22225" y="-26988"/>
            <a:ext cx="9121775" cy="1079501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chemeClr val="tx1"/>
                </a:solidFill>
              </a:rPr>
              <a:t>Основные параметры </a:t>
            </a:r>
            <a:r>
              <a:rPr lang="ru-RU" sz="2300" b="1" dirty="0" smtClean="0">
                <a:solidFill>
                  <a:schemeClr val="tx1"/>
                </a:solidFill>
              </a:rPr>
              <a:t>бюджета</a:t>
            </a:r>
            <a:endParaRPr lang="ru-RU" sz="23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chemeClr val="tx1"/>
                </a:solidFill>
              </a:rPr>
              <a:t>на </a:t>
            </a:r>
            <a:r>
              <a:rPr lang="ru-RU" sz="2300" b="1" dirty="0" smtClean="0">
                <a:solidFill>
                  <a:schemeClr val="tx1"/>
                </a:solidFill>
              </a:rPr>
              <a:t>2019, 2020 </a:t>
            </a:r>
            <a:r>
              <a:rPr lang="ru-RU" sz="2300" b="1" dirty="0">
                <a:solidFill>
                  <a:schemeClr val="tx1"/>
                </a:solidFill>
              </a:rPr>
              <a:t>годы и на плановый период </a:t>
            </a:r>
            <a:r>
              <a:rPr lang="ru-RU" sz="2300" b="1" dirty="0" smtClean="0">
                <a:solidFill>
                  <a:schemeClr val="tx1"/>
                </a:solidFill>
              </a:rPr>
              <a:t>2021 </a:t>
            </a:r>
            <a:r>
              <a:rPr lang="ru-RU" sz="2300" b="1" dirty="0">
                <a:solidFill>
                  <a:schemeClr val="tx1"/>
                </a:solidFill>
              </a:rPr>
              <a:t>и </a:t>
            </a:r>
            <a:r>
              <a:rPr lang="ru-RU" sz="2300" b="1" dirty="0" smtClean="0">
                <a:solidFill>
                  <a:schemeClr val="tx1"/>
                </a:solidFill>
              </a:rPr>
              <a:t>2022 </a:t>
            </a:r>
            <a:r>
              <a:rPr lang="ru-RU" sz="2300" b="1" dirty="0">
                <a:solidFill>
                  <a:schemeClr val="tx1"/>
                </a:solidFill>
              </a:rPr>
              <a:t>годов</a:t>
            </a:r>
          </a:p>
        </p:txBody>
      </p:sp>
      <p:sp>
        <p:nvSpPr>
          <p:cNvPr id="26628" name="TextBox 1"/>
          <p:cNvSpPr txBox="1">
            <a:spLocks noChangeArrowheads="1"/>
          </p:cNvSpPr>
          <p:nvPr/>
        </p:nvSpPr>
        <p:spPr bwMode="auto">
          <a:xfrm>
            <a:off x="7812088" y="1089025"/>
            <a:ext cx="1152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altLang="ru-RU" b="1"/>
              <a:t>млн. руб.</a:t>
            </a:r>
          </a:p>
        </p:txBody>
      </p:sp>
      <p:graphicFrame>
        <p:nvGraphicFramePr>
          <p:cNvPr id="26629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59372"/>
              </p:ext>
            </p:extLst>
          </p:nvPr>
        </p:nvGraphicFramePr>
        <p:xfrm>
          <a:off x="246062" y="1458913"/>
          <a:ext cx="8674100" cy="5138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Лист" r:id="rId4" imgW="8715375" imgH="4448270" progId="Excel.Sheet.12">
                  <p:embed/>
                </p:oleObj>
              </mc:Choice>
              <mc:Fallback>
                <p:oleObj name="Лист" r:id="rId4" imgW="8715375" imgH="444827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2" y="1458913"/>
                        <a:ext cx="8674100" cy="5138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507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Доходы </a:t>
            </a:r>
          </a:p>
          <a:p>
            <a:pPr marL="0" indent="0" algn="ctr">
              <a:buNone/>
            </a:pPr>
            <a:r>
              <a:rPr lang="ru-RU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бюджета муниципального образования поселок Боровский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31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6001" y="333375"/>
            <a:ext cx="9108000" cy="863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 b="1" smtClean="0"/>
              <a:t>Из каких поступлений в настоящее время формируется доходная часть бюджета?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" y="1196756"/>
          <a:ext cx="9252520" cy="53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773114"/>
              </p:ext>
            </p:extLst>
          </p:nvPr>
        </p:nvGraphicFramePr>
        <p:xfrm>
          <a:off x="112721" y="4581526"/>
          <a:ext cx="2942560" cy="208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159953"/>
              </p:ext>
            </p:extLst>
          </p:nvPr>
        </p:nvGraphicFramePr>
        <p:xfrm>
          <a:off x="3352721" y="4652963"/>
          <a:ext cx="2942560" cy="208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5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2185838"/>
              </p:ext>
            </p:extLst>
          </p:nvPr>
        </p:nvGraphicFramePr>
        <p:xfrm>
          <a:off x="6180881" y="4652963"/>
          <a:ext cx="2942560" cy="208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54536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b="1" dirty="0" smtClean="0"/>
              <a:t>Бюджет 2019-2022 года (собственные доходы)</a:t>
            </a:r>
          </a:p>
        </p:txBody>
      </p:sp>
      <p:graphicFrame>
        <p:nvGraphicFramePr>
          <p:cNvPr id="5123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102008540"/>
              </p:ext>
            </p:extLst>
          </p:nvPr>
        </p:nvGraphicFramePr>
        <p:xfrm>
          <a:off x="324000" y="1628776"/>
          <a:ext cx="8428319" cy="5147629"/>
        </p:xfrm>
        <a:graphic>
          <a:graphicData uri="http://schemas.openxmlformats.org/drawingml/2006/table">
            <a:tbl>
              <a:tblPr/>
              <a:tblGrid>
                <a:gridCol w="1831252"/>
                <a:gridCol w="1567620"/>
                <a:gridCol w="1698255"/>
                <a:gridCol w="1632937"/>
                <a:gridCol w="1698255"/>
              </a:tblGrid>
              <a:tr h="1977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2944" marR="82944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2019 год,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млн.руб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</a:p>
                  </a:txBody>
                  <a:tcPr marL="82944" marR="8294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2020 год,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млн.руб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</a:p>
                  </a:txBody>
                  <a:tcPr marL="82944" marR="8294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2021 год,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млн.руб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</a:p>
                  </a:txBody>
                  <a:tcPr marL="82944" marR="8294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2022 год,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млн.руб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</a:p>
                  </a:txBody>
                  <a:tcPr marL="82944" marR="8294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Собственные доходы</a:t>
                      </a:r>
                    </a:p>
                  </a:txBody>
                  <a:tcPr marL="82944" marR="82944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28,3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4" marR="8294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28,4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4" marR="8294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29,3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4" marR="8294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29,9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4" marR="8294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Разница с предыдущем годом</a:t>
                      </a:r>
                    </a:p>
                  </a:txBody>
                  <a:tcPr marL="82944" marR="82944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82944" marR="8294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+0,1</a:t>
                      </a:r>
                    </a:p>
                  </a:txBody>
                  <a:tcPr marL="82944" marR="8294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+0,9</a:t>
                      </a:r>
                    </a:p>
                  </a:txBody>
                  <a:tcPr marL="82944" marR="8294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+0,6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4" marR="8294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29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921" y="274639"/>
            <a:ext cx="8229600" cy="5619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dirty="0" smtClean="0"/>
              <a:t>Собственные доходы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872331254"/>
              </p:ext>
            </p:extLst>
          </p:nvPr>
        </p:nvGraphicFramePr>
        <p:xfrm>
          <a:off x="260640" y="906464"/>
          <a:ext cx="8490240" cy="5042815"/>
        </p:xfrm>
        <a:graphic>
          <a:graphicData uri="http://schemas.openxmlformats.org/drawingml/2006/table">
            <a:tbl>
              <a:tblPr/>
              <a:tblGrid>
                <a:gridCol w="2808615"/>
                <a:gridCol w="1959499"/>
                <a:gridCol w="2024816"/>
                <a:gridCol w="1697310"/>
              </a:tblGrid>
              <a:tr h="11889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Доходы</a:t>
                      </a:r>
                    </a:p>
                  </a:txBody>
                  <a:tcPr marL="82943" marR="82943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2019 год, млн. руб.</a:t>
                      </a:r>
                    </a:p>
                  </a:txBody>
                  <a:tcPr marL="82943" marR="82943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2020 год, млн. руб.</a:t>
                      </a:r>
                    </a:p>
                  </a:txBody>
                  <a:tcPr marL="82943" marR="82943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Разница, млн. руб.</a:t>
                      </a:r>
                    </a:p>
                  </a:txBody>
                  <a:tcPr marL="82943" marR="82943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2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НДФЛ</a:t>
                      </a:r>
                    </a:p>
                  </a:txBody>
                  <a:tcPr marL="82943" marR="82943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5,2</a:t>
                      </a:r>
                    </a:p>
                  </a:txBody>
                  <a:tcPr marL="82943" marR="82943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L="82943" marR="82943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-0,2</a:t>
                      </a:r>
                    </a:p>
                  </a:txBody>
                  <a:tcPr marL="82943" marR="82943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3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Налог на имущество</a:t>
                      </a:r>
                    </a:p>
                  </a:txBody>
                  <a:tcPr marL="82943" marR="82943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2,3</a:t>
                      </a:r>
                    </a:p>
                  </a:txBody>
                  <a:tcPr marL="82943" marR="82943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2,4</a:t>
                      </a:r>
                    </a:p>
                  </a:txBody>
                  <a:tcPr marL="82943" marR="82943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0,1</a:t>
                      </a:r>
                    </a:p>
                  </a:txBody>
                  <a:tcPr marL="82943" marR="82943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Земельный налог</a:t>
                      </a:r>
                    </a:p>
                  </a:txBody>
                  <a:tcPr marL="82943" marR="82943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17,5</a:t>
                      </a:r>
                    </a:p>
                  </a:txBody>
                  <a:tcPr marL="82943" marR="82943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17,8</a:t>
                      </a:r>
                    </a:p>
                  </a:txBody>
                  <a:tcPr marL="82943" marR="82943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+0,3</a:t>
                      </a:r>
                    </a:p>
                  </a:txBody>
                  <a:tcPr marL="82943" marR="82943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Аренда имущества</a:t>
                      </a:r>
                    </a:p>
                  </a:txBody>
                  <a:tcPr marL="82943" marR="82943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2,7</a:t>
                      </a:r>
                    </a:p>
                  </a:txBody>
                  <a:tcPr marL="82943" marR="82943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2,4</a:t>
                      </a:r>
                    </a:p>
                  </a:txBody>
                  <a:tcPr marL="82943" marR="82943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-0,3</a:t>
                      </a:r>
                    </a:p>
                  </a:txBody>
                  <a:tcPr marL="82943" marR="82943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Прочие доходы</a:t>
                      </a:r>
                    </a:p>
                  </a:txBody>
                  <a:tcPr marL="82943" marR="82943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0,6</a:t>
                      </a:r>
                    </a:p>
                  </a:txBody>
                  <a:tcPr marL="82943" marR="82943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0,8</a:t>
                      </a:r>
                    </a:p>
                  </a:txBody>
                  <a:tcPr marL="82943" marR="82943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+0,2</a:t>
                      </a:r>
                    </a:p>
                  </a:txBody>
                  <a:tcPr marL="82943" marR="82943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3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Итого</a:t>
                      </a:r>
                    </a:p>
                  </a:txBody>
                  <a:tcPr marL="82943" marR="82943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28,3</a:t>
                      </a:r>
                    </a:p>
                  </a:txBody>
                  <a:tcPr marL="82943" marR="82943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28,4</a:t>
                      </a:r>
                    </a:p>
                  </a:txBody>
                  <a:tcPr marL="82943" marR="82943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+0,1</a:t>
                      </a:r>
                    </a:p>
                  </a:txBody>
                  <a:tcPr marL="82943" marR="82943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956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Безвозмездные поступления в бюджет в 2020 году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6480" y="1600200"/>
            <a:ext cx="8231040" cy="49974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0" dirty="0" smtClean="0"/>
              <a:t>Дотация - 409 тыс. руб.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sz="3600" b="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0" dirty="0" smtClean="0"/>
              <a:t>Субвенция «Воинский учет» -1146 тыс. руб.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sz="3600" b="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0" dirty="0" smtClean="0"/>
              <a:t>Иные межбюджетные трансферты– </a:t>
            </a:r>
            <a:r>
              <a:rPr lang="ru-RU" sz="3600" dirty="0" smtClean="0"/>
              <a:t>43298</a:t>
            </a:r>
            <a:r>
              <a:rPr lang="ru-RU" sz="3600" b="0" dirty="0" smtClean="0"/>
              <a:t> тыс. руб. </a:t>
            </a:r>
          </a:p>
        </p:txBody>
      </p:sp>
    </p:spTree>
    <p:extLst>
      <p:ext uri="{BB962C8B-B14F-4D97-AF65-F5344CB8AC3E}">
        <p14:creationId xmlns:p14="http://schemas.microsoft.com/office/powerpoint/2010/main" val="164573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E08F0-374A-421C-A977-0FBF04EA3C7F}" type="slidenum">
              <a:rPr lang="ru-RU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0" y="-17463"/>
            <a:ext cx="9144000" cy="817364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solidFill>
                  <a:schemeClr val="tx1"/>
                </a:solidFill>
              </a:rPr>
              <a:t>Безвозмездные поступления из вышестоящего бюджета </a:t>
            </a:r>
            <a:r>
              <a:rPr lang="ru-RU" sz="1900" b="1" dirty="0" smtClean="0">
                <a:solidFill>
                  <a:schemeClr val="tx1"/>
                </a:solidFill>
              </a:rPr>
              <a:t>2019-2020 </a:t>
            </a:r>
            <a:r>
              <a:rPr lang="ru-RU" sz="1900" b="1" dirty="0">
                <a:solidFill>
                  <a:schemeClr val="tx1"/>
                </a:solidFill>
              </a:rPr>
              <a:t>годы </a:t>
            </a:r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7883936" y="799901"/>
            <a:ext cx="11509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altLang="ru-RU" sz="1400" b="1" dirty="0" err="1" smtClean="0"/>
              <a:t>Тыс.руб</a:t>
            </a:r>
            <a:r>
              <a:rPr lang="ru-RU" altLang="ru-RU" sz="1400" b="1" dirty="0" smtClean="0"/>
              <a:t>.</a:t>
            </a:r>
            <a:endParaRPr lang="ru-RU" altLang="ru-RU" sz="1400" b="1" dirty="0"/>
          </a:p>
        </p:txBody>
      </p:sp>
      <p:graphicFrame>
        <p:nvGraphicFramePr>
          <p:cNvPr id="32773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671394"/>
              </p:ext>
            </p:extLst>
          </p:nvPr>
        </p:nvGraphicFramePr>
        <p:xfrm>
          <a:off x="134671" y="953788"/>
          <a:ext cx="8928992" cy="5715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Лист" r:id="rId4" imgW="3181540" imgH="2285857" progId="Excel.Sheet.12">
                  <p:embed/>
                </p:oleObj>
              </mc:Choice>
              <mc:Fallback>
                <p:oleObj name="Лист" r:id="rId4" imgW="3181540" imgH="2285857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71" y="953788"/>
                        <a:ext cx="8928992" cy="57155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722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80001" y="188914"/>
            <a:ext cx="8856000" cy="1152525"/>
          </a:xfrm>
        </p:spPr>
        <p:txBody>
          <a:bodyPr/>
          <a:lstStyle/>
          <a:p>
            <a:pPr algn="ctr" eaLnBrk="1" hangingPunct="1"/>
            <a:r>
              <a:rPr lang="ru-RU" altLang="ru-RU" sz="2800" b="1" dirty="0" smtClean="0"/>
              <a:t>В каких пропорциях распределены расходы  бюджета в 2020 году? </a:t>
            </a:r>
            <a:endParaRPr lang="ru-RU" altLang="ru-RU" sz="2800" dirty="0" smtClean="0"/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2839227"/>
              </p:ext>
            </p:extLst>
          </p:nvPr>
        </p:nvGraphicFramePr>
        <p:xfrm>
          <a:off x="251520" y="1412776"/>
          <a:ext cx="849694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645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2"/>
          <p:cNvSpPr>
            <a:spLocks noGrp="1"/>
          </p:cNvSpPr>
          <p:nvPr>
            <p:ph type="ctrTitle"/>
          </p:nvPr>
        </p:nvSpPr>
        <p:spPr>
          <a:xfrm>
            <a:off x="684213" y="2349500"/>
            <a:ext cx="7127875" cy="2087563"/>
          </a:xfrm>
        </p:spPr>
        <p:txBody>
          <a:bodyPr/>
          <a:lstStyle/>
          <a:p>
            <a:r>
              <a:rPr lang="ru-RU" altLang="ru-RU" sz="4800" b="1" smtClean="0">
                <a:solidFill>
                  <a:schemeClr val="bg1"/>
                </a:solidFill>
              </a:rPr>
              <a:t>Расходы</a:t>
            </a:r>
            <a:br>
              <a:rPr lang="ru-RU" altLang="ru-RU" sz="4800" b="1" smtClean="0">
                <a:solidFill>
                  <a:schemeClr val="bg1"/>
                </a:solidFill>
              </a:rPr>
            </a:br>
            <a:r>
              <a:rPr lang="ru-RU" altLang="ru-RU" sz="4800" b="1" smtClean="0">
                <a:solidFill>
                  <a:schemeClr val="bg1"/>
                </a:solidFill>
              </a:rPr>
              <a:t>бюджета города Тюмени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516906-AFFD-41C2-B61E-0BFA058E0BBA}" type="slidenum">
              <a:rPr lang="ru-RU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0" y="-26988"/>
            <a:ext cx="9144000" cy="503238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бюджета </a:t>
            </a:r>
            <a:r>
              <a:rPr lang="ru-RU" sz="2400" b="1" dirty="0" smtClean="0">
                <a:solidFill>
                  <a:schemeClr val="tx1"/>
                </a:solidFill>
              </a:rPr>
              <a:t>2019 </a:t>
            </a:r>
            <a:r>
              <a:rPr lang="ru-RU" sz="2400" b="1" dirty="0">
                <a:solidFill>
                  <a:schemeClr val="tx1"/>
                </a:solidFill>
              </a:rPr>
              <a:t>– </a:t>
            </a:r>
            <a:r>
              <a:rPr lang="ru-RU" sz="2400" b="1" dirty="0" smtClean="0">
                <a:solidFill>
                  <a:schemeClr val="tx1"/>
                </a:solidFill>
              </a:rPr>
              <a:t>2020 </a:t>
            </a:r>
            <a:r>
              <a:rPr lang="ru-RU" sz="2400" b="1" dirty="0">
                <a:solidFill>
                  <a:schemeClr val="tx1"/>
                </a:solidFill>
              </a:rPr>
              <a:t>годы</a:t>
            </a:r>
          </a:p>
        </p:txBody>
      </p:sp>
      <p:graphicFrame>
        <p:nvGraphicFramePr>
          <p:cNvPr id="35845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578661"/>
              </p:ext>
            </p:extLst>
          </p:nvPr>
        </p:nvGraphicFramePr>
        <p:xfrm>
          <a:off x="353305" y="599746"/>
          <a:ext cx="8761413" cy="562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Лист" r:id="rId4" imgW="5181790" imgH="3248120" progId="Excel.Sheet.12">
                  <p:embed/>
                </p:oleObj>
              </mc:Choice>
              <mc:Fallback>
                <p:oleObj name="Лист" r:id="rId4" imgW="5181790" imgH="324812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305" y="599746"/>
                        <a:ext cx="8761413" cy="562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TextBox 9"/>
          <p:cNvSpPr txBox="1">
            <a:spLocks noChangeArrowheads="1"/>
          </p:cNvSpPr>
          <p:nvPr/>
        </p:nvSpPr>
        <p:spPr bwMode="auto">
          <a:xfrm>
            <a:off x="7991475" y="476250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altLang="ru-RU" sz="1400" b="1" dirty="0" smtClean="0"/>
              <a:t>Млн. </a:t>
            </a:r>
            <a:r>
              <a:rPr lang="ru-RU" altLang="ru-RU" sz="1400" b="1" dirty="0"/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421520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7239000" cy="4846320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Расходы </a:t>
            </a:r>
          </a:p>
          <a:p>
            <a:pPr marL="0" indent="0" algn="ctr">
              <a:buNone/>
            </a:pPr>
            <a:r>
              <a:rPr lang="ru-RU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бюджета муниципального образования поселок Боровский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23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72008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Что такое «Бюджет для граждан?»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55000" lnSpcReduction="20000"/>
          </a:bodyPr>
          <a:lstStyle/>
          <a:p>
            <a:r>
              <a:rPr lang="ru-RU" sz="5100" b="1" dirty="0">
                <a:solidFill>
                  <a:schemeClr val="tx2"/>
                </a:solidFill>
              </a:rPr>
              <a:t>«</a:t>
            </a:r>
            <a:r>
              <a:rPr lang="ru-RU" sz="4200" b="1" dirty="0"/>
              <a:t>Бюджет для граждан» познакомит вас с положениями основного финансового документа </a:t>
            </a:r>
            <a:r>
              <a:rPr lang="ru-RU" sz="4200" b="1" dirty="0" smtClean="0"/>
              <a:t>поселка Боровский- местного </a:t>
            </a:r>
            <a:r>
              <a:rPr lang="ru-RU" sz="4200" b="1" dirty="0"/>
              <a:t>бюджета, а именно: проекта </a:t>
            </a:r>
            <a:r>
              <a:rPr lang="ru-RU" sz="4200" b="1" dirty="0" smtClean="0"/>
              <a:t>бюджета муниципального образования </a:t>
            </a:r>
            <a:r>
              <a:rPr lang="ru-RU" sz="4200" b="1" dirty="0"/>
              <a:t>на предстоящие три года: </a:t>
            </a:r>
            <a:r>
              <a:rPr lang="ru-RU" sz="4200" b="1" dirty="0" smtClean="0"/>
              <a:t>2020 </a:t>
            </a:r>
            <a:r>
              <a:rPr lang="ru-RU" sz="4200" b="1" dirty="0"/>
              <a:t>год и </a:t>
            </a:r>
            <a:r>
              <a:rPr lang="ru-RU" sz="4200" b="1" dirty="0" smtClean="0"/>
              <a:t>2021-2022 годы. </a:t>
            </a:r>
          </a:p>
          <a:p>
            <a:endParaRPr lang="ru-RU" sz="4200" dirty="0"/>
          </a:p>
          <a:p>
            <a:endParaRPr lang="ru-RU" sz="4200" dirty="0"/>
          </a:p>
          <a:p>
            <a:r>
              <a:rPr lang="ru-RU" sz="4200" b="1" dirty="0"/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</a:t>
            </a:r>
            <a:r>
              <a:rPr lang="ru-RU" sz="4200" b="1" dirty="0" smtClean="0"/>
              <a:t>пенсионерам </a:t>
            </a:r>
            <a:r>
              <a:rPr lang="ru-RU" sz="4200" b="1" dirty="0"/>
              <a:t>и другим категориям населения, так как </a:t>
            </a:r>
            <a:r>
              <a:rPr lang="ru-RU" sz="4200" b="1" dirty="0" smtClean="0"/>
              <a:t>бюджет </a:t>
            </a:r>
            <a:r>
              <a:rPr lang="ru-RU" sz="4200" b="1" dirty="0"/>
              <a:t>затрагивает интересы </a:t>
            </a:r>
            <a:r>
              <a:rPr lang="ru-RU" sz="4200" b="1" dirty="0" smtClean="0"/>
              <a:t>жителей поселка Боровский. </a:t>
            </a:r>
            <a:r>
              <a:rPr lang="ru-RU" sz="4200" b="1" dirty="0"/>
              <a:t>Мы постарались в доступной и понятной форме для граждан, показать основные показатели </a:t>
            </a:r>
            <a:r>
              <a:rPr lang="ru-RU" sz="4200" b="1" dirty="0" smtClean="0"/>
              <a:t>местного бюджета</a:t>
            </a:r>
            <a:r>
              <a:rPr lang="ru-RU" sz="42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217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84"/>
          <p:cNvSpPr>
            <a:spLocks noGrp="1" noChangeArrowheads="1"/>
          </p:cNvSpPr>
          <p:nvPr>
            <p:ph type="title"/>
          </p:nvPr>
        </p:nvSpPr>
        <p:spPr>
          <a:xfrm>
            <a:off x="457921" y="274638"/>
            <a:ext cx="8229600" cy="4175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/>
              <a:t>Бюджет 2019-2022 года (расходы), млн. руб.</a:t>
            </a:r>
          </a:p>
        </p:txBody>
      </p:sp>
      <p:graphicFrame>
        <p:nvGraphicFramePr>
          <p:cNvPr id="27936" name="Group 131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931901145"/>
              </p:ext>
            </p:extLst>
          </p:nvPr>
        </p:nvGraphicFramePr>
        <p:xfrm>
          <a:off x="251520" y="836712"/>
          <a:ext cx="8572809" cy="5707070"/>
        </p:xfrm>
        <a:graphic>
          <a:graphicData uri="http://schemas.openxmlformats.org/drawingml/2006/table">
            <a:tbl>
              <a:tblPr/>
              <a:tblGrid>
                <a:gridCol w="2668153"/>
                <a:gridCol w="504056"/>
                <a:gridCol w="576064"/>
                <a:gridCol w="720080"/>
                <a:gridCol w="792088"/>
                <a:gridCol w="792088"/>
                <a:gridCol w="720080"/>
                <a:gridCol w="801617"/>
                <a:gridCol w="998583"/>
              </a:tblGrid>
              <a:tr h="96541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     Раздел, подраздел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Рз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Пз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2019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2019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уточнен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на 01.10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2020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2021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2022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Разница 2020 -2019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1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578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Общегосударственные вопросы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22,9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20,2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16,9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16,9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3,2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1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Глава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2,1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2,1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2,1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Администрация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12,4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1,6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36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Финансовый контроль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16тр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16тр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17тр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17тр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17тр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+1тр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Выборы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Резервный фонд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92тр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92тр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94тр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94тр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94тр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+2тр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71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Другие общегосударственные вопросы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2,7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5,6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0,7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0,7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003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том числе газета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0,36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0,35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70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284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4175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/>
              <a:t>Бюджет 2019-2022 года (расходы), млн. руб.</a:t>
            </a:r>
          </a:p>
        </p:txBody>
      </p:sp>
      <p:graphicFrame>
        <p:nvGraphicFramePr>
          <p:cNvPr id="27936" name="Group 131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341685391"/>
              </p:ext>
            </p:extLst>
          </p:nvPr>
        </p:nvGraphicFramePr>
        <p:xfrm>
          <a:off x="107504" y="564243"/>
          <a:ext cx="8856983" cy="6258229"/>
        </p:xfrm>
        <a:graphic>
          <a:graphicData uri="http://schemas.openxmlformats.org/drawingml/2006/table">
            <a:tbl>
              <a:tblPr/>
              <a:tblGrid>
                <a:gridCol w="2448272"/>
                <a:gridCol w="432048"/>
                <a:gridCol w="577979"/>
                <a:gridCol w="846930"/>
                <a:gridCol w="776353"/>
                <a:gridCol w="776353"/>
                <a:gridCol w="776353"/>
                <a:gridCol w="1156940"/>
                <a:gridCol w="1065755"/>
              </a:tblGrid>
              <a:tr h="9383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Раздел, подраздел</a:t>
                      </a: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Рз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150" marR="0" lvl="0" indent="-5715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Пз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2019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2019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уточнен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на 01.10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2020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2021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2022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Разница 2020 -2019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6236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Национальная оборона</a:t>
                      </a: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1,7</a:t>
                      </a:r>
                      <a:endParaRPr lang="ru-RU" sz="1800" b="1" dirty="0"/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1,8</a:t>
                      </a:r>
                      <a:endParaRPr lang="ru-RU" sz="1800" b="1" dirty="0"/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1,8</a:t>
                      </a:r>
                      <a:endParaRPr lang="ru-RU" sz="1800" b="1" dirty="0"/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1,8</a:t>
                      </a:r>
                      <a:endParaRPr lang="ru-RU" sz="1800" b="1" dirty="0"/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1,8</a:t>
                      </a:r>
                      <a:endParaRPr lang="ru-RU" sz="1800" b="1" dirty="0"/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0,1</a:t>
                      </a:r>
                      <a:endParaRPr lang="ru-RU" sz="1800" b="1" dirty="0"/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05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Национальная безопасность</a:t>
                      </a: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dirty="0" smtClean="0"/>
                        <a:t>2,5</a:t>
                      </a:r>
                      <a:endParaRPr lang="ru-RU" sz="1800" b="1" i="0" dirty="0"/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dirty="0" smtClean="0"/>
                        <a:t>1,7</a:t>
                      </a:r>
                      <a:endParaRPr lang="ru-RU" sz="1800" b="1" i="0" dirty="0"/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dirty="0" smtClean="0"/>
                        <a:t>2,8</a:t>
                      </a:r>
                      <a:endParaRPr lang="ru-RU" sz="1800" b="1" i="0" dirty="0"/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dirty="0" smtClean="0"/>
                        <a:t>2,8</a:t>
                      </a:r>
                      <a:endParaRPr lang="ru-RU" sz="1800" b="1" i="0" dirty="0"/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dirty="0" smtClean="0"/>
                        <a:t>2,8</a:t>
                      </a:r>
                      <a:endParaRPr lang="ru-RU" sz="1800" b="1" i="0" dirty="0"/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dirty="0" smtClean="0"/>
                        <a:t>0,3</a:t>
                      </a:r>
                      <a:endParaRPr lang="ru-RU" sz="1800" b="1" i="0" dirty="0"/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807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Безопасность на водных объектах</a:t>
                      </a: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48тр</a:t>
                      </a:r>
                      <a:endParaRPr lang="ru-RU" sz="1800" dirty="0"/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54тр</a:t>
                      </a:r>
                      <a:endParaRPr lang="ru-RU" sz="1800" dirty="0"/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49тр</a:t>
                      </a:r>
                      <a:endParaRPr lang="ru-RU" sz="1800" dirty="0"/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49тр</a:t>
                      </a:r>
                      <a:endParaRPr lang="ru-RU" sz="1800" dirty="0"/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49тр</a:t>
                      </a:r>
                      <a:endParaRPr lang="ru-RU" sz="1800" dirty="0"/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1тр</a:t>
                      </a:r>
                      <a:endParaRPr lang="ru-RU" sz="1800" dirty="0"/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811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Пожарная безопасность</a:t>
                      </a: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1,9</a:t>
                      </a:r>
                      <a:endParaRPr lang="ru-RU" sz="1800" dirty="0"/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0,9</a:t>
                      </a:r>
                      <a:endParaRPr lang="ru-RU" sz="1800" dirty="0"/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2,1</a:t>
                      </a:r>
                      <a:endParaRPr lang="ru-RU" sz="1800" dirty="0"/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2,1</a:t>
                      </a:r>
                      <a:endParaRPr lang="ru-RU" sz="1800" dirty="0"/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2,1</a:t>
                      </a:r>
                      <a:endParaRPr lang="ru-RU" sz="1800" dirty="0"/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0,2</a:t>
                      </a:r>
                      <a:endParaRPr lang="ru-RU" sz="1800" dirty="0"/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699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ДНД</a:t>
                      </a: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0,6</a:t>
                      </a:r>
                      <a:endParaRPr lang="ru-RU" sz="1800" dirty="0"/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0,6</a:t>
                      </a:r>
                      <a:endParaRPr lang="ru-RU" sz="1800" dirty="0"/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0,7</a:t>
                      </a:r>
                      <a:endParaRPr lang="ru-RU" sz="1800" dirty="0"/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0,7</a:t>
                      </a:r>
                      <a:endParaRPr lang="ru-RU" sz="1800" dirty="0"/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0,7</a:t>
                      </a:r>
                      <a:endParaRPr lang="ru-RU" sz="1800" dirty="0"/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0,1</a:t>
                      </a:r>
                      <a:endParaRPr lang="ru-RU" sz="1800" dirty="0"/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64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Национальная экономика</a:t>
                      </a: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3,5</a:t>
                      </a: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7,6</a:t>
                      </a: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4,3</a:t>
                      </a: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4,9</a:t>
                      </a: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6,5</a:t>
                      </a:r>
                      <a:endParaRPr lang="ru-RU" b="1" dirty="0"/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699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Общеэкономические вопросы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04</a:t>
                      </a:r>
                      <a:endParaRPr lang="ru-RU" dirty="0"/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1,8</a:t>
                      </a: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699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Дорожное хозяйство</a:t>
                      </a: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3,3</a:t>
                      </a: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4,9</a:t>
                      </a: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9,8</a:t>
                      </a: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4,3</a:t>
                      </a: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4,9</a:t>
                      </a: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6,5</a:t>
                      </a: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699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тч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обустройство ПП</a:t>
                      </a: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6,1</a:t>
                      </a: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6,1</a:t>
                      </a: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46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284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8229600" cy="4175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/>
              <a:t>Бюджет 2019-2022 года (расходы), млн. руб.</a:t>
            </a:r>
          </a:p>
        </p:txBody>
      </p:sp>
      <p:graphicFrame>
        <p:nvGraphicFramePr>
          <p:cNvPr id="27936" name="Group 131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43337016"/>
              </p:ext>
            </p:extLst>
          </p:nvPr>
        </p:nvGraphicFramePr>
        <p:xfrm>
          <a:off x="179512" y="479893"/>
          <a:ext cx="8752318" cy="6419263"/>
        </p:xfrm>
        <a:graphic>
          <a:graphicData uri="http://schemas.openxmlformats.org/drawingml/2006/table">
            <a:tbl>
              <a:tblPr/>
              <a:tblGrid>
                <a:gridCol w="2304256"/>
                <a:gridCol w="432048"/>
                <a:gridCol w="504056"/>
                <a:gridCol w="720080"/>
                <a:gridCol w="1008112"/>
                <a:gridCol w="854975"/>
                <a:gridCol w="1017233"/>
                <a:gridCol w="1008112"/>
                <a:gridCol w="903446"/>
              </a:tblGrid>
              <a:tr h="115594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Раздел, подраздел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Рз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Пз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2019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2019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уточнен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на 01.10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2020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2021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2022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Разница 2020 -2019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84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Межевание земли</a:t>
                      </a: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0,9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217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Жилищно-коммунальное хозяйство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14,6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29,9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15,3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84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Взносы на КР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-0,1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451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Коммунальное хозяйство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33тр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33тр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34тр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34тр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34тр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1тр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8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Благоустройство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76,9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29,3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14,5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14,5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15,3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888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т.ч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благоустройство дворов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14,5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14,5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451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Молодежная политика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102тр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102тр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103тр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103тр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103тр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1тр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8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Культура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08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2,1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2,1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2,1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8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Пенсии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9099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0725" algn="l"/>
                        </a:tabLst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Спорт</a:t>
                      </a:r>
                    </a:p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7,7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7,9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20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мп.рф/upload/iblock/a37/a37b8347f5de29740ffbfb939e3937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4411663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3402416"/>
              </p:ext>
            </p:extLst>
          </p:nvPr>
        </p:nvGraphicFramePr>
        <p:xfrm>
          <a:off x="22739" y="620688"/>
          <a:ext cx="8725725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D70AE-1B9F-43A2-A0F1-2EE94F18C290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0" name="Блок-схема: внутренняя память 9"/>
          <p:cNvSpPr/>
          <p:nvPr/>
        </p:nvSpPr>
        <p:spPr>
          <a:xfrm>
            <a:off x="22225" y="-26988"/>
            <a:ext cx="9144000" cy="647701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Нормативная правовая база</a:t>
            </a:r>
          </a:p>
        </p:txBody>
      </p:sp>
    </p:spTree>
    <p:extLst>
      <p:ext uri="{BB962C8B-B14F-4D97-AF65-F5344CB8AC3E}">
        <p14:creationId xmlns:p14="http://schemas.microsoft.com/office/powerpoint/2010/main" val="58125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45624" cy="1143000"/>
          </a:xfrm>
        </p:spPr>
        <p:txBody>
          <a:bodyPr/>
          <a:lstStyle/>
          <a:p>
            <a:pPr algn="ctr"/>
            <a:r>
              <a:rPr lang="ru-RU" b="1" dirty="0"/>
              <a:t>Что такое бюджет?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9036496" cy="4911824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ru-RU" sz="3600" b="1" i="1" dirty="0" smtClean="0">
                <a:solidFill>
                  <a:schemeClr val="accent1"/>
                </a:solidFill>
              </a:rPr>
              <a:t>БЮДЖЕТ </a:t>
            </a:r>
            <a:r>
              <a:rPr lang="ru-RU" sz="3600" b="1" i="1" dirty="0">
                <a:solidFill>
                  <a:schemeClr val="accent1"/>
                </a:solidFill>
              </a:rPr>
              <a:t>– ЭТО ПЛАН ДОХОДОВ И </a:t>
            </a:r>
            <a:r>
              <a:rPr lang="ru-RU" sz="3600" b="1" i="1" dirty="0" smtClean="0">
                <a:solidFill>
                  <a:schemeClr val="accent1"/>
                </a:solidFill>
              </a:rPr>
              <a:t>РАСХОДОВ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- форма 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самоуправления (гл.1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статья 6 Бюджетного кодекса РФ)</a:t>
            </a:r>
          </a:p>
          <a:p>
            <a:pPr marL="0" indent="0">
              <a:buNone/>
            </a:pP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Каждый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житель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поселка Боровский является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Муниципалитет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расходует поступившие доходы для выполнения своих функций и предоставление общественных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(муниципальных )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услуг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культура, спорт,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содержание дорог,  благоустройство поселка и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др. </a:t>
            </a: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Граждане — и как налогоплательщики, и как потребители общественных услуг — должны быть уверены в том, что передаваемые ими в распоряжение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муниципалитета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средства используются прозрачно и эффективно, приносят конкретные результаты как для общества в целом, так и для каждой семьи, для каждого человека.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4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На чем основывается проект </a:t>
            </a:r>
            <a:r>
              <a:rPr lang="ru-RU" b="1" dirty="0" smtClean="0"/>
              <a:t>местного бюджета</a:t>
            </a:r>
            <a:r>
              <a:rPr lang="ru-RU" b="1" dirty="0"/>
              <a:t>?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4125075"/>
              </p:ext>
            </p:extLst>
          </p:nvPr>
        </p:nvGraphicFramePr>
        <p:xfrm>
          <a:off x="395537" y="1100138"/>
          <a:ext cx="7948364" cy="564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97436687"/>
              </p:ext>
            </p:extLst>
          </p:nvPr>
        </p:nvGraphicFramePr>
        <p:xfrm>
          <a:off x="323528" y="1052736"/>
          <a:ext cx="8136904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491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Какие этапы проходит бюджет?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068960"/>
            <a:ext cx="7967228" cy="3672408"/>
          </a:xfrm>
        </p:spPr>
        <p:txBody>
          <a:bodyPr>
            <a:normAutofit/>
          </a:bodyPr>
          <a:lstStyle/>
          <a:p>
            <a:pPr marL="0" indent="0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Составленный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бюджета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представляется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 рассмотрение в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Боровскую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поселковую Думу до 15  ноября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текущего года.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Рассмотрение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проекта бюджета: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будет рассмотрен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на заседании Думы 30 октября, публичные слушания с 01 ноября по 15 ноября 2019 г. Проект бюджета на рассмотрение направляется в комиссию по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экономическому развитию, бюджету, финансам и налогам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Проект бюджета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рассматривается депутатами в двух чтениях. </a:t>
            </a:r>
          </a:p>
          <a:p>
            <a:pPr marL="0" indent="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Утверждение бюджета: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о бюджете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 очередной финансовый год и на плановый период утверждается депутатами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Боровской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поселковой Думы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484784"/>
            <a:ext cx="871296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Составление и утверждение </a:t>
            </a:r>
            <a:r>
              <a:rPr lang="ru-RU" sz="2000" b="1" dirty="0" smtClean="0"/>
              <a:t>бюджета </a:t>
            </a:r>
            <a:r>
              <a:rPr lang="ru-RU" sz="2000" b="1" dirty="0"/>
              <a:t>– сложный и многоуровневый процесс, основанный на правовых нормах. Формирование, рассмотрение и утверждение </a:t>
            </a:r>
            <a:r>
              <a:rPr lang="ru-RU" sz="2000" b="1" dirty="0" smtClean="0"/>
              <a:t>бюджета </a:t>
            </a:r>
            <a:r>
              <a:rPr lang="ru-RU" sz="2000" b="1" dirty="0"/>
              <a:t>происходят ежегодно. </a:t>
            </a:r>
          </a:p>
        </p:txBody>
      </p:sp>
    </p:spTree>
    <p:extLst>
      <p:ext uri="{BB962C8B-B14F-4D97-AF65-F5344CB8AC3E}">
        <p14:creationId xmlns:p14="http://schemas.microsoft.com/office/powerpoint/2010/main" val="42716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19256" cy="420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Как определяется баланс бюджета?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96752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Black" panose="020B0A04020102020204" pitchFamily="34" charset="0"/>
              </a:rPr>
              <a:t>Расходы бюджета сопоставляются с доходами, получается их баланс.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843083"/>
            <a:ext cx="8280920" cy="18739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 Black" panose="020B0A04020102020204" pitchFamily="34" charset="0"/>
              </a:rPr>
              <a:t>Доходы – Расходы = Дефицит / Профицит </a:t>
            </a:r>
          </a:p>
          <a:p>
            <a:pPr algn="ctr"/>
            <a:r>
              <a:rPr lang="ru-RU" sz="2000" b="1" i="1" dirty="0">
                <a:latin typeface="Arial Black" panose="020B0A04020102020204" pitchFamily="34" charset="0"/>
              </a:rPr>
              <a:t>Если расходы превышают доходы складывается дефицит, если они меньше доходов - профицит </a:t>
            </a:r>
            <a:endParaRPr lang="ru-RU" sz="2000" b="1" dirty="0"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4662" y="4149080"/>
            <a:ext cx="8208912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Бюджет поселка Боровский  на 2019 год </a:t>
            </a:r>
          </a:p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расходы превышают  доходы</a:t>
            </a:r>
          </a:p>
        </p:txBody>
      </p:sp>
    </p:spTree>
    <p:extLst>
      <p:ext uri="{BB962C8B-B14F-4D97-AF65-F5344CB8AC3E}">
        <p14:creationId xmlns:p14="http://schemas.microsoft.com/office/powerpoint/2010/main" val="177335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8011565"/>
              </p:ext>
            </p:extLst>
          </p:nvPr>
        </p:nvGraphicFramePr>
        <p:xfrm>
          <a:off x="274259" y="836712"/>
          <a:ext cx="8784976" cy="6114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3B73C2-522D-4C3F-AC66-D5F7D47515CB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0" name="Блок-схема: внутренняя память 9"/>
          <p:cNvSpPr/>
          <p:nvPr/>
        </p:nvSpPr>
        <p:spPr>
          <a:xfrm>
            <a:off x="22225" y="-4763"/>
            <a:ext cx="9121775" cy="481013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Доходы бюджета</a:t>
            </a:r>
          </a:p>
        </p:txBody>
      </p:sp>
      <p:sp>
        <p:nvSpPr>
          <p:cNvPr id="37" name="Рамка 36"/>
          <p:cNvSpPr/>
          <p:nvPr/>
        </p:nvSpPr>
        <p:spPr>
          <a:xfrm>
            <a:off x="274638" y="476249"/>
            <a:ext cx="8545834" cy="936625"/>
          </a:xfrm>
          <a:prstGeom prst="frame">
            <a:avLst>
              <a:gd name="adj1" fmla="val 6316"/>
            </a:avLst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Доходы бюджета </a:t>
            </a:r>
            <a:r>
              <a:rPr lang="ru-RU" sz="2000" b="1" dirty="0">
                <a:solidFill>
                  <a:schemeClr val="tx1"/>
                </a:solidFill>
              </a:rPr>
              <a:t>– безвозмездные и безвозвратные поступления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          денежных средств в бюджет</a:t>
            </a:r>
            <a:r>
              <a:rPr lang="ru-RU" sz="2000" b="1" dirty="0"/>
              <a:t>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987675" y="1412875"/>
            <a:ext cx="2520950" cy="215900"/>
          </a:xfrm>
          <a:prstGeom prst="downArrow">
            <a:avLst>
              <a:gd name="adj1" fmla="val 50000"/>
              <a:gd name="adj2" fmla="val 5377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88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2380</TotalTime>
  <Words>2135</Words>
  <Application>Microsoft Office PowerPoint</Application>
  <PresentationFormat>Экран (4:3)</PresentationFormat>
  <Paragraphs>530</Paragraphs>
  <Slides>32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Изящная</vt:lpstr>
      <vt:lpstr>Лист</vt:lpstr>
      <vt:lpstr>БЮДЖЕТ ДЛЯ ГРАЖДАН</vt:lpstr>
      <vt:lpstr>Презентация PowerPoint</vt:lpstr>
      <vt:lpstr>Что такое «Бюджет для граждан?» </vt:lpstr>
      <vt:lpstr>Презентация PowerPoint</vt:lpstr>
      <vt:lpstr>Что такое бюджет? </vt:lpstr>
      <vt:lpstr>На чем основывается проект местного бюджета? </vt:lpstr>
      <vt:lpstr>Какие этапы проходит бюджет? </vt:lpstr>
      <vt:lpstr>Как определяется баланс бюджета? </vt:lpstr>
      <vt:lpstr>Презентация PowerPoint</vt:lpstr>
      <vt:lpstr>Какие налоги поступают в местный бюджет?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Ввод жилых домов, тыс.м2</vt:lpstr>
      <vt:lpstr>Презентация PowerPoint</vt:lpstr>
      <vt:lpstr>Презентация PowerPoint</vt:lpstr>
      <vt:lpstr>Презентация PowerPoint</vt:lpstr>
      <vt:lpstr>Презентация PowerPoint</vt:lpstr>
      <vt:lpstr>Из каких поступлений в настоящее время формируется доходная часть бюджета?</vt:lpstr>
      <vt:lpstr>Бюджет 2019-2022 года (собственные доходы)</vt:lpstr>
      <vt:lpstr>Собственные доходы</vt:lpstr>
      <vt:lpstr>Безвозмездные поступления в бюджет в 2020 году</vt:lpstr>
      <vt:lpstr>Презентация PowerPoint</vt:lpstr>
      <vt:lpstr>В каких пропорциях распределены расходы  бюджета в 2020 году? </vt:lpstr>
      <vt:lpstr>Расходы бюджета города Тюмени</vt:lpstr>
      <vt:lpstr>Презентация PowerPoint</vt:lpstr>
      <vt:lpstr>Бюджет 2019-2022 года (расходы), млн. руб.</vt:lpstr>
      <vt:lpstr>Бюджет 2019-2022 года (расходы), млн. руб.</vt:lpstr>
      <vt:lpstr>Бюджет 2019-2022 года (расходы), млн. руб.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Фадеева</dc:creator>
  <cp:lastModifiedBy>admin</cp:lastModifiedBy>
  <cp:revision>154</cp:revision>
  <cp:lastPrinted>2015-11-11T05:05:46Z</cp:lastPrinted>
  <dcterms:created xsi:type="dcterms:W3CDTF">2013-10-24T02:03:40Z</dcterms:created>
  <dcterms:modified xsi:type="dcterms:W3CDTF">2019-10-30T09:22:13Z</dcterms:modified>
</cp:coreProperties>
</file>