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5"/>
  </p:notesMasterIdLst>
  <p:sldIdLst>
    <p:sldId id="256" r:id="rId2"/>
    <p:sldId id="296" r:id="rId3"/>
    <p:sldId id="257" r:id="rId4"/>
    <p:sldId id="297" r:id="rId5"/>
    <p:sldId id="258" r:id="rId6"/>
    <p:sldId id="259" r:id="rId7"/>
    <p:sldId id="260" r:id="rId8"/>
    <p:sldId id="269" r:id="rId9"/>
    <p:sldId id="310" r:id="rId10"/>
    <p:sldId id="299" r:id="rId11"/>
    <p:sldId id="301" r:id="rId12"/>
    <p:sldId id="302" r:id="rId13"/>
    <p:sldId id="303" r:id="rId14"/>
    <p:sldId id="350" r:id="rId15"/>
    <p:sldId id="304" r:id="rId16"/>
    <p:sldId id="305" r:id="rId17"/>
    <p:sldId id="306" r:id="rId18"/>
    <p:sldId id="353" r:id="rId19"/>
    <p:sldId id="354" r:id="rId20"/>
    <p:sldId id="309" r:id="rId21"/>
    <p:sldId id="311" r:id="rId22"/>
    <p:sldId id="312" r:id="rId23"/>
    <p:sldId id="313" r:id="rId24"/>
    <p:sldId id="331" r:id="rId25"/>
    <p:sldId id="333" r:id="rId26"/>
    <p:sldId id="332" r:id="rId27"/>
    <p:sldId id="334" r:id="rId28"/>
    <p:sldId id="314" r:id="rId29"/>
    <p:sldId id="335" r:id="rId30"/>
    <p:sldId id="317" r:id="rId31"/>
    <p:sldId id="315" r:id="rId32"/>
    <p:sldId id="336" r:id="rId33"/>
    <p:sldId id="337" r:id="rId34"/>
    <p:sldId id="339" r:id="rId35"/>
    <p:sldId id="341" r:id="rId36"/>
    <p:sldId id="342" r:id="rId37"/>
    <p:sldId id="343" r:id="rId38"/>
    <p:sldId id="344" r:id="rId39"/>
    <p:sldId id="345" r:id="rId40"/>
    <p:sldId id="346" r:id="rId41"/>
    <p:sldId id="347" r:id="rId42"/>
    <p:sldId id="348" r:id="rId43"/>
    <p:sldId id="349" r:id="rId44"/>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5314" autoAdjust="0"/>
  </p:normalViewPr>
  <p:slideViewPr>
    <p:cSldViewPr>
      <p:cViewPr>
        <p:scale>
          <a:sx n="100" d="100"/>
          <a:sy n="100" d="100"/>
        </p:scale>
        <p:origin x="-1944"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Лист1!$B$1</c:f>
              <c:strCache>
                <c:ptCount val="1"/>
                <c:pt idx="0">
                  <c:v>Ввод жилья</c:v>
                </c:pt>
              </c:strCache>
            </c:strRef>
          </c:tx>
          <c:spPr>
            <a:solidFill>
              <a:schemeClr val="accent1"/>
            </a:solidFill>
            <a:ln>
              <a:noFill/>
            </a:ln>
            <a:effectLst/>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50000"/>
                        </a:schemeClr>
                      </a:solidFill>
                      <a:latin typeface="+mn-lt"/>
                      <a:ea typeface="+mn-ea"/>
                      <a:cs typeface="+mn-cs"/>
                    </a:defRPr>
                  </a:pPr>
                  <a:endParaRPr lang="ru-RU"/>
                </a:p>
              </c:txPr>
              <c:showLegendKey val="0"/>
              <c:showVal val="1"/>
              <c:showCatName val="0"/>
              <c:showSerName val="0"/>
              <c:showPercent val="0"/>
              <c:showBubbleSize val="0"/>
            </c:dLbl>
            <c:dLbl>
              <c:idx val="1"/>
              <c:layout/>
              <c:tx>
                <c:rich>
                  <a:bodyPr rot="0" spcFirstLastPara="1" vertOverflow="ellipsis" vert="horz" wrap="square" lIns="38100" tIns="19050" rIns="38100" bIns="19050" anchor="ctr" anchorCtr="1">
                    <a:spAutoFit/>
                  </a:bodyPr>
                  <a:lstStyle/>
                  <a:p>
                    <a:pPr>
                      <a:defRPr sz="2200" b="1" i="0" u="none" strike="noStrike" kern="1200" baseline="0">
                        <a:solidFill>
                          <a:schemeClr val="tx1">
                            <a:lumMod val="50000"/>
                          </a:schemeClr>
                        </a:solidFill>
                        <a:latin typeface="+mn-lt"/>
                        <a:ea typeface="+mn-ea"/>
                        <a:cs typeface="+mn-cs"/>
                      </a:defRPr>
                    </a:pPr>
                    <a:r>
                      <a:rPr lang="ru-RU" sz="2200" dirty="0" smtClean="0"/>
                      <a:t>33160</a:t>
                    </a:r>
                    <a:endParaRPr lang="en-US" sz="2200" dirty="0"/>
                  </a:p>
                </c:rich>
              </c:tx>
              <c:spPr>
                <a:noFill/>
                <a:ln>
                  <a:noFill/>
                </a:ln>
                <a:effectLst/>
              </c:spPr>
              <c:showLegendKey val="0"/>
              <c:showVal val="1"/>
              <c:showCatName val="0"/>
              <c:showSerName val="0"/>
              <c:showPercent val="0"/>
              <c:showBubbleSize val="0"/>
            </c:dLbl>
            <c:dLbl>
              <c:idx val="2"/>
              <c:layout>
                <c:manualLayout>
                  <c:x val="-6.8204452642857849E-2"/>
                  <c:y val="1.230215805037725E-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50000"/>
                          </a:schemeClr>
                        </a:solidFill>
                        <a:latin typeface="+mn-lt"/>
                        <a:ea typeface="+mn-ea"/>
                        <a:cs typeface="+mn-cs"/>
                      </a:defRPr>
                    </a:pPr>
                    <a:r>
                      <a:rPr lang="ru-RU" dirty="0" smtClean="0"/>
                      <a:t>15749</a:t>
                    </a:r>
                    <a:endParaRPr lang="en-US" dirty="0"/>
                  </a:p>
                </c:rich>
              </c:tx>
              <c:spPr>
                <a:noFill/>
                <a:ln>
                  <a:noFill/>
                </a:ln>
                <a:effectLst/>
              </c:sp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Лист1!$A$2:$A$4</c:f>
              <c:numCache>
                <c:formatCode>General</c:formatCode>
                <c:ptCount val="3"/>
                <c:pt idx="0">
                  <c:v>2018</c:v>
                </c:pt>
                <c:pt idx="1">
                  <c:v>2019</c:v>
                </c:pt>
                <c:pt idx="2">
                  <c:v>2020</c:v>
                </c:pt>
              </c:numCache>
            </c:numRef>
          </c:cat>
          <c:val>
            <c:numRef>
              <c:f>Лист1!$B$2:$B$4</c:f>
              <c:numCache>
                <c:formatCode>General</c:formatCode>
                <c:ptCount val="3"/>
                <c:pt idx="0" formatCode="#,##0">
                  <c:v>28573</c:v>
                </c:pt>
                <c:pt idx="1">
                  <c:v>33160</c:v>
                </c:pt>
                <c:pt idx="2">
                  <c:v>15749</c:v>
                </c:pt>
              </c:numCache>
            </c:numRef>
          </c:val>
        </c:ser>
        <c:dLbls>
          <c:showLegendKey val="0"/>
          <c:showVal val="0"/>
          <c:showCatName val="0"/>
          <c:showSerName val="0"/>
          <c:showPercent val="0"/>
          <c:showBubbleSize val="0"/>
        </c:dLbls>
        <c:gapWidth val="150"/>
        <c:shape val="box"/>
        <c:axId val="145310080"/>
        <c:axId val="145311616"/>
        <c:axId val="0"/>
      </c:bar3DChart>
      <c:catAx>
        <c:axId val="145310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145311616"/>
        <c:crosses val="autoZero"/>
        <c:auto val="1"/>
        <c:lblAlgn val="ctr"/>
        <c:lblOffset val="100"/>
        <c:noMultiLvlLbl val="0"/>
      </c:catAx>
      <c:valAx>
        <c:axId val="14531161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5310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50000"/>
                </a:schemeClr>
              </a:solidFill>
              <a:latin typeface="+mn-lt"/>
              <a:ea typeface="+mn-ea"/>
              <a:cs typeface="+mn-cs"/>
            </a:defRPr>
          </a:pPr>
          <a:endParaRPr lang="ru-RU"/>
        </a:p>
      </c:txPr>
    </c:legend>
    <c:plotVisOnly val="1"/>
    <c:dispBlanksAs val="gap"/>
    <c:showDLblsOverMax val="0"/>
  </c:chart>
  <c:spPr>
    <a:noFill/>
    <a:ln>
      <a:noFill/>
    </a:ln>
    <a:effectLst/>
    <a:scene3d>
      <a:camera prst="orthographicFront"/>
      <a:lightRig rig="threePt" dir="t"/>
    </a:scene3d>
    <a:sp3d>
      <a:bevelT/>
    </a:sp3d>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2022г</a:t>
            </a:r>
            <a:r>
              <a:rPr lang="ru-RU" dirty="0"/>
              <a:t>.</a:t>
            </a:r>
          </a:p>
        </c:rich>
      </c:tx>
      <c:layout>
        <c:manualLayout>
          <c:xMode val="edge"/>
          <c:yMode val="edge"/>
          <c:x val="0.31996101364522417"/>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2023</c:v>
                </c:pt>
              </c:strCache>
            </c:strRef>
          </c:tx>
          <c:explosion val="17"/>
          <c:dPt>
            <c:idx val="0"/>
            <c:bubble3D val="0"/>
          </c:dPt>
          <c:dPt>
            <c:idx val="1"/>
            <c:bubble3D val="0"/>
          </c:dPt>
          <c:dPt>
            <c:idx val="2"/>
            <c:bubble3D val="0"/>
          </c:dPt>
          <c:dPt>
            <c:idx val="3"/>
            <c:bubble3D val="0"/>
          </c:dPt>
          <c:dLbls>
            <c:dLbl>
              <c:idx val="0"/>
              <c:layout>
                <c:manualLayout>
                  <c:x val="-6.565031809037029E-3"/>
                  <c:y val="0.16549775982808662"/>
                </c:manualLayout>
              </c:layout>
              <c:tx>
                <c:rich>
                  <a:bodyPr/>
                  <a:lstStyle/>
                  <a:p>
                    <a:pPr>
                      <a:defRPr/>
                    </a:pPr>
                    <a:r>
                      <a:rPr lang="ru-RU" sz="995" dirty="0"/>
                      <a:t>Налоговые доходы, </a:t>
                    </a:r>
                    <a:r>
                      <a:rPr lang="ru-RU" sz="995" dirty="0" smtClean="0"/>
                      <a:t>55,5%</a:t>
                    </a:r>
                    <a:endParaRPr lang="ru-RU" sz="1099" dirty="0"/>
                  </a:p>
                </c:rich>
              </c:tx>
              <c:spPr/>
              <c:dLblPos val="bestFit"/>
              <c:showLegendKey val="1"/>
              <c:showVal val="0"/>
              <c:showCatName val="0"/>
              <c:showSerName val="0"/>
              <c:showPercent val="0"/>
              <c:showBubbleSize val="0"/>
            </c:dLbl>
            <c:dLbl>
              <c:idx val="1"/>
              <c:layout>
                <c:manualLayout>
                  <c:x val="0"/>
                  <c:y val="-1.8250946198988965E-2"/>
                </c:manualLayout>
              </c:layout>
              <c:tx>
                <c:rich>
                  <a:bodyPr/>
                  <a:lstStyle/>
                  <a:p>
                    <a:pPr>
                      <a:defRPr/>
                    </a:pPr>
                    <a:r>
                      <a:rPr lang="ru-RU" sz="905" dirty="0"/>
                      <a:t>Неналоговые доходы, </a:t>
                    </a:r>
                    <a:r>
                      <a:rPr lang="ru-RU" sz="905" dirty="0" smtClean="0"/>
                      <a:t>7,7 %</a:t>
                    </a:r>
                    <a:endParaRPr lang="ru-RU" sz="999" dirty="0"/>
                  </a:p>
                </c:rich>
              </c:tx>
              <c:spPr/>
              <c:dLblPos val="bestFit"/>
              <c:showLegendKey val="1"/>
              <c:showVal val="0"/>
              <c:showCatName val="0"/>
              <c:showSerName val="0"/>
              <c:showPercent val="0"/>
              <c:showBubbleSize val="0"/>
            </c:dLbl>
            <c:dLbl>
              <c:idx val="2"/>
              <c:layout>
                <c:manualLayout>
                  <c:x val="5.6457642325050267E-2"/>
                  <c:y val="-0.22987713424696643"/>
                </c:manualLayout>
              </c:layout>
              <c:tx>
                <c:rich>
                  <a:bodyPr/>
                  <a:lstStyle/>
                  <a:p>
                    <a:pPr>
                      <a:defRPr/>
                    </a:pPr>
                    <a:r>
                      <a:rPr lang="ru-RU" sz="814" dirty="0"/>
                      <a:t>Безвозмездные поступления, </a:t>
                    </a:r>
                    <a:r>
                      <a:rPr lang="ru-RU" sz="814" dirty="0" smtClean="0"/>
                      <a:t>36,8</a:t>
                    </a:r>
                    <a:r>
                      <a:rPr lang="ru-RU" sz="995" dirty="0" smtClean="0"/>
                      <a:t>%</a:t>
                    </a:r>
                    <a:endParaRPr lang="ru-RU" sz="1099" dirty="0"/>
                  </a:p>
                </c:rich>
              </c:tx>
              <c:spPr/>
              <c:dLblPos val="bestFit"/>
              <c:showLegendKey val="1"/>
              <c:showVal val="0"/>
              <c:showCatName val="0"/>
              <c:showSerName val="1"/>
              <c:showPercent val="0"/>
              <c:showBubbleSize val="0"/>
            </c:dLbl>
            <c:showLegendKey val="1"/>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55.5</c:v>
                </c:pt>
                <c:pt idx="1">
                  <c:v>7.7</c:v>
                </c:pt>
                <c:pt idx="2">
                  <c:v>36.799999999999997</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2023г</a:t>
            </a:r>
            <a:r>
              <a:rPr lang="ru-RU" dirty="0"/>
              <a:t>.</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c:v>
                </c:pt>
              </c:strCache>
            </c:strRef>
          </c:tx>
          <c:explosion val="25"/>
          <c:dPt>
            <c:idx val="0"/>
            <c:bubble3D val="0"/>
          </c:dPt>
          <c:dPt>
            <c:idx val="1"/>
            <c:bubble3D val="0"/>
          </c:dPt>
          <c:dPt>
            <c:idx val="2"/>
            <c:bubble3D val="0"/>
          </c:dPt>
          <c:dPt>
            <c:idx val="3"/>
            <c:bubble3D val="0"/>
          </c:dPt>
          <c:dLbls>
            <c:dLbl>
              <c:idx val="0"/>
              <c:layout>
                <c:manualLayout>
                  <c:x val="-0.78838970148442178"/>
                  <c:y val="-0.26014024842639349"/>
                </c:manualLayout>
              </c:layout>
              <c:tx>
                <c:rich>
                  <a:bodyPr/>
                  <a:lstStyle/>
                  <a:p>
                    <a:pPr>
                      <a:defRPr/>
                    </a:pPr>
                    <a:r>
                      <a:rPr lang="ru-RU" sz="995" dirty="0"/>
                      <a:t>Налоговые доходы, </a:t>
                    </a:r>
                    <a:r>
                      <a:rPr lang="ru-RU" sz="995" dirty="0" smtClean="0"/>
                      <a:t>49,5%</a:t>
                    </a:r>
                    <a:endParaRPr lang="ru-RU" sz="1100" dirty="0"/>
                  </a:p>
                </c:rich>
              </c:tx>
              <c:spPr/>
              <c:dLblPos val="bestFit"/>
              <c:showLegendKey val="0"/>
              <c:showVal val="0"/>
              <c:showCatName val="0"/>
              <c:showSerName val="0"/>
              <c:showPercent val="0"/>
              <c:showBubbleSize val="0"/>
            </c:dLbl>
            <c:dLbl>
              <c:idx val="1"/>
              <c:layout>
                <c:manualLayout>
                  <c:x val="9.9931692132021091E-2"/>
                  <c:y val="-4.2553191489361701E-2"/>
                </c:manualLayout>
              </c:layout>
              <c:tx>
                <c:rich>
                  <a:bodyPr/>
                  <a:lstStyle/>
                  <a:p>
                    <a:pPr>
                      <a:defRPr/>
                    </a:pPr>
                    <a:r>
                      <a:rPr lang="ru-RU" sz="905" dirty="0"/>
                      <a:t>Неналоговые доходы, </a:t>
                    </a:r>
                    <a:r>
                      <a:rPr lang="ru-RU" sz="905" dirty="0" smtClean="0"/>
                      <a:t>8,5%</a:t>
                    </a:r>
                    <a:endParaRPr lang="ru-RU" sz="1000" dirty="0"/>
                  </a:p>
                </c:rich>
              </c:tx>
              <c:spPr/>
              <c:dLblPos val="bestFit"/>
              <c:showLegendKey val="0"/>
              <c:showVal val="0"/>
              <c:showCatName val="0"/>
              <c:showSerName val="0"/>
              <c:showPercent val="0"/>
              <c:showBubbleSize val="0"/>
            </c:dLbl>
            <c:dLbl>
              <c:idx val="2"/>
              <c:layout>
                <c:manualLayout>
                  <c:x val="0.72939889076178566"/>
                  <c:y val="-0.41742574731350068"/>
                </c:manualLayout>
              </c:layout>
              <c:tx>
                <c:rich>
                  <a:bodyPr/>
                  <a:lstStyle/>
                  <a:p>
                    <a:pPr>
                      <a:defRPr/>
                    </a:pPr>
                    <a:r>
                      <a:rPr lang="ru-RU" sz="814" dirty="0"/>
                      <a:t>Безвозмездные поступления, </a:t>
                    </a:r>
                    <a:r>
                      <a:rPr lang="ru-RU" sz="995" dirty="0" smtClean="0"/>
                      <a:t>42%</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49.5</c:v>
                </c:pt>
                <c:pt idx="1">
                  <c:v>8.5</c:v>
                </c:pt>
                <c:pt idx="2">
                  <c:v>42</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8"/>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2024г</a:t>
            </a:r>
            <a:r>
              <a:rPr lang="ru-RU" dirty="0"/>
              <a:t>.</a:t>
            </a:r>
          </a:p>
        </c:rich>
      </c:tx>
      <c:layout>
        <c:manualLayout>
          <c:xMode val="edge"/>
          <c:yMode val="edge"/>
          <c:x val="0.54263418827032583"/>
          <c:y val="6.0792173705559527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2024г.</c:v>
                </c:pt>
              </c:strCache>
            </c:strRef>
          </c:tx>
          <c:explosion val="40"/>
          <c:dPt>
            <c:idx val="0"/>
            <c:bubble3D val="0"/>
          </c:dPt>
          <c:dPt>
            <c:idx val="1"/>
            <c:bubble3D val="0"/>
          </c:dPt>
          <c:dPt>
            <c:idx val="2"/>
            <c:bubble3D val="0"/>
          </c:dPt>
          <c:dPt>
            <c:idx val="3"/>
            <c:bubble3D val="0"/>
          </c:dPt>
          <c:dLbls>
            <c:dLbl>
              <c:idx val="0"/>
              <c:layout>
                <c:manualLayout>
                  <c:x val="-3.0212128214887717E-2"/>
                  <c:y val="-0.40258286863078291"/>
                </c:manualLayout>
              </c:layout>
              <c:tx>
                <c:rich>
                  <a:bodyPr/>
                  <a:lstStyle/>
                  <a:p>
                    <a:pPr>
                      <a:defRPr/>
                    </a:pPr>
                    <a:r>
                      <a:rPr lang="ru-RU" sz="997" dirty="0"/>
                      <a:t>Налоговые доходы, </a:t>
                    </a:r>
                    <a:r>
                      <a:rPr lang="ru-RU" sz="997" dirty="0" smtClean="0"/>
                      <a:t>55</a:t>
                    </a:r>
                    <a:r>
                      <a:rPr lang="ru-RU" sz="997" baseline="0" dirty="0" smtClean="0"/>
                      <a:t> </a:t>
                    </a:r>
                    <a:r>
                      <a:rPr lang="ru-RU" sz="997" dirty="0" smtClean="0"/>
                      <a:t>%</a:t>
                    </a:r>
                    <a:endParaRPr lang="ru-RU" sz="1100" dirty="0"/>
                  </a:p>
                </c:rich>
              </c:tx>
              <c:spPr/>
              <c:dLblPos val="bestFit"/>
              <c:showLegendKey val="0"/>
              <c:showVal val="0"/>
              <c:showCatName val="0"/>
              <c:showSerName val="0"/>
              <c:showPercent val="0"/>
              <c:showBubbleSize val="0"/>
            </c:dLbl>
            <c:dLbl>
              <c:idx val="1"/>
              <c:layout>
                <c:manualLayout>
                  <c:x val="-3.5643113479419279E-2"/>
                  <c:y val="-5.4711246200607903E-2"/>
                </c:manualLayout>
              </c:layout>
              <c:tx>
                <c:rich>
                  <a:bodyPr/>
                  <a:lstStyle/>
                  <a:p>
                    <a:pPr>
                      <a:defRPr/>
                    </a:pPr>
                    <a:r>
                      <a:rPr lang="ru-RU" sz="906" dirty="0"/>
                      <a:t>Неналоговые доходы, </a:t>
                    </a:r>
                    <a:r>
                      <a:rPr lang="ru-RU" sz="906" dirty="0" smtClean="0"/>
                      <a:t>7,9%</a:t>
                    </a:r>
                    <a:endParaRPr lang="ru-RU" sz="1000" dirty="0"/>
                  </a:p>
                </c:rich>
              </c:tx>
              <c:spPr/>
              <c:dLblPos val="bestFit"/>
              <c:showLegendKey val="0"/>
              <c:showVal val="0"/>
              <c:showCatName val="0"/>
              <c:showSerName val="0"/>
              <c:showPercent val="0"/>
              <c:showBubbleSize val="0"/>
            </c:dLbl>
            <c:dLbl>
              <c:idx val="2"/>
              <c:layout>
                <c:manualLayout>
                  <c:x val="8.63193953564243E-2"/>
                  <c:y val="-0.19718593686427494"/>
                </c:manualLayout>
              </c:layout>
              <c:tx>
                <c:rich>
                  <a:bodyPr/>
                  <a:lstStyle/>
                  <a:p>
                    <a:pPr>
                      <a:defRPr/>
                    </a:pPr>
                    <a:r>
                      <a:rPr lang="ru-RU" sz="815" dirty="0"/>
                      <a:t>Безвозмездные поступления, </a:t>
                    </a:r>
                    <a:r>
                      <a:rPr lang="ru-RU" sz="997" dirty="0" smtClean="0"/>
                      <a:t>37,1%</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55</c:v>
                </c:pt>
                <c:pt idx="1">
                  <c:v>7.9</c:v>
                </c:pt>
                <c:pt idx="2">
                  <c:v>37.1</c:v>
                </c:pt>
              </c:numCache>
            </c:numRef>
          </c:val>
        </c:ser>
        <c:dLbls>
          <c:showLegendKey val="0"/>
          <c:showVal val="0"/>
          <c:showCatName val="0"/>
          <c:showSerName val="0"/>
          <c:showPercent val="0"/>
          <c:showBubbleSize val="0"/>
          <c:showLeaderLines val="1"/>
        </c:dLbls>
      </c:pie3DChart>
      <c:spPr>
        <a:noFill/>
        <a:ln w="23065">
          <a:noFill/>
        </a:ln>
      </c:spPr>
    </c:plotArea>
    <c:plotVisOnly val="1"/>
    <c:dispBlanksAs val="gap"/>
    <c:showDLblsOverMax val="0"/>
  </c:chart>
  <c:txPr>
    <a:bodyPr/>
    <a:lstStyle/>
    <a:p>
      <a:pPr>
        <a:defRPr sz="1631"/>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6008371951139346E-4"/>
          <c:y val="0"/>
          <c:w val="0.96805221554560428"/>
          <c:h val="1"/>
        </c:manualLayout>
      </c:layout>
      <c:pie3DChart>
        <c:varyColors val="1"/>
        <c:ser>
          <c:idx val="0"/>
          <c:order val="0"/>
          <c:tx>
            <c:strRef>
              <c:f>Лист1!$B$1</c:f>
              <c:strCache>
                <c:ptCount val="1"/>
                <c:pt idx="0">
                  <c:v>2022 год</c:v>
                </c:pt>
              </c:strCache>
            </c:strRef>
          </c:tx>
          <c:explosion val="15"/>
          <c:dPt>
            <c:idx val="0"/>
            <c:bubble3D val="0"/>
          </c:dPt>
          <c:dPt>
            <c:idx val="1"/>
            <c:bubble3D val="0"/>
          </c:dPt>
          <c:dPt>
            <c:idx val="2"/>
            <c:bubble3D val="0"/>
          </c:dPt>
          <c:dPt>
            <c:idx val="3"/>
            <c:bubble3D val="0"/>
          </c:dPt>
          <c:dPt>
            <c:idx val="4"/>
            <c:bubble3D val="0"/>
          </c:dPt>
          <c:dPt>
            <c:idx val="5"/>
            <c:bubble3D val="0"/>
            <c:explosion val="8"/>
          </c:dPt>
          <c:dPt>
            <c:idx val="6"/>
            <c:bubble3D val="0"/>
          </c:dPt>
          <c:dPt>
            <c:idx val="7"/>
            <c:bubble3D val="0"/>
          </c:dPt>
          <c:dLbls>
            <c:dLbl>
              <c:idx val="0"/>
              <c:layout>
                <c:manualLayout>
                  <c:x val="-0.1688744800483562"/>
                  <c:y val="-9.5965031663148542E-2"/>
                </c:manualLayout>
              </c:layout>
              <c:tx>
                <c:rich>
                  <a:bodyPr/>
                  <a:lstStyle/>
                  <a:p>
                    <a:pPr>
                      <a:defRPr/>
                    </a:pPr>
                    <a:r>
                      <a:rPr lang="ru-RU" sz="1043" dirty="0">
                        <a:latin typeface="Arial Black" panose="020B0A04020102020204" pitchFamily="34" charset="0"/>
                      </a:rPr>
                      <a:t>Общегосударственные </a:t>
                    </a:r>
                    <a:r>
                      <a:rPr lang="ru-RU" sz="1043" dirty="0" smtClean="0">
                        <a:latin typeface="Arial Black" panose="020B0A04020102020204" pitchFamily="34" charset="0"/>
                      </a:rPr>
                      <a:t>вопросы- 34%</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1"/>
              <c:layout>
                <c:manualLayout>
                  <c:x val="-1.4047111776174329E-2"/>
                  <c:y val="-0.18871244244466664"/>
                </c:manualLayout>
              </c:layout>
              <c:tx>
                <c:rich>
                  <a:bodyPr/>
                  <a:lstStyle/>
                  <a:p>
                    <a:pPr>
                      <a:defRPr/>
                    </a:pPr>
                    <a:r>
                      <a:rPr lang="ru-RU" sz="894" dirty="0" smtClean="0">
                        <a:latin typeface="Arial Black" panose="020B0A04020102020204" pitchFamily="34" charset="0"/>
                      </a:rPr>
                      <a:t>Национальная оборона- 3 %</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2"/>
              <c:layout>
                <c:manualLayout>
                  <c:x val="-5.1037172894160534E-3"/>
                  <c:y val="1.5235768556580133E-2"/>
                </c:manualLayout>
              </c:layout>
              <c:tx>
                <c:rich>
                  <a:bodyPr/>
                  <a:lstStyle/>
                  <a:p>
                    <a:pPr>
                      <a:defRPr/>
                    </a:pPr>
                    <a:r>
                      <a:rPr lang="ru-RU" sz="894" dirty="0">
                        <a:latin typeface="Arial Black" panose="020B0A04020102020204" pitchFamily="34" charset="0"/>
                      </a:rPr>
                      <a:t>Национальная безопасность и правоохранительная </a:t>
                    </a:r>
                    <a:r>
                      <a:rPr lang="ru-RU" sz="894" dirty="0" smtClean="0">
                        <a:latin typeface="Arial Black" panose="020B0A04020102020204" pitchFamily="34" charset="0"/>
                      </a:rPr>
                      <a:t>деятельность- 5%</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3"/>
              <c:layout>
                <c:manualLayout>
                  <c:x val="-0.28810380459201684"/>
                  <c:y val="-0.43978697582984605"/>
                </c:manualLayout>
              </c:layout>
              <c:tx>
                <c:rich>
                  <a:bodyPr/>
                  <a:lstStyle/>
                  <a:p>
                    <a:pPr>
                      <a:defRPr/>
                    </a:pPr>
                    <a:r>
                      <a:rPr lang="ru-RU" sz="1043" dirty="0" smtClean="0">
                        <a:latin typeface="Arial Black" panose="020B0A04020102020204" pitchFamily="34" charset="0"/>
                      </a:rPr>
                      <a:t>Образование и социальная</a:t>
                    </a:r>
                    <a:r>
                      <a:rPr lang="ru-RU" sz="1043" baseline="0" dirty="0" smtClean="0">
                        <a:latin typeface="Arial Black" panose="020B0A04020102020204" pitchFamily="34" charset="0"/>
                      </a:rPr>
                      <a:t> политика</a:t>
                    </a:r>
                    <a:r>
                      <a:rPr lang="ru-RU" sz="1043" dirty="0" smtClean="0">
                        <a:latin typeface="Arial Black" panose="020B0A04020102020204" pitchFamily="34" charset="0"/>
                      </a:rPr>
                      <a:t>–0,8%</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4"/>
              <c:layout>
                <c:manualLayout>
                  <c:x val="-0.48417737012271705"/>
                  <c:y val="-0.48086670925452724"/>
                </c:manualLayout>
              </c:layout>
              <c:tx>
                <c:rich>
                  <a:bodyPr/>
                  <a:lstStyle/>
                  <a:p>
                    <a:pPr>
                      <a:defRPr/>
                    </a:pPr>
                    <a:r>
                      <a:rPr lang="ru-RU" sz="1043" dirty="0">
                        <a:latin typeface="Arial Black" panose="020B0A04020102020204" pitchFamily="34" charset="0"/>
                        <a:cs typeface="Arial" panose="020B0604020202020204" pitchFamily="34" charset="0"/>
                      </a:rPr>
                      <a:t>Жилищно-коммунальное </a:t>
                    </a:r>
                    <a:r>
                      <a:rPr lang="ru-RU" sz="1043" dirty="0" smtClean="0">
                        <a:latin typeface="Arial Black" panose="020B0A04020102020204" pitchFamily="34" charset="0"/>
                        <a:cs typeface="Arial" panose="020B0604020202020204" pitchFamily="34" charset="0"/>
                      </a:rPr>
                      <a:t>хозяйство- 32%</a:t>
                    </a:r>
                    <a:endParaRPr lang="ru-RU" sz="1400" dirty="0">
                      <a:latin typeface="Arial Black" panose="020B0A04020102020204" pitchFamily="34" charset="0"/>
                      <a:cs typeface="Arial" panose="020B06040202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5"/>
              <c:layout>
                <c:manualLayout>
                  <c:x val="0.11840845367463879"/>
                  <c:y val="-0.5583743010035922"/>
                </c:manualLayout>
              </c:layout>
              <c:tx>
                <c:rich>
                  <a:bodyPr/>
                  <a:lstStyle/>
                  <a:p>
                    <a:pPr>
                      <a:defRPr/>
                    </a:pPr>
                    <a:r>
                      <a:rPr lang="ru-RU" sz="1192" dirty="0" smtClean="0">
                        <a:latin typeface="Arial Black" panose="020B0A04020102020204" pitchFamily="34" charset="0"/>
                      </a:rPr>
                      <a:t>Культура- 3%</a:t>
                    </a:r>
                    <a:endParaRPr lang="ru-RU" sz="16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6"/>
              <c:delete val="1"/>
            </c:dLbl>
            <c:dLbl>
              <c:idx val="7"/>
              <c:layout>
                <c:manualLayout>
                  <c:x val="0.1412486654025259"/>
                  <c:y val="2.8538688602500958E-2"/>
                </c:manualLayout>
              </c:layout>
              <c:tx>
                <c:rich>
                  <a:bodyPr/>
                  <a:lstStyle/>
                  <a:p>
                    <a:r>
                      <a:rPr lang="ru-RU" b="1" dirty="0"/>
                      <a:t>Физическая культура и спорт; </a:t>
                    </a:r>
                    <a:r>
                      <a:rPr lang="ru-RU" b="1" dirty="0" smtClean="0"/>
                      <a:t>13%</a:t>
                    </a:r>
                    <a:endParaRPr lang="ru-RU" b="1" dirty="0"/>
                  </a:p>
                </c:rich>
              </c:tx>
              <c:showLegendKey val="0"/>
              <c:showVal val="1"/>
              <c:showCatName val="1"/>
              <c:showSerName val="0"/>
              <c:showPercent val="0"/>
              <c:showBubbleSize val="0"/>
            </c:dLbl>
            <c:dLbl>
              <c:idx val="8"/>
              <c:layout>
                <c:manualLayout>
                  <c:x val="0.1763934346916313"/>
                  <c:y val="1.1481878860301472E-2"/>
                </c:manualLayout>
              </c:layout>
              <c:spPr>
                <a:solidFill>
                  <a:schemeClr val="bg2">
                    <a:lumMod val="90000"/>
                  </a:schemeClr>
                </a:solidFill>
              </c:spPr>
              <c:txPr>
                <a:bodyPr/>
                <a:lstStyle/>
                <a:p>
                  <a:pPr>
                    <a:defRPr/>
                  </a:pPr>
                  <a:endParaRPr lang="ru-RU"/>
                </a:p>
              </c:txPr>
              <c:dLblPos val="bestFit"/>
              <c:showLegendKey val="0"/>
              <c:showVal val="1"/>
              <c:showCatName val="1"/>
              <c:showSerName val="0"/>
              <c:showPercent val="0"/>
              <c:showBubbleSize val="0"/>
            </c:dLbl>
            <c:spPr>
              <a:solidFill>
                <a:schemeClr val="bg2">
                  <a:lumMod val="90000"/>
                </a:schemeClr>
              </a:solidFill>
            </c:spPr>
            <c:showLegendKey val="0"/>
            <c:showVal val="1"/>
            <c:showCatName val="1"/>
            <c:showSerName val="0"/>
            <c:showPercent val="0"/>
            <c:showBubbleSize val="0"/>
            <c:showLeaderLines val="1"/>
          </c:dLbls>
          <c:cat>
            <c:strRef>
              <c:f>Лист1!$A$2:$A$9</c:f>
              <c:strCache>
                <c:ptCount val="8"/>
                <c:pt idx="0">
                  <c:v>Общегосударственные вопросы</c:v>
                </c:pt>
                <c:pt idx="1">
                  <c:v>Нациоанальная оборона</c:v>
                </c:pt>
                <c:pt idx="2">
                  <c:v>Национальная безопасность и правоохранительная деятельность</c:v>
                </c:pt>
                <c:pt idx="3">
                  <c:v>Национальная экономика</c:v>
                </c:pt>
                <c:pt idx="4">
                  <c:v>Образование и социальная политика</c:v>
                </c:pt>
                <c:pt idx="5">
                  <c:v>Жилищно-коммунальное хозяйство</c:v>
                </c:pt>
                <c:pt idx="6">
                  <c:v>Культура</c:v>
                </c:pt>
                <c:pt idx="7">
                  <c:v>Физическая культура и спорт</c:v>
                </c:pt>
              </c:strCache>
            </c:strRef>
          </c:cat>
          <c:val>
            <c:numRef>
              <c:f>Лист1!$B$2:$B$9</c:f>
              <c:numCache>
                <c:formatCode>General</c:formatCode>
                <c:ptCount val="8"/>
                <c:pt idx="0">
                  <c:v>34</c:v>
                </c:pt>
                <c:pt idx="1">
                  <c:v>3</c:v>
                </c:pt>
                <c:pt idx="2">
                  <c:v>5</c:v>
                </c:pt>
                <c:pt idx="3">
                  <c:v>9</c:v>
                </c:pt>
                <c:pt idx="4">
                  <c:v>0.8</c:v>
                </c:pt>
                <c:pt idx="5">
                  <c:v>32</c:v>
                </c:pt>
                <c:pt idx="6">
                  <c:v>3.5</c:v>
                </c:pt>
                <c:pt idx="7">
                  <c:v>13</c:v>
                </c:pt>
              </c:numCache>
            </c:numRef>
          </c:val>
        </c:ser>
        <c:dLbls>
          <c:showLegendKey val="0"/>
          <c:showVal val="0"/>
          <c:showCatName val="0"/>
          <c:showSerName val="0"/>
          <c:showPercent val="0"/>
          <c:showBubbleSize val="0"/>
          <c:showLeaderLines val="1"/>
        </c:dLbls>
      </c:pie3DChart>
      <c:spPr>
        <a:noFill/>
        <a:ln w="23036">
          <a:noFill/>
        </a:ln>
      </c:spPr>
    </c:plotArea>
    <c:plotVisOnly val="1"/>
    <c:dispBlanksAs val="gap"/>
    <c:showDLblsOverMax val="0"/>
  </c:chart>
  <c:txPr>
    <a:bodyPr/>
    <a:lstStyle/>
    <a:p>
      <a:pPr>
        <a:defRPr sz="134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E344-9E07-471D-8C02-F631937F45A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3B780856-BF65-45FC-B0F2-0D6FBD563BA3}">
      <dgm:prSet custT="1"/>
      <dgm:spPr/>
      <dgm:t>
        <a:bodyPr/>
        <a:lstStyle/>
        <a:p>
          <a:pPr algn="l"/>
          <a:r>
            <a:rPr lang="ru-RU" sz="2000" b="1" dirty="0" smtClean="0"/>
            <a:t>1. Бюджетный кодекс Российской Федерации</a:t>
          </a:r>
          <a:endParaRPr lang="ru-RU" sz="2000" b="1" dirty="0"/>
        </a:p>
      </dgm:t>
    </dgm:pt>
    <dgm:pt modelId="{49F6F10E-9D6E-41AE-ACC4-85F42EE5B59C}" type="parTrans" cxnId="{C3F06F21-2C71-485B-9ECD-3D2CF2BE06D1}">
      <dgm:prSet/>
      <dgm:spPr/>
      <dgm:t>
        <a:bodyPr/>
        <a:lstStyle/>
        <a:p>
          <a:endParaRPr lang="ru-RU"/>
        </a:p>
      </dgm:t>
    </dgm:pt>
    <dgm:pt modelId="{76C6127F-1C59-4589-90D8-BD64BF53ED1D}" type="sibTrans" cxnId="{C3F06F21-2C71-485B-9ECD-3D2CF2BE06D1}">
      <dgm:prSet/>
      <dgm:spPr/>
      <dgm:t>
        <a:bodyPr/>
        <a:lstStyle/>
        <a:p>
          <a:endParaRPr lang="ru-RU"/>
        </a:p>
      </dgm:t>
    </dgm:pt>
    <dgm:pt modelId="{54816C63-89D8-480B-9056-50A8BF083C8D}">
      <dgm:prSet custT="1"/>
      <dgm:spPr/>
      <dgm:t>
        <a:bodyPr/>
        <a:lstStyle/>
        <a:p>
          <a:pPr algn="l"/>
          <a:r>
            <a:rPr lang="ru-RU" sz="2000" b="1" dirty="0" smtClean="0"/>
            <a:t>2. Налоговый кодекс Российской Федерации</a:t>
          </a:r>
          <a:endParaRPr lang="ru-RU" sz="2000" b="1" dirty="0"/>
        </a:p>
      </dgm:t>
    </dgm:pt>
    <dgm:pt modelId="{D91FE825-EF6E-4DB1-9BF7-975ECED18879}" type="parTrans" cxnId="{215D67B1-81A4-4895-8AC0-7190E0D3B245}">
      <dgm:prSet/>
      <dgm:spPr/>
      <dgm:t>
        <a:bodyPr/>
        <a:lstStyle/>
        <a:p>
          <a:endParaRPr lang="ru-RU"/>
        </a:p>
      </dgm:t>
    </dgm:pt>
    <dgm:pt modelId="{2DBC2FB1-FEC9-4F77-93DA-DD0C005D526E}" type="sibTrans" cxnId="{215D67B1-81A4-4895-8AC0-7190E0D3B245}">
      <dgm:prSet/>
      <dgm:spPr/>
      <dgm:t>
        <a:bodyPr/>
        <a:lstStyle/>
        <a:p>
          <a:endParaRPr lang="ru-RU"/>
        </a:p>
      </dgm:t>
    </dgm:pt>
    <dgm:pt modelId="{9BE8D542-A114-46FD-AD87-8D592FA6E6DD}">
      <dgm:prSet custT="1"/>
      <dgm:spPr/>
      <dgm:t>
        <a:bodyPr/>
        <a:lstStyle/>
        <a:p>
          <a:pPr algn="l"/>
          <a:r>
            <a:rPr lang="ru-RU" sz="2000" b="1" dirty="0" smtClean="0"/>
            <a:t>3.  Федеральный закон от 06.10.2003. № 131-ФЗ «Об общих принципах организации местного самоуправления в Российской Федерации»</a:t>
          </a:r>
          <a:endParaRPr lang="ru-RU" sz="2000" b="1" dirty="0"/>
        </a:p>
      </dgm:t>
    </dgm:pt>
    <dgm:pt modelId="{BE20E913-FBC2-4EDE-B922-4BC443E3DFBB}" type="parTrans" cxnId="{C83EE13B-55D0-461F-8191-CC98842000EC}">
      <dgm:prSet/>
      <dgm:spPr/>
      <dgm:t>
        <a:bodyPr/>
        <a:lstStyle/>
        <a:p>
          <a:endParaRPr lang="ru-RU"/>
        </a:p>
      </dgm:t>
    </dgm:pt>
    <dgm:pt modelId="{351C7110-9CD1-42FF-AAEC-2C6450B614B8}" type="sibTrans" cxnId="{C83EE13B-55D0-461F-8191-CC98842000EC}">
      <dgm:prSet/>
      <dgm:spPr/>
      <dgm:t>
        <a:bodyPr/>
        <a:lstStyle/>
        <a:p>
          <a:endParaRPr lang="ru-RU"/>
        </a:p>
      </dgm:t>
    </dgm:pt>
    <dgm:pt modelId="{2A304669-ED14-4B94-BEA9-66F111C75F84}">
      <dgm:prSet custT="1"/>
      <dgm:spPr/>
      <dgm:t>
        <a:bodyPr/>
        <a:lstStyle/>
        <a:p>
          <a:pPr algn="l"/>
          <a:r>
            <a:rPr lang="ru-RU" sz="2000" b="1" dirty="0" smtClean="0"/>
            <a:t>4. Устав муниципального образования </a:t>
          </a:r>
          <a:r>
            <a:rPr lang="ru-RU" sz="2000" b="1" dirty="0" err="1" smtClean="0"/>
            <a:t>п.Боровский</a:t>
          </a:r>
          <a:endParaRPr lang="ru-RU" sz="2000" b="1" dirty="0"/>
        </a:p>
      </dgm:t>
    </dgm:pt>
    <dgm:pt modelId="{D854C1EF-6690-415D-AA3F-10997F95B58C}" type="parTrans" cxnId="{0EBE6FE9-BF52-4D20-94FB-C96E05B5D6F3}">
      <dgm:prSet/>
      <dgm:spPr/>
      <dgm:t>
        <a:bodyPr/>
        <a:lstStyle/>
        <a:p>
          <a:endParaRPr lang="ru-RU"/>
        </a:p>
      </dgm:t>
    </dgm:pt>
    <dgm:pt modelId="{F66B9D75-D17D-4DDA-911A-574D0FAD7D8A}" type="sibTrans" cxnId="{0EBE6FE9-BF52-4D20-94FB-C96E05B5D6F3}">
      <dgm:prSet/>
      <dgm:spPr/>
      <dgm:t>
        <a:bodyPr/>
        <a:lstStyle/>
        <a:p>
          <a:endParaRPr lang="ru-RU"/>
        </a:p>
      </dgm:t>
    </dgm:pt>
    <dgm:pt modelId="{C5C1881C-3B54-48AC-8EEE-401A3C936CB5}">
      <dgm:prSet custT="1"/>
      <dgm:spPr/>
      <dgm:t>
        <a:bodyPr/>
        <a:lstStyle/>
        <a:p>
          <a:pPr algn="l"/>
          <a:r>
            <a:rPr lang="ru-RU" sz="2000" b="1" dirty="0" smtClean="0"/>
            <a:t>5. Положение о бюджетном процессе в муниципальном образовании  поселок Боровский, утвержденное решением </a:t>
          </a:r>
          <a:r>
            <a:rPr lang="ru-RU" sz="2000" b="1" dirty="0" err="1" smtClean="0"/>
            <a:t>Боровской</a:t>
          </a:r>
          <a:r>
            <a:rPr lang="ru-RU" sz="2000" b="1" dirty="0" smtClean="0"/>
            <a:t> поселковой Думы от 29.05.2013 № 361</a:t>
          </a:r>
          <a:endParaRPr lang="ru-RU" sz="2000" b="1" dirty="0"/>
        </a:p>
      </dgm:t>
    </dgm:pt>
    <dgm:pt modelId="{26F16CC3-D83C-447A-A38F-791ACB9E1220}" type="parTrans" cxnId="{37204D14-4BBF-4654-8AA8-FF5113F9331F}">
      <dgm:prSet/>
      <dgm:spPr/>
      <dgm:t>
        <a:bodyPr/>
        <a:lstStyle/>
        <a:p>
          <a:endParaRPr lang="ru-RU"/>
        </a:p>
      </dgm:t>
    </dgm:pt>
    <dgm:pt modelId="{31EE24EB-4C6B-4BF3-B9CC-E30F1DBD04DA}" type="sibTrans" cxnId="{37204D14-4BBF-4654-8AA8-FF5113F9331F}">
      <dgm:prSet/>
      <dgm:spPr/>
      <dgm:t>
        <a:bodyPr/>
        <a:lstStyle/>
        <a:p>
          <a:endParaRPr lang="ru-RU"/>
        </a:p>
      </dgm:t>
    </dgm:pt>
    <dgm:pt modelId="{34BA867D-D267-4705-A1AC-8829F2A8E465}" type="pres">
      <dgm:prSet presAssocID="{DE15E344-9E07-471D-8C02-F631937F45AC}" presName="compositeShape" presStyleCnt="0">
        <dgm:presLayoutVars>
          <dgm:dir/>
          <dgm:resizeHandles/>
        </dgm:presLayoutVars>
      </dgm:prSet>
      <dgm:spPr/>
      <dgm:t>
        <a:bodyPr/>
        <a:lstStyle/>
        <a:p>
          <a:endParaRPr lang="ru-RU"/>
        </a:p>
      </dgm:t>
    </dgm:pt>
    <dgm:pt modelId="{770D9624-DC33-4B8C-8644-8AE60CC3ECE7}" type="pres">
      <dgm:prSet presAssocID="{DE15E344-9E07-471D-8C02-F631937F45AC}" presName="pyramid" presStyleLbl="node1" presStyleIdx="0" presStyleCnt="1" custLinFactNeighborX="-16099" custLinFactNeighborY="-218"/>
      <dgm:spPr/>
    </dgm:pt>
    <dgm:pt modelId="{FC844C7F-5177-4911-8444-75F6282A4C84}" type="pres">
      <dgm:prSet presAssocID="{DE15E344-9E07-471D-8C02-F631937F45AC}" presName="theList" presStyleCnt="0"/>
      <dgm:spPr/>
    </dgm:pt>
    <dgm:pt modelId="{61154E7A-3B25-48F0-8F86-048E26CBD75F}" type="pres">
      <dgm:prSet presAssocID="{3B780856-BF65-45FC-B0F2-0D6FBD563BA3}" presName="aNode" presStyleLbl="fgAcc1" presStyleIdx="0" presStyleCnt="5" custScaleX="177437" custScaleY="63027" custLinFactY="-1187" custLinFactNeighborX="2125" custLinFactNeighborY="-100000">
        <dgm:presLayoutVars>
          <dgm:bulletEnabled val="1"/>
        </dgm:presLayoutVars>
      </dgm:prSet>
      <dgm:spPr/>
      <dgm:t>
        <a:bodyPr/>
        <a:lstStyle/>
        <a:p>
          <a:endParaRPr lang="ru-RU"/>
        </a:p>
      </dgm:t>
    </dgm:pt>
    <dgm:pt modelId="{113F7A38-0ECF-4138-AD28-24510CE35C06}" type="pres">
      <dgm:prSet presAssocID="{3B780856-BF65-45FC-B0F2-0D6FBD563BA3}" presName="aSpace" presStyleCnt="0"/>
      <dgm:spPr/>
    </dgm:pt>
    <dgm:pt modelId="{D0BA7630-7104-4EC2-AFE2-255C8A3890B5}" type="pres">
      <dgm:prSet presAssocID="{54816C63-89D8-480B-9056-50A8BF083C8D}" presName="aNode" presStyleLbl="fgAcc1" presStyleIdx="1" presStyleCnt="5" custScaleX="176061" custScaleY="56156" custLinFactNeighborX="3291" custLinFactNeighborY="-32280">
        <dgm:presLayoutVars>
          <dgm:bulletEnabled val="1"/>
        </dgm:presLayoutVars>
      </dgm:prSet>
      <dgm:spPr/>
      <dgm:t>
        <a:bodyPr/>
        <a:lstStyle/>
        <a:p>
          <a:endParaRPr lang="ru-RU"/>
        </a:p>
      </dgm:t>
    </dgm:pt>
    <dgm:pt modelId="{F4701700-4748-4AF0-8901-12ADF4F2904A}" type="pres">
      <dgm:prSet presAssocID="{54816C63-89D8-480B-9056-50A8BF083C8D}" presName="aSpace" presStyleCnt="0"/>
      <dgm:spPr/>
    </dgm:pt>
    <dgm:pt modelId="{71B75EAD-C591-43F4-8DF4-2DEB2B03EFBD}" type="pres">
      <dgm:prSet presAssocID="{9BE8D542-A114-46FD-AD87-8D592FA6E6DD}" presName="aNode" presStyleLbl="fgAcc1" presStyleIdx="2" presStyleCnt="5" custScaleX="176117" custScaleY="123945" custLinFactNeighborX="3319" custLinFactNeighborY="44937">
        <dgm:presLayoutVars>
          <dgm:bulletEnabled val="1"/>
        </dgm:presLayoutVars>
      </dgm:prSet>
      <dgm:spPr/>
      <dgm:t>
        <a:bodyPr/>
        <a:lstStyle/>
        <a:p>
          <a:endParaRPr lang="ru-RU"/>
        </a:p>
      </dgm:t>
    </dgm:pt>
    <dgm:pt modelId="{D09D3B03-1EBF-49FC-A322-7BCFC6AB1EBB}" type="pres">
      <dgm:prSet presAssocID="{9BE8D542-A114-46FD-AD87-8D592FA6E6DD}" presName="aSpace" presStyleCnt="0"/>
      <dgm:spPr/>
    </dgm:pt>
    <dgm:pt modelId="{E538E7AF-6976-4AB0-8043-60D9C7A91A39}" type="pres">
      <dgm:prSet presAssocID="{2A304669-ED14-4B94-BEA9-66F111C75F84}" presName="aNode" presStyleLbl="fgAcc1" presStyleIdx="3" presStyleCnt="5" custScaleX="175284" custScaleY="47636" custLinFactY="1714" custLinFactNeighborX="3679" custLinFactNeighborY="100000">
        <dgm:presLayoutVars>
          <dgm:bulletEnabled val="1"/>
        </dgm:presLayoutVars>
      </dgm:prSet>
      <dgm:spPr/>
      <dgm:t>
        <a:bodyPr/>
        <a:lstStyle/>
        <a:p>
          <a:endParaRPr lang="ru-RU"/>
        </a:p>
      </dgm:t>
    </dgm:pt>
    <dgm:pt modelId="{B61D5E24-ADBE-4979-8D16-68C493D60075}" type="pres">
      <dgm:prSet presAssocID="{2A304669-ED14-4B94-BEA9-66F111C75F84}" presName="aSpace" presStyleCnt="0"/>
      <dgm:spPr/>
    </dgm:pt>
    <dgm:pt modelId="{C36EDBAE-6A62-418A-BB49-15A121AF898B}" type="pres">
      <dgm:prSet presAssocID="{C5C1881C-3B54-48AC-8EEE-401A3C936CB5}" presName="aNode" presStyleLbl="fgAcc1" presStyleIdx="4" presStyleCnt="5" custScaleX="176893" custScaleY="118413" custLinFactY="15758" custLinFactNeighborX="3707" custLinFactNeighborY="100000">
        <dgm:presLayoutVars>
          <dgm:bulletEnabled val="1"/>
        </dgm:presLayoutVars>
      </dgm:prSet>
      <dgm:spPr/>
      <dgm:t>
        <a:bodyPr/>
        <a:lstStyle/>
        <a:p>
          <a:endParaRPr lang="ru-RU"/>
        </a:p>
      </dgm:t>
    </dgm:pt>
    <dgm:pt modelId="{97057300-AF0F-4AF6-8274-05C14445D566}" type="pres">
      <dgm:prSet presAssocID="{C5C1881C-3B54-48AC-8EEE-401A3C936CB5}" presName="aSpace" presStyleCnt="0"/>
      <dgm:spPr/>
    </dgm:pt>
  </dgm:ptLst>
  <dgm:cxnLst>
    <dgm:cxn modelId="{215D67B1-81A4-4895-8AC0-7190E0D3B245}" srcId="{DE15E344-9E07-471D-8C02-F631937F45AC}" destId="{54816C63-89D8-480B-9056-50A8BF083C8D}" srcOrd="1" destOrd="0" parTransId="{D91FE825-EF6E-4DB1-9BF7-975ECED18879}" sibTransId="{2DBC2FB1-FEC9-4F77-93DA-DD0C005D526E}"/>
    <dgm:cxn modelId="{4F8F0FB2-5794-4B6B-A265-7A6E30189A53}" type="presOf" srcId="{C5C1881C-3B54-48AC-8EEE-401A3C936CB5}" destId="{C36EDBAE-6A62-418A-BB49-15A121AF898B}" srcOrd="0" destOrd="0" presId="urn:microsoft.com/office/officeart/2005/8/layout/pyramid2"/>
    <dgm:cxn modelId="{0EBE6FE9-BF52-4D20-94FB-C96E05B5D6F3}" srcId="{DE15E344-9E07-471D-8C02-F631937F45AC}" destId="{2A304669-ED14-4B94-BEA9-66F111C75F84}" srcOrd="3" destOrd="0" parTransId="{D854C1EF-6690-415D-AA3F-10997F95B58C}" sibTransId="{F66B9D75-D17D-4DDA-911A-574D0FAD7D8A}"/>
    <dgm:cxn modelId="{5D360200-B294-402E-B833-50ACDC627173}" type="presOf" srcId="{DE15E344-9E07-471D-8C02-F631937F45AC}" destId="{34BA867D-D267-4705-A1AC-8829F2A8E465}" srcOrd="0" destOrd="0" presId="urn:microsoft.com/office/officeart/2005/8/layout/pyramid2"/>
    <dgm:cxn modelId="{24F82D48-B658-41F7-B5B1-A37E84690B1E}" type="presOf" srcId="{3B780856-BF65-45FC-B0F2-0D6FBD563BA3}" destId="{61154E7A-3B25-48F0-8F86-048E26CBD75F}" srcOrd="0" destOrd="0" presId="urn:microsoft.com/office/officeart/2005/8/layout/pyramid2"/>
    <dgm:cxn modelId="{C3F06F21-2C71-485B-9ECD-3D2CF2BE06D1}" srcId="{DE15E344-9E07-471D-8C02-F631937F45AC}" destId="{3B780856-BF65-45FC-B0F2-0D6FBD563BA3}" srcOrd="0" destOrd="0" parTransId="{49F6F10E-9D6E-41AE-ACC4-85F42EE5B59C}" sibTransId="{76C6127F-1C59-4589-90D8-BD64BF53ED1D}"/>
    <dgm:cxn modelId="{856E0D7B-2E58-4FF0-B72A-04FC793F69A0}" type="presOf" srcId="{9BE8D542-A114-46FD-AD87-8D592FA6E6DD}" destId="{71B75EAD-C591-43F4-8DF4-2DEB2B03EFBD}" srcOrd="0" destOrd="0" presId="urn:microsoft.com/office/officeart/2005/8/layout/pyramid2"/>
    <dgm:cxn modelId="{C83EE13B-55D0-461F-8191-CC98842000EC}" srcId="{DE15E344-9E07-471D-8C02-F631937F45AC}" destId="{9BE8D542-A114-46FD-AD87-8D592FA6E6DD}" srcOrd="2" destOrd="0" parTransId="{BE20E913-FBC2-4EDE-B922-4BC443E3DFBB}" sibTransId="{351C7110-9CD1-42FF-AAEC-2C6450B614B8}"/>
    <dgm:cxn modelId="{8FC556B0-630C-4B06-871B-B4C1727D80AE}" type="presOf" srcId="{2A304669-ED14-4B94-BEA9-66F111C75F84}" destId="{E538E7AF-6976-4AB0-8043-60D9C7A91A39}" srcOrd="0" destOrd="0" presId="urn:microsoft.com/office/officeart/2005/8/layout/pyramid2"/>
    <dgm:cxn modelId="{8EB84063-5337-40EF-9BD4-A5B2ADA585B6}" type="presOf" srcId="{54816C63-89D8-480B-9056-50A8BF083C8D}" destId="{D0BA7630-7104-4EC2-AFE2-255C8A3890B5}" srcOrd="0" destOrd="0" presId="urn:microsoft.com/office/officeart/2005/8/layout/pyramid2"/>
    <dgm:cxn modelId="{37204D14-4BBF-4654-8AA8-FF5113F9331F}" srcId="{DE15E344-9E07-471D-8C02-F631937F45AC}" destId="{C5C1881C-3B54-48AC-8EEE-401A3C936CB5}" srcOrd="4" destOrd="0" parTransId="{26F16CC3-D83C-447A-A38F-791ACB9E1220}" sibTransId="{31EE24EB-4C6B-4BF3-B9CC-E30F1DBD04DA}"/>
    <dgm:cxn modelId="{71421327-CD28-4207-9754-7EEDF632621C}" type="presParOf" srcId="{34BA867D-D267-4705-A1AC-8829F2A8E465}" destId="{770D9624-DC33-4B8C-8644-8AE60CC3ECE7}" srcOrd="0" destOrd="0" presId="urn:microsoft.com/office/officeart/2005/8/layout/pyramid2"/>
    <dgm:cxn modelId="{09C9A498-0363-4420-B2DF-24F884183BDD}" type="presParOf" srcId="{34BA867D-D267-4705-A1AC-8829F2A8E465}" destId="{FC844C7F-5177-4911-8444-75F6282A4C84}" srcOrd="1" destOrd="0" presId="urn:microsoft.com/office/officeart/2005/8/layout/pyramid2"/>
    <dgm:cxn modelId="{0E72C531-0919-4C2C-A6ED-B99AF29FCE0A}" type="presParOf" srcId="{FC844C7F-5177-4911-8444-75F6282A4C84}" destId="{61154E7A-3B25-48F0-8F86-048E26CBD75F}" srcOrd="0" destOrd="0" presId="urn:microsoft.com/office/officeart/2005/8/layout/pyramid2"/>
    <dgm:cxn modelId="{A5B01AF1-60E6-484F-80E4-C9AFFC16C0FD}" type="presParOf" srcId="{FC844C7F-5177-4911-8444-75F6282A4C84}" destId="{113F7A38-0ECF-4138-AD28-24510CE35C06}" srcOrd="1" destOrd="0" presId="urn:microsoft.com/office/officeart/2005/8/layout/pyramid2"/>
    <dgm:cxn modelId="{7E22DC44-D859-43E5-B66F-ADDAA7B703DC}" type="presParOf" srcId="{FC844C7F-5177-4911-8444-75F6282A4C84}" destId="{D0BA7630-7104-4EC2-AFE2-255C8A3890B5}" srcOrd="2" destOrd="0" presId="urn:microsoft.com/office/officeart/2005/8/layout/pyramid2"/>
    <dgm:cxn modelId="{E143E0A1-4754-4355-BD6F-096A72FDFCC3}" type="presParOf" srcId="{FC844C7F-5177-4911-8444-75F6282A4C84}" destId="{F4701700-4748-4AF0-8901-12ADF4F2904A}" srcOrd="3" destOrd="0" presId="urn:microsoft.com/office/officeart/2005/8/layout/pyramid2"/>
    <dgm:cxn modelId="{6B0989DC-87CF-4774-90D7-CA22854A09C4}" type="presParOf" srcId="{FC844C7F-5177-4911-8444-75F6282A4C84}" destId="{71B75EAD-C591-43F4-8DF4-2DEB2B03EFBD}" srcOrd="4" destOrd="0" presId="urn:microsoft.com/office/officeart/2005/8/layout/pyramid2"/>
    <dgm:cxn modelId="{54F5C0F5-4987-4E99-AE6B-9A7C53165E13}" type="presParOf" srcId="{FC844C7F-5177-4911-8444-75F6282A4C84}" destId="{D09D3B03-1EBF-49FC-A322-7BCFC6AB1EBB}" srcOrd="5" destOrd="0" presId="urn:microsoft.com/office/officeart/2005/8/layout/pyramid2"/>
    <dgm:cxn modelId="{6EED476B-1714-49E3-926F-F9F6C632C4FB}" type="presParOf" srcId="{FC844C7F-5177-4911-8444-75F6282A4C84}" destId="{E538E7AF-6976-4AB0-8043-60D9C7A91A39}" srcOrd="6" destOrd="0" presId="urn:microsoft.com/office/officeart/2005/8/layout/pyramid2"/>
    <dgm:cxn modelId="{197B3978-D388-494D-9CA4-737440CDE80A}" type="presParOf" srcId="{FC844C7F-5177-4911-8444-75F6282A4C84}" destId="{B61D5E24-ADBE-4979-8D16-68C493D60075}" srcOrd="7" destOrd="0" presId="urn:microsoft.com/office/officeart/2005/8/layout/pyramid2"/>
    <dgm:cxn modelId="{F8469609-97A7-4CC9-ACD6-781F354F9DE5}" type="presParOf" srcId="{FC844C7F-5177-4911-8444-75F6282A4C84}" destId="{C36EDBAE-6A62-418A-BB49-15A121AF898B}" srcOrd="8" destOrd="0" presId="urn:microsoft.com/office/officeart/2005/8/layout/pyramid2"/>
    <dgm:cxn modelId="{3186090B-9307-4308-BCD1-334B82BF1160}" type="presParOf" srcId="{FC844C7F-5177-4911-8444-75F6282A4C84}" destId="{97057300-AF0F-4AF6-8274-05C14445D5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Обеспечение эффективного управления муниципальной собственностью муниципального образования поселок Боровский </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b="1" dirty="0" smtClean="0"/>
            <a:t>Доля имущества, относящегося к объектам недвижимости на которые зарегистрировано право муниципальной собственности до 100 %</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847" custLinFactNeighborY="490"/>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E67F66F9-EEB5-47A0-94B5-890A27ECD3E9}" type="presOf" srcId="{045C8A85-50E1-43AD-928D-09257FFEF63A}" destId="{41FF585B-8EA3-4E4D-83AC-8812437BE154}" srcOrd="0" destOrd="0" presId="urn:microsoft.com/office/officeart/2005/8/layout/process4"/>
    <dgm:cxn modelId="{4BA3F768-5314-4560-AEFA-32ACF063B883}" type="presOf" srcId="{93E3D1B6-50B6-41D9-BEAF-D779B84E4A87}" destId="{5A6EF1EA-5C6C-489E-9961-1364E9D136B3}" srcOrd="0" destOrd="0" presId="urn:microsoft.com/office/officeart/2005/8/layout/process4"/>
    <dgm:cxn modelId="{AC61A9DB-031E-4482-A498-1E986ED0852C}" type="presOf" srcId="{6454E6D3-9798-41B8-BC6A-B75000A0AA72}" destId="{C8AAFE37-FC5E-476A-9C02-EF78A1E242F5}" srcOrd="1" destOrd="0" presId="urn:microsoft.com/office/officeart/2005/8/layout/process4"/>
    <dgm:cxn modelId="{06F87EE6-9439-4968-B99D-C9B49A813B27}" type="presOf" srcId="{6454E6D3-9798-41B8-BC6A-B75000A0AA72}" destId="{D4B77845-9309-4727-9212-2037054987BE}"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6DFB055-F7C2-4EDE-B32A-96D5ABA3B48B}" type="presOf" srcId="{091E5520-C0DE-44B3-8C9B-059126DFA0E5}" destId="{F3422F89-CF12-493D-AA06-9270E99C9D36}" srcOrd="0" destOrd="0" presId="urn:microsoft.com/office/officeart/2005/8/layout/process4"/>
    <dgm:cxn modelId="{D5B05750-90FA-4A29-ACB0-78FC2A5D92B9}"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C58F5F99-699F-4BA4-A287-0896CB214126}" type="presOf" srcId="{A66857BB-A4B0-417F-9AFA-A39E3E8A0171}" destId="{0DF2EA5F-1D72-474B-8A1E-2A786403A08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F7B12696-594A-4CAF-B778-3EA0D8DAA72F}" type="presParOf" srcId="{5A6EF1EA-5C6C-489E-9961-1364E9D136B3}" destId="{1214803B-6DA6-408C-BDAF-86CA5457B20E}" srcOrd="0" destOrd="0" presId="urn:microsoft.com/office/officeart/2005/8/layout/process4"/>
    <dgm:cxn modelId="{6E11196D-AB98-4367-A1A4-AEE761317583}" type="presParOf" srcId="{1214803B-6DA6-408C-BDAF-86CA5457B20E}" destId="{D4B77845-9309-4727-9212-2037054987BE}" srcOrd="0" destOrd="0" presId="urn:microsoft.com/office/officeart/2005/8/layout/process4"/>
    <dgm:cxn modelId="{B653BC14-2998-45C2-9E8A-15DD9BE41AAB}" type="presParOf" srcId="{1214803B-6DA6-408C-BDAF-86CA5457B20E}" destId="{C8AAFE37-FC5E-476A-9C02-EF78A1E242F5}" srcOrd="1" destOrd="0" presId="urn:microsoft.com/office/officeart/2005/8/layout/process4"/>
    <dgm:cxn modelId="{9893EE97-3C88-44EA-808F-06A27DD10D36}" type="presParOf" srcId="{1214803B-6DA6-408C-BDAF-86CA5457B20E}" destId="{BFCFA7BE-8EDB-4504-8283-2E6C5E0D35C5}" srcOrd="2" destOrd="0" presId="urn:microsoft.com/office/officeart/2005/8/layout/process4"/>
    <dgm:cxn modelId="{9AADA5DC-6406-47D9-8065-97C479AF3200}" type="presParOf" srcId="{BFCFA7BE-8EDB-4504-8283-2E6C5E0D35C5}" destId="{0DF2EA5F-1D72-474B-8A1E-2A786403A084}" srcOrd="0" destOrd="0" presId="urn:microsoft.com/office/officeart/2005/8/layout/process4"/>
    <dgm:cxn modelId="{538E2DB8-035A-450D-B079-8038AAD7C27B}" type="presParOf" srcId="{5A6EF1EA-5C6C-489E-9961-1364E9D136B3}" destId="{5DFF6B22-10A5-4F09-877A-C84370401AFA}" srcOrd="1" destOrd="0" presId="urn:microsoft.com/office/officeart/2005/8/layout/process4"/>
    <dgm:cxn modelId="{5B3EDC0E-3D91-4198-978C-F612C9CC5066}" type="presParOf" srcId="{5A6EF1EA-5C6C-489E-9961-1364E9D136B3}" destId="{85B22235-0618-4EEC-9851-A3ABB039BB6A}" srcOrd="2" destOrd="0" presId="urn:microsoft.com/office/officeart/2005/8/layout/process4"/>
    <dgm:cxn modelId="{FDF1A6AA-D4BC-48AB-B9D2-5A8146ACBEBF}" type="presParOf" srcId="{85B22235-0618-4EEC-9851-A3ABB039BB6A}" destId="{F3422F89-CF12-493D-AA06-9270E99C9D36}" srcOrd="0" destOrd="0" presId="urn:microsoft.com/office/officeart/2005/8/layout/process4"/>
    <dgm:cxn modelId="{BB6D0E55-1ADA-433F-917E-375CADFBD93F}" type="presParOf" srcId="{85B22235-0618-4EEC-9851-A3ABB039BB6A}" destId="{C66A86B6-DDD3-43E5-A766-D6C99A3E7E74}" srcOrd="1" destOrd="0" presId="urn:microsoft.com/office/officeart/2005/8/layout/process4"/>
    <dgm:cxn modelId="{EDFE6E04-669C-4D1A-8999-6A34E930E403}" type="presParOf" srcId="{85B22235-0618-4EEC-9851-A3ABB039BB6A}" destId="{43A9EC5C-7EEB-4CCC-AEA3-4BEC9E703421}" srcOrd="2" destOrd="0" presId="urn:microsoft.com/office/officeart/2005/8/layout/process4"/>
    <dgm:cxn modelId="{02AEE6FA-69AF-4538-AC43-ECFAF62E2EC0}"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dirty="0" smtClean="0"/>
            <a:t>1. Увеличение количества призывников, направленных на службу в Российскую армию  до человек до 35 человек</a:t>
          </a:r>
        </a:p>
        <a:p>
          <a:r>
            <a:rPr lang="ru-RU" sz="2400" dirty="0" smtClean="0"/>
            <a:t>2. Уменьшение количества уклонистов от службы до человек в Российской армии до 8 человек</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747FE76C-DD14-4E9E-94B7-F77547526A61}" type="presOf" srcId="{091E5520-C0DE-44B3-8C9B-059126DFA0E5}" destId="{F3422F89-CF12-493D-AA06-9270E99C9D36}" srcOrd="0" destOrd="0" presId="urn:microsoft.com/office/officeart/2005/8/layout/process4"/>
    <dgm:cxn modelId="{5BE354D0-622C-4E78-B072-1159A2D8E63D}" type="presOf" srcId="{045C8A85-50E1-43AD-928D-09257FFEF63A}" destId="{41FF585B-8EA3-4E4D-83AC-8812437BE154}" srcOrd="0" destOrd="0" presId="urn:microsoft.com/office/officeart/2005/8/layout/process4"/>
    <dgm:cxn modelId="{D228FF91-AC3F-40FD-8594-B8F42A574D95}"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05339B7D-88C2-4B01-8259-82F4938F7602}" type="presOf" srcId="{091E5520-C0DE-44B3-8C9B-059126DFA0E5}" destId="{C66A86B6-DDD3-43E5-A766-D6C99A3E7E74}" srcOrd="1" destOrd="0" presId="urn:microsoft.com/office/officeart/2005/8/layout/process4"/>
    <dgm:cxn modelId="{BDC9F18A-F9F1-44B3-AD45-3C788637617A}" type="presOf" srcId="{6454E6D3-9798-41B8-BC6A-B75000A0AA72}" destId="{C8AAFE37-FC5E-476A-9C02-EF78A1E242F5}" srcOrd="1" destOrd="0" presId="urn:microsoft.com/office/officeart/2005/8/layout/process4"/>
    <dgm:cxn modelId="{1FF26ED6-BBF9-4158-B3B5-946803F27EB1}" type="presOf" srcId="{6454E6D3-9798-41B8-BC6A-B75000A0AA72}" destId="{D4B77845-9309-4727-9212-2037054987BE}" srcOrd="0" destOrd="0" presId="urn:microsoft.com/office/officeart/2005/8/layout/process4"/>
    <dgm:cxn modelId="{D5E9989D-5A5A-4465-B8B9-669202D90F62}" type="presOf" srcId="{93E3D1B6-50B6-41D9-BEAF-D779B84E4A87}" destId="{5A6EF1EA-5C6C-489E-9961-1364E9D136B3}"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2492630B-28D9-4E53-96D5-7ADD5090C1B2}" type="presParOf" srcId="{5A6EF1EA-5C6C-489E-9961-1364E9D136B3}" destId="{1214803B-6DA6-408C-BDAF-86CA5457B20E}" srcOrd="0" destOrd="0" presId="urn:microsoft.com/office/officeart/2005/8/layout/process4"/>
    <dgm:cxn modelId="{525274FB-7CA3-4F3A-91A8-FBFF297BB68F}" type="presParOf" srcId="{1214803B-6DA6-408C-BDAF-86CA5457B20E}" destId="{D4B77845-9309-4727-9212-2037054987BE}" srcOrd="0" destOrd="0" presId="urn:microsoft.com/office/officeart/2005/8/layout/process4"/>
    <dgm:cxn modelId="{F844C893-8EAD-4E87-92A8-D010E2CAC6F1}" type="presParOf" srcId="{1214803B-6DA6-408C-BDAF-86CA5457B20E}" destId="{C8AAFE37-FC5E-476A-9C02-EF78A1E242F5}" srcOrd="1" destOrd="0" presId="urn:microsoft.com/office/officeart/2005/8/layout/process4"/>
    <dgm:cxn modelId="{681312B7-2FE3-4EB1-85EC-F07177C58439}" type="presParOf" srcId="{1214803B-6DA6-408C-BDAF-86CA5457B20E}" destId="{BFCFA7BE-8EDB-4504-8283-2E6C5E0D35C5}" srcOrd="2" destOrd="0" presId="urn:microsoft.com/office/officeart/2005/8/layout/process4"/>
    <dgm:cxn modelId="{EA90407E-338A-4754-9D69-49298C774958}" type="presParOf" srcId="{BFCFA7BE-8EDB-4504-8283-2E6C5E0D35C5}" destId="{0DF2EA5F-1D72-474B-8A1E-2A786403A084}" srcOrd="0" destOrd="0" presId="urn:microsoft.com/office/officeart/2005/8/layout/process4"/>
    <dgm:cxn modelId="{FB3D82DF-166E-429E-BF7B-C22A4F877417}" type="presParOf" srcId="{5A6EF1EA-5C6C-489E-9961-1364E9D136B3}" destId="{5DFF6B22-10A5-4F09-877A-C84370401AFA}" srcOrd="1" destOrd="0" presId="urn:microsoft.com/office/officeart/2005/8/layout/process4"/>
    <dgm:cxn modelId="{03023AA3-1B89-4F10-886D-E8A09D3C8869}" type="presParOf" srcId="{5A6EF1EA-5C6C-489E-9961-1364E9D136B3}" destId="{85B22235-0618-4EEC-9851-A3ABB039BB6A}" srcOrd="2" destOrd="0" presId="urn:microsoft.com/office/officeart/2005/8/layout/process4"/>
    <dgm:cxn modelId="{8B928937-58A7-421D-8FD3-562B3720A777}" type="presParOf" srcId="{85B22235-0618-4EEC-9851-A3ABB039BB6A}" destId="{F3422F89-CF12-493D-AA06-9270E99C9D36}" srcOrd="0" destOrd="0" presId="urn:microsoft.com/office/officeart/2005/8/layout/process4"/>
    <dgm:cxn modelId="{24C80875-D2E3-49F8-8BB4-63837CFDF34A}" type="presParOf" srcId="{85B22235-0618-4EEC-9851-A3ABB039BB6A}" destId="{C66A86B6-DDD3-43E5-A766-D6C99A3E7E74}" srcOrd="1" destOrd="0" presId="urn:microsoft.com/office/officeart/2005/8/layout/process4"/>
    <dgm:cxn modelId="{579D68FA-9596-4B67-83EF-5C7416DC2266}" type="presParOf" srcId="{85B22235-0618-4EEC-9851-A3ABB039BB6A}" destId="{43A9EC5C-7EEB-4CCC-AEA3-4BEC9E703421}" srcOrd="2" destOrd="0" presId="urn:microsoft.com/office/officeart/2005/8/layout/process4"/>
    <dgm:cxn modelId="{8300A699-B6CC-411F-BD17-8261ADAD44FF}"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Повысить уровень безопасности жизнедеятельности населения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1.снижение количества пожаров, исключение случаев гибели и травматизма людей при пожарах и сокращение материального ущерба;</a:t>
          </a:r>
        </a:p>
        <a:p>
          <a:pPr algn="just"/>
          <a:r>
            <a:rPr lang="ru-RU" sz="1800" b="1" dirty="0" smtClean="0"/>
            <a:t>2.снижение общего уровня рисков возникновения чрезвычайных ситуаций природного и техногенного характера;</a:t>
          </a:r>
        </a:p>
        <a:p>
          <a:pPr algn="just"/>
          <a:r>
            <a:rPr lang="ru-RU" sz="1800" b="1"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11F65814-0763-4ED3-92DE-E1EE3AF8EF4F}" type="presOf" srcId="{091E5520-C0DE-44B3-8C9B-059126DFA0E5}" destId="{F3422F89-CF12-493D-AA06-9270E99C9D36}" srcOrd="0" destOrd="0" presId="urn:microsoft.com/office/officeart/2005/8/layout/process4"/>
    <dgm:cxn modelId="{CD9A4059-37C7-4674-A084-965A51EF7369}" type="presOf" srcId="{6454E6D3-9798-41B8-BC6A-B75000A0AA72}" destId="{D4B77845-9309-4727-9212-2037054987BE}" srcOrd="0" destOrd="0" presId="urn:microsoft.com/office/officeart/2005/8/layout/process4"/>
    <dgm:cxn modelId="{F57AB6B0-39CD-48B4-82E7-8A0660398479}" type="presOf" srcId="{045C8A85-50E1-43AD-928D-09257FFEF63A}" destId="{41FF585B-8EA3-4E4D-83AC-8812437BE154}" srcOrd="0" destOrd="0" presId="urn:microsoft.com/office/officeart/2005/8/layout/process4"/>
    <dgm:cxn modelId="{86449CB8-5C49-4914-A055-E35092116FC1}" type="presOf" srcId="{93E3D1B6-50B6-41D9-BEAF-D779B84E4A87}" destId="{5A6EF1EA-5C6C-489E-9961-1364E9D136B3}"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57CB4FEF-6942-4514-A29E-D704DA81F69A}" type="presOf" srcId="{A66857BB-A4B0-417F-9AFA-A39E3E8A0171}" destId="{0DF2EA5F-1D72-474B-8A1E-2A786403A084}" srcOrd="0" destOrd="0" presId="urn:microsoft.com/office/officeart/2005/8/layout/process4"/>
    <dgm:cxn modelId="{9547D7F6-0A6E-4419-B5CD-E6F7394AF156}" type="presOf" srcId="{6454E6D3-9798-41B8-BC6A-B75000A0AA72}" destId="{C8AAFE37-FC5E-476A-9C02-EF78A1E242F5}"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5EBBEEA9-79E7-4F08-9F6F-61BC24A87CA1}" type="presOf" srcId="{091E5520-C0DE-44B3-8C9B-059126DFA0E5}" destId="{C66A86B6-DDD3-43E5-A766-D6C99A3E7E74}" srcOrd="1"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4354404E-D429-4849-9105-4326E74C67AE}" type="presParOf" srcId="{5A6EF1EA-5C6C-489E-9961-1364E9D136B3}" destId="{1214803B-6DA6-408C-BDAF-86CA5457B20E}" srcOrd="0" destOrd="0" presId="urn:microsoft.com/office/officeart/2005/8/layout/process4"/>
    <dgm:cxn modelId="{AC8E1BCD-019D-46C2-9A16-645C001ED9CC}" type="presParOf" srcId="{1214803B-6DA6-408C-BDAF-86CA5457B20E}" destId="{D4B77845-9309-4727-9212-2037054987BE}" srcOrd="0" destOrd="0" presId="urn:microsoft.com/office/officeart/2005/8/layout/process4"/>
    <dgm:cxn modelId="{548D372D-6583-48A8-AE3D-7D7B6242E255}" type="presParOf" srcId="{1214803B-6DA6-408C-BDAF-86CA5457B20E}" destId="{C8AAFE37-FC5E-476A-9C02-EF78A1E242F5}" srcOrd="1" destOrd="0" presId="urn:microsoft.com/office/officeart/2005/8/layout/process4"/>
    <dgm:cxn modelId="{39924C71-56C0-428C-9A43-00E8995EA143}" type="presParOf" srcId="{1214803B-6DA6-408C-BDAF-86CA5457B20E}" destId="{BFCFA7BE-8EDB-4504-8283-2E6C5E0D35C5}" srcOrd="2" destOrd="0" presId="urn:microsoft.com/office/officeart/2005/8/layout/process4"/>
    <dgm:cxn modelId="{2305FCBB-5778-4C5E-B601-ADE9E7154DF6}" type="presParOf" srcId="{BFCFA7BE-8EDB-4504-8283-2E6C5E0D35C5}" destId="{0DF2EA5F-1D72-474B-8A1E-2A786403A084}" srcOrd="0" destOrd="0" presId="urn:microsoft.com/office/officeart/2005/8/layout/process4"/>
    <dgm:cxn modelId="{41AB3DBD-FECF-401F-9B21-14B578AE23B3}" type="presParOf" srcId="{5A6EF1EA-5C6C-489E-9961-1364E9D136B3}" destId="{5DFF6B22-10A5-4F09-877A-C84370401AFA}" srcOrd="1" destOrd="0" presId="urn:microsoft.com/office/officeart/2005/8/layout/process4"/>
    <dgm:cxn modelId="{9CEF1942-759D-4D8A-ABB6-2446D46932DE}" type="presParOf" srcId="{5A6EF1EA-5C6C-489E-9961-1364E9D136B3}" destId="{85B22235-0618-4EEC-9851-A3ABB039BB6A}" srcOrd="2" destOrd="0" presId="urn:microsoft.com/office/officeart/2005/8/layout/process4"/>
    <dgm:cxn modelId="{2B01968A-941C-4117-8CC2-B5601451B24D}" type="presParOf" srcId="{85B22235-0618-4EEC-9851-A3ABB039BB6A}" destId="{F3422F89-CF12-493D-AA06-9270E99C9D36}" srcOrd="0" destOrd="0" presId="urn:microsoft.com/office/officeart/2005/8/layout/process4"/>
    <dgm:cxn modelId="{C7E44F4B-0E94-44AF-8FAA-F9C878798328}" type="presParOf" srcId="{85B22235-0618-4EEC-9851-A3ABB039BB6A}" destId="{C66A86B6-DDD3-43E5-A766-D6C99A3E7E74}" srcOrd="1" destOrd="0" presId="urn:microsoft.com/office/officeart/2005/8/layout/process4"/>
    <dgm:cxn modelId="{7910745C-66FC-461F-996F-847175369D7B}" type="presParOf" srcId="{85B22235-0618-4EEC-9851-A3ABB039BB6A}" destId="{43A9EC5C-7EEB-4CCC-AEA3-4BEC9E703421}" srcOrd="2" destOrd="0" presId="urn:microsoft.com/office/officeart/2005/8/layout/process4"/>
    <dgm:cxn modelId="{0C45B0AE-08FC-42A4-B666-50FF8A391E95}"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5D8BB87-436A-49A9-A45B-BE0059263BAE}">
      <dgm:prSet custT="1"/>
      <dgm:spPr/>
      <dgm:t>
        <a:bodyPr/>
        <a:lstStyle/>
        <a:p>
          <a:r>
            <a:rPr lang="ru-RU" sz="900" b="1" dirty="0" smtClean="0"/>
            <a:t>Единое управление комплексным благоустройством</a:t>
          </a:r>
          <a:endParaRPr lang="ru-RU" sz="900" b="1" dirty="0"/>
        </a:p>
      </dgm:t>
    </dgm:pt>
    <dgm:pt modelId="{ED34D7D3-43BC-455A-866E-98B93341EF78}" type="parTrans" cxnId="{EC7960DA-D799-4B48-86BE-A77AB42BF8CB}">
      <dgm:prSet/>
      <dgm:spPr/>
      <dgm:t>
        <a:bodyPr/>
        <a:lstStyle/>
        <a:p>
          <a:endParaRPr lang="ru-RU"/>
        </a:p>
      </dgm:t>
    </dgm:pt>
    <dgm:pt modelId="{8ABAFBC7-8D46-4A48-9ADF-362788091857}" type="sibTrans" cxnId="{EC7960DA-D799-4B48-86BE-A77AB42BF8CB}">
      <dgm:prSet/>
      <dgm:spPr/>
      <dgm:t>
        <a:bodyPr/>
        <a:lstStyle/>
        <a:p>
          <a:endParaRPr lang="ru-RU"/>
        </a:p>
      </dgm:t>
    </dgm:pt>
    <dgm:pt modelId="{B94CBFC2-87DB-4AF2-BC9F-228F33CD3D18}">
      <dgm:prSet custT="1"/>
      <dgm:spPr/>
      <dgm:t>
        <a:bodyPr/>
        <a:lstStyle/>
        <a:p>
          <a:r>
            <a:rPr lang="ru-RU" sz="1000" b="1" dirty="0" smtClean="0"/>
            <a:t>Определение перспективы улучшения благоустройства</a:t>
          </a:r>
          <a:endParaRPr lang="ru-RU" sz="1000" b="1" dirty="0"/>
        </a:p>
      </dgm:t>
    </dgm:pt>
    <dgm:pt modelId="{06F78D32-D02D-4CA9-B5B8-4CC8426E911A}" type="parTrans" cxnId="{8CB48336-2D9D-49D9-BA9E-E0B793F7E9DA}">
      <dgm:prSet/>
      <dgm:spPr/>
      <dgm:t>
        <a:bodyPr/>
        <a:lstStyle/>
        <a:p>
          <a:endParaRPr lang="ru-RU"/>
        </a:p>
      </dgm:t>
    </dgm:pt>
    <dgm:pt modelId="{1ED36FAE-6EA4-4964-85FB-C85233B540D7}" type="sibTrans" cxnId="{8CB48336-2D9D-49D9-BA9E-E0B793F7E9DA}">
      <dgm:prSet/>
      <dgm:spPr/>
      <dgm:t>
        <a:bodyPr/>
        <a:lstStyle/>
        <a:p>
          <a:endParaRPr lang="ru-RU"/>
        </a:p>
      </dgm:t>
    </dgm:pt>
    <dgm:pt modelId="{431E2792-01A6-4264-ADBB-2A2DD1413B4C}">
      <dgm:prSet custT="1"/>
      <dgm:spPr/>
      <dgm:t>
        <a:bodyPr/>
        <a:lstStyle/>
        <a:p>
          <a:r>
            <a:rPr lang="ru-RU" sz="1100" b="1" dirty="0" smtClean="0"/>
            <a:t>Улучшение состояния территории </a:t>
          </a:r>
          <a:r>
            <a:rPr lang="ru-RU" sz="1100" dirty="0" smtClean="0"/>
            <a:t>  </a:t>
          </a:r>
          <a:endParaRPr lang="ru-RU" sz="1100" dirty="0"/>
        </a:p>
      </dgm:t>
    </dgm:pt>
    <dgm:pt modelId="{74A8CABC-5148-4272-91F3-4FAAC49EEB1B}" type="parTrans" cxnId="{B0C5228C-03D6-407E-BBFE-343D9060DFBF}">
      <dgm:prSet/>
      <dgm:spPr/>
      <dgm:t>
        <a:bodyPr/>
        <a:lstStyle/>
        <a:p>
          <a:endParaRPr lang="ru-RU"/>
        </a:p>
      </dgm:t>
    </dgm:pt>
    <dgm:pt modelId="{347CF47A-9167-4EB2-9A79-A10FA1EE6E4A}" type="sibTrans" cxnId="{B0C5228C-03D6-407E-BBFE-343D9060DFBF}">
      <dgm:prSet/>
      <dgm:spPr/>
      <dgm:t>
        <a:bodyPr/>
        <a:lstStyle/>
        <a:p>
          <a:endParaRPr lang="ru-RU"/>
        </a:p>
      </dgm:t>
    </dgm:pt>
    <dgm:pt modelId="{A1828EE2-9731-4354-94B3-B57239F90057}">
      <dgm:prSet custT="1"/>
      <dgm:spPr/>
      <dgm:t>
        <a:bodyPr/>
        <a:lstStyle/>
        <a:p>
          <a:r>
            <a:rPr lang="ru-RU" sz="1000" b="1" dirty="0" smtClean="0"/>
            <a:t>Привитие жителям муниципального образования любви и уважения к своему поселку, к соблюдению чистоты и порядка</a:t>
          </a:r>
          <a:endParaRPr lang="ru-RU" sz="1000" b="1" dirty="0"/>
        </a:p>
      </dgm:t>
    </dgm:pt>
    <dgm:pt modelId="{DCF94DDD-A914-4D0C-BBAA-3AB6B1EB8B57}" type="parTrans" cxnId="{040A83CE-006E-4AC3-A60D-F85BD87956D0}">
      <dgm:prSet/>
      <dgm:spPr/>
      <dgm:t>
        <a:bodyPr/>
        <a:lstStyle/>
        <a:p>
          <a:endParaRPr lang="ru-RU"/>
        </a:p>
      </dgm:t>
    </dgm:pt>
    <dgm:pt modelId="{CB1A6B4D-B330-4C1D-9FF2-5238CBB96324}" type="sibTrans" cxnId="{040A83CE-006E-4AC3-A60D-F85BD87956D0}">
      <dgm:prSet/>
      <dgm:spPr/>
      <dgm:t>
        <a:bodyPr/>
        <a:lstStyle/>
        <a:p>
          <a:endParaRPr lang="ru-RU"/>
        </a:p>
      </dgm:t>
    </dgm:pt>
    <dgm:pt modelId="{E980A914-A364-4134-A287-0E8918DCC9CE}">
      <dgm:prSet custT="1"/>
      <dgm:spPr/>
      <dgm:t>
        <a:bodyPr/>
        <a:lstStyle/>
        <a:p>
          <a:r>
            <a:rPr lang="ru-RU" sz="1000" b="1" dirty="0" smtClean="0"/>
            <a:t>Совершенствование эстетического состояния территории</a:t>
          </a:r>
          <a:r>
            <a:rPr lang="ru-RU" sz="1000" dirty="0" smtClean="0"/>
            <a:t>;</a:t>
          </a:r>
          <a:endParaRPr lang="ru-RU" sz="1000" dirty="0"/>
        </a:p>
      </dgm:t>
    </dgm:pt>
    <dgm:pt modelId="{0031A3A2-8AE8-416D-A7D0-CC2BF21BF6F6}" type="parTrans" cxnId="{2F795BFD-7E07-42FA-A3C3-4CFC8A434AD1}">
      <dgm:prSet/>
      <dgm:spPr/>
      <dgm:t>
        <a:bodyPr/>
        <a:lstStyle/>
        <a:p>
          <a:endParaRPr lang="ru-RU"/>
        </a:p>
      </dgm:t>
    </dgm:pt>
    <dgm:pt modelId="{4D782245-B681-4CC1-8DC7-B0CF7884A4BD}" type="sibTrans" cxnId="{2F795BFD-7E07-42FA-A3C3-4CFC8A434AD1}">
      <dgm:prSet/>
      <dgm:spPr/>
      <dgm:t>
        <a:bodyPr/>
        <a:lstStyle/>
        <a:p>
          <a:endParaRPr lang="ru-RU"/>
        </a:p>
      </dgm:t>
    </dgm:pt>
    <dgm:pt modelId="{7DBFE38D-E233-4E2C-A601-571F60B41D9F}">
      <dgm:prSet custT="1"/>
      <dgm:spPr/>
      <dgm:t>
        <a:bodyPr/>
        <a:lstStyle/>
        <a:p>
          <a:r>
            <a:rPr lang="ru-RU" sz="1000" b="1" dirty="0" smtClean="0"/>
            <a:t>Увеличение площади благоустроенных зелёных насаждений в поселении;</a:t>
          </a:r>
          <a:endParaRPr lang="ru-RU" sz="1000" b="1" dirty="0"/>
        </a:p>
      </dgm:t>
    </dgm:pt>
    <dgm:pt modelId="{DB7DA448-E771-4DC2-8C0B-1FB5EF6BF263}" type="parTrans" cxnId="{36DC59D0-7882-4B34-A48A-4E9AD0471435}">
      <dgm:prSet/>
      <dgm:spPr/>
      <dgm:t>
        <a:bodyPr/>
        <a:lstStyle/>
        <a:p>
          <a:endParaRPr lang="ru-RU"/>
        </a:p>
      </dgm:t>
    </dgm:pt>
    <dgm:pt modelId="{8BE684C6-8080-41A0-BF67-1E3327C92057}" type="sibTrans" cxnId="{36DC59D0-7882-4B34-A48A-4E9AD0471435}">
      <dgm:prSet/>
      <dgm:spPr/>
      <dgm:t>
        <a:bodyPr/>
        <a:lstStyle/>
        <a:p>
          <a:endParaRPr lang="ru-RU"/>
        </a:p>
      </dgm:t>
    </dgm:pt>
    <dgm:pt modelId="{CE971463-D0E6-4F3D-8A12-92A72BBE3F99}">
      <dgm:prSet custT="1"/>
      <dgm:spPr/>
      <dgm:t>
        <a:bodyPr/>
        <a:lstStyle/>
        <a:p>
          <a:r>
            <a:rPr lang="ru-RU" sz="1000" b="1" dirty="0" smtClean="0"/>
            <a:t>Увеличение количества высаживаемых деревьев</a:t>
          </a:r>
          <a:endParaRPr lang="ru-RU" sz="1000" b="1" dirty="0"/>
        </a:p>
      </dgm:t>
    </dgm:pt>
    <dgm:pt modelId="{342D1EE1-4CA4-4FC3-BD98-60D5C87CC0EE}" type="parTrans" cxnId="{56469D7A-4C15-4A1F-8BB4-5642B0151F59}">
      <dgm:prSet/>
      <dgm:spPr/>
      <dgm:t>
        <a:bodyPr/>
        <a:lstStyle/>
        <a:p>
          <a:endParaRPr lang="ru-RU"/>
        </a:p>
      </dgm:t>
    </dgm:pt>
    <dgm:pt modelId="{975B6B38-493A-46CC-91C6-712A5997FE17}" type="sibTrans" cxnId="{56469D7A-4C15-4A1F-8BB4-5642B0151F59}">
      <dgm:prSet/>
      <dgm:spPr/>
      <dgm:t>
        <a:bodyPr/>
        <a:lstStyle/>
        <a:p>
          <a:endParaRPr lang="ru-RU"/>
        </a:p>
      </dgm:t>
    </dgm:pt>
    <dgm:pt modelId="{6470FFCD-CF94-4991-A539-6968FD9DC559}">
      <dgm:prSet custT="1"/>
      <dgm:spPr/>
      <dgm:t>
        <a:bodyPr/>
        <a:lstStyle/>
        <a:p>
          <a:r>
            <a:rPr lang="ru-RU" sz="1000" b="1" dirty="0" smtClean="0"/>
            <a:t>Оснащение улиц указателями с названиями улиц и номерами домов;</a:t>
          </a:r>
          <a:endParaRPr lang="ru-RU" sz="1000" b="1" dirty="0"/>
        </a:p>
      </dgm:t>
    </dgm:pt>
    <dgm:pt modelId="{FC2D13C9-AE38-4BD6-AD86-F393ADCA6435}" type="parTrans" cxnId="{CA950F7C-A7FC-4703-90FE-5139FB1FE019}">
      <dgm:prSet/>
      <dgm:spPr/>
      <dgm:t>
        <a:bodyPr/>
        <a:lstStyle/>
        <a:p>
          <a:endParaRPr lang="ru-RU"/>
        </a:p>
      </dgm:t>
    </dgm:pt>
    <dgm:pt modelId="{993AD59E-B74F-40E6-A393-0BCBB49DE6AD}" type="sibTrans" cxnId="{CA950F7C-A7FC-4703-90FE-5139FB1FE019}">
      <dgm:prSet/>
      <dgm:spPr/>
      <dgm:t>
        <a:bodyPr/>
        <a:lstStyle/>
        <a:p>
          <a:endParaRPr lang="ru-RU"/>
        </a:p>
      </dgm:t>
    </dgm:pt>
    <dgm:pt modelId="{A533E319-83F9-4F33-B103-A5A2057CF71C}">
      <dgm:prSet custT="1"/>
      <dgm:spPr/>
      <dgm:t>
        <a:bodyPr/>
        <a:lstStyle/>
        <a:p>
          <a:r>
            <a:rPr lang="ru-RU" sz="1000" b="1" dirty="0" smtClean="0"/>
            <a:t>Увеличение протяженности уличного освещения поселения</a:t>
          </a:r>
          <a:endParaRPr lang="ru-RU" sz="1000" b="1" dirty="0"/>
        </a:p>
      </dgm:t>
    </dgm:pt>
    <dgm:pt modelId="{7C05F102-27AE-4227-ABA1-F70D6C75E28D}" type="parTrans" cxnId="{DCC5FA7C-F8BF-48DF-BBCA-5410A87A3758}">
      <dgm:prSet/>
      <dgm:spPr/>
      <dgm:t>
        <a:bodyPr/>
        <a:lstStyle/>
        <a:p>
          <a:endParaRPr lang="ru-RU"/>
        </a:p>
      </dgm:t>
    </dgm:pt>
    <dgm:pt modelId="{F53A29C0-6DD1-4025-B565-DFDB9AEA87CC}" type="sibTrans" cxnId="{DCC5FA7C-F8BF-48DF-BBCA-5410A87A3758}">
      <dgm:prSet/>
      <dgm:spPr/>
      <dgm:t>
        <a:bodyPr/>
        <a:lstStyle/>
        <a:p>
          <a:endParaRPr lang="ru-RU"/>
        </a:p>
      </dgm:t>
    </dgm:pt>
    <dgm:pt modelId="{5E5C5515-59DD-4CD0-8730-FD7F21FEAF80}">
      <dgm:prSet custT="1"/>
      <dgm:spPr/>
      <dgm:t>
        <a:bodyPr/>
        <a:lstStyle/>
        <a:p>
          <a:r>
            <a:rPr lang="ru-RU" sz="1000" b="1" dirty="0" smtClean="0"/>
            <a:t>Повышение уровня благоустройства дворовых территорий-</a:t>
          </a:r>
          <a:endParaRPr lang="ru-RU" sz="1000" b="1" dirty="0"/>
        </a:p>
      </dgm:t>
    </dgm:pt>
    <dgm:pt modelId="{6D0EF2B4-BAB4-4E94-9110-F407DE6E61A4}" type="parTrans" cxnId="{94050DE7-9426-4701-8376-BFA33DF377EA}">
      <dgm:prSet/>
      <dgm:spPr/>
      <dgm:t>
        <a:bodyPr/>
        <a:lstStyle/>
        <a:p>
          <a:endParaRPr lang="ru-RU"/>
        </a:p>
      </dgm:t>
    </dgm:pt>
    <dgm:pt modelId="{6ED2F7A0-6EEF-458E-B327-06FCDF951BC7}" type="sibTrans" cxnId="{94050DE7-9426-4701-8376-BFA33DF377EA}">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ScaleY="23247" custLinFactNeighborX="-833" custLinFactNeighborY="-2077"/>
      <dgm:spPr/>
      <dgm:t>
        <a:bodyPr/>
        <a:lstStyle/>
        <a:p>
          <a:endParaRPr lang="ru-RU"/>
        </a:p>
      </dgm:t>
    </dgm:pt>
    <dgm:pt modelId="{BFCFA7BE-8EDB-4504-8283-2E6C5E0D35C5}" type="pres">
      <dgm:prSet presAssocID="{6454E6D3-9798-41B8-BC6A-B75000A0AA72}" presName="descendantBox" presStyleCnt="0"/>
      <dgm:spPr/>
    </dgm:pt>
    <dgm:pt modelId="{B031C73B-B474-4BE6-B244-6B81C149C2E6}" type="pres">
      <dgm:prSet presAssocID="{A5D8BB87-436A-49A9-A45B-BE0059263BAE}" presName="childTextBox" presStyleLbl="fgAccFollowNode1" presStyleIdx="0" presStyleCnt="11">
        <dgm:presLayoutVars>
          <dgm:bulletEnabled val="1"/>
        </dgm:presLayoutVars>
      </dgm:prSet>
      <dgm:spPr/>
      <dgm:t>
        <a:bodyPr/>
        <a:lstStyle/>
        <a:p>
          <a:endParaRPr lang="ru-RU"/>
        </a:p>
      </dgm:t>
    </dgm:pt>
    <dgm:pt modelId="{FC68AF90-7A3F-4D39-A5FB-C33EB71EE7D5}" type="pres">
      <dgm:prSet presAssocID="{B94CBFC2-87DB-4AF2-BC9F-228F33CD3D18}" presName="childTextBox" presStyleLbl="fgAccFollowNode1" presStyleIdx="1" presStyleCnt="11">
        <dgm:presLayoutVars>
          <dgm:bulletEnabled val="1"/>
        </dgm:presLayoutVars>
      </dgm:prSet>
      <dgm:spPr/>
      <dgm:t>
        <a:bodyPr/>
        <a:lstStyle/>
        <a:p>
          <a:endParaRPr lang="ru-RU"/>
        </a:p>
      </dgm:t>
    </dgm:pt>
    <dgm:pt modelId="{34E9A9A9-CD89-4B25-A625-B413F5F39CC2}" type="pres">
      <dgm:prSet presAssocID="{431E2792-01A6-4264-ADBB-2A2DD1413B4C}" presName="childTextBox" presStyleLbl="fgAccFollowNode1" presStyleIdx="2" presStyleCnt="11">
        <dgm:presLayoutVars>
          <dgm:bulletEnabled val="1"/>
        </dgm:presLayoutVars>
      </dgm:prSet>
      <dgm:spPr/>
      <dgm:t>
        <a:bodyPr/>
        <a:lstStyle/>
        <a:p>
          <a:endParaRPr lang="ru-RU"/>
        </a:p>
      </dgm:t>
    </dgm:pt>
    <dgm:pt modelId="{F1DF4E43-FEE3-4AA9-BD4C-BEF2F9F2E4FD}" type="pres">
      <dgm:prSet presAssocID="{A1828EE2-9731-4354-94B3-B57239F90057}" presName="childTextBox" presStyleLbl="fgAccFollowNode1" presStyleIdx="3" presStyleCnt="11">
        <dgm:presLayoutVars>
          <dgm:bulletEnabled val="1"/>
        </dgm:presLayoutVars>
      </dgm:prSet>
      <dgm:spPr/>
      <dgm:t>
        <a:bodyPr/>
        <a:lstStyle/>
        <a:p>
          <a:endParaRPr lang="ru-RU"/>
        </a:p>
      </dgm:t>
    </dgm:pt>
    <dgm:pt modelId="{498192A2-6538-4AB8-A650-B0C79C7DC5F9}" type="pres">
      <dgm:prSet presAssocID="{E980A914-A364-4134-A287-0E8918DCC9CE}" presName="childTextBox" presStyleLbl="fgAccFollowNode1" presStyleIdx="4" presStyleCnt="11" custLinFactNeighborX="-1720" custLinFactNeighborY="-68">
        <dgm:presLayoutVars>
          <dgm:bulletEnabled val="1"/>
        </dgm:presLayoutVars>
      </dgm:prSet>
      <dgm:spPr/>
      <dgm:t>
        <a:bodyPr/>
        <a:lstStyle/>
        <a:p>
          <a:endParaRPr lang="ru-RU"/>
        </a:p>
      </dgm:t>
    </dgm:pt>
    <dgm:pt modelId="{DFE9983C-6EBC-4302-ABB5-5774EA40AE7D}" type="pres">
      <dgm:prSet presAssocID="{7DBFE38D-E233-4E2C-A601-571F60B41D9F}" presName="childTextBox" presStyleLbl="fgAccFollowNode1" presStyleIdx="5" presStyleCnt="11">
        <dgm:presLayoutVars>
          <dgm:bulletEnabled val="1"/>
        </dgm:presLayoutVars>
      </dgm:prSet>
      <dgm:spPr/>
      <dgm:t>
        <a:bodyPr/>
        <a:lstStyle/>
        <a:p>
          <a:endParaRPr lang="ru-RU"/>
        </a:p>
      </dgm:t>
    </dgm:pt>
    <dgm:pt modelId="{50B2C445-CB09-4DC1-A08F-31574DA966F9}" type="pres">
      <dgm:prSet presAssocID="{CE971463-D0E6-4F3D-8A12-92A72BBE3F99}" presName="childTextBox" presStyleLbl="fgAccFollowNode1" presStyleIdx="6" presStyleCnt="11">
        <dgm:presLayoutVars>
          <dgm:bulletEnabled val="1"/>
        </dgm:presLayoutVars>
      </dgm:prSet>
      <dgm:spPr/>
      <dgm:t>
        <a:bodyPr/>
        <a:lstStyle/>
        <a:p>
          <a:endParaRPr lang="ru-RU"/>
        </a:p>
      </dgm:t>
    </dgm:pt>
    <dgm:pt modelId="{D86A4351-8B78-4FE4-AC78-C8D10FE01630}" type="pres">
      <dgm:prSet presAssocID="{6470FFCD-CF94-4991-A539-6968FD9DC559}" presName="childTextBox" presStyleLbl="fgAccFollowNode1" presStyleIdx="7" presStyleCnt="11">
        <dgm:presLayoutVars>
          <dgm:bulletEnabled val="1"/>
        </dgm:presLayoutVars>
      </dgm:prSet>
      <dgm:spPr/>
      <dgm:t>
        <a:bodyPr/>
        <a:lstStyle/>
        <a:p>
          <a:endParaRPr lang="ru-RU"/>
        </a:p>
      </dgm:t>
    </dgm:pt>
    <dgm:pt modelId="{1540128D-8AB6-48B0-B5B4-2CD134A7E939}" type="pres">
      <dgm:prSet presAssocID="{A533E319-83F9-4F33-B103-A5A2057CF71C}" presName="childTextBox" presStyleLbl="fgAccFollowNode1" presStyleIdx="8" presStyleCnt="11">
        <dgm:presLayoutVars>
          <dgm:bulletEnabled val="1"/>
        </dgm:presLayoutVars>
      </dgm:prSet>
      <dgm:spPr/>
      <dgm:t>
        <a:bodyPr/>
        <a:lstStyle/>
        <a:p>
          <a:endParaRPr lang="ru-RU"/>
        </a:p>
      </dgm:t>
    </dgm:pt>
    <dgm:pt modelId="{6F6C5329-EABC-4C3F-A20A-9FFFBD01964A}" type="pres">
      <dgm:prSet presAssocID="{5E5C5515-59DD-4CD0-8730-FD7F21FEAF80}" presName="childTextBox" presStyleLbl="fgAccFollowNode1" presStyleIdx="9" presStyleCnt="11">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3175"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0" presStyleCnt="11" custScaleY="70538" custLinFactNeighborY="4663">
        <dgm:presLayoutVars>
          <dgm:bulletEnabled val="1"/>
        </dgm:presLayoutVars>
      </dgm:prSet>
      <dgm:spPr/>
      <dgm:t>
        <a:bodyPr/>
        <a:lstStyle/>
        <a:p>
          <a:endParaRPr lang="ru-RU"/>
        </a:p>
      </dgm:t>
    </dgm:pt>
  </dgm:ptLst>
  <dgm:cxnLst>
    <dgm:cxn modelId="{56469D7A-4C15-4A1F-8BB4-5642B0151F59}" srcId="{6454E6D3-9798-41B8-BC6A-B75000A0AA72}" destId="{CE971463-D0E6-4F3D-8A12-92A72BBE3F99}" srcOrd="6" destOrd="0" parTransId="{342D1EE1-4CA4-4FC3-BD98-60D5C87CC0EE}" sibTransId="{975B6B38-493A-46CC-91C6-712A5997FE17}"/>
    <dgm:cxn modelId="{9106666D-3234-40C0-A3F1-CC8DC23635A4}" type="presOf" srcId="{431E2792-01A6-4264-ADBB-2A2DD1413B4C}" destId="{34E9A9A9-CD89-4B25-A625-B413F5F39CC2}" srcOrd="0" destOrd="0" presId="urn:microsoft.com/office/officeart/2005/8/layout/process4"/>
    <dgm:cxn modelId="{C78FACEA-D88B-4B04-992A-F837F9C539C2}" type="presOf" srcId="{6470FFCD-CF94-4991-A539-6968FD9DC559}" destId="{D86A4351-8B78-4FE4-AC78-C8D10FE01630}" srcOrd="0" destOrd="0" presId="urn:microsoft.com/office/officeart/2005/8/layout/process4"/>
    <dgm:cxn modelId="{8CB48336-2D9D-49D9-BA9E-E0B793F7E9DA}" srcId="{6454E6D3-9798-41B8-BC6A-B75000A0AA72}" destId="{B94CBFC2-87DB-4AF2-BC9F-228F33CD3D18}" srcOrd="1" destOrd="0" parTransId="{06F78D32-D02D-4CA9-B5B8-4CC8426E911A}" sibTransId="{1ED36FAE-6EA4-4964-85FB-C85233B540D7}"/>
    <dgm:cxn modelId="{EC7960DA-D799-4B48-86BE-A77AB42BF8CB}" srcId="{6454E6D3-9798-41B8-BC6A-B75000A0AA72}" destId="{A5D8BB87-436A-49A9-A45B-BE0059263BAE}" srcOrd="0" destOrd="0" parTransId="{ED34D7D3-43BC-455A-866E-98B93341EF78}" sibTransId="{8ABAFBC7-8D46-4A48-9ADF-362788091857}"/>
    <dgm:cxn modelId="{CA950F7C-A7FC-4703-90FE-5139FB1FE019}" srcId="{6454E6D3-9798-41B8-BC6A-B75000A0AA72}" destId="{6470FFCD-CF94-4991-A539-6968FD9DC559}" srcOrd="7" destOrd="0" parTransId="{FC2D13C9-AE38-4BD6-AD86-F393ADCA6435}" sibTransId="{993AD59E-B74F-40E6-A393-0BCBB49DE6AD}"/>
    <dgm:cxn modelId="{24DE7027-5605-485A-93AE-874112D958F4}" type="presOf" srcId="{091E5520-C0DE-44B3-8C9B-059126DFA0E5}" destId="{F3422F89-CF12-493D-AA06-9270E99C9D36}" srcOrd="0" destOrd="0" presId="urn:microsoft.com/office/officeart/2005/8/layout/process4"/>
    <dgm:cxn modelId="{2F795BFD-7E07-42FA-A3C3-4CFC8A434AD1}" srcId="{6454E6D3-9798-41B8-BC6A-B75000A0AA72}" destId="{E980A914-A364-4134-A287-0E8918DCC9CE}" srcOrd="4" destOrd="0" parTransId="{0031A3A2-8AE8-416D-A7D0-CC2BF21BF6F6}" sibTransId="{4D782245-B681-4CC1-8DC7-B0CF7884A4BD}"/>
    <dgm:cxn modelId="{DCC5FA7C-F8BF-48DF-BBCA-5410A87A3758}" srcId="{6454E6D3-9798-41B8-BC6A-B75000A0AA72}" destId="{A533E319-83F9-4F33-B103-A5A2057CF71C}" srcOrd="8" destOrd="0" parTransId="{7C05F102-27AE-4227-ABA1-F70D6C75E28D}" sibTransId="{F53A29C0-6DD1-4025-B565-DFDB9AEA87CC}"/>
    <dgm:cxn modelId="{36DC59D0-7882-4B34-A48A-4E9AD0471435}" srcId="{6454E6D3-9798-41B8-BC6A-B75000A0AA72}" destId="{7DBFE38D-E233-4E2C-A601-571F60B41D9F}" srcOrd="5" destOrd="0" parTransId="{DB7DA448-E771-4DC2-8C0B-1FB5EF6BF263}" sibTransId="{8BE684C6-8080-41A0-BF67-1E3327C92057}"/>
    <dgm:cxn modelId="{94050DE7-9426-4701-8376-BFA33DF377EA}" srcId="{6454E6D3-9798-41B8-BC6A-B75000A0AA72}" destId="{5E5C5515-59DD-4CD0-8730-FD7F21FEAF80}" srcOrd="9" destOrd="0" parTransId="{6D0EF2B4-BAB4-4E94-9110-F407DE6E61A4}" sibTransId="{6ED2F7A0-6EEF-458E-B327-06FCDF951BC7}"/>
    <dgm:cxn modelId="{F26BDA04-6DB1-4681-9BCC-CDD170E0C19D}" type="presOf" srcId="{CE971463-D0E6-4F3D-8A12-92A72BBE3F99}" destId="{50B2C445-CB09-4DC1-A08F-31574DA966F9}" srcOrd="0" destOrd="0" presId="urn:microsoft.com/office/officeart/2005/8/layout/process4"/>
    <dgm:cxn modelId="{A1056901-AE29-40B0-A691-CD8C36F3EB4C}" type="presOf" srcId="{045C8A85-50E1-43AD-928D-09257FFEF63A}" destId="{41FF585B-8EA3-4E4D-83AC-8812437BE15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B71D453C-2DE5-4987-BE18-CB6CBE4499FF}" type="presOf" srcId="{A533E319-83F9-4F33-B103-A5A2057CF71C}" destId="{1540128D-8AB6-48B0-B5B4-2CD134A7E939}" srcOrd="0" destOrd="0" presId="urn:microsoft.com/office/officeart/2005/8/layout/process4"/>
    <dgm:cxn modelId="{360D85E1-D65E-4C1C-9143-71B3FD305785}" type="presOf" srcId="{6454E6D3-9798-41B8-BC6A-B75000A0AA72}" destId="{D4B77845-9309-4727-9212-2037054987BE}"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B653DC4F-14CC-4E1D-B0F5-CF71D751A2C7}" type="presOf" srcId="{5E5C5515-59DD-4CD0-8730-FD7F21FEAF80}" destId="{6F6C5329-EABC-4C3F-A20A-9FFFBD01964A}" srcOrd="0" destOrd="0" presId="urn:microsoft.com/office/officeart/2005/8/layout/process4"/>
    <dgm:cxn modelId="{922E60E9-D7D3-47BC-B3CF-43E097EC2964}" type="presOf" srcId="{A1828EE2-9731-4354-94B3-B57239F90057}" destId="{F1DF4E43-FEE3-4AA9-BD4C-BEF2F9F2E4FD}" srcOrd="0" destOrd="0" presId="urn:microsoft.com/office/officeart/2005/8/layout/process4"/>
    <dgm:cxn modelId="{B0C5228C-03D6-407E-BBFE-343D9060DFBF}" srcId="{6454E6D3-9798-41B8-BC6A-B75000A0AA72}" destId="{431E2792-01A6-4264-ADBB-2A2DD1413B4C}" srcOrd="2" destOrd="0" parTransId="{74A8CABC-5148-4272-91F3-4FAAC49EEB1B}" sibTransId="{347CF47A-9167-4EB2-9A79-A10FA1EE6E4A}"/>
    <dgm:cxn modelId="{3CD844EE-CEF9-46DC-BF0E-C713099566A1}" type="presOf" srcId="{7DBFE38D-E233-4E2C-A601-571F60B41D9F}" destId="{DFE9983C-6EBC-4302-ABB5-5774EA40AE7D}" srcOrd="0" destOrd="0" presId="urn:microsoft.com/office/officeart/2005/8/layout/process4"/>
    <dgm:cxn modelId="{FF307F1E-2E38-4254-860E-0BBAB1A60B1F}" type="presOf" srcId="{6454E6D3-9798-41B8-BC6A-B75000A0AA72}" destId="{C8AAFE37-FC5E-476A-9C02-EF78A1E242F5}" srcOrd="1" destOrd="0" presId="urn:microsoft.com/office/officeart/2005/8/layout/process4"/>
    <dgm:cxn modelId="{E331958A-9D66-4B1E-82B9-96A456F7CB46}" type="presOf" srcId="{93E3D1B6-50B6-41D9-BEAF-D779B84E4A87}" destId="{5A6EF1EA-5C6C-489E-9961-1364E9D136B3}" srcOrd="0" destOrd="0" presId="urn:microsoft.com/office/officeart/2005/8/layout/process4"/>
    <dgm:cxn modelId="{E6346144-17A2-4BA8-AEA0-861A1922ACF3}" type="presOf" srcId="{B94CBFC2-87DB-4AF2-BC9F-228F33CD3D18}" destId="{FC68AF90-7A3F-4D39-A5FB-C33EB71EE7D5}" srcOrd="0" destOrd="0" presId="urn:microsoft.com/office/officeart/2005/8/layout/process4"/>
    <dgm:cxn modelId="{5E421523-0C1D-4D33-AC18-5674B019A64B}" type="presOf" srcId="{091E5520-C0DE-44B3-8C9B-059126DFA0E5}" destId="{C66A86B6-DDD3-43E5-A766-D6C99A3E7E74}"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31D5AF40-3675-40F8-9975-ABFDB54E2415}" type="presOf" srcId="{A5D8BB87-436A-49A9-A45B-BE0059263BAE}" destId="{B031C73B-B474-4BE6-B244-6B81C149C2E6}" srcOrd="0" destOrd="0" presId="urn:microsoft.com/office/officeart/2005/8/layout/process4"/>
    <dgm:cxn modelId="{040A83CE-006E-4AC3-A60D-F85BD87956D0}" srcId="{6454E6D3-9798-41B8-BC6A-B75000A0AA72}" destId="{A1828EE2-9731-4354-94B3-B57239F90057}" srcOrd="3" destOrd="0" parTransId="{DCF94DDD-A914-4D0C-BBAA-3AB6B1EB8B57}" sibTransId="{CB1A6B4D-B330-4C1D-9FF2-5238CBB96324}"/>
    <dgm:cxn modelId="{2660A65D-4BDE-4EDA-9EF1-BFB29FF65AE6}" type="presOf" srcId="{E980A914-A364-4134-A287-0E8918DCC9CE}" destId="{498192A2-6538-4AB8-A650-B0C79C7DC5F9}" srcOrd="0" destOrd="0" presId="urn:microsoft.com/office/officeart/2005/8/layout/process4"/>
    <dgm:cxn modelId="{CA611A36-1292-443E-B2A4-EF196A76D052}" type="presParOf" srcId="{5A6EF1EA-5C6C-489E-9961-1364E9D136B3}" destId="{1214803B-6DA6-408C-BDAF-86CA5457B20E}" srcOrd="0" destOrd="0" presId="urn:microsoft.com/office/officeart/2005/8/layout/process4"/>
    <dgm:cxn modelId="{439D5652-5D60-4D0D-BE09-F0A5B2A187E8}" type="presParOf" srcId="{1214803B-6DA6-408C-BDAF-86CA5457B20E}" destId="{D4B77845-9309-4727-9212-2037054987BE}" srcOrd="0" destOrd="0" presId="urn:microsoft.com/office/officeart/2005/8/layout/process4"/>
    <dgm:cxn modelId="{EA96A83F-33B6-4248-B1D5-B381D66A2B8D}" type="presParOf" srcId="{1214803B-6DA6-408C-BDAF-86CA5457B20E}" destId="{C8AAFE37-FC5E-476A-9C02-EF78A1E242F5}" srcOrd="1" destOrd="0" presId="urn:microsoft.com/office/officeart/2005/8/layout/process4"/>
    <dgm:cxn modelId="{6CAF20B4-8014-4C94-997B-C919FFE34C0B}" type="presParOf" srcId="{1214803B-6DA6-408C-BDAF-86CA5457B20E}" destId="{BFCFA7BE-8EDB-4504-8283-2E6C5E0D35C5}" srcOrd="2" destOrd="0" presId="urn:microsoft.com/office/officeart/2005/8/layout/process4"/>
    <dgm:cxn modelId="{BFE0D0BE-96A8-42C8-991D-C7B9CB6B1AFF}" type="presParOf" srcId="{BFCFA7BE-8EDB-4504-8283-2E6C5E0D35C5}" destId="{B031C73B-B474-4BE6-B244-6B81C149C2E6}" srcOrd="0" destOrd="0" presId="urn:microsoft.com/office/officeart/2005/8/layout/process4"/>
    <dgm:cxn modelId="{61D30879-CD0B-45A4-9F67-1F27FE04BF68}" type="presParOf" srcId="{BFCFA7BE-8EDB-4504-8283-2E6C5E0D35C5}" destId="{FC68AF90-7A3F-4D39-A5FB-C33EB71EE7D5}" srcOrd="1" destOrd="0" presId="urn:microsoft.com/office/officeart/2005/8/layout/process4"/>
    <dgm:cxn modelId="{1CCD086E-EAAB-4D0C-9BC9-EFBCB15D765C}" type="presParOf" srcId="{BFCFA7BE-8EDB-4504-8283-2E6C5E0D35C5}" destId="{34E9A9A9-CD89-4B25-A625-B413F5F39CC2}" srcOrd="2" destOrd="0" presId="urn:microsoft.com/office/officeart/2005/8/layout/process4"/>
    <dgm:cxn modelId="{59B902EF-1B99-4600-AAE3-A0FBF980C2BE}" type="presParOf" srcId="{BFCFA7BE-8EDB-4504-8283-2E6C5E0D35C5}" destId="{F1DF4E43-FEE3-4AA9-BD4C-BEF2F9F2E4FD}" srcOrd="3" destOrd="0" presId="urn:microsoft.com/office/officeart/2005/8/layout/process4"/>
    <dgm:cxn modelId="{D612CA2A-C20B-44D7-BFB1-781E2377F320}" type="presParOf" srcId="{BFCFA7BE-8EDB-4504-8283-2E6C5E0D35C5}" destId="{498192A2-6538-4AB8-A650-B0C79C7DC5F9}" srcOrd="4" destOrd="0" presId="urn:microsoft.com/office/officeart/2005/8/layout/process4"/>
    <dgm:cxn modelId="{ED711225-6679-490E-9D39-A5279FFDEB8F}" type="presParOf" srcId="{BFCFA7BE-8EDB-4504-8283-2E6C5E0D35C5}" destId="{DFE9983C-6EBC-4302-ABB5-5774EA40AE7D}" srcOrd="5" destOrd="0" presId="urn:microsoft.com/office/officeart/2005/8/layout/process4"/>
    <dgm:cxn modelId="{C7DC2FA5-A872-4C3B-8508-D5DFB7C82A5B}" type="presParOf" srcId="{BFCFA7BE-8EDB-4504-8283-2E6C5E0D35C5}" destId="{50B2C445-CB09-4DC1-A08F-31574DA966F9}" srcOrd="6" destOrd="0" presId="urn:microsoft.com/office/officeart/2005/8/layout/process4"/>
    <dgm:cxn modelId="{A8E3C4F4-4D9B-4398-B168-9E409AD17D74}" type="presParOf" srcId="{BFCFA7BE-8EDB-4504-8283-2E6C5E0D35C5}" destId="{D86A4351-8B78-4FE4-AC78-C8D10FE01630}" srcOrd="7" destOrd="0" presId="urn:microsoft.com/office/officeart/2005/8/layout/process4"/>
    <dgm:cxn modelId="{F55134F6-145E-4F33-9CB0-1A5F3CECDB49}" type="presParOf" srcId="{BFCFA7BE-8EDB-4504-8283-2E6C5E0D35C5}" destId="{1540128D-8AB6-48B0-B5B4-2CD134A7E939}" srcOrd="8" destOrd="0" presId="urn:microsoft.com/office/officeart/2005/8/layout/process4"/>
    <dgm:cxn modelId="{4B1C7BFC-5E54-4138-BF49-B87429896ED6}" type="presParOf" srcId="{BFCFA7BE-8EDB-4504-8283-2E6C5E0D35C5}" destId="{6F6C5329-EABC-4C3F-A20A-9FFFBD01964A}" srcOrd="9" destOrd="0" presId="urn:microsoft.com/office/officeart/2005/8/layout/process4"/>
    <dgm:cxn modelId="{82B7DD41-C494-45D4-AF26-A818F040D49A}" type="presParOf" srcId="{5A6EF1EA-5C6C-489E-9961-1364E9D136B3}" destId="{5DFF6B22-10A5-4F09-877A-C84370401AFA}" srcOrd="1" destOrd="0" presId="urn:microsoft.com/office/officeart/2005/8/layout/process4"/>
    <dgm:cxn modelId="{0FED755B-9735-41E7-90CB-530F23D9AAFF}" type="presParOf" srcId="{5A6EF1EA-5C6C-489E-9961-1364E9D136B3}" destId="{85B22235-0618-4EEC-9851-A3ABB039BB6A}" srcOrd="2" destOrd="0" presId="urn:microsoft.com/office/officeart/2005/8/layout/process4"/>
    <dgm:cxn modelId="{F32A05AE-C12A-4040-B028-DB008E65526E}" type="presParOf" srcId="{85B22235-0618-4EEC-9851-A3ABB039BB6A}" destId="{F3422F89-CF12-493D-AA06-9270E99C9D36}" srcOrd="0" destOrd="0" presId="urn:microsoft.com/office/officeart/2005/8/layout/process4"/>
    <dgm:cxn modelId="{FE4868FD-0A79-45FC-B76E-9ED2B771DAB8}" type="presParOf" srcId="{85B22235-0618-4EEC-9851-A3ABB039BB6A}" destId="{C66A86B6-DDD3-43E5-A766-D6C99A3E7E74}" srcOrd="1" destOrd="0" presId="urn:microsoft.com/office/officeart/2005/8/layout/process4"/>
    <dgm:cxn modelId="{7B8115DD-5876-4B0B-8D20-43A2B00D94E9}" type="presParOf" srcId="{85B22235-0618-4EEC-9851-A3ABB039BB6A}" destId="{43A9EC5C-7EEB-4CCC-AEA3-4BEC9E703421}" srcOrd="2" destOrd="0" presId="urn:microsoft.com/office/officeart/2005/8/layout/process4"/>
    <dgm:cxn modelId="{BD4EAB94-E577-4B1C-803A-EDB153E875EC}"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400" dirty="0" smtClean="0"/>
            <a:t>- работа клуба молодых семей на постоянной основе;</a:t>
          </a:r>
        </a:p>
        <a:p>
          <a:pPr algn="just"/>
          <a:r>
            <a:rPr lang="ru-RU" sz="1400" dirty="0" smtClean="0"/>
            <a:t>- увеличение количества молодежи участвующей в волонтерской деятельности на постоянной основе до 40 человек;</a:t>
          </a:r>
        </a:p>
        <a:p>
          <a:pPr algn="just"/>
          <a:r>
            <a:rPr lang="ru-RU" sz="1400" dirty="0" smtClean="0"/>
            <a:t>- увеличение доли молодежи, занимающейся в организованных группах </a:t>
          </a:r>
        </a:p>
        <a:p>
          <a:pPr algn="just"/>
          <a:r>
            <a:rPr lang="ru-RU" sz="1400" dirty="0" smtClean="0"/>
            <a:t>(отрядах, классах) по гражданско - патриотическому воспитанию до 25 человек; </a:t>
          </a:r>
        </a:p>
        <a:p>
          <a:pPr algn="just"/>
          <a:r>
            <a:rPr lang="ru-RU" sz="1400" dirty="0" smtClean="0"/>
            <a:t>- увеличение количества временно трудоустроенной молодежи в возрасте от 14 до 17 лет до 463 человек в год.</a:t>
          </a:r>
        </a:p>
        <a:p>
          <a:pPr algn="just"/>
          <a:r>
            <a:rPr lang="ru-RU" sz="1400" dirty="0" smtClean="0"/>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dirty="0">
            <a:latin typeface="Arial" pitchFamily="34" charset="0"/>
            <a:cs typeface="Arial" pitchFamily="34" charset="0"/>
          </a:endParaRPr>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3261"/>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80026" custLinFactNeighborX="0" custLinFactNeighborY="-13924">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7645" custLinFactNeighborX="0" custLinFactNeighborY="537"/>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0" custLinFactNeighborY="-2598">
        <dgm:presLayoutVars>
          <dgm:bulletEnabled val="1"/>
        </dgm:presLayoutVars>
      </dgm:prSet>
      <dgm:spPr/>
      <dgm:t>
        <a:bodyPr/>
        <a:lstStyle/>
        <a:p>
          <a:endParaRPr lang="ru-RU"/>
        </a:p>
      </dgm:t>
    </dgm:pt>
  </dgm:ptLst>
  <dgm:cxnLst>
    <dgm:cxn modelId="{D7B5F419-EB6A-4066-BB78-47BC45690602}" type="presOf" srcId="{93E3D1B6-50B6-41D9-BEAF-D779B84E4A87}" destId="{5A6EF1EA-5C6C-489E-9961-1364E9D136B3}" srcOrd="0" destOrd="0" presId="urn:microsoft.com/office/officeart/2005/8/layout/process4"/>
    <dgm:cxn modelId="{7807139F-83E5-46F9-AD36-9CA37C82ECAC}" type="presOf" srcId="{6454E6D3-9798-41B8-BC6A-B75000A0AA72}" destId="{D4B77845-9309-4727-9212-2037054987BE}" srcOrd="0" destOrd="0" presId="urn:microsoft.com/office/officeart/2005/8/layout/process4"/>
    <dgm:cxn modelId="{70A07B79-A57D-4619-9CB6-A591957D4A62}" type="presOf" srcId="{A66857BB-A4B0-417F-9AFA-A39E3E8A0171}" destId="{0DF2EA5F-1D72-474B-8A1E-2A786403A084}" srcOrd="0" destOrd="0" presId="urn:microsoft.com/office/officeart/2005/8/layout/process4"/>
    <dgm:cxn modelId="{BA7B44F0-2555-46FB-B169-78B6AC33D4B4}" type="presOf" srcId="{6454E6D3-9798-41B8-BC6A-B75000A0AA72}" destId="{C8AAFE37-FC5E-476A-9C02-EF78A1E242F5}" srcOrd="1" destOrd="0" presId="urn:microsoft.com/office/officeart/2005/8/layout/process4"/>
    <dgm:cxn modelId="{43238826-DCEB-48A6-BCC7-3650B94AC8AF}" type="presOf" srcId="{091E5520-C0DE-44B3-8C9B-059126DFA0E5}" destId="{C66A86B6-DDD3-43E5-A766-D6C99A3E7E74}"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4FC2E5CF-C105-4959-BF9F-FB340781510E}"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DEF89A5F-A27A-4C9B-BA53-C5EB81545CFA}" type="presOf" srcId="{045C8A85-50E1-43AD-928D-09257FFEF63A}" destId="{41FF585B-8EA3-4E4D-83AC-8812437BE154}"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E1F80BBB-2B0E-49BB-8FDF-C11DF5E1A4B9}" type="presParOf" srcId="{5A6EF1EA-5C6C-489E-9961-1364E9D136B3}" destId="{1214803B-6DA6-408C-BDAF-86CA5457B20E}" srcOrd="0" destOrd="0" presId="urn:microsoft.com/office/officeart/2005/8/layout/process4"/>
    <dgm:cxn modelId="{233995E1-4339-4DD9-B5AD-B36698C7D9A0}" type="presParOf" srcId="{1214803B-6DA6-408C-BDAF-86CA5457B20E}" destId="{D4B77845-9309-4727-9212-2037054987BE}" srcOrd="0" destOrd="0" presId="urn:microsoft.com/office/officeart/2005/8/layout/process4"/>
    <dgm:cxn modelId="{AD9B11FF-D4D1-4C8A-A054-E188E4860708}" type="presParOf" srcId="{1214803B-6DA6-408C-BDAF-86CA5457B20E}" destId="{C8AAFE37-FC5E-476A-9C02-EF78A1E242F5}" srcOrd="1" destOrd="0" presId="urn:microsoft.com/office/officeart/2005/8/layout/process4"/>
    <dgm:cxn modelId="{FFE4868F-DC33-4EFA-98AF-A3C2F50E66D3}" type="presParOf" srcId="{1214803B-6DA6-408C-BDAF-86CA5457B20E}" destId="{BFCFA7BE-8EDB-4504-8283-2E6C5E0D35C5}" srcOrd="2" destOrd="0" presId="urn:microsoft.com/office/officeart/2005/8/layout/process4"/>
    <dgm:cxn modelId="{49B9C2BE-9AFC-4D30-909A-1FDEFFC070B7}" type="presParOf" srcId="{BFCFA7BE-8EDB-4504-8283-2E6C5E0D35C5}" destId="{0DF2EA5F-1D72-474B-8A1E-2A786403A084}" srcOrd="0" destOrd="0" presId="urn:microsoft.com/office/officeart/2005/8/layout/process4"/>
    <dgm:cxn modelId="{9460F72F-9078-46F6-8DBD-2168F78DE682}" type="presParOf" srcId="{5A6EF1EA-5C6C-489E-9961-1364E9D136B3}" destId="{5DFF6B22-10A5-4F09-877A-C84370401AFA}" srcOrd="1" destOrd="0" presId="urn:microsoft.com/office/officeart/2005/8/layout/process4"/>
    <dgm:cxn modelId="{E08C0048-B864-4A9B-930A-EA8AC987FF24}" type="presParOf" srcId="{5A6EF1EA-5C6C-489E-9961-1364E9D136B3}" destId="{85B22235-0618-4EEC-9851-A3ABB039BB6A}" srcOrd="2" destOrd="0" presId="urn:microsoft.com/office/officeart/2005/8/layout/process4"/>
    <dgm:cxn modelId="{D502CACE-DB31-43F9-90E2-0EE9E6E40C0F}" type="presParOf" srcId="{85B22235-0618-4EEC-9851-A3ABB039BB6A}" destId="{F3422F89-CF12-493D-AA06-9270E99C9D36}" srcOrd="0" destOrd="0" presId="urn:microsoft.com/office/officeart/2005/8/layout/process4"/>
    <dgm:cxn modelId="{73ECF653-4BF7-494C-B7AB-02B4977DF2BE}" type="presParOf" srcId="{85B22235-0618-4EEC-9851-A3ABB039BB6A}" destId="{C66A86B6-DDD3-43E5-A766-D6C99A3E7E74}" srcOrd="1" destOrd="0" presId="urn:microsoft.com/office/officeart/2005/8/layout/process4"/>
    <dgm:cxn modelId="{4021E633-2B42-4949-895F-E1430DC2C1AE}" type="presParOf" srcId="{85B22235-0618-4EEC-9851-A3ABB039BB6A}" destId="{43A9EC5C-7EEB-4CCC-AEA3-4BEC9E703421}" srcOrd="2" destOrd="0" presId="urn:microsoft.com/office/officeart/2005/8/layout/process4"/>
    <dgm:cxn modelId="{67B72460-1910-4883-A228-97BF1BCDC322}"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Содержание дорожно-транспортной сети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custT="1"/>
      <dgm:spPr>
        <a:solidFill>
          <a:schemeClr val="accent3"/>
        </a:solidFill>
      </dgm:spPr>
      <dgm:t>
        <a:bodyPr/>
        <a:lstStyle/>
        <a:p>
          <a:r>
            <a:rPr lang="ru-RU" sz="2800" dirty="0" smtClean="0"/>
            <a:t>Ожидаемые    конечные    результаты    реализации программы               </a:t>
          </a:r>
          <a:endParaRPr lang="ru-RU" sz="2800"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Процент приведения в нормативное состояние  дорожно-уличной сети -95%</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1695" custLinFactNeighborY="518"/>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71168"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52911" custLinFactNeighborX="-847" custLinFactNeighborY="526"/>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D558189A-1232-40E3-A1BD-7BAAEF298730}" type="presOf" srcId="{045C8A85-50E1-43AD-928D-09257FFEF63A}" destId="{41FF585B-8EA3-4E4D-83AC-8812437BE154}" srcOrd="0" destOrd="0" presId="urn:microsoft.com/office/officeart/2005/8/layout/process4"/>
    <dgm:cxn modelId="{A7B902DA-EC39-46CC-A6D3-24F71FEBC764}" type="presOf" srcId="{93E3D1B6-50B6-41D9-BEAF-D779B84E4A87}" destId="{5A6EF1EA-5C6C-489E-9961-1364E9D136B3}" srcOrd="0" destOrd="0" presId="urn:microsoft.com/office/officeart/2005/8/layout/process4"/>
    <dgm:cxn modelId="{44061764-9B29-408F-ABBA-530CF4367F45}" type="presOf" srcId="{6454E6D3-9798-41B8-BC6A-B75000A0AA72}" destId="{D4B77845-9309-4727-9212-2037054987BE}" srcOrd="0" destOrd="0" presId="urn:microsoft.com/office/officeart/2005/8/layout/process4"/>
    <dgm:cxn modelId="{97EAA640-0065-444F-B120-12960D17FE32}"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79350038-D7F8-4DA4-9B5F-EDFA36BECD64}" type="presOf" srcId="{091E5520-C0DE-44B3-8C9B-059126DFA0E5}" destId="{F3422F89-CF12-493D-AA06-9270E99C9D36}" srcOrd="0" destOrd="0" presId="urn:microsoft.com/office/officeart/2005/8/layout/process4"/>
    <dgm:cxn modelId="{06CA068F-8926-466F-878D-59F6A806456A}"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044EAEC1-BE8F-410E-9049-966A8B549489}"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2C2C2096-4E62-494D-8FBE-D5A001F7A71F}" type="presParOf" srcId="{5A6EF1EA-5C6C-489E-9961-1364E9D136B3}" destId="{1214803B-6DA6-408C-BDAF-86CA5457B20E}" srcOrd="0" destOrd="0" presId="urn:microsoft.com/office/officeart/2005/8/layout/process4"/>
    <dgm:cxn modelId="{EF587002-120A-40D0-833C-B7C2CE7912E8}" type="presParOf" srcId="{1214803B-6DA6-408C-BDAF-86CA5457B20E}" destId="{D4B77845-9309-4727-9212-2037054987BE}" srcOrd="0" destOrd="0" presId="urn:microsoft.com/office/officeart/2005/8/layout/process4"/>
    <dgm:cxn modelId="{7E58EC5C-DC20-4981-A0DB-AB50AE118D31}" type="presParOf" srcId="{1214803B-6DA6-408C-BDAF-86CA5457B20E}" destId="{C8AAFE37-FC5E-476A-9C02-EF78A1E242F5}" srcOrd="1" destOrd="0" presId="urn:microsoft.com/office/officeart/2005/8/layout/process4"/>
    <dgm:cxn modelId="{C16DE2E2-A07A-43B1-97ED-AED730D6CE66}" type="presParOf" srcId="{1214803B-6DA6-408C-BDAF-86CA5457B20E}" destId="{BFCFA7BE-8EDB-4504-8283-2E6C5E0D35C5}" srcOrd="2" destOrd="0" presId="urn:microsoft.com/office/officeart/2005/8/layout/process4"/>
    <dgm:cxn modelId="{1AA067C2-7162-4302-940C-FB56976E3D8A}" type="presParOf" srcId="{BFCFA7BE-8EDB-4504-8283-2E6C5E0D35C5}" destId="{0DF2EA5F-1D72-474B-8A1E-2A786403A084}" srcOrd="0" destOrd="0" presId="urn:microsoft.com/office/officeart/2005/8/layout/process4"/>
    <dgm:cxn modelId="{BCB945B9-D328-4A43-9C2C-49DF92455E94}" type="presParOf" srcId="{5A6EF1EA-5C6C-489E-9961-1364E9D136B3}" destId="{5DFF6B22-10A5-4F09-877A-C84370401AFA}" srcOrd="1" destOrd="0" presId="urn:microsoft.com/office/officeart/2005/8/layout/process4"/>
    <dgm:cxn modelId="{4B7697E5-BBF5-4905-9ED4-5665AA6092AD}" type="presParOf" srcId="{5A6EF1EA-5C6C-489E-9961-1364E9D136B3}" destId="{85B22235-0618-4EEC-9851-A3ABB039BB6A}" srcOrd="2" destOrd="0" presId="urn:microsoft.com/office/officeart/2005/8/layout/process4"/>
    <dgm:cxn modelId="{EAF65EEE-3EF8-4C0C-84CE-C6FEB64B0E80}" type="presParOf" srcId="{85B22235-0618-4EEC-9851-A3ABB039BB6A}" destId="{F3422F89-CF12-493D-AA06-9270E99C9D36}" srcOrd="0" destOrd="0" presId="urn:microsoft.com/office/officeart/2005/8/layout/process4"/>
    <dgm:cxn modelId="{96636BEC-1736-43B6-AA07-1EE9D4DB646F}" type="presParOf" srcId="{85B22235-0618-4EEC-9851-A3ABB039BB6A}" destId="{C66A86B6-DDD3-43E5-A766-D6C99A3E7E74}" srcOrd="1" destOrd="0" presId="urn:microsoft.com/office/officeart/2005/8/layout/process4"/>
    <dgm:cxn modelId="{FF02401E-FC31-4E36-81ED-4A191F1F57EE}" type="presParOf" srcId="{85B22235-0618-4EEC-9851-A3ABB039BB6A}" destId="{43A9EC5C-7EEB-4CCC-AEA3-4BEC9E703421}" srcOrd="2" destOrd="0" presId="urn:microsoft.com/office/officeart/2005/8/layout/process4"/>
    <dgm:cxn modelId="{E9562812-2BB7-49B3-90E8-E9600A5A5D18}"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79A1-9491-48B0-8EBB-0BEDD39BE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E1340438-9740-4AC1-8D12-02A197A5D691}">
      <dgm:prSet phldrT="[Текст]"/>
      <dgm:spPr/>
      <dgm:t>
        <a:bodyPr/>
        <a:lstStyle/>
        <a:p>
          <a:endParaRPr lang="ru-RU" b="1" dirty="0"/>
        </a:p>
      </dgm:t>
    </dgm:pt>
    <dgm:pt modelId="{7957AA51-B06A-4D43-9F36-24CE32776BD4}" type="parTrans" cxnId="{B91F7779-4AB8-45AB-B0A2-B58C49B9E97F}">
      <dgm:prSet/>
      <dgm:spPr/>
      <dgm:t>
        <a:bodyPr/>
        <a:lstStyle/>
        <a:p>
          <a:endParaRPr lang="ru-RU"/>
        </a:p>
      </dgm:t>
    </dgm:pt>
    <dgm:pt modelId="{F6E13B4C-2904-4DC9-BDA1-63BEF169E584}" type="sibTrans" cxnId="{B91F7779-4AB8-45AB-B0A2-B58C49B9E97F}">
      <dgm:prSet/>
      <dgm:spPr/>
      <dgm:t>
        <a:bodyPr/>
        <a:lstStyle/>
        <a:p>
          <a:endParaRPr lang="ru-RU"/>
        </a:p>
      </dgm:t>
    </dgm:pt>
    <dgm:pt modelId="{21F554A2-46A8-4562-8D4D-B4F89F362D3B}">
      <dgm:prSet phldrT="[Текст]"/>
      <dgm:spPr/>
      <dgm:t>
        <a:bodyPr/>
        <a:lstStyle/>
        <a:p>
          <a:endParaRPr lang="ru-RU" b="1" dirty="0"/>
        </a:p>
      </dgm:t>
    </dgm:pt>
    <dgm:pt modelId="{8A2F2817-C4B8-4405-BC9C-38FC97AD3B05}" type="parTrans" cxnId="{05FCA84A-F9C2-486F-A105-3D576CA3488B}">
      <dgm:prSet/>
      <dgm:spPr/>
      <dgm:t>
        <a:bodyPr/>
        <a:lstStyle/>
        <a:p>
          <a:endParaRPr lang="ru-RU"/>
        </a:p>
      </dgm:t>
    </dgm:pt>
    <dgm:pt modelId="{CE384530-19DF-4E35-8EED-B4C7C931971D}" type="sibTrans" cxnId="{05FCA84A-F9C2-486F-A105-3D576CA3488B}">
      <dgm:prSet/>
      <dgm:spPr/>
      <dgm:t>
        <a:bodyPr/>
        <a:lstStyle/>
        <a:p>
          <a:endParaRPr lang="ru-RU"/>
        </a:p>
      </dgm:t>
    </dgm:pt>
    <dgm:pt modelId="{799EFBDB-C4DE-48A3-BF4B-5145F62C17D7}">
      <dgm:prSet phldrT="[Текст]" custT="1"/>
      <dgm:spPr/>
      <dgm:t>
        <a:bodyPr/>
        <a:lstStyle/>
        <a:p>
          <a:r>
            <a:rPr lang="ru-RU" sz="1600" b="1" dirty="0" smtClean="0"/>
            <a:t>Муниципальных программах поселка Боровский</a:t>
          </a:r>
          <a:endParaRPr lang="ru-RU" sz="1600" dirty="0"/>
        </a:p>
      </dgm:t>
    </dgm:pt>
    <dgm:pt modelId="{0D4F953F-AC4D-4AEF-B4F0-BC88C2AEAB22}" type="parTrans" cxnId="{B9E54A36-2A9B-4FFF-AD45-408CEBAEBDF1}">
      <dgm:prSet/>
      <dgm:spPr/>
      <dgm:t>
        <a:bodyPr/>
        <a:lstStyle/>
        <a:p>
          <a:endParaRPr lang="ru-RU"/>
        </a:p>
      </dgm:t>
    </dgm:pt>
    <dgm:pt modelId="{0D8A23A5-70BE-43ED-849B-5F5793842BA7}" type="sibTrans" cxnId="{B9E54A36-2A9B-4FFF-AD45-408CEBAEBDF1}">
      <dgm:prSet/>
      <dgm:spPr/>
      <dgm:t>
        <a:bodyPr/>
        <a:lstStyle/>
        <a:p>
          <a:endParaRPr lang="ru-RU"/>
        </a:p>
      </dgm:t>
    </dgm:pt>
    <dgm:pt modelId="{7FA49647-465A-4BAF-9224-B47C0BF8AC93}">
      <dgm:prSet phldrT="[Текст]"/>
      <dgm:spPr/>
      <dgm:t>
        <a:bodyPr/>
        <a:lstStyle/>
        <a:p>
          <a:endParaRPr lang="ru-RU" b="1" dirty="0"/>
        </a:p>
      </dgm:t>
    </dgm:pt>
    <dgm:pt modelId="{465118DC-9173-4E08-A9B6-16DDE4D10A0F}" type="parTrans" cxnId="{2B303992-6D93-45EB-AA76-383EDBE22DD2}">
      <dgm:prSet/>
      <dgm:spPr/>
      <dgm:t>
        <a:bodyPr/>
        <a:lstStyle/>
        <a:p>
          <a:endParaRPr lang="ru-RU"/>
        </a:p>
      </dgm:t>
    </dgm:pt>
    <dgm:pt modelId="{811F43F9-66CC-4072-B05D-142D84BB2843}" type="sibTrans" cxnId="{2B303992-6D93-45EB-AA76-383EDBE22DD2}">
      <dgm:prSet/>
      <dgm:spPr/>
      <dgm:t>
        <a:bodyPr/>
        <a:lstStyle/>
        <a:p>
          <a:endParaRPr lang="ru-RU"/>
        </a:p>
      </dgm:t>
    </dgm:pt>
    <dgm:pt modelId="{15302319-41F4-4444-8BFF-C8E7E8D4844F}">
      <dgm:prSet phldrT="[Текст]" custT="1"/>
      <dgm:spPr/>
      <dgm:t>
        <a:bodyPr/>
        <a:lstStyle/>
        <a:p>
          <a:r>
            <a:rPr lang="ru-RU" sz="1600" b="1" dirty="0" smtClean="0"/>
            <a:t>Бюджетном послании Президента Российской Федерации</a:t>
          </a:r>
          <a:endParaRPr lang="ru-RU" sz="1600" dirty="0"/>
        </a:p>
      </dgm:t>
    </dgm:pt>
    <dgm:pt modelId="{668B4425-43D9-4859-BECB-EF4BE33106F0}" type="sibTrans" cxnId="{F47A6DE0-D83E-4F98-A65E-61E72DD1F12D}">
      <dgm:prSet/>
      <dgm:spPr/>
      <dgm:t>
        <a:bodyPr/>
        <a:lstStyle/>
        <a:p>
          <a:endParaRPr lang="ru-RU"/>
        </a:p>
      </dgm:t>
    </dgm:pt>
    <dgm:pt modelId="{3B360443-A209-414A-BD34-977135BAF4AF}" type="parTrans" cxnId="{F47A6DE0-D83E-4F98-A65E-61E72DD1F12D}">
      <dgm:prSet/>
      <dgm:spPr/>
      <dgm:t>
        <a:bodyPr/>
        <a:lstStyle/>
        <a:p>
          <a:endParaRPr lang="ru-RU"/>
        </a:p>
      </dgm:t>
    </dgm:pt>
    <dgm:pt modelId="{F2779977-F411-4CB0-B9D8-741387C4E4CA}">
      <dgm:prSet phldrT="[Текст]" custT="1"/>
      <dgm:spPr/>
      <dgm:t>
        <a:bodyPr/>
        <a:lstStyle/>
        <a:p>
          <a:r>
            <a:rPr lang="ru-RU" sz="1600" b="1" dirty="0" smtClean="0"/>
            <a:t>Прогнозе социально-экономического развития поселка Боровский</a:t>
          </a:r>
          <a:endParaRPr lang="ru-RU" sz="1600" dirty="0"/>
        </a:p>
      </dgm:t>
    </dgm:pt>
    <dgm:pt modelId="{07913A78-636B-42BE-B525-EAC5D87F3015}" type="sibTrans" cxnId="{31A97EFD-9AD3-419E-A40F-FE91F81468BA}">
      <dgm:prSet/>
      <dgm:spPr/>
      <dgm:t>
        <a:bodyPr/>
        <a:lstStyle/>
        <a:p>
          <a:endParaRPr lang="ru-RU"/>
        </a:p>
      </dgm:t>
    </dgm:pt>
    <dgm:pt modelId="{FA3AE9D1-FFFF-49D6-92B9-B32914C57874}" type="parTrans" cxnId="{31A97EFD-9AD3-419E-A40F-FE91F81468BA}">
      <dgm:prSet/>
      <dgm:spPr/>
      <dgm:t>
        <a:bodyPr/>
        <a:lstStyle/>
        <a:p>
          <a:endParaRPr lang="ru-RU"/>
        </a:p>
      </dgm:t>
    </dgm:pt>
    <dgm:pt modelId="{6DB0526A-CF69-485D-823E-412EF37FA1DF}" type="pres">
      <dgm:prSet presAssocID="{268C79A1-9491-48B0-8EBB-0BEDD39BE9E4}" presName="Name0" presStyleCnt="0">
        <dgm:presLayoutVars>
          <dgm:dir/>
          <dgm:animLvl val="lvl"/>
          <dgm:resizeHandles val="exact"/>
        </dgm:presLayoutVars>
      </dgm:prSet>
      <dgm:spPr/>
      <dgm:t>
        <a:bodyPr/>
        <a:lstStyle/>
        <a:p>
          <a:endParaRPr lang="ru-RU"/>
        </a:p>
      </dgm:t>
    </dgm:pt>
    <dgm:pt modelId="{1D374624-C284-4A90-9C7E-7B8C85CEC6F8}" type="pres">
      <dgm:prSet presAssocID="{15302319-41F4-4444-8BFF-C8E7E8D4844F}" presName="compositeNode" presStyleCnt="0">
        <dgm:presLayoutVars>
          <dgm:bulletEnabled val="1"/>
        </dgm:presLayoutVars>
      </dgm:prSet>
      <dgm:spPr/>
    </dgm:pt>
    <dgm:pt modelId="{116917C5-22DB-4862-8737-40597E645CF3}" type="pres">
      <dgm:prSet presAssocID="{15302319-41F4-4444-8BFF-C8E7E8D4844F}" presName="bgRect" presStyleLbl="node1" presStyleIdx="0" presStyleCnt="3" custScaleX="103618" custScaleY="67889" custLinFactNeighborX="-3833" custLinFactNeighborY="50572"/>
      <dgm:spPr/>
      <dgm:t>
        <a:bodyPr/>
        <a:lstStyle/>
        <a:p>
          <a:endParaRPr lang="ru-RU"/>
        </a:p>
      </dgm:t>
    </dgm:pt>
    <dgm:pt modelId="{0AFFBACD-AAAD-45A8-A137-0B370FAF954D}" type="pres">
      <dgm:prSet presAssocID="{15302319-41F4-4444-8BFF-C8E7E8D4844F}" presName="parentNode" presStyleLbl="node1" presStyleIdx="0" presStyleCnt="3">
        <dgm:presLayoutVars>
          <dgm:chMax val="0"/>
          <dgm:bulletEnabled val="1"/>
        </dgm:presLayoutVars>
      </dgm:prSet>
      <dgm:spPr/>
      <dgm:t>
        <a:bodyPr/>
        <a:lstStyle/>
        <a:p>
          <a:endParaRPr lang="ru-RU"/>
        </a:p>
      </dgm:t>
    </dgm:pt>
    <dgm:pt modelId="{D7781977-F56F-4E39-AF73-7AD8473EFAC0}" type="pres">
      <dgm:prSet presAssocID="{15302319-41F4-4444-8BFF-C8E7E8D4844F}" presName="childNode" presStyleLbl="node1" presStyleIdx="0" presStyleCnt="3">
        <dgm:presLayoutVars>
          <dgm:bulletEnabled val="1"/>
        </dgm:presLayoutVars>
      </dgm:prSet>
      <dgm:spPr/>
      <dgm:t>
        <a:bodyPr/>
        <a:lstStyle/>
        <a:p>
          <a:endParaRPr lang="ru-RU"/>
        </a:p>
      </dgm:t>
    </dgm:pt>
    <dgm:pt modelId="{FE09B6E4-075B-4E00-9483-2B717FB9EAF3}" type="pres">
      <dgm:prSet presAssocID="{668B4425-43D9-4859-BECB-EF4BE33106F0}" presName="hSp" presStyleCnt="0"/>
      <dgm:spPr/>
    </dgm:pt>
    <dgm:pt modelId="{143D7A2F-1443-4149-AA5F-E36C3BE4AC28}" type="pres">
      <dgm:prSet presAssocID="{668B4425-43D9-4859-BECB-EF4BE33106F0}" presName="vProcSp" presStyleCnt="0"/>
      <dgm:spPr/>
    </dgm:pt>
    <dgm:pt modelId="{F1990106-7B9F-4875-B9F4-A8A6CD586CDE}" type="pres">
      <dgm:prSet presAssocID="{668B4425-43D9-4859-BECB-EF4BE33106F0}" presName="vSp1" presStyleCnt="0"/>
      <dgm:spPr/>
    </dgm:pt>
    <dgm:pt modelId="{790A687F-9EDB-43CD-929A-135449432186}" type="pres">
      <dgm:prSet presAssocID="{668B4425-43D9-4859-BECB-EF4BE33106F0}" presName="simulatedConn" presStyleLbl="solidFgAcc1" presStyleIdx="0" presStyleCnt="2" custFlipVert="0" custFlipHor="1" custScaleX="15212" custScaleY="18335" custLinFactNeighborX="-17911" custLinFactNeighborY="54926"/>
      <dgm:spPr/>
    </dgm:pt>
    <dgm:pt modelId="{EEC74C04-655E-4C83-8E0D-41FCEB1E785A}" type="pres">
      <dgm:prSet presAssocID="{668B4425-43D9-4859-BECB-EF4BE33106F0}" presName="vSp2" presStyleCnt="0"/>
      <dgm:spPr/>
    </dgm:pt>
    <dgm:pt modelId="{6CD26949-C9DE-4EE9-92A4-E2EDF4256B63}" type="pres">
      <dgm:prSet presAssocID="{668B4425-43D9-4859-BECB-EF4BE33106F0}" presName="sibTrans" presStyleCnt="0"/>
      <dgm:spPr/>
    </dgm:pt>
    <dgm:pt modelId="{1F6B1C6A-80A3-4364-9A50-A2D03DD62C30}" type="pres">
      <dgm:prSet presAssocID="{F2779977-F411-4CB0-B9D8-741387C4E4CA}" presName="compositeNode" presStyleCnt="0">
        <dgm:presLayoutVars>
          <dgm:bulletEnabled val="1"/>
        </dgm:presLayoutVars>
      </dgm:prSet>
      <dgm:spPr/>
    </dgm:pt>
    <dgm:pt modelId="{BEAEE7FC-6617-44BF-A6B2-286E37BB3DD0}" type="pres">
      <dgm:prSet presAssocID="{F2779977-F411-4CB0-B9D8-741387C4E4CA}" presName="bgRect" presStyleLbl="node1" presStyleIdx="1" presStyleCnt="3" custScaleY="67568" custLinFactNeighborX="-755" custLinFactNeighborY="50572"/>
      <dgm:spPr/>
      <dgm:t>
        <a:bodyPr/>
        <a:lstStyle/>
        <a:p>
          <a:endParaRPr lang="ru-RU"/>
        </a:p>
      </dgm:t>
    </dgm:pt>
    <dgm:pt modelId="{C010FD97-348E-4D7B-A2EC-75A1DA4683F9}" type="pres">
      <dgm:prSet presAssocID="{F2779977-F411-4CB0-B9D8-741387C4E4CA}" presName="parentNode" presStyleLbl="node1" presStyleIdx="1" presStyleCnt="3">
        <dgm:presLayoutVars>
          <dgm:chMax val="0"/>
          <dgm:bulletEnabled val="1"/>
        </dgm:presLayoutVars>
      </dgm:prSet>
      <dgm:spPr/>
      <dgm:t>
        <a:bodyPr/>
        <a:lstStyle/>
        <a:p>
          <a:endParaRPr lang="ru-RU"/>
        </a:p>
      </dgm:t>
    </dgm:pt>
    <dgm:pt modelId="{F463EEFC-C193-4B0C-9934-023B39F79A27}" type="pres">
      <dgm:prSet presAssocID="{F2779977-F411-4CB0-B9D8-741387C4E4CA}" presName="childNode" presStyleLbl="node1" presStyleIdx="1" presStyleCnt="3">
        <dgm:presLayoutVars>
          <dgm:bulletEnabled val="1"/>
        </dgm:presLayoutVars>
      </dgm:prSet>
      <dgm:spPr/>
      <dgm:t>
        <a:bodyPr/>
        <a:lstStyle/>
        <a:p>
          <a:endParaRPr lang="ru-RU"/>
        </a:p>
      </dgm:t>
    </dgm:pt>
    <dgm:pt modelId="{A040AB81-2FC6-4077-A14E-40A716082FCB}" type="pres">
      <dgm:prSet presAssocID="{07913A78-636B-42BE-B525-EAC5D87F3015}" presName="hSp" presStyleCnt="0"/>
      <dgm:spPr/>
    </dgm:pt>
    <dgm:pt modelId="{7B7F58FD-C139-4E84-B18C-7DF484259B53}" type="pres">
      <dgm:prSet presAssocID="{07913A78-636B-42BE-B525-EAC5D87F3015}" presName="vProcSp" presStyleCnt="0"/>
      <dgm:spPr/>
    </dgm:pt>
    <dgm:pt modelId="{930D8EFA-253D-47F7-A5BF-60958C3ABF49}" type="pres">
      <dgm:prSet presAssocID="{07913A78-636B-42BE-B525-EAC5D87F3015}" presName="vSp1" presStyleCnt="0"/>
      <dgm:spPr/>
    </dgm:pt>
    <dgm:pt modelId="{6C2C8566-1B30-4858-B4C7-CAC427803DFB}" type="pres">
      <dgm:prSet presAssocID="{07913A78-636B-42BE-B525-EAC5D87F3015}" presName="simulatedConn" presStyleLbl="solidFgAcc1" presStyleIdx="1" presStyleCnt="2" custFlipVert="1" custScaleX="11372" custScaleY="12900" custLinFactNeighborX="-3568" custLinFactNeighborY="43104"/>
      <dgm:spPr/>
    </dgm:pt>
    <dgm:pt modelId="{9287CF28-D6C1-482E-A188-C8FA964E37A0}" type="pres">
      <dgm:prSet presAssocID="{07913A78-636B-42BE-B525-EAC5D87F3015}" presName="vSp2" presStyleCnt="0"/>
      <dgm:spPr/>
    </dgm:pt>
    <dgm:pt modelId="{B1E4E541-DF1F-4B4F-BBDC-CD78948842A3}" type="pres">
      <dgm:prSet presAssocID="{07913A78-636B-42BE-B525-EAC5D87F3015}" presName="sibTrans" presStyleCnt="0"/>
      <dgm:spPr/>
    </dgm:pt>
    <dgm:pt modelId="{F255F7C7-BB6F-45D6-A2D5-B1CB0CA31B4C}" type="pres">
      <dgm:prSet presAssocID="{799EFBDB-C4DE-48A3-BF4B-5145F62C17D7}" presName="compositeNode" presStyleCnt="0">
        <dgm:presLayoutVars>
          <dgm:bulletEnabled val="1"/>
        </dgm:presLayoutVars>
      </dgm:prSet>
      <dgm:spPr/>
    </dgm:pt>
    <dgm:pt modelId="{9CDDE8AA-2785-473D-9AB4-E7D52781025C}" type="pres">
      <dgm:prSet presAssocID="{799EFBDB-C4DE-48A3-BF4B-5145F62C17D7}" presName="bgRect" presStyleLbl="node1" presStyleIdx="2" presStyleCnt="3" custScaleY="68492" custLinFactNeighborX="-1388" custLinFactNeighborY="50373"/>
      <dgm:spPr/>
      <dgm:t>
        <a:bodyPr/>
        <a:lstStyle/>
        <a:p>
          <a:endParaRPr lang="ru-RU"/>
        </a:p>
      </dgm:t>
    </dgm:pt>
    <dgm:pt modelId="{DEF95A04-92B5-45CB-B738-7F78F88C61C8}" type="pres">
      <dgm:prSet presAssocID="{799EFBDB-C4DE-48A3-BF4B-5145F62C17D7}" presName="parentNode" presStyleLbl="node1" presStyleIdx="2" presStyleCnt="3">
        <dgm:presLayoutVars>
          <dgm:chMax val="0"/>
          <dgm:bulletEnabled val="1"/>
        </dgm:presLayoutVars>
      </dgm:prSet>
      <dgm:spPr/>
      <dgm:t>
        <a:bodyPr/>
        <a:lstStyle/>
        <a:p>
          <a:endParaRPr lang="ru-RU"/>
        </a:p>
      </dgm:t>
    </dgm:pt>
    <dgm:pt modelId="{66018BA2-1C5E-45CA-9DEA-D70278A4C074}" type="pres">
      <dgm:prSet presAssocID="{799EFBDB-C4DE-48A3-BF4B-5145F62C17D7}" presName="childNode" presStyleLbl="node1" presStyleIdx="2" presStyleCnt="3">
        <dgm:presLayoutVars>
          <dgm:bulletEnabled val="1"/>
        </dgm:presLayoutVars>
      </dgm:prSet>
      <dgm:spPr/>
      <dgm:t>
        <a:bodyPr/>
        <a:lstStyle/>
        <a:p>
          <a:endParaRPr lang="ru-RU"/>
        </a:p>
      </dgm:t>
    </dgm:pt>
  </dgm:ptLst>
  <dgm:cxnLst>
    <dgm:cxn modelId="{F47A6DE0-D83E-4F98-A65E-61E72DD1F12D}" srcId="{268C79A1-9491-48B0-8EBB-0BEDD39BE9E4}" destId="{15302319-41F4-4444-8BFF-C8E7E8D4844F}" srcOrd="0" destOrd="0" parTransId="{3B360443-A209-414A-BD34-977135BAF4AF}" sibTransId="{668B4425-43D9-4859-BECB-EF4BE33106F0}"/>
    <dgm:cxn modelId="{88BBE61E-7DCB-46EC-9203-31766FE27BE7}" type="presOf" srcId="{268C79A1-9491-48B0-8EBB-0BEDD39BE9E4}" destId="{6DB0526A-CF69-485D-823E-412EF37FA1DF}" srcOrd="0" destOrd="0" presId="urn:microsoft.com/office/officeart/2005/8/layout/hProcess7"/>
    <dgm:cxn modelId="{214D12D4-2955-423D-8046-BD27CA8C5264}" type="presOf" srcId="{15302319-41F4-4444-8BFF-C8E7E8D4844F}" destId="{0AFFBACD-AAAD-45A8-A137-0B370FAF954D}" srcOrd="1" destOrd="0" presId="urn:microsoft.com/office/officeart/2005/8/layout/hProcess7"/>
    <dgm:cxn modelId="{62366A38-9394-405D-A788-E8039D18CB54}" type="presOf" srcId="{15302319-41F4-4444-8BFF-C8E7E8D4844F}" destId="{116917C5-22DB-4862-8737-40597E645CF3}" srcOrd="0" destOrd="0" presId="urn:microsoft.com/office/officeart/2005/8/layout/hProcess7"/>
    <dgm:cxn modelId="{4F068163-4D32-4404-9AE9-8FDE373DE585}" type="presOf" srcId="{799EFBDB-C4DE-48A3-BF4B-5145F62C17D7}" destId="{DEF95A04-92B5-45CB-B738-7F78F88C61C8}" srcOrd="1" destOrd="0" presId="urn:microsoft.com/office/officeart/2005/8/layout/hProcess7"/>
    <dgm:cxn modelId="{2B303992-6D93-45EB-AA76-383EDBE22DD2}" srcId="{799EFBDB-C4DE-48A3-BF4B-5145F62C17D7}" destId="{7FA49647-465A-4BAF-9224-B47C0BF8AC93}" srcOrd="0" destOrd="0" parTransId="{465118DC-9173-4E08-A9B6-16DDE4D10A0F}" sibTransId="{811F43F9-66CC-4072-B05D-142D84BB2843}"/>
    <dgm:cxn modelId="{5D7320C1-A23A-4C63-950A-C06AD4C44168}" type="presOf" srcId="{799EFBDB-C4DE-48A3-BF4B-5145F62C17D7}" destId="{9CDDE8AA-2785-473D-9AB4-E7D52781025C}" srcOrd="0" destOrd="0" presId="urn:microsoft.com/office/officeart/2005/8/layout/hProcess7"/>
    <dgm:cxn modelId="{05FCA84A-F9C2-486F-A105-3D576CA3488B}" srcId="{F2779977-F411-4CB0-B9D8-741387C4E4CA}" destId="{21F554A2-46A8-4562-8D4D-B4F89F362D3B}" srcOrd="0" destOrd="0" parTransId="{8A2F2817-C4B8-4405-BC9C-38FC97AD3B05}" sibTransId="{CE384530-19DF-4E35-8EED-B4C7C931971D}"/>
    <dgm:cxn modelId="{EEBFC357-A6B1-44B8-AB5D-560F7D51F31F}" type="presOf" srcId="{21F554A2-46A8-4562-8D4D-B4F89F362D3B}" destId="{F463EEFC-C193-4B0C-9934-023B39F79A27}" srcOrd="0" destOrd="0" presId="urn:microsoft.com/office/officeart/2005/8/layout/hProcess7"/>
    <dgm:cxn modelId="{31A97EFD-9AD3-419E-A40F-FE91F81468BA}" srcId="{268C79A1-9491-48B0-8EBB-0BEDD39BE9E4}" destId="{F2779977-F411-4CB0-B9D8-741387C4E4CA}" srcOrd="1" destOrd="0" parTransId="{FA3AE9D1-FFFF-49D6-92B9-B32914C57874}" sibTransId="{07913A78-636B-42BE-B525-EAC5D87F3015}"/>
    <dgm:cxn modelId="{AAD39F58-BA44-4C64-9EDE-BC417D67EE78}" type="presOf" srcId="{E1340438-9740-4AC1-8D12-02A197A5D691}" destId="{D7781977-F56F-4E39-AF73-7AD8473EFAC0}" srcOrd="0" destOrd="0" presId="urn:microsoft.com/office/officeart/2005/8/layout/hProcess7"/>
    <dgm:cxn modelId="{9138278C-4B80-4C8A-9FD7-20453A82F3B2}" type="presOf" srcId="{F2779977-F411-4CB0-B9D8-741387C4E4CA}" destId="{BEAEE7FC-6617-44BF-A6B2-286E37BB3DD0}" srcOrd="0" destOrd="0" presId="urn:microsoft.com/office/officeart/2005/8/layout/hProcess7"/>
    <dgm:cxn modelId="{B9E54A36-2A9B-4FFF-AD45-408CEBAEBDF1}" srcId="{268C79A1-9491-48B0-8EBB-0BEDD39BE9E4}" destId="{799EFBDB-C4DE-48A3-BF4B-5145F62C17D7}" srcOrd="2" destOrd="0" parTransId="{0D4F953F-AC4D-4AEF-B4F0-BC88C2AEAB22}" sibTransId="{0D8A23A5-70BE-43ED-849B-5F5793842BA7}"/>
    <dgm:cxn modelId="{4BF9EFF1-5266-4039-BADF-3A2623C6C5C0}" type="presOf" srcId="{7FA49647-465A-4BAF-9224-B47C0BF8AC93}" destId="{66018BA2-1C5E-45CA-9DEA-D70278A4C074}" srcOrd="0" destOrd="0" presId="urn:microsoft.com/office/officeart/2005/8/layout/hProcess7"/>
    <dgm:cxn modelId="{B91F7779-4AB8-45AB-B0A2-B58C49B9E97F}" srcId="{15302319-41F4-4444-8BFF-C8E7E8D4844F}" destId="{E1340438-9740-4AC1-8D12-02A197A5D691}" srcOrd="0" destOrd="0" parTransId="{7957AA51-B06A-4D43-9F36-24CE32776BD4}" sibTransId="{F6E13B4C-2904-4DC9-BDA1-63BEF169E584}"/>
    <dgm:cxn modelId="{0D4A1ECE-CBAB-4BA3-80E2-EA9EC26CAD94}" type="presOf" srcId="{F2779977-F411-4CB0-B9D8-741387C4E4CA}" destId="{C010FD97-348E-4D7B-A2EC-75A1DA4683F9}" srcOrd="1" destOrd="0" presId="urn:microsoft.com/office/officeart/2005/8/layout/hProcess7"/>
    <dgm:cxn modelId="{1EC96109-A3F6-43D3-8F34-88B292A9B2A3}" type="presParOf" srcId="{6DB0526A-CF69-485D-823E-412EF37FA1DF}" destId="{1D374624-C284-4A90-9C7E-7B8C85CEC6F8}" srcOrd="0" destOrd="0" presId="urn:microsoft.com/office/officeart/2005/8/layout/hProcess7"/>
    <dgm:cxn modelId="{0ECA6A34-A2F7-446C-82AF-9B30B3848580}" type="presParOf" srcId="{1D374624-C284-4A90-9C7E-7B8C85CEC6F8}" destId="{116917C5-22DB-4862-8737-40597E645CF3}" srcOrd="0" destOrd="0" presId="urn:microsoft.com/office/officeart/2005/8/layout/hProcess7"/>
    <dgm:cxn modelId="{79F40F40-0F7F-4718-AAD2-EA77EAE98BFC}" type="presParOf" srcId="{1D374624-C284-4A90-9C7E-7B8C85CEC6F8}" destId="{0AFFBACD-AAAD-45A8-A137-0B370FAF954D}" srcOrd="1" destOrd="0" presId="urn:microsoft.com/office/officeart/2005/8/layout/hProcess7"/>
    <dgm:cxn modelId="{3EFB1B48-C739-4B6D-8109-2E36D7B6E091}" type="presParOf" srcId="{1D374624-C284-4A90-9C7E-7B8C85CEC6F8}" destId="{D7781977-F56F-4E39-AF73-7AD8473EFAC0}" srcOrd="2" destOrd="0" presId="urn:microsoft.com/office/officeart/2005/8/layout/hProcess7"/>
    <dgm:cxn modelId="{C5D9252A-61FB-4367-B2AC-F199CBCA8779}" type="presParOf" srcId="{6DB0526A-CF69-485D-823E-412EF37FA1DF}" destId="{FE09B6E4-075B-4E00-9483-2B717FB9EAF3}" srcOrd="1" destOrd="0" presId="urn:microsoft.com/office/officeart/2005/8/layout/hProcess7"/>
    <dgm:cxn modelId="{BFC1D5C5-0996-448D-8EFF-70789F9D859E}" type="presParOf" srcId="{6DB0526A-CF69-485D-823E-412EF37FA1DF}" destId="{143D7A2F-1443-4149-AA5F-E36C3BE4AC28}" srcOrd="2" destOrd="0" presId="urn:microsoft.com/office/officeart/2005/8/layout/hProcess7"/>
    <dgm:cxn modelId="{D61F3022-08C4-4B79-8BEF-491FD022D19A}" type="presParOf" srcId="{143D7A2F-1443-4149-AA5F-E36C3BE4AC28}" destId="{F1990106-7B9F-4875-B9F4-A8A6CD586CDE}" srcOrd="0" destOrd="0" presId="urn:microsoft.com/office/officeart/2005/8/layout/hProcess7"/>
    <dgm:cxn modelId="{36451C1E-EB34-42D5-B237-2F4F14EBF015}" type="presParOf" srcId="{143D7A2F-1443-4149-AA5F-E36C3BE4AC28}" destId="{790A687F-9EDB-43CD-929A-135449432186}" srcOrd="1" destOrd="0" presId="urn:microsoft.com/office/officeart/2005/8/layout/hProcess7"/>
    <dgm:cxn modelId="{1CD06E4C-B1A9-4EE6-B0B4-FB0CD94F5479}" type="presParOf" srcId="{143D7A2F-1443-4149-AA5F-E36C3BE4AC28}" destId="{EEC74C04-655E-4C83-8E0D-41FCEB1E785A}" srcOrd="2" destOrd="0" presId="urn:microsoft.com/office/officeart/2005/8/layout/hProcess7"/>
    <dgm:cxn modelId="{06F26244-1A8C-4658-9FD3-AE75BBC74AA6}" type="presParOf" srcId="{6DB0526A-CF69-485D-823E-412EF37FA1DF}" destId="{6CD26949-C9DE-4EE9-92A4-E2EDF4256B63}" srcOrd="3" destOrd="0" presId="urn:microsoft.com/office/officeart/2005/8/layout/hProcess7"/>
    <dgm:cxn modelId="{9EA8C868-1858-49BF-8295-306101B3F86A}" type="presParOf" srcId="{6DB0526A-CF69-485D-823E-412EF37FA1DF}" destId="{1F6B1C6A-80A3-4364-9A50-A2D03DD62C30}" srcOrd="4" destOrd="0" presId="urn:microsoft.com/office/officeart/2005/8/layout/hProcess7"/>
    <dgm:cxn modelId="{EDEF93A7-1B45-4AEE-AE38-3028EB5AA575}" type="presParOf" srcId="{1F6B1C6A-80A3-4364-9A50-A2D03DD62C30}" destId="{BEAEE7FC-6617-44BF-A6B2-286E37BB3DD0}" srcOrd="0" destOrd="0" presId="urn:microsoft.com/office/officeart/2005/8/layout/hProcess7"/>
    <dgm:cxn modelId="{CDC4227E-CEC8-4760-84D6-9A826E9E072D}" type="presParOf" srcId="{1F6B1C6A-80A3-4364-9A50-A2D03DD62C30}" destId="{C010FD97-348E-4D7B-A2EC-75A1DA4683F9}" srcOrd="1" destOrd="0" presId="urn:microsoft.com/office/officeart/2005/8/layout/hProcess7"/>
    <dgm:cxn modelId="{292E74D3-CEC8-4484-97B2-EA073B38A243}" type="presParOf" srcId="{1F6B1C6A-80A3-4364-9A50-A2D03DD62C30}" destId="{F463EEFC-C193-4B0C-9934-023B39F79A27}" srcOrd="2" destOrd="0" presId="urn:microsoft.com/office/officeart/2005/8/layout/hProcess7"/>
    <dgm:cxn modelId="{D1857598-52C2-498D-AE70-D0DD76019959}" type="presParOf" srcId="{6DB0526A-CF69-485D-823E-412EF37FA1DF}" destId="{A040AB81-2FC6-4077-A14E-40A716082FCB}" srcOrd="5" destOrd="0" presId="urn:microsoft.com/office/officeart/2005/8/layout/hProcess7"/>
    <dgm:cxn modelId="{82E750BE-F210-44FF-AD99-126DC28FE643}" type="presParOf" srcId="{6DB0526A-CF69-485D-823E-412EF37FA1DF}" destId="{7B7F58FD-C139-4E84-B18C-7DF484259B53}" srcOrd="6" destOrd="0" presId="urn:microsoft.com/office/officeart/2005/8/layout/hProcess7"/>
    <dgm:cxn modelId="{4C13AFC6-7727-45F7-9933-D1B556DCDF6B}" type="presParOf" srcId="{7B7F58FD-C139-4E84-B18C-7DF484259B53}" destId="{930D8EFA-253D-47F7-A5BF-60958C3ABF49}" srcOrd="0" destOrd="0" presId="urn:microsoft.com/office/officeart/2005/8/layout/hProcess7"/>
    <dgm:cxn modelId="{57241134-2D3A-47C0-B8ED-FA63E5CC9052}" type="presParOf" srcId="{7B7F58FD-C139-4E84-B18C-7DF484259B53}" destId="{6C2C8566-1B30-4858-B4C7-CAC427803DFB}" srcOrd="1" destOrd="0" presId="urn:microsoft.com/office/officeart/2005/8/layout/hProcess7"/>
    <dgm:cxn modelId="{6F1C21A2-EDA1-48DE-B15B-7B03B362464C}" type="presParOf" srcId="{7B7F58FD-C139-4E84-B18C-7DF484259B53}" destId="{9287CF28-D6C1-482E-A188-C8FA964E37A0}" srcOrd="2" destOrd="0" presId="urn:microsoft.com/office/officeart/2005/8/layout/hProcess7"/>
    <dgm:cxn modelId="{7A7F1C86-0621-4E12-BAE1-847EB5F58A6F}" type="presParOf" srcId="{6DB0526A-CF69-485D-823E-412EF37FA1DF}" destId="{B1E4E541-DF1F-4B4F-BBDC-CD78948842A3}" srcOrd="7" destOrd="0" presId="urn:microsoft.com/office/officeart/2005/8/layout/hProcess7"/>
    <dgm:cxn modelId="{99D1ECD5-CB4E-4B64-B506-28E2204FD027}" type="presParOf" srcId="{6DB0526A-CF69-485D-823E-412EF37FA1DF}" destId="{F255F7C7-BB6F-45D6-A2D5-B1CB0CA31B4C}" srcOrd="8" destOrd="0" presId="urn:microsoft.com/office/officeart/2005/8/layout/hProcess7"/>
    <dgm:cxn modelId="{685C68A4-2BE3-4545-8CC9-AB15575A42BE}" type="presParOf" srcId="{F255F7C7-BB6F-45D6-A2D5-B1CB0CA31B4C}" destId="{9CDDE8AA-2785-473D-9AB4-E7D52781025C}" srcOrd="0" destOrd="0" presId="urn:microsoft.com/office/officeart/2005/8/layout/hProcess7"/>
    <dgm:cxn modelId="{94143B11-26AD-46EC-8B0D-CBA805D7967D}" type="presParOf" srcId="{F255F7C7-BB6F-45D6-A2D5-B1CB0CA31B4C}" destId="{DEF95A04-92B5-45CB-B738-7F78F88C61C8}" srcOrd="1" destOrd="0" presId="urn:microsoft.com/office/officeart/2005/8/layout/hProcess7"/>
    <dgm:cxn modelId="{BB448983-5B6C-4FCC-80ED-02C187EDB889}" type="presParOf" srcId="{F255F7C7-BB6F-45D6-A2D5-B1CB0CA31B4C}" destId="{66018BA2-1C5E-45CA-9DEA-D70278A4C0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4C6FA-9ED2-4522-9EAF-E8209FE5A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226C33-33D9-42D5-A40C-E4BB981896D2}">
      <dgm:prSet phldrT="[Текст]" custT="1"/>
      <dgm:spPr/>
      <dgm:t>
        <a:bodyPr/>
        <a:lstStyle/>
        <a:p>
          <a:r>
            <a:rPr lang="ru-RU" sz="1800" b="1" dirty="0" smtClean="0"/>
            <a:t>Проект бюджета составляет местная администрация</a:t>
          </a:r>
          <a:endParaRPr lang="ru-RU" sz="1800" b="1" dirty="0"/>
        </a:p>
      </dgm:t>
    </dgm:pt>
    <dgm:pt modelId="{6AC02B82-892C-4EF6-8030-2A0A2E9AF1B2}" type="parTrans" cxnId="{EAC9764C-81F3-4A8E-B7B1-0DBFC23E6395}">
      <dgm:prSet/>
      <dgm:spPr/>
      <dgm:t>
        <a:bodyPr/>
        <a:lstStyle/>
        <a:p>
          <a:endParaRPr lang="ru-RU"/>
        </a:p>
      </dgm:t>
    </dgm:pt>
    <dgm:pt modelId="{A1775892-9BC1-4D8D-AE6C-FCC85FB333F5}" type="sibTrans" cxnId="{EAC9764C-81F3-4A8E-B7B1-0DBFC23E6395}">
      <dgm:prSet/>
      <dgm:spPr/>
      <dgm:t>
        <a:bodyPr/>
        <a:lstStyle/>
        <a:p>
          <a:endParaRPr lang="ru-RU"/>
        </a:p>
      </dgm:t>
    </dgm:pt>
    <dgm:pt modelId="{418CB845-B6BF-4A48-A44B-A7129CEBEBAA}">
      <dgm:prSet phldrT="[Текст]" custT="1"/>
      <dgm:spPr/>
      <dgm:t>
        <a:bodyPr/>
        <a:lstStyle/>
        <a:p>
          <a:r>
            <a:rPr lang="ru-RU" sz="1800" b="1" dirty="0" smtClean="0"/>
            <a:t>Составление проекта бюджета основывается на</a:t>
          </a:r>
          <a:endParaRPr lang="ru-RU" sz="1800" b="1" dirty="0"/>
        </a:p>
      </dgm:t>
    </dgm:pt>
    <dgm:pt modelId="{B5378C49-5329-4F54-AF56-BC936D585414}" type="parTrans" cxnId="{2AC18FF8-6C5B-408A-8F70-46D35B63D6DE}">
      <dgm:prSet/>
      <dgm:spPr/>
      <dgm:t>
        <a:bodyPr/>
        <a:lstStyle/>
        <a:p>
          <a:endParaRPr lang="ru-RU"/>
        </a:p>
      </dgm:t>
    </dgm:pt>
    <dgm:pt modelId="{078E9F20-449C-4F7D-8B6A-B74E57985583}" type="sibTrans" cxnId="{2AC18FF8-6C5B-408A-8F70-46D35B63D6DE}">
      <dgm:prSet/>
      <dgm:spPr/>
      <dgm:t>
        <a:bodyPr/>
        <a:lstStyle/>
        <a:p>
          <a:endParaRPr lang="ru-RU"/>
        </a:p>
      </dgm:t>
    </dgm:pt>
    <dgm:pt modelId="{7F607AD4-1649-4487-ABDE-95F2EA6A27E9}">
      <dgm:prSet custT="1"/>
      <dgm:spPr/>
      <dgm:t>
        <a:bodyPr/>
        <a:lstStyle/>
        <a:p>
          <a:r>
            <a:rPr lang="ru-RU" sz="1800" b="1" dirty="0" smtClean="0"/>
            <a:t>Проект бюджета составляется и утверждается сроком на три года — очередной финансовый год и плановый период.</a:t>
          </a:r>
          <a:endParaRPr lang="ru-RU" sz="1800" b="1" dirty="0"/>
        </a:p>
      </dgm:t>
    </dgm:pt>
    <dgm:pt modelId="{BAF1391C-33BB-4999-B55B-DBF72D285DB2}" type="parTrans" cxnId="{C31BC7B3-3E30-4E64-8AD8-7A20BDFD5BE4}">
      <dgm:prSet/>
      <dgm:spPr/>
      <dgm:t>
        <a:bodyPr/>
        <a:lstStyle/>
        <a:p>
          <a:endParaRPr lang="ru-RU"/>
        </a:p>
      </dgm:t>
    </dgm:pt>
    <dgm:pt modelId="{2F05A3A2-8CD6-4B0B-B0F6-65B5AE9B48D8}" type="sibTrans" cxnId="{C31BC7B3-3E30-4E64-8AD8-7A20BDFD5BE4}">
      <dgm:prSet/>
      <dgm:spPr/>
      <dgm:t>
        <a:bodyPr/>
        <a:lstStyle/>
        <a:p>
          <a:endParaRPr lang="ru-RU"/>
        </a:p>
      </dgm:t>
    </dgm:pt>
    <dgm:pt modelId="{CE7FC2A9-F20D-4301-B18D-2621469E6547}" type="pres">
      <dgm:prSet presAssocID="{6114C6FA-9ED2-4522-9EAF-E8209FE5A5A7}" presName="linear" presStyleCnt="0">
        <dgm:presLayoutVars>
          <dgm:animLvl val="lvl"/>
          <dgm:resizeHandles val="exact"/>
        </dgm:presLayoutVars>
      </dgm:prSet>
      <dgm:spPr/>
      <dgm:t>
        <a:bodyPr/>
        <a:lstStyle/>
        <a:p>
          <a:endParaRPr lang="ru-RU"/>
        </a:p>
      </dgm:t>
    </dgm:pt>
    <dgm:pt modelId="{C17EDB69-4FD5-4F9C-A088-84FE50AB53F2}" type="pres">
      <dgm:prSet presAssocID="{B9226C33-33D9-42D5-A40C-E4BB981896D2}" presName="parentText" presStyleLbl="node1" presStyleIdx="0" presStyleCnt="3" custLinFactY="-75095" custLinFactNeighborX="2655" custLinFactNeighborY="-100000">
        <dgm:presLayoutVars>
          <dgm:chMax val="0"/>
          <dgm:bulletEnabled val="1"/>
        </dgm:presLayoutVars>
      </dgm:prSet>
      <dgm:spPr/>
      <dgm:t>
        <a:bodyPr/>
        <a:lstStyle/>
        <a:p>
          <a:endParaRPr lang="ru-RU"/>
        </a:p>
      </dgm:t>
    </dgm:pt>
    <dgm:pt modelId="{1F9F4946-49A3-4C37-AA1C-8DA96D20AA88}" type="pres">
      <dgm:prSet presAssocID="{A1775892-9BC1-4D8D-AE6C-FCC85FB333F5}" presName="spacer" presStyleCnt="0"/>
      <dgm:spPr/>
    </dgm:pt>
    <dgm:pt modelId="{1B217600-5549-4946-912D-C642B35B0F1F}" type="pres">
      <dgm:prSet presAssocID="{7F607AD4-1649-4487-ABDE-95F2EA6A27E9}" presName="parentText" presStyleLbl="node1" presStyleIdx="1" presStyleCnt="3">
        <dgm:presLayoutVars>
          <dgm:chMax val="0"/>
          <dgm:bulletEnabled val="1"/>
        </dgm:presLayoutVars>
      </dgm:prSet>
      <dgm:spPr/>
      <dgm:t>
        <a:bodyPr/>
        <a:lstStyle/>
        <a:p>
          <a:endParaRPr lang="ru-RU"/>
        </a:p>
      </dgm:t>
    </dgm:pt>
    <dgm:pt modelId="{3724B516-4020-4CE0-8330-7D88439CE32B}" type="pres">
      <dgm:prSet presAssocID="{2F05A3A2-8CD6-4B0B-B0F6-65B5AE9B48D8}" presName="spacer" presStyleCnt="0"/>
      <dgm:spPr/>
    </dgm:pt>
    <dgm:pt modelId="{77A733E5-8931-472B-A7A8-4A8F3192AB71}" type="pres">
      <dgm:prSet presAssocID="{418CB845-B6BF-4A48-A44B-A7129CEBEBAA}" presName="parentText" presStyleLbl="node1" presStyleIdx="2" presStyleCnt="3">
        <dgm:presLayoutVars>
          <dgm:chMax val="0"/>
          <dgm:bulletEnabled val="1"/>
        </dgm:presLayoutVars>
      </dgm:prSet>
      <dgm:spPr/>
      <dgm:t>
        <a:bodyPr/>
        <a:lstStyle/>
        <a:p>
          <a:endParaRPr lang="ru-RU"/>
        </a:p>
      </dgm:t>
    </dgm:pt>
  </dgm:ptLst>
  <dgm:cxnLst>
    <dgm:cxn modelId="{F82CAE35-86BB-4D1C-ABD7-F76DED9DB96E}" type="presOf" srcId="{418CB845-B6BF-4A48-A44B-A7129CEBEBAA}" destId="{77A733E5-8931-472B-A7A8-4A8F3192AB71}" srcOrd="0" destOrd="0" presId="urn:microsoft.com/office/officeart/2005/8/layout/vList2"/>
    <dgm:cxn modelId="{EAC9764C-81F3-4A8E-B7B1-0DBFC23E6395}" srcId="{6114C6FA-9ED2-4522-9EAF-E8209FE5A5A7}" destId="{B9226C33-33D9-42D5-A40C-E4BB981896D2}" srcOrd="0" destOrd="0" parTransId="{6AC02B82-892C-4EF6-8030-2A0A2E9AF1B2}" sibTransId="{A1775892-9BC1-4D8D-AE6C-FCC85FB333F5}"/>
    <dgm:cxn modelId="{2AC18FF8-6C5B-408A-8F70-46D35B63D6DE}" srcId="{6114C6FA-9ED2-4522-9EAF-E8209FE5A5A7}" destId="{418CB845-B6BF-4A48-A44B-A7129CEBEBAA}" srcOrd="2" destOrd="0" parTransId="{B5378C49-5329-4F54-AF56-BC936D585414}" sibTransId="{078E9F20-449C-4F7D-8B6A-B74E57985583}"/>
    <dgm:cxn modelId="{EBB511FF-D1FC-4E83-ABD8-8B48FA7D137C}" type="presOf" srcId="{7F607AD4-1649-4487-ABDE-95F2EA6A27E9}" destId="{1B217600-5549-4946-912D-C642B35B0F1F}" srcOrd="0" destOrd="0" presId="urn:microsoft.com/office/officeart/2005/8/layout/vList2"/>
    <dgm:cxn modelId="{822F8830-0B63-41F9-BFFA-8D023E1C635A}" type="presOf" srcId="{B9226C33-33D9-42D5-A40C-E4BB981896D2}" destId="{C17EDB69-4FD5-4F9C-A088-84FE50AB53F2}" srcOrd="0" destOrd="0" presId="urn:microsoft.com/office/officeart/2005/8/layout/vList2"/>
    <dgm:cxn modelId="{7BC26AF0-A2C5-4865-A4FB-3B2382A3898C}" type="presOf" srcId="{6114C6FA-9ED2-4522-9EAF-E8209FE5A5A7}" destId="{CE7FC2A9-F20D-4301-B18D-2621469E6547}" srcOrd="0" destOrd="0" presId="urn:microsoft.com/office/officeart/2005/8/layout/vList2"/>
    <dgm:cxn modelId="{C31BC7B3-3E30-4E64-8AD8-7A20BDFD5BE4}" srcId="{6114C6FA-9ED2-4522-9EAF-E8209FE5A5A7}" destId="{7F607AD4-1649-4487-ABDE-95F2EA6A27E9}" srcOrd="1" destOrd="0" parTransId="{BAF1391C-33BB-4999-B55B-DBF72D285DB2}" sibTransId="{2F05A3A2-8CD6-4B0B-B0F6-65B5AE9B48D8}"/>
    <dgm:cxn modelId="{F6D52E81-3B14-4F35-A554-B28C7FFA1141}" type="presParOf" srcId="{CE7FC2A9-F20D-4301-B18D-2621469E6547}" destId="{C17EDB69-4FD5-4F9C-A088-84FE50AB53F2}" srcOrd="0" destOrd="0" presId="urn:microsoft.com/office/officeart/2005/8/layout/vList2"/>
    <dgm:cxn modelId="{0C9CC81C-3167-44EA-AAF2-EB55D2A92E23}" type="presParOf" srcId="{CE7FC2A9-F20D-4301-B18D-2621469E6547}" destId="{1F9F4946-49A3-4C37-AA1C-8DA96D20AA88}" srcOrd="1" destOrd="0" presId="urn:microsoft.com/office/officeart/2005/8/layout/vList2"/>
    <dgm:cxn modelId="{45E71B7D-A94B-4686-9582-37D173F163AF}" type="presParOf" srcId="{CE7FC2A9-F20D-4301-B18D-2621469E6547}" destId="{1B217600-5549-4946-912D-C642B35B0F1F}" srcOrd="2" destOrd="0" presId="urn:microsoft.com/office/officeart/2005/8/layout/vList2"/>
    <dgm:cxn modelId="{79E11EBD-8711-454A-8AF8-9037D693452B}" type="presParOf" srcId="{CE7FC2A9-F20D-4301-B18D-2621469E6547}" destId="{3724B516-4020-4CE0-8330-7D88439CE32B}" srcOrd="3" destOrd="0" presId="urn:microsoft.com/office/officeart/2005/8/layout/vList2"/>
    <dgm:cxn modelId="{356DA130-3B39-48E6-A2D9-ADA5F20A1ADD}" type="presParOf" srcId="{CE7FC2A9-F20D-4301-B18D-2621469E6547}" destId="{77A733E5-8931-472B-A7A8-4A8F3192AB7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99624-385A-4986-82E4-0E5D9C98A0E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6169FC09-F7D6-4AD2-8F4F-ECBA44AC97C9}">
      <dgm:prSet phldrT="[Текст]" custT="1"/>
      <dgm:spPr/>
      <dgm:t>
        <a:bodyPr/>
        <a:lstStyle/>
        <a:p>
          <a:r>
            <a:rPr lang="ru-RU" sz="1800" b="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r>
            <a:rPr lang="ru-RU" sz="1800" b="0" dirty="0" smtClean="0">
              <a:latin typeface="Arial" panose="020B0604020202020204" pitchFamily="34" charset="0"/>
              <a:cs typeface="Arial" panose="020B0604020202020204" pitchFamily="34" charset="0"/>
            </a:rPr>
            <a:t>- Налог на доходы физических лиц</a:t>
          </a:r>
        </a:p>
        <a:p>
          <a:r>
            <a:rPr lang="ru-RU" sz="1800" b="0" dirty="0" smtClean="0">
              <a:latin typeface="Arial" panose="020B0604020202020204" pitchFamily="34" charset="0"/>
              <a:cs typeface="Arial" panose="020B0604020202020204" pitchFamily="34" charset="0"/>
            </a:rPr>
            <a:t>- Налог на имущество физических лиц;</a:t>
          </a:r>
        </a:p>
        <a:p>
          <a:r>
            <a:rPr lang="ru-RU" sz="1800" b="0" dirty="0" smtClean="0">
              <a:latin typeface="Arial" panose="020B0604020202020204" pitchFamily="34" charset="0"/>
              <a:cs typeface="Arial" panose="020B0604020202020204" pitchFamily="34" charset="0"/>
            </a:rPr>
            <a:t>-Земельный налог </a:t>
          </a:r>
          <a:endParaRPr lang="ru-RU" sz="1800" b="0" dirty="0">
            <a:latin typeface="Arial" panose="020B0604020202020204" pitchFamily="34" charset="0"/>
            <a:cs typeface="Arial" panose="020B0604020202020204" pitchFamily="34" charset="0"/>
          </a:endParaRPr>
        </a:p>
      </dgm:t>
    </dgm:pt>
    <dgm:pt modelId="{59BDE913-D620-4B74-982C-00C6373F1F32}" type="parTrans" cxnId="{89B009AC-EA30-457C-957F-CD546E1DFEDB}">
      <dgm:prSet/>
      <dgm:spPr/>
      <dgm:t>
        <a:bodyPr/>
        <a:lstStyle/>
        <a:p>
          <a:endParaRPr lang="ru-RU"/>
        </a:p>
      </dgm:t>
    </dgm:pt>
    <dgm:pt modelId="{BB2467F6-3F46-4F25-A923-E90EFDDB55B4}" type="sibTrans" cxnId="{89B009AC-EA30-457C-957F-CD546E1DFEDB}">
      <dgm:prSet/>
      <dgm:spPr/>
      <dgm:t>
        <a:bodyPr/>
        <a:lstStyle/>
        <a:p>
          <a:endParaRPr lang="ru-RU"/>
        </a:p>
      </dgm:t>
    </dgm:pt>
    <dgm:pt modelId="{FAFB91DF-8E82-4232-B643-EB2C65F35758}">
      <dgm:prSet phldrT="[Текст]" custT="1"/>
      <dgm:spPr/>
      <dgm:t>
        <a:bodyPr/>
        <a:lstStyle/>
        <a:p>
          <a:r>
            <a:rPr lang="ru-RU" sz="2400" b="1" dirty="0" smtClean="0"/>
            <a:t>Неналоговые доходы</a:t>
          </a:r>
          <a:endParaRPr lang="ru-RU" sz="2400" b="1" dirty="0"/>
        </a:p>
      </dgm:t>
    </dgm:pt>
    <dgm:pt modelId="{8601CCB7-480F-4725-8427-50994A0CAF8A}" type="parTrans" cxnId="{A64E8EE3-1B19-4E31-87FE-8D5D48664452}">
      <dgm:prSet/>
      <dgm:spPr/>
      <dgm:t>
        <a:bodyPr/>
        <a:lstStyle/>
        <a:p>
          <a:endParaRPr lang="ru-RU"/>
        </a:p>
      </dgm:t>
    </dgm:pt>
    <dgm:pt modelId="{CD0DF084-EE2A-4B59-BFA0-E9899D9FE9B6}" type="sibTrans" cxnId="{A64E8EE3-1B19-4E31-87FE-8D5D48664452}">
      <dgm:prSet/>
      <dgm:spPr/>
      <dgm:t>
        <a:bodyPr/>
        <a:lstStyle/>
        <a:p>
          <a:endParaRPr lang="ru-RU"/>
        </a:p>
      </dgm:t>
    </dgm:pt>
    <dgm:pt modelId="{895E9B4E-4E3B-4D5E-983C-8409BC063ADB}">
      <dgm:prSet phldrT="[Текст]" custT="1"/>
      <dgm:spPr/>
      <dgm:t>
        <a:bodyPr/>
        <a:lstStyle/>
        <a:p>
          <a:r>
            <a:rPr lang="ru-RU" sz="18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r>
            <a:rPr lang="ru-RU" sz="1800" dirty="0" smtClean="0"/>
            <a:t>-доходы от использования муниципального имущества;</a:t>
          </a:r>
        </a:p>
        <a:p>
          <a:r>
            <a:rPr lang="ru-RU" sz="1800" dirty="0" smtClean="0"/>
            <a:t>- доходы от продажи  муниципального имущества</a:t>
          </a:r>
        </a:p>
        <a:p>
          <a:r>
            <a:rPr lang="ru-RU" sz="1800" dirty="0" smtClean="0"/>
            <a:t>--штрафы за нарушение законодательства</a:t>
          </a:r>
          <a:endParaRPr lang="ru-RU" sz="1800" dirty="0"/>
        </a:p>
      </dgm:t>
    </dgm:pt>
    <dgm:pt modelId="{8DCD91B1-7DD0-4459-BF2C-C9E373EA0548}" type="parTrans" cxnId="{C7D56C0F-6168-428B-8567-65C8BD6D6C54}">
      <dgm:prSet/>
      <dgm:spPr/>
      <dgm:t>
        <a:bodyPr/>
        <a:lstStyle/>
        <a:p>
          <a:endParaRPr lang="ru-RU"/>
        </a:p>
      </dgm:t>
    </dgm:pt>
    <dgm:pt modelId="{1F06A38F-98B5-4EAD-BFA7-9A26F07903D7}" type="sibTrans" cxnId="{C7D56C0F-6168-428B-8567-65C8BD6D6C54}">
      <dgm:prSet/>
      <dgm:spPr/>
      <dgm:t>
        <a:bodyPr/>
        <a:lstStyle/>
        <a:p>
          <a:endParaRPr lang="ru-RU"/>
        </a:p>
      </dgm:t>
    </dgm:pt>
    <dgm:pt modelId="{C9AB00C8-6DB2-4FC1-ACBE-24A57862FF95}">
      <dgm:prSet phldrT="[Текст]" custT="1"/>
      <dgm:spPr/>
      <dgm:t>
        <a:bodyPr/>
        <a:lstStyle/>
        <a:p>
          <a:r>
            <a:rPr lang="ru-RU" sz="2400" b="1" dirty="0" smtClean="0"/>
            <a:t>Безвозмездные поступления</a:t>
          </a:r>
          <a:endParaRPr lang="ru-RU" sz="2400" b="1" dirty="0"/>
        </a:p>
      </dgm:t>
    </dgm:pt>
    <dgm:pt modelId="{AC1BFFBE-5200-44E3-86C7-D1B00A88E30D}" type="parTrans" cxnId="{8BEF99E5-3E0C-4F7D-8512-857C60A1FAE8}">
      <dgm:prSet/>
      <dgm:spPr/>
      <dgm:t>
        <a:bodyPr/>
        <a:lstStyle/>
        <a:p>
          <a:endParaRPr lang="ru-RU"/>
        </a:p>
      </dgm:t>
    </dgm:pt>
    <dgm:pt modelId="{4FEBF62B-D37B-4104-8B91-E5779FB43924}" type="sibTrans" cxnId="{8BEF99E5-3E0C-4F7D-8512-857C60A1FAE8}">
      <dgm:prSet/>
      <dgm:spPr/>
      <dgm:t>
        <a:bodyPr/>
        <a:lstStyle/>
        <a:p>
          <a:endParaRPr lang="ru-RU"/>
        </a:p>
      </dgm:t>
    </dgm:pt>
    <dgm:pt modelId="{22A1FCC8-3861-4DD0-AAB6-70E2BC79F178}">
      <dgm:prSet phldrT="[Текст]" custT="1"/>
      <dgm:spPr/>
      <dgm:t>
        <a:bodyPr/>
        <a:lstStyle/>
        <a:p>
          <a:r>
            <a:rPr lang="ru-RU" sz="1800" dirty="0" smtClean="0"/>
            <a:t>Поступления от других бюджетов (межбюджетные трансферты), организаций, граждан (кроме налоговых и неналоговых доходов)</a:t>
          </a:r>
          <a:endParaRPr lang="ru-RU" sz="1800" dirty="0"/>
        </a:p>
      </dgm:t>
    </dgm:pt>
    <dgm:pt modelId="{C9FAF606-F79B-4097-A3B8-09B9C683A707}" type="parTrans" cxnId="{2BE07BB2-3FFA-4095-92BB-A7E1C88C1D85}">
      <dgm:prSet/>
      <dgm:spPr/>
      <dgm:t>
        <a:bodyPr/>
        <a:lstStyle/>
        <a:p>
          <a:endParaRPr lang="ru-RU"/>
        </a:p>
      </dgm:t>
    </dgm:pt>
    <dgm:pt modelId="{A06112C7-BC63-4CAE-A3C3-1D2C03031AF0}" type="sibTrans" cxnId="{2BE07BB2-3FFA-4095-92BB-A7E1C88C1D85}">
      <dgm:prSet/>
      <dgm:spPr/>
      <dgm:t>
        <a:bodyPr/>
        <a:lstStyle/>
        <a:p>
          <a:endParaRPr lang="ru-RU"/>
        </a:p>
      </dgm:t>
    </dgm:pt>
    <dgm:pt modelId="{F8332B26-60B2-47E2-81FF-681AC5E09D29}">
      <dgm:prSet phldrT="[Текст]" custT="1"/>
      <dgm:spPr/>
      <dgm:t>
        <a:bodyPr/>
        <a:lstStyle/>
        <a:p>
          <a:r>
            <a:rPr lang="ru-RU" sz="2400" b="1" dirty="0" smtClean="0"/>
            <a:t>Налоговые доходы</a:t>
          </a:r>
          <a:endParaRPr lang="ru-RU" sz="2400" b="1" dirty="0"/>
        </a:p>
      </dgm:t>
    </dgm:pt>
    <dgm:pt modelId="{0E783131-9856-4206-A84D-ECFD53146A37}" type="sibTrans" cxnId="{FE614D22-E5F9-4A83-BAFB-AB8392CFF9F8}">
      <dgm:prSet/>
      <dgm:spPr/>
      <dgm:t>
        <a:bodyPr/>
        <a:lstStyle/>
        <a:p>
          <a:endParaRPr lang="ru-RU"/>
        </a:p>
      </dgm:t>
    </dgm:pt>
    <dgm:pt modelId="{BCAE9CA1-3511-4012-B89A-0BE307178B20}" type="parTrans" cxnId="{FE614D22-E5F9-4A83-BAFB-AB8392CFF9F8}">
      <dgm:prSet/>
      <dgm:spPr/>
      <dgm:t>
        <a:bodyPr/>
        <a:lstStyle/>
        <a:p>
          <a:endParaRPr lang="ru-RU"/>
        </a:p>
      </dgm:t>
    </dgm:pt>
    <dgm:pt modelId="{0C6CB58E-3A46-41F8-8677-DBFEDC2AF4F2}" type="pres">
      <dgm:prSet presAssocID="{E7099624-385A-4986-82E4-0E5D9C98A0E7}" presName="Name0" presStyleCnt="0">
        <dgm:presLayoutVars>
          <dgm:chMax val="5"/>
          <dgm:chPref val="5"/>
          <dgm:dir/>
          <dgm:animLvl val="lvl"/>
        </dgm:presLayoutVars>
      </dgm:prSet>
      <dgm:spPr/>
      <dgm:t>
        <a:bodyPr/>
        <a:lstStyle/>
        <a:p>
          <a:endParaRPr lang="ru-RU"/>
        </a:p>
      </dgm:t>
    </dgm:pt>
    <dgm:pt modelId="{E7B6352E-95F5-46C3-A628-0F6A63750BAB}" type="pres">
      <dgm:prSet presAssocID="{F8332B26-60B2-47E2-81FF-681AC5E09D29}" presName="parentText1" presStyleLbl="node1" presStyleIdx="0" presStyleCnt="3" custLinFactNeighborX="-5" custLinFactNeighborY="-21274">
        <dgm:presLayoutVars>
          <dgm:chMax/>
          <dgm:chPref val="3"/>
          <dgm:bulletEnabled val="1"/>
        </dgm:presLayoutVars>
      </dgm:prSet>
      <dgm:spPr/>
      <dgm:t>
        <a:bodyPr/>
        <a:lstStyle/>
        <a:p>
          <a:endParaRPr lang="ru-RU"/>
        </a:p>
      </dgm:t>
    </dgm:pt>
    <dgm:pt modelId="{0CB16A5F-D337-4CD5-B63D-B6EDBFCFC6E4}" type="pres">
      <dgm:prSet presAssocID="{F8332B26-60B2-47E2-81FF-681AC5E09D29}" presName="childText1" presStyleLbl="solidAlignAcc1" presStyleIdx="0" presStyleCnt="3" custScaleX="91033" custScaleY="128508" custLinFactNeighborX="-3314" custLinFactNeighborY="397">
        <dgm:presLayoutVars>
          <dgm:chMax val="0"/>
          <dgm:chPref val="0"/>
          <dgm:bulletEnabled val="1"/>
        </dgm:presLayoutVars>
      </dgm:prSet>
      <dgm:spPr/>
      <dgm:t>
        <a:bodyPr/>
        <a:lstStyle/>
        <a:p>
          <a:endParaRPr lang="ru-RU"/>
        </a:p>
      </dgm:t>
    </dgm:pt>
    <dgm:pt modelId="{3E775962-4960-4C24-B07C-C31AC946F57A}" type="pres">
      <dgm:prSet presAssocID="{FAFB91DF-8E82-4232-B643-EB2C65F35758}" presName="parentText2" presStyleLbl="node1" presStyleIdx="1" presStyleCnt="3" custScaleX="103912" custLinFactNeighborX="-672" custLinFactNeighborY="-19707">
        <dgm:presLayoutVars>
          <dgm:chMax/>
          <dgm:chPref val="3"/>
          <dgm:bulletEnabled val="1"/>
        </dgm:presLayoutVars>
      </dgm:prSet>
      <dgm:spPr/>
      <dgm:t>
        <a:bodyPr/>
        <a:lstStyle/>
        <a:p>
          <a:endParaRPr lang="ru-RU"/>
        </a:p>
      </dgm:t>
    </dgm:pt>
    <dgm:pt modelId="{A5CF51DB-3767-4C0F-960B-705FA989A5D3}" type="pres">
      <dgm:prSet presAssocID="{FAFB91DF-8E82-4232-B643-EB2C65F35758}" presName="childText2" presStyleLbl="solidAlignAcc1" presStyleIdx="1" presStyleCnt="3" custScaleX="119490" custScaleY="165766" custLinFactNeighborX="3840" custLinFactNeighborY="16416">
        <dgm:presLayoutVars>
          <dgm:chMax val="0"/>
          <dgm:chPref val="0"/>
          <dgm:bulletEnabled val="1"/>
        </dgm:presLayoutVars>
      </dgm:prSet>
      <dgm:spPr/>
      <dgm:t>
        <a:bodyPr/>
        <a:lstStyle/>
        <a:p>
          <a:endParaRPr lang="ru-RU"/>
        </a:p>
      </dgm:t>
    </dgm:pt>
    <dgm:pt modelId="{131CFDF6-D49C-4CF7-ACF7-7B0A6AAE73AD}" type="pres">
      <dgm:prSet presAssocID="{C9AB00C8-6DB2-4FC1-ACBE-24A57862FF95}" presName="parentText3" presStyleLbl="node1" presStyleIdx="2" presStyleCnt="3" custScaleX="90798" custScaleY="130952" custLinFactNeighborX="9012" custLinFactNeighborY="4892">
        <dgm:presLayoutVars>
          <dgm:chMax/>
          <dgm:chPref val="3"/>
          <dgm:bulletEnabled val="1"/>
        </dgm:presLayoutVars>
      </dgm:prSet>
      <dgm:spPr/>
      <dgm:t>
        <a:bodyPr/>
        <a:lstStyle/>
        <a:p>
          <a:endParaRPr lang="ru-RU"/>
        </a:p>
      </dgm:t>
    </dgm:pt>
    <dgm:pt modelId="{5F03E9FC-EBB3-4980-99DE-F170BAD676EA}" type="pres">
      <dgm:prSet presAssocID="{C9AB00C8-6DB2-4FC1-ACBE-24A57862FF95}" presName="childText3" presStyleLbl="solidAlignAcc1" presStyleIdx="2" presStyleCnt="3" custScaleX="83709" custScaleY="133397" custLinFactNeighborX="8347" custLinFactNeighborY="21195">
        <dgm:presLayoutVars>
          <dgm:chMax val="0"/>
          <dgm:chPref val="0"/>
          <dgm:bulletEnabled val="1"/>
        </dgm:presLayoutVars>
      </dgm:prSet>
      <dgm:spPr/>
      <dgm:t>
        <a:bodyPr/>
        <a:lstStyle/>
        <a:p>
          <a:endParaRPr lang="ru-RU"/>
        </a:p>
      </dgm:t>
    </dgm:pt>
  </dgm:ptLst>
  <dgm:cxnLst>
    <dgm:cxn modelId="{A64E8EE3-1B19-4E31-87FE-8D5D48664452}" srcId="{E7099624-385A-4986-82E4-0E5D9C98A0E7}" destId="{FAFB91DF-8E82-4232-B643-EB2C65F35758}" srcOrd="1" destOrd="0" parTransId="{8601CCB7-480F-4725-8427-50994A0CAF8A}" sibTransId="{CD0DF084-EE2A-4B59-BFA0-E9899D9FE9B6}"/>
    <dgm:cxn modelId="{08081271-E112-43A2-B53F-7241B5AA4A48}" type="presOf" srcId="{6169FC09-F7D6-4AD2-8F4F-ECBA44AC97C9}" destId="{0CB16A5F-D337-4CD5-B63D-B6EDBFCFC6E4}" srcOrd="0" destOrd="0" presId="urn:microsoft.com/office/officeart/2009/3/layout/IncreasingArrowsProcess"/>
    <dgm:cxn modelId="{C7D56C0F-6168-428B-8567-65C8BD6D6C54}" srcId="{FAFB91DF-8E82-4232-B643-EB2C65F35758}" destId="{895E9B4E-4E3B-4D5E-983C-8409BC063ADB}" srcOrd="0" destOrd="0" parTransId="{8DCD91B1-7DD0-4459-BF2C-C9E373EA0548}" sibTransId="{1F06A38F-98B5-4EAD-BFA7-9A26F07903D7}"/>
    <dgm:cxn modelId="{2BE07BB2-3FFA-4095-92BB-A7E1C88C1D85}" srcId="{C9AB00C8-6DB2-4FC1-ACBE-24A57862FF95}" destId="{22A1FCC8-3861-4DD0-AAB6-70E2BC79F178}" srcOrd="0" destOrd="0" parTransId="{C9FAF606-F79B-4097-A3B8-09B9C683A707}" sibTransId="{A06112C7-BC63-4CAE-A3C3-1D2C03031AF0}"/>
    <dgm:cxn modelId="{E7375765-DF4D-435A-8372-C4A89B497C58}" type="presOf" srcId="{FAFB91DF-8E82-4232-B643-EB2C65F35758}" destId="{3E775962-4960-4C24-B07C-C31AC946F57A}" srcOrd="0" destOrd="0" presId="urn:microsoft.com/office/officeart/2009/3/layout/IncreasingArrowsProcess"/>
    <dgm:cxn modelId="{89B009AC-EA30-457C-957F-CD546E1DFEDB}" srcId="{F8332B26-60B2-47E2-81FF-681AC5E09D29}" destId="{6169FC09-F7D6-4AD2-8F4F-ECBA44AC97C9}" srcOrd="0" destOrd="0" parTransId="{59BDE913-D620-4B74-982C-00C6373F1F32}" sibTransId="{BB2467F6-3F46-4F25-A923-E90EFDDB55B4}"/>
    <dgm:cxn modelId="{226F4246-33B5-40F1-86BB-0C9D375AC6E6}" type="presOf" srcId="{E7099624-385A-4986-82E4-0E5D9C98A0E7}" destId="{0C6CB58E-3A46-41F8-8677-DBFEDC2AF4F2}" srcOrd="0" destOrd="0" presId="urn:microsoft.com/office/officeart/2009/3/layout/IncreasingArrowsProcess"/>
    <dgm:cxn modelId="{8BEF99E5-3E0C-4F7D-8512-857C60A1FAE8}" srcId="{E7099624-385A-4986-82E4-0E5D9C98A0E7}" destId="{C9AB00C8-6DB2-4FC1-ACBE-24A57862FF95}" srcOrd="2" destOrd="0" parTransId="{AC1BFFBE-5200-44E3-86C7-D1B00A88E30D}" sibTransId="{4FEBF62B-D37B-4104-8B91-E5779FB43924}"/>
    <dgm:cxn modelId="{F11B94A4-B61A-4A1A-AA15-D18DC37D7E1A}" type="presOf" srcId="{F8332B26-60B2-47E2-81FF-681AC5E09D29}" destId="{E7B6352E-95F5-46C3-A628-0F6A63750BAB}" srcOrd="0" destOrd="0" presId="urn:microsoft.com/office/officeart/2009/3/layout/IncreasingArrowsProcess"/>
    <dgm:cxn modelId="{E417D2C9-0947-4317-A964-8C5CFF37ADD5}" type="presOf" srcId="{895E9B4E-4E3B-4D5E-983C-8409BC063ADB}" destId="{A5CF51DB-3767-4C0F-960B-705FA989A5D3}" srcOrd="0" destOrd="0" presId="urn:microsoft.com/office/officeart/2009/3/layout/IncreasingArrowsProcess"/>
    <dgm:cxn modelId="{B191D203-C666-4E59-9E7D-5E54B9551054}" type="presOf" srcId="{22A1FCC8-3861-4DD0-AAB6-70E2BC79F178}" destId="{5F03E9FC-EBB3-4980-99DE-F170BAD676EA}" srcOrd="0" destOrd="0" presId="urn:microsoft.com/office/officeart/2009/3/layout/IncreasingArrowsProcess"/>
    <dgm:cxn modelId="{329D60DC-7579-4882-A0FE-4370200C0DA1}" type="presOf" srcId="{C9AB00C8-6DB2-4FC1-ACBE-24A57862FF95}" destId="{131CFDF6-D49C-4CF7-ACF7-7B0A6AAE73AD}" srcOrd="0" destOrd="0" presId="urn:microsoft.com/office/officeart/2009/3/layout/IncreasingArrowsProcess"/>
    <dgm:cxn modelId="{FE614D22-E5F9-4A83-BAFB-AB8392CFF9F8}" srcId="{E7099624-385A-4986-82E4-0E5D9C98A0E7}" destId="{F8332B26-60B2-47E2-81FF-681AC5E09D29}" srcOrd="0" destOrd="0" parTransId="{BCAE9CA1-3511-4012-B89A-0BE307178B20}" sibTransId="{0E783131-9856-4206-A84D-ECFD53146A37}"/>
    <dgm:cxn modelId="{843E7F2E-90B7-49D9-9961-F146F899FBF0}" type="presParOf" srcId="{0C6CB58E-3A46-41F8-8677-DBFEDC2AF4F2}" destId="{E7B6352E-95F5-46C3-A628-0F6A63750BAB}" srcOrd="0" destOrd="0" presId="urn:microsoft.com/office/officeart/2009/3/layout/IncreasingArrowsProcess"/>
    <dgm:cxn modelId="{1A502740-0EF9-45E9-BF8C-EAAF1D41CD0E}" type="presParOf" srcId="{0C6CB58E-3A46-41F8-8677-DBFEDC2AF4F2}" destId="{0CB16A5F-D337-4CD5-B63D-B6EDBFCFC6E4}" srcOrd="1" destOrd="0" presId="urn:microsoft.com/office/officeart/2009/3/layout/IncreasingArrowsProcess"/>
    <dgm:cxn modelId="{D81D09F8-EF47-4A88-B370-CCE07E5E9768}" type="presParOf" srcId="{0C6CB58E-3A46-41F8-8677-DBFEDC2AF4F2}" destId="{3E775962-4960-4C24-B07C-C31AC946F57A}" srcOrd="2" destOrd="0" presId="urn:microsoft.com/office/officeart/2009/3/layout/IncreasingArrowsProcess"/>
    <dgm:cxn modelId="{CACA45A3-1F3A-473C-BA08-837DD824E62A}" type="presParOf" srcId="{0C6CB58E-3A46-41F8-8677-DBFEDC2AF4F2}" destId="{A5CF51DB-3767-4C0F-960B-705FA989A5D3}" srcOrd="3" destOrd="0" presId="urn:microsoft.com/office/officeart/2009/3/layout/IncreasingArrowsProcess"/>
    <dgm:cxn modelId="{C22B1CCB-121B-4D2D-A0CA-992AA9BA2830}" type="presParOf" srcId="{0C6CB58E-3A46-41F8-8677-DBFEDC2AF4F2}" destId="{131CFDF6-D49C-4CF7-ACF7-7B0A6AAE73AD}" srcOrd="4" destOrd="0" presId="urn:microsoft.com/office/officeart/2009/3/layout/IncreasingArrowsProcess"/>
    <dgm:cxn modelId="{00512772-7825-47A9-B6AD-30F80E3CAAA6}" type="presParOf" srcId="{0C6CB58E-3A46-41F8-8677-DBFEDC2AF4F2}" destId="{5F03E9FC-EBB3-4980-99DE-F170BAD676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2568-3C39-43B1-8675-D17EA7EAAD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8CE5616A-A032-470B-AC25-CE447CD7164B}">
      <dgm:prSet phldrT="[Текст]" custT="1"/>
      <dgm:spPr>
        <a:solidFill>
          <a:schemeClr val="bg2">
            <a:lumMod val="75000"/>
          </a:schemeClr>
        </a:solidFill>
      </dgm:spPr>
      <dgm:t>
        <a:bodyPr/>
        <a:lstStyle/>
        <a:p>
          <a:r>
            <a:rPr lang="ru-RU" sz="1800" dirty="0" smtClean="0">
              <a:latin typeface="Arial Black" panose="020B0A04020102020204" pitchFamily="34" charset="0"/>
            </a:rPr>
            <a:t>НДФЛ</a:t>
          </a:r>
        </a:p>
        <a:p>
          <a:r>
            <a:rPr lang="ru-RU" sz="1800" dirty="0" smtClean="0">
              <a:latin typeface="Arial Black" panose="020B0A04020102020204" pitchFamily="34" charset="0"/>
            </a:rPr>
            <a:t>2 % налога</a:t>
          </a:r>
          <a:endParaRPr lang="ru-RU" sz="1800" dirty="0">
            <a:latin typeface="Arial Black" panose="020B0A04020102020204" pitchFamily="34" charset="0"/>
          </a:endParaRPr>
        </a:p>
      </dgm:t>
    </dgm:pt>
    <dgm:pt modelId="{6DB9A83F-7C93-4EFB-B9B2-79679F105346}" type="parTrans" cxnId="{A194AB43-EF46-4F9F-8A67-60790D8C696E}">
      <dgm:prSet/>
      <dgm:spPr/>
      <dgm:t>
        <a:bodyPr/>
        <a:lstStyle/>
        <a:p>
          <a:endParaRPr lang="ru-RU"/>
        </a:p>
      </dgm:t>
    </dgm:pt>
    <dgm:pt modelId="{49CBB565-B1B0-4A14-BAE4-282CA9BA418F}" type="sibTrans" cxnId="{A194AB43-EF46-4F9F-8A67-60790D8C696E}">
      <dgm:prSet/>
      <dgm:spPr/>
      <dgm:t>
        <a:bodyPr/>
        <a:lstStyle/>
        <a:p>
          <a:endParaRPr lang="ru-RU"/>
        </a:p>
      </dgm:t>
    </dgm:pt>
    <dgm:pt modelId="{7D987C80-49E1-4080-BFA1-C11C0337A652}">
      <dgm:prSet phldrT="[Текст]" custT="1"/>
      <dgm:spPr/>
      <dgm:t>
        <a:bodyPr/>
        <a:lstStyle/>
        <a:p>
          <a:r>
            <a:rPr lang="ru-RU" sz="900" b="1" i="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dirty="0">
            <a:latin typeface="Arial Black" panose="020B0A04020102020204" pitchFamily="34" charset="0"/>
            <a:cs typeface="Arial" panose="020B0604020202020204" pitchFamily="34" charset="0"/>
          </a:endParaRPr>
        </a:p>
      </dgm:t>
    </dgm:pt>
    <dgm:pt modelId="{B19838E7-3522-47AE-86AB-3D8062088325}" type="parTrans" cxnId="{9EDBE0CC-5864-4286-AA81-8A5AA9FAEF47}">
      <dgm:prSet/>
      <dgm:spPr/>
      <dgm:t>
        <a:bodyPr/>
        <a:lstStyle/>
        <a:p>
          <a:endParaRPr lang="ru-RU"/>
        </a:p>
      </dgm:t>
    </dgm:pt>
    <dgm:pt modelId="{562062DD-E321-4652-A059-05A5558DA350}" type="sibTrans" cxnId="{9EDBE0CC-5864-4286-AA81-8A5AA9FAEF47}">
      <dgm:prSet/>
      <dgm:spPr/>
      <dgm:t>
        <a:bodyPr/>
        <a:lstStyle/>
        <a:p>
          <a:endParaRPr lang="ru-RU"/>
        </a:p>
      </dgm:t>
    </dgm:pt>
    <dgm:pt modelId="{5593DCCC-3479-4791-B1EC-EE1BD1CE09DF}">
      <dgm:prSet phldrT="[Текст]" custT="1"/>
      <dgm:spPr>
        <a:solidFill>
          <a:schemeClr val="accent4">
            <a:lumMod val="60000"/>
            <a:lumOff val="40000"/>
          </a:schemeClr>
        </a:solidFill>
      </dgm:spPr>
      <dgm:t>
        <a:bodyPr/>
        <a:lstStyle/>
        <a:p>
          <a:r>
            <a:rPr lang="ru-RU" sz="1800" dirty="0" smtClean="0">
              <a:latin typeface="Arial Black" panose="020B0A04020102020204" pitchFamily="34" charset="0"/>
            </a:rPr>
            <a:t>Земельный</a:t>
          </a:r>
        </a:p>
        <a:p>
          <a:r>
            <a:rPr lang="ru-RU" sz="1800" dirty="0" smtClean="0">
              <a:latin typeface="Arial Black" panose="020B0A04020102020204" pitchFamily="34" charset="0"/>
            </a:rPr>
            <a:t>Налог</a:t>
          </a:r>
        </a:p>
        <a:p>
          <a:r>
            <a:rPr lang="ru-RU" sz="1800" dirty="0" smtClean="0">
              <a:latin typeface="Arial Black" panose="020B0A04020102020204" pitchFamily="34" charset="0"/>
            </a:rPr>
            <a:t>100%</a:t>
          </a:r>
          <a:endParaRPr lang="ru-RU" sz="1800" dirty="0">
            <a:latin typeface="Arial Black" panose="020B0A04020102020204" pitchFamily="34" charset="0"/>
          </a:endParaRPr>
        </a:p>
      </dgm:t>
    </dgm:pt>
    <dgm:pt modelId="{2BB6DA8D-3F4D-4837-B2B8-23EE6B665E45}" type="parTrans" cxnId="{87D646B8-658C-4724-A493-4FF650B8EF98}">
      <dgm:prSet/>
      <dgm:spPr/>
      <dgm:t>
        <a:bodyPr/>
        <a:lstStyle/>
        <a:p>
          <a:endParaRPr lang="ru-RU"/>
        </a:p>
      </dgm:t>
    </dgm:pt>
    <dgm:pt modelId="{8170271E-862D-4214-AC71-6220578141BB}" type="sibTrans" cxnId="{87D646B8-658C-4724-A493-4FF650B8EF98}">
      <dgm:prSet/>
      <dgm:spPr/>
      <dgm:t>
        <a:bodyPr/>
        <a:lstStyle/>
        <a:p>
          <a:endParaRPr lang="ru-RU"/>
        </a:p>
      </dgm:t>
    </dgm:pt>
    <dgm:pt modelId="{0E1FA62C-74ED-4BDE-BA4F-EAE10DEF7CD0}">
      <dgm:prSet phldrT="[Текст]" custT="1"/>
      <dgm:spPr/>
      <dgm:t>
        <a:bodyPr/>
        <a:lstStyle/>
        <a:p>
          <a:pPr marL="0" indent="0"/>
          <a:r>
            <a:rPr lang="ru-RU" sz="1000" dirty="0" smtClean="0">
              <a:latin typeface="Arial Black" panose="020B0A04020102020204" pitchFamily="34" charset="0"/>
            </a:rPr>
            <a:t>Налогоплательщики</a:t>
          </a:r>
          <a:endParaRPr lang="ru-RU" sz="1000" dirty="0">
            <a:latin typeface="Arial Black" panose="020B0A04020102020204" pitchFamily="34" charset="0"/>
          </a:endParaRPr>
        </a:p>
      </dgm:t>
    </dgm:pt>
    <dgm:pt modelId="{2FCCA189-53B8-447F-98F4-5C14436F41AB}" type="parTrans" cxnId="{9908CF72-9A9E-4A1E-986E-FE4C1A18C540}">
      <dgm:prSet/>
      <dgm:spPr/>
      <dgm:t>
        <a:bodyPr/>
        <a:lstStyle/>
        <a:p>
          <a:endParaRPr lang="ru-RU"/>
        </a:p>
      </dgm:t>
    </dgm:pt>
    <dgm:pt modelId="{0A73F8AF-00F5-40B2-98D9-E5136E75E8F7}" type="sibTrans" cxnId="{9908CF72-9A9E-4A1E-986E-FE4C1A18C540}">
      <dgm:prSet/>
      <dgm:spPr/>
      <dgm:t>
        <a:bodyPr/>
        <a:lstStyle/>
        <a:p>
          <a:endParaRPr lang="ru-RU"/>
        </a:p>
      </dgm:t>
    </dgm:pt>
    <dgm:pt modelId="{FA3DC71A-62D3-4A4F-8432-BFBE8300CC96}">
      <dgm:prSet phldrT="[Текст]" custT="1"/>
      <dgm:spPr/>
      <dgm:t>
        <a:bodyPr/>
        <a:lstStyle/>
        <a:p>
          <a:endParaRPr lang="ru-RU" sz="1800" b="1" dirty="0" smtClean="0">
            <a:latin typeface="Arial Black" panose="020B0A04020102020204" pitchFamily="34" charset="0"/>
          </a:endParaRPr>
        </a:p>
      </dgm:t>
    </dgm:pt>
    <dgm:pt modelId="{B5CA1472-215D-4A36-9098-73D6FA59541A}" type="parTrans" cxnId="{0F498DAD-3E33-4C22-AA95-C8AE3B611CA9}">
      <dgm:prSet/>
      <dgm:spPr/>
      <dgm:t>
        <a:bodyPr/>
        <a:lstStyle/>
        <a:p>
          <a:endParaRPr lang="ru-RU"/>
        </a:p>
      </dgm:t>
    </dgm:pt>
    <dgm:pt modelId="{EDCE773A-C890-477D-99A7-AFB39FAF3B05}" type="sibTrans" cxnId="{0F498DAD-3E33-4C22-AA95-C8AE3B611CA9}">
      <dgm:prSet/>
      <dgm:spPr/>
      <dgm:t>
        <a:bodyPr/>
        <a:lstStyle/>
        <a:p>
          <a:endParaRPr lang="ru-RU"/>
        </a:p>
      </dgm:t>
    </dgm:pt>
    <dgm:pt modelId="{8170F7D8-8719-422B-A5E0-30D1CF53A064}">
      <dgm:prSet phldrT="[Текст]" custT="1"/>
      <dgm:spPr>
        <a:solidFill>
          <a:schemeClr val="accent5">
            <a:lumMod val="75000"/>
          </a:schemeClr>
        </a:solidFill>
      </dgm:spPr>
      <dgm:t>
        <a:bodyPr/>
        <a:lstStyle/>
        <a:p>
          <a:r>
            <a:rPr lang="ru-RU" sz="1600" dirty="0" smtClean="0">
              <a:latin typeface="Arial Black" panose="020B0A04020102020204" pitchFamily="34" charset="0"/>
            </a:rPr>
            <a:t>Налог на имущество физических лиц</a:t>
          </a:r>
        </a:p>
        <a:p>
          <a:r>
            <a:rPr lang="ru-RU" sz="1600" dirty="0" smtClean="0">
              <a:latin typeface="Arial Black" panose="020B0A04020102020204" pitchFamily="34" charset="0"/>
            </a:rPr>
            <a:t>100%</a:t>
          </a:r>
          <a:endParaRPr lang="ru-RU" sz="1600" dirty="0">
            <a:latin typeface="Arial Black" panose="020B0A04020102020204" pitchFamily="34" charset="0"/>
          </a:endParaRPr>
        </a:p>
      </dgm:t>
    </dgm:pt>
    <dgm:pt modelId="{8BA8D750-6C5C-4C19-854B-C1AE4B79CB9C}" type="parTrans" cxnId="{1DBC5146-8ECB-4F6A-B59E-46D511573E8D}">
      <dgm:prSet/>
      <dgm:spPr/>
      <dgm:t>
        <a:bodyPr/>
        <a:lstStyle/>
        <a:p>
          <a:endParaRPr lang="ru-RU"/>
        </a:p>
      </dgm:t>
    </dgm:pt>
    <dgm:pt modelId="{EF393EE7-B055-4BE4-AB06-24B3A97F7CAA}" type="sibTrans" cxnId="{1DBC5146-8ECB-4F6A-B59E-46D511573E8D}">
      <dgm:prSet/>
      <dgm:spPr/>
      <dgm:t>
        <a:bodyPr/>
        <a:lstStyle/>
        <a:p>
          <a:endParaRPr lang="ru-RU"/>
        </a:p>
      </dgm:t>
    </dgm:pt>
    <dgm:pt modelId="{EB84CC91-5B52-44A6-B1B1-E8E8CB085719}">
      <dgm:prSet phldrT="[Текст]" custT="1"/>
      <dgm:spPr/>
      <dgm:t>
        <a:bodyPr/>
        <a:lstStyle/>
        <a:p>
          <a:r>
            <a:rPr lang="ru-RU" sz="1000" dirty="0" smtClean="0">
              <a:latin typeface="Arial Black" panose="020B0A04020102020204" pitchFamily="34" charset="0"/>
            </a:rPr>
            <a:t>Налогоплательщики-</a:t>
          </a:r>
          <a:endParaRPr lang="ru-RU" sz="1000" dirty="0"/>
        </a:p>
      </dgm:t>
    </dgm:pt>
    <dgm:pt modelId="{3A47691C-D870-4612-837E-A0461539D67D}" type="parTrans" cxnId="{7BE8FA16-033C-4CCE-A5FF-FDD038F5BD70}">
      <dgm:prSet/>
      <dgm:spPr/>
      <dgm:t>
        <a:bodyPr/>
        <a:lstStyle/>
        <a:p>
          <a:endParaRPr lang="ru-RU"/>
        </a:p>
      </dgm:t>
    </dgm:pt>
    <dgm:pt modelId="{90426DCE-0152-4735-B1C7-ECD1D4A87225}" type="sibTrans" cxnId="{7BE8FA16-033C-4CCE-A5FF-FDD038F5BD70}">
      <dgm:prSet/>
      <dgm:spPr/>
      <dgm:t>
        <a:bodyPr/>
        <a:lstStyle/>
        <a:p>
          <a:endParaRPr lang="ru-RU"/>
        </a:p>
      </dgm:t>
    </dgm:pt>
    <dgm:pt modelId="{AFCD3982-FB99-45BB-B1A6-7D78D6725F52}">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F25152D6-5586-4ED5-B366-1A91924C70D9}" type="parTrans" cxnId="{F33BD556-D763-4170-A60C-8145F036F5EB}">
      <dgm:prSet/>
      <dgm:spPr/>
      <dgm:t>
        <a:bodyPr/>
        <a:lstStyle/>
        <a:p>
          <a:endParaRPr lang="ru-RU"/>
        </a:p>
      </dgm:t>
    </dgm:pt>
    <dgm:pt modelId="{4119691D-20FF-40EA-B786-3C0BBD782392}" type="sibTrans" cxnId="{F33BD556-D763-4170-A60C-8145F036F5EB}">
      <dgm:prSet/>
      <dgm:spPr/>
      <dgm:t>
        <a:bodyPr/>
        <a:lstStyle/>
        <a:p>
          <a:endParaRPr lang="ru-RU"/>
        </a:p>
      </dgm:t>
    </dgm:pt>
    <dgm:pt modelId="{26562DDA-533D-4808-B5D9-AB0F234C2987}">
      <dgm:prSet custT="1"/>
      <dgm:spPr/>
      <dgm:t>
        <a:bodyPr/>
        <a:lstStyle/>
        <a:p>
          <a:r>
            <a:rPr lang="ru-RU" sz="900" b="1" i="0" dirty="0" smtClean="0">
              <a:latin typeface="Arial Black" panose="020B0A04020102020204" pitchFamily="34" charset="0"/>
              <a:cs typeface="Arial" panose="020B0604020202020204" pitchFamily="34" charset="0"/>
            </a:rPr>
            <a:t>Ставка налога  - 13 %</a:t>
          </a:r>
        </a:p>
      </dgm:t>
    </dgm:pt>
    <dgm:pt modelId="{4D3F8211-65D9-4191-BC38-3D13611C0AFC}" type="parTrans" cxnId="{BAED5E28-7443-4717-B69F-7811FB0C3FA6}">
      <dgm:prSet/>
      <dgm:spPr/>
      <dgm:t>
        <a:bodyPr/>
        <a:lstStyle/>
        <a:p>
          <a:endParaRPr lang="ru-RU"/>
        </a:p>
      </dgm:t>
    </dgm:pt>
    <dgm:pt modelId="{9465CE19-4185-4BFB-BC6F-ABCBFC46F8AB}" type="sibTrans" cxnId="{BAED5E28-7443-4717-B69F-7811FB0C3FA6}">
      <dgm:prSet/>
      <dgm:spPr/>
      <dgm:t>
        <a:bodyPr/>
        <a:lstStyle/>
        <a:p>
          <a:endParaRPr lang="ru-RU"/>
        </a:p>
      </dgm:t>
    </dgm:pt>
    <dgm:pt modelId="{F2AC1E42-277B-4D92-87D2-1A2EA8AE9E7D}">
      <dgm:prSet custT="1"/>
      <dgm:spPr/>
      <dgm:t>
        <a:bodyPr/>
        <a:lstStyle/>
        <a:p>
          <a:r>
            <a:rPr lang="ru-RU" sz="900" i="0" dirty="0" smtClean="0">
              <a:latin typeface="Arial Black" panose="020B0A04020102020204" pitchFamily="34" charset="0"/>
              <a:cs typeface="Arial" panose="020B0604020202020204" pitchFamily="34" charset="0"/>
            </a:rPr>
            <a:t>В отдельных случаях:</a:t>
          </a:r>
        </a:p>
      </dgm:t>
    </dgm:pt>
    <dgm:pt modelId="{B6EE405B-76C7-470E-AF1A-46EF6992845E}" type="parTrans" cxnId="{886CA37C-896A-4A75-A3F2-6033CEE4F3C5}">
      <dgm:prSet/>
      <dgm:spPr/>
      <dgm:t>
        <a:bodyPr/>
        <a:lstStyle/>
        <a:p>
          <a:endParaRPr lang="ru-RU"/>
        </a:p>
      </dgm:t>
    </dgm:pt>
    <dgm:pt modelId="{554FAA51-49DE-458F-BB03-DD7EC949D85B}" type="sibTrans" cxnId="{886CA37C-896A-4A75-A3F2-6033CEE4F3C5}">
      <dgm:prSet/>
      <dgm:spPr/>
      <dgm:t>
        <a:bodyPr/>
        <a:lstStyle/>
        <a:p>
          <a:endParaRPr lang="ru-RU"/>
        </a:p>
      </dgm:t>
    </dgm:pt>
    <dgm:pt modelId="{F09B3520-7804-4E64-8A6D-4144198F7C76}">
      <dgm:prSet custT="1"/>
      <dgm:spPr/>
      <dgm:t>
        <a:bodyPr/>
        <a:lstStyle/>
        <a:p>
          <a:r>
            <a:rPr lang="ru-RU" sz="900" i="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dgm:t>
    </dgm:pt>
    <dgm:pt modelId="{D2C5514B-0CCB-4158-8B50-5B0E552F3A93}" type="parTrans" cxnId="{A5E83D22-7BEF-469B-B481-DE3D85E85DCE}">
      <dgm:prSet/>
      <dgm:spPr/>
      <dgm:t>
        <a:bodyPr/>
        <a:lstStyle/>
        <a:p>
          <a:endParaRPr lang="ru-RU"/>
        </a:p>
      </dgm:t>
    </dgm:pt>
    <dgm:pt modelId="{0F9B0C3A-43F7-49A7-A8EF-C8B0F5F8485B}" type="sibTrans" cxnId="{A5E83D22-7BEF-469B-B481-DE3D85E85DCE}">
      <dgm:prSet/>
      <dgm:spPr/>
      <dgm:t>
        <a:bodyPr/>
        <a:lstStyle/>
        <a:p>
          <a:endParaRPr lang="ru-RU"/>
        </a:p>
      </dgm:t>
    </dgm:pt>
    <dgm:pt modelId="{1780A2A0-104B-4728-BAC7-A6499016E7A4}">
      <dgm:prSet custT="1"/>
      <dgm:spPr/>
      <dgm:t>
        <a:bodyPr/>
        <a:lstStyle/>
        <a:p>
          <a:r>
            <a:rPr lang="ru-RU" sz="900" i="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dgm:t>
    </dgm:pt>
    <dgm:pt modelId="{8FDBD36D-8937-4469-906A-2EF6AB610571}" type="parTrans" cxnId="{3D3A997E-8DC9-4F88-81BB-F7983D739FD5}">
      <dgm:prSet/>
      <dgm:spPr/>
      <dgm:t>
        <a:bodyPr/>
        <a:lstStyle/>
        <a:p>
          <a:endParaRPr lang="ru-RU"/>
        </a:p>
      </dgm:t>
    </dgm:pt>
    <dgm:pt modelId="{89EEB8A2-FF8A-48B0-907C-4B2EC0B2F5A1}" type="sibTrans" cxnId="{3D3A997E-8DC9-4F88-81BB-F7983D739FD5}">
      <dgm:prSet/>
      <dgm:spPr/>
      <dgm:t>
        <a:bodyPr/>
        <a:lstStyle/>
        <a:p>
          <a:endParaRPr lang="ru-RU"/>
        </a:p>
      </dgm:t>
    </dgm:pt>
    <dgm:pt modelId="{B74EC59E-B1BD-4AFF-8541-DAB898E16776}">
      <dgm:prSet custT="1"/>
      <dgm:spPr/>
      <dgm:t>
        <a:bodyPr/>
        <a:lstStyle/>
        <a:p>
          <a:r>
            <a:rPr lang="ru-RU" sz="900" i="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dgm:t>
    </dgm:pt>
    <dgm:pt modelId="{FA09D46D-3170-448B-B5C2-0E02BFE599EB}" type="parTrans" cxnId="{C340FE46-C67E-4965-809C-1CC38CAC7195}">
      <dgm:prSet/>
      <dgm:spPr/>
      <dgm:t>
        <a:bodyPr/>
        <a:lstStyle/>
        <a:p>
          <a:endParaRPr lang="ru-RU"/>
        </a:p>
      </dgm:t>
    </dgm:pt>
    <dgm:pt modelId="{5A1EE182-9414-409B-876A-610E8F09A3D5}" type="sibTrans" cxnId="{C340FE46-C67E-4965-809C-1CC38CAC7195}">
      <dgm:prSet/>
      <dgm:spPr/>
      <dgm:t>
        <a:bodyPr/>
        <a:lstStyle/>
        <a:p>
          <a:endParaRPr lang="ru-RU"/>
        </a:p>
      </dgm:t>
    </dgm:pt>
    <dgm:pt modelId="{A0FAA31D-AEC2-44DA-844C-E56FB7B8014C}">
      <dgm:prSet custT="1"/>
      <dgm:spPr/>
      <dgm:t>
        <a:bodyPr/>
        <a:lstStyle/>
        <a:p>
          <a:r>
            <a:rPr lang="ru-RU" sz="900" b="1" dirty="0" smtClean="0">
              <a:latin typeface="Arial Black" panose="020B0A04020102020204" pitchFamily="34" charset="0"/>
            </a:rPr>
            <a:t>перечисленного налога</a:t>
          </a:r>
        </a:p>
      </dgm:t>
    </dgm:pt>
    <dgm:pt modelId="{0EE92361-A6E5-49D4-8F79-D9CED5BAC110}" type="parTrans" cxnId="{7FD44DDB-D22C-4598-9719-944CC6803B87}">
      <dgm:prSet/>
      <dgm:spPr/>
      <dgm:t>
        <a:bodyPr/>
        <a:lstStyle/>
        <a:p>
          <a:endParaRPr lang="ru-RU"/>
        </a:p>
      </dgm:t>
    </dgm:pt>
    <dgm:pt modelId="{97FBC784-C76D-47D7-85D2-EC9D3911E7D0}" type="sibTrans" cxnId="{7FD44DDB-D22C-4598-9719-944CC6803B87}">
      <dgm:prSet/>
      <dgm:spPr/>
      <dgm:t>
        <a:bodyPr/>
        <a:lstStyle/>
        <a:p>
          <a:endParaRPr lang="ru-RU"/>
        </a:p>
      </dgm:t>
    </dgm:pt>
    <dgm:pt modelId="{C85D8E2F-AB69-48C5-B0C1-61F116FB2DA9}">
      <dgm:prSet custT="1"/>
      <dgm:spPr/>
      <dgm:t>
        <a:bodyPr/>
        <a:lstStyle/>
        <a:p>
          <a:r>
            <a:rPr lang="ru-RU" sz="900" dirty="0" smtClean="0">
              <a:latin typeface="Arial Black" panose="020B0A04020102020204" pitchFamily="34" charset="0"/>
            </a:rPr>
            <a:t>З</a:t>
          </a:r>
          <a:r>
            <a:rPr lang="ru-RU" sz="900" b="1" dirty="0" smtClean="0">
              <a:latin typeface="Arial Black" panose="020B0A04020102020204" pitchFamily="34" charset="0"/>
            </a:rPr>
            <a:t>ачисляется в размере 2 % в местный бюджет</a:t>
          </a:r>
          <a:endParaRPr lang="ru-RU" sz="900" i="0" dirty="0" smtClean="0">
            <a:latin typeface="Arial Black" panose="020B0A04020102020204" pitchFamily="34" charset="0"/>
            <a:cs typeface="Arial" panose="020B0604020202020204" pitchFamily="34" charset="0"/>
          </a:endParaRPr>
        </a:p>
      </dgm:t>
    </dgm:pt>
    <dgm:pt modelId="{3BAF7061-24B4-4F8C-87AC-02C5593C5213}" type="parTrans" cxnId="{2A21DE02-AC3E-4BD5-ADA5-F1165F227537}">
      <dgm:prSet/>
      <dgm:spPr/>
      <dgm:t>
        <a:bodyPr/>
        <a:lstStyle/>
        <a:p>
          <a:endParaRPr lang="ru-RU"/>
        </a:p>
      </dgm:t>
    </dgm:pt>
    <dgm:pt modelId="{F49CE8F0-BAAD-43E3-8A33-63BD6E625CFB}" type="sibTrans" cxnId="{2A21DE02-AC3E-4BD5-ADA5-F1165F227537}">
      <dgm:prSet/>
      <dgm:spPr/>
      <dgm:t>
        <a:bodyPr/>
        <a:lstStyle/>
        <a:p>
          <a:endParaRPr lang="ru-RU"/>
        </a:p>
      </dgm:t>
    </dgm:pt>
    <dgm:pt modelId="{CFDB2EC9-E369-49E5-8E13-5043C3C7DC0A}">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8D65AFFE-02B4-466A-8307-94AE0ECE27AE}" type="parTrans" cxnId="{E4ADD07E-FA96-477B-9762-D4035745BCBA}">
      <dgm:prSet/>
      <dgm:spPr/>
      <dgm:t>
        <a:bodyPr/>
        <a:lstStyle/>
        <a:p>
          <a:endParaRPr lang="ru-RU"/>
        </a:p>
      </dgm:t>
    </dgm:pt>
    <dgm:pt modelId="{D413CD46-7EB2-421B-BA2B-B5812ED07A9F}" type="sibTrans" cxnId="{E4ADD07E-FA96-477B-9762-D4035745BCBA}">
      <dgm:prSet/>
      <dgm:spPr/>
      <dgm:t>
        <a:bodyPr/>
        <a:lstStyle/>
        <a:p>
          <a:endParaRPr lang="ru-RU"/>
        </a:p>
      </dgm:t>
    </dgm:pt>
    <dgm:pt modelId="{E116F9A0-B4AC-478B-B5A4-E6358E016256}">
      <dgm:prSet custT="1"/>
      <dgm:spPr/>
      <dgm:t>
        <a:bodyPr/>
        <a:lstStyle/>
        <a:p>
          <a:r>
            <a:rPr lang="ru-RU" sz="900" b="1" dirty="0" smtClean="0">
              <a:latin typeface="Arial Black" panose="020B0A04020102020204" pitchFamily="34" charset="0"/>
            </a:rPr>
            <a:t> от  всей суммы </a:t>
          </a:r>
          <a:endParaRPr lang="ru-RU" sz="900" i="0" dirty="0" smtClean="0">
            <a:latin typeface="Arial Black" panose="020B0A04020102020204" pitchFamily="34" charset="0"/>
            <a:cs typeface="Arial" panose="020B0604020202020204" pitchFamily="34" charset="0"/>
          </a:endParaRPr>
        </a:p>
      </dgm:t>
    </dgm:pt>
    <dgm:pt modelId="{D359B300-3949-4C5F-A6E5-5F1385832B77}" type="parTrans" cxnId="{B2211F32-1CD4-4423-B712-28193EE06265}">
      <dgm:prSet/>
      <dgm:spPr/>
      <dgm:t>
        <a:bodyPr/>
        <a:lstStyle/>
        <a:p>
          <a:endParaRPr lang="ru-RU"/>
        </a:p>
      </dgm:t>
    </dgm:pt>
    <dgm:pt modelId="{1369D02D-B66A-4C9A-A37D-C65CA667006A}" type="sibTrans" cxnId="{B2211F32-1CD4-4423-B712-28193EE06265}">
      <dgm:prSet/>
      <dgm:spPr/>
      <dgm:t>
        <a:bodyPr/>
        <a:lstStyle/>
        <a:p>
          <a:endParaRPr lang="ru-RU"/>
        </a:p>
      </dgm:t>
    </dgm:pt>
    <dgm:pt modelId="{A6E50D09-FFE3-49F2-BE2A-F4FA01339ED8}">
      <dgm:prSet custT="1"/>
      <dgm:spPr/>
      <dgm:t>
        <a:bodyPr/>
        <a:lstStyle/>
        <a:p>
          <a:pPr marL="0" indent="0"/>
          <a:r>
            <a:rPr lang="ru-RU" sz="10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dirty="0">
            <a:latin typeface="Arial Black" panose="020B0A04020102020204" pitchFamily="34" charset="0"/>
          </a:endParaRPr>
        </a:p>
      </dgm:t>
    </dgm:pt>
    <dgm:pt modelId="{872712BA-B80C-4865-B4F1-7FA174DBF75A}" type="parTrans" cxnId="{1F09CBB8-B42B-4B2D-B520-AF61542DB4AA}">
      <dgm:prSet/>
      <dgm:spPr/>
      <dgm:t>
        <a:bodyPr/>
        <a:lstStyle/>
        <a:p>
          <a:endParaRPr lang="ru-RU"/>
        </a:p>
      </dgm:t>
    </dgm:pt>
    <dgm:pt modelId="{51DF892D-528C-4D44-818C-542888111C1E}" type="sibTrans" cxnId="{1F09CBB8-B42B-4B2D-B520-AF61542DB4AA}">
      <dgm:prSet/>
      <dgm:spPr/>
      <dgm:t>
        <a:bodyPr/>
        <a:lstStyle/>
        <a:p>
          <a:endParaRPr lang="ru-RU"/>
        </a:p>
      </dgm:t>
    </dgm:pt>
    <dgm:pt modelId="{83B60222-C96D-4AE5-9756-BDF2C6892E10}">
      <dgm:prSet custT="1"/>
      <dgm:spPr/>
      <dgm:t>
        <a:bodyPr/>
        <a:lstStyle/>
        <a:p>
          <a:pPr marL="0" indent="0"/>
          <a:r>
            <a:rPr lang="ru-RU" sz="10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dirty="0">
            <a:latin typeface="Arial Black" panose="020B0A04020102020204" pitchFamily="34" charset="0"/>
          </a:endParaRPr>
        </a:p>
      </dgm:t>
    </dgm:pt>
    <dgm:pt modelId="{2BD8503E-EA05-4F70-9DCA-5330AFE86171}" type="parTrans" cxnId="{0A2353A5-0941-454F-B316-6C58296B9949}">
      <dgm:prSet/>
      <dgm:spPr/>
      <dgm:t>
        <a:bodyPr/>
        <a:lstStyle/>
        <a:p>
          <a:endParaRPr lang="ru-RU"/>
        </a:p>
      </dgm:t>
    </dgm:pt>
    <dgm:pt modelId="{D8E15883-EE6E-48B5-A118-8F53531186D9}" type="sibTrans" cxnId="{0A2353A5-0941-454F-B316-6C58296B9949}">
      <dgm:prSet/>
      <dgm:spPr/>
      <dgm:t>
        <a:bodyPr/>
        <a:lstStyle/>
        <a:p>
          <a:endParaRPr lang="ru-RU"/>
        </a:p>
      </dgm:t>
    </dgm:pt>
    <dgm:pt modelId="{CF75D80E-3BFB-46FF-A6E6-5F46E224E133}">
      <dgm:prSet phldrT="[Текст]" custT="1"/>
      <dgm:spPr/>
      <dgm:t>
        <a:bodyPr/>
        <a:lstStyle/>
        <a:p>
          <a:r>
            <a:rPr lang="ru-RU" sz="1000" dirty="0" smtClean="0">
              <a:latin typeface="Arial Black" panose="020B0A04020102020204" pitchFamily="34" charset="0"/>
            </a:rPr>
            <a:t> физические лица, </a:t>
          </a:r>
          <a:endParaRPr lang="ru-RU" sz="1000" dirty="0"/>
        </a:p>
      </dgm:t>
    </dgm:pt>
    <dgm:pt modelId="{0A8F6D50-4898-4A32-AC23-A70BC1A3FCE1}" type="parTrans" cxnId="{693DCF06-CA69-4647-94BB-F705DBEC65CC}">
      <dgm:prSet/>
      <dgm:spPr/>
      <dgm:t>
        <a:bodyPr/>
        <a:lstStyle/>
        <a:p>
          <a:endParaRPr lang="ru-RU"/>
        </a:p>
      </dgm:t>
    </dgm:pt>
    <dgm:pt modelId="{676A46D9-6AB1-410E-882D-41EFA53120CD}" type="sibTrans" cxnId="{693DCF06-CA69-4647-94BB-F705DBEC65CC}">
      <dgm:prSet/>
      <dgm:spPr/>
      <dgm:t>
        <a:bodyPr/>
        <a:lstStyle/>
        <a:p>
          <a:endParaRPr lang="ru-RU"/>
        </a:p>
      </dgm:t>
    </dgm:pt>
    <dgm:pt modelId="{BBD95276-1F19-41B3-A82B-7593BC4434DC}">
      <dgm:prSet phldrT="[Текст]" custT="1"/>
      <dgm:spPr/>
      <dgm:t>
        <a:bodyPr/>
        <a:lstStyle/>
        <a:p>
          <a:r>
            <a:rPr lang="ru-RU" sz="1000" dirty="0" smtClean="0">
              <a:latin typeface="Arial Black" panose="020B0A04020102020204" pitchFamily="34" charset="0"/>
            </a:rPr>
            <a:t>обладающие недвижимым</a:t>
          </a:r>
          <a:endParaRPr lang="ru-RU" sz="1000" dirty="0"/>
        </a:p>
      </dgm:t>
    </dgm:pt>
    <dgm:pt modelId="{9268E7DF-5AF7-42CE-A833-7900D032C887}" type="parTrans" cxnId="{20865FF3-A8CE-41A3-8F73-6BB3F8D7DFDB}">
      <dgm:prSet/>
      <dgm:spPr/>
      <dgm:t>
        <a:bodyPr/>
        <a:lstStyle/>
        <a:p>
          <a:endParaRPr lang="ru-RU"/>
        </a:p>
      </dgm:t>
    </dgm:pt>
    <dgm:pt modelId="{3FCAA9BD-D826-42BD-9700-980313A7B300}" type="sibTrans" cxnId="{20865FF3-A8CE-41A3-8F73-6BB3F8D7DFDB}">
      <dgm:prSet/>
      <dgm:spPr/>
      <dgm:t>
        <a:bodyPr/>
        <a:lstStyle/>
        <a:p>
          <a:endParaRPr lang="ru-RU"/>
        </a:p>
      </dgm:t>
    </dgm:pt>
    <dgm:pt modelId="{34419D21-5A50-4B1B-9D5A-CEDAC3F8599E}">
      <dgm:prSet phldrT="[Текст]" custT="1"/>
      <dgm:spPr/>
      <dgm:t>
        <a:bodyPr/>
        <a:lstStyle/>
        <a:p>
          <a:r>
            <a:rPr lang="ru-RU" sz="1000" dirty="0" smtClean="0">
              <a:latin typeface="Arial Black" panose="020B0A04020102020204" pitchFamily="34" charset="0"/>
            </a:rPr>
            <a:t>имуществом на праве</a:t>
          </a:r>
          <a:endParaRPr lang="ru-RU" sz="1000" dirty="0"/>
        </a:p>
      </dgm:t>
    </dgm:pt>
    <dgm:pt modelId="{349FF650-E852-4933-87BF-68E1B19979A8}" type="parTrans" cxnId="{8C35DB1F-D91A-402E-9883-1B53113A2D18}">
      <dgm:prSet/>
      <dgm:spPr/>
      <dgm:t>
        <a:bodyPr/>
        <a:lstStyle/>
        <a:p>
          <a:endParaRPr lang="ru-RU"/>
        </a:p>
      </dgm:t>
    </dgm:pt>
    <dgm:pt modelId="{8968E157-6E5F-4C50-A8BE-16EDA831788F}" type="sibTrans" cxnId="{8C35DB1F-D91A-402E-9883-1B53113A2D18}">
      <dgm:prSet/>
      <dgm:spPr/>
      <dgm:t>
        <a:bodyPr/>
        <a:lstStyle/>
        <a:p>
          <a:endParaRPr lang="ru-RU"/>
        </a:p>
      </dgm:t>
    </dgm:pt>
    <dgm:pt modelId="{58B7BF38-F664-4EB7-8280-33E1BB6497D3}">
      <dgm:prSet phldrT="[Текст]" custT="1"/>
      <dgm:spPr/>
      <dgm:t>
        <a:bodyPr/>
        <a:lstStyle/>
        <a:p>
          <a:r>
            <a:rPr lang="ru-RU" sz="1000" dirty="0" smtClean="0">
              <a:latin typeface="Arial Black" panose="020B0A04020102020204" pitchFamily="34" charset="0"/>
            </a:rPr>
            <a:t> собственности.</a:t>
          </a:r>
          <a:endParaRPr lang="ru-RU" sz="1000" dirty="0"/>
        </a:p>
      </dgm:t>
    </dgm:pt>
    <dgm:pt modelId="{A63217FE-547A-46F1-9A76-1A810A6869C4}" type="parTrans" cxnId="{B65247EC-0284-488C-8901-E57260A86EBC}">
      <dgm:prSet/>
      <dgm:spPr/>
      <dgm:t>
        <a:bodyPr/>
        <a:lstStyle/>
        <a:p>
          <a:endParaRPr lang="ru-RU"/>
        </a:p>
      </dgm:t>
    </dgm:pt>
    <dgm:pt modelId="{14120B9E-1646-4087-B6CD-20BAD0A3DE63}" type="sibTrans" cxnId="{B65247EC-0284-488C-8901-E57260A86EBC}">
      <dgm:prSet/>
      <dgm:spPr/>
      <dgm:t>
        <a:bodyPr/>
        <a:lstStyle/>
        <a:p>
          <a:endParaRPr lang="ru-RU"/>
        </a:p>
      </dgm:t>
    </dgm:pt>
    <dgm:pt modelId="{D39135A0-78A5-4164-A450-074AADEAA2DE}">
      <dgm:prSet phldrT="[Текст]" custT="1"/>
      <dgm:spPr/>
      <dgm:t>
        <a:bodyPr/>
        <a:lstStyle/>
        <a:p>
          <a:r>
            <a:rPr lang="ru-RU" sz="1000" dirty="0" smtClean="0">
              <a:latin typeface="Arial Black" panose="020B0A04020102020204" pitchFamily="34" charset="0"/>
            </a:rPr>
            <a:t>Налоговая ставка 0,15 % от кадастровой  стоимости имущества   </a:t>
          </a:r>
          <a:endParaRPr lang="ru-RU" sz="1000" dirty="0">
            <a:latin typeface="Arial Black" panose="020B0A04020102020204" pitchFamily="34" charset="0"/>
          </a:endParaRPr>
        </a:p>
      </dgm:t>
    </dgm:pt>
    <dgm:pt modelId="{85E46F32-8297-483A-9B28-7F19B54BB7B9}" type="parTrans" cxnId="{65F7BD04-4D77-4CD6-89E7-AC96834A0509}">
      <dgm:prSet/>
      <dgm:spPr/>
      <dgm:t>
        <a:bodyPr/>
        <a:lstStyle/>
        <a:p>
          <a:endParaRPr lang="ru-RU"/>
        </a:p>
      </dgm:t>
    </dgm:pt>
    <dgm:pt modelId="{64F27D0F-5364-4182-8CF5-6C9B0AA86B5F}" type="sibTrans" cxnId="{65F7BD04-4D77-4CD6-89E7-AC96834A0509}">
      <dgm:prSet/>
      <dgm:spPr/>
      <dgm:t>
        <a:bodyPr/>
        <a:lstStyle/>
        <a:p>
          <a:endParaRPr lang="ru-RU"/>
        </a:p>
      </dgm:t>
    </dgm:pt>
    <dgm:pt modelId="{50023A08-5496-41C8-9D02-06A734782072}" type="pres">
      <dgm:prSet presAssocID="{69BD2568-3C39-43B1-8675-D17EA7EAAD95}" presName="cycleMatrixDiagram" presStyleCnt="0">
        <dgm:presLayoutVars>
          <dgm:chMax val="1"/>
          <dgm:dir/>
          <dgm:animLvl val="lvl"/>
          <dgm:resizeHandles val="exact"/>
        </dgm:presLayoutVars>
      </dgm:prSet>
      <dgm:spPr/>
      <dgm:t>
        <a:bodyPr/>
        <a:lstStyle/>
        <a:p>
          <a:endParaRPr lang="ru-RU"/>
        </a:p>
      </dgm:t>
    </dgm:pt>
    <dgm:pt modelId="{8CDFF4FE-6609-40DC-8806-7DF9AEC094DE}" type="pres">
      <dgm:prSet presAssocID="{69BD2568-3C39-43B1-8675-D17EA7EAAD95}" presName="children" presStyleCnt="0"/>
      <dgm:spPr/>
    </dgm:pt>
    <dgm:pt modelId="{8B03D6E4-9AA8-494A-BC93-35B6CD26BB71}" type="pres">
      <dgm:prSet presAssocID="{69BD2568-3C39-43B1-8675-D17EA7EAAD95}" presName="child1group" presStyleCnt="0"/>
      <dgm:spPr/>
    </dgm:pt>
    <dgm:pt modelId="{6ACAB5E4-7625-4E1E-9854-43811E5A3F96}" type="pres">
      <dgm:prSet presAssocID="{69BD2568-3C39-43B1-8675-D17EA7EAAD95}" presName="child1" presStyleLbl="bgAcc1" presStyleIdx="0" presStyleCnt="3" custScaleX="128448" custScaleY="152279" custLinFactNeighborX="-32195" custLinFactNeighborY="24569"/>
      <dgm:spPr/>
      <dgm:t>
        <a:bodyPr/>
        <a:lstStyle/>
        <a:p>
          <a:endParaRPr lang="ru-RU"/>
        </a:p>
      </dgm:t>
    </dgm:pt>
    <dgm:pt modelId="{CECCDB7F-4D07-4DA5-A5C7-3DE077A666F4}" type="pres">
      <dgm:prSet presAssocID="{69BD2568-3C39-43B1-8675-D17EA7EAAD95}" presName="child1Text" presStyleLbl="bgAcc1" presStyleIdx="0" presStyleCnt="3">
        <dgm:presLayoutVars>
          <dgm:bulletEnabled val="1"/>
        </dgm:presLayoutVars>
      </dgm:prSet>
      <dgm:spPr/>
      <dgm:t>
        <a:bodyPr/>
        <a:lstStyle/>
        <a:p>
          <a:endParaRPr lang="ru-RU"/>
        </a:p>
      </dgm:t>
    </dgm:pt>
    <dgm:pt modelId="{A625D0C6-D418-4E0B-A6FA-84D44D9D17F2}" type="pres">
      <dgm:prSet presAssocID="{69BD2568-3C39-43B1-8675-D17EA7EAAD95}" presName="child2group" presStyleCnt="0"/>
      <dgm:spPr/>
    </dgm:pt>
    <dgm:pt modelId="{01AE4FE8-0650-4585-AB25-3CBF3F7FA006}" type="pres">
      <dgm:prSet presAssocID="{69BD2568-3C39-43B1-8675-D17EA7EAAD95}" presName="child2" presStyleLbl="bgAcc1" presStyleIdx="1" presStyleCnt="3" custScaleX="79955" custScaleY="170169" custLinFactNeighborX="11000" custLinFactNeighborY="29924"/>
      <dgm:spPr/>
      <dgm:t>
        <a:bodyPr/>
        <a:lstStyle/>
        <a:p>
          <a:endParaRPr lang="ru-RU"/>
        </a:p>
      </dgm:t>
    </dgm:pt>
    <dgm:pt modelId="{5B7D4C03-40DE-48D9-8129-C89F2DA91334}" type="pres">
      <dgm:prSet presAssocID="{69BD2568-3C39-43B1-8675-D17EA7EAAD95}" presName="child2Text" presStyleLbl="bgAcc1" presStyleIdx="1" presStyleCnt="3">
        <dgm:presLayoutVars>
          <dgm:bulletEnabled val="1"/>
        </dgm:presLayoutVars>
      </dgm:prSet>
      <dgm:spPr/>
      <dgm:t>
        <a:bodyPr/>
        <a:lstStyle/>
        <a:p>
          <a:endParaRPr lang="ru-RU"/>
        </a:p>
      </dgm:t>
    </dgm:pt>
    <dgm:pt modelId="{542B191E-016D-4371-9987-79DD12A185AD}" type="pres">
      <dgm:prSet presAssocID="{69BD2568-3C39-43B1-8675-D17EA7EAAD95}" presName="child4group" presStyleCnt="0"/>
      <dgm:spPr/>
    </dgm:pt>
    <dgm:pt modelId="{DAFC4169-145F-4726-BC8B-0C03C20DE6E9}" type="pres">
      <dgm:prSet presAssocID="{69BD2568-3C39-43B1-8675-D17EA7EAAD95}" presName="child4" presStyleLbl="bgAcc1" presStyleIdx="2" presStyleCnt="3" custScaleX="124956" custScaleY="139082" custLinFactNeighborX="-11695" custLinFactNeighborY="-35489"/>
      <dgm:spPr/>
      <dgm:t>
        <a:bodyPr/>
        <a:lstStyle/>
        <a:p>
          <a:endParaRPr lang="ru-RU"/>
        </a:p>
      </dgm:t>
    </dgm:pt>
    <dgm:pt modelId="{63110F8D-2A9A-4BF2-8B99-FC74E219D5AC}" type="pres">
      <dgm:prSet presAssocID="{69BD2568-3C39-43B1-8675-D17EA7EAAD95}" presName="child4Text" presStyleLbl="bgAcc1" presStyleIdx="2" presStyleCnt="3">
        <dgm:presLayoutVars>
          <dgm:bulletEnabled val="1"/>
        </dgm:presLayoutVars>
      </dgm:prSet>
      <dgm:spPr/>
      <dgm:t>
        <a:bodyPr/>
        <a:lstStyle/>
        <a:p>
          <a:endParaRPr lang="ru-RU"/>
        </a:p>
      </dgm:t>
    </dgm:pt>
    <dgm:pt modelId="{26E6D175-924F-4039-8EA8-CB6AB3D3D382}" type="pres">
      <dgm:prSet presAssocID="{69BD2568-3C39-43B1-8675-D17EA7EAAD95}" presName="childPlaceholder" presStyleCnt="0"/>
      <dgm:spPr/>
    </dgm:pt>
    <dgm:pt modelId="{C9192407-9D79-47CC-AA23-72FAD82A82EA}" type="pres">
      <dgm:prSet presAssocID="{69BD2568-3C39-43B1-8675-D17EA7EAAD95}" presName="circle" presStyleCnt="0"/>
      <dgm:spPr/>
    </dgm:pt>
    <dgm:pt modelId="{711BA35F-7F60-4A5A-9BC2-CDDAFEEAC766}" type="pres">
      <dgm:prSet presAssocID="{69BD2568-3C39-43B1-8675-D17EA7EAAD95}" presName="quadrant1" presStyleLbl="node1" presStyleIdx="0" presStyleCnt="4" custScaleX="95164" custScaleY="95496" custLinFactNeighborX="2715" custLinFactNeighborY="7443">
        <dgm:presLayoutVars>
          <dgm:chMax val="1"/>
          <dgm:bulletEnabled val="1"/>
        </dgm:presLayoutVars>
      </dgm:prSet>
      <dgm:spPr/>
      <dgm:t>
        <a:bodyPr/>
        <a:lstStyle/>
        <a:p>
          <a:endParaRPr lang="ru-RU"/>
        </a:p>
      </dgm:t>
    </dgm:pt>
    <dgm:pt modelId="{1BA4CB76-9E61-4305-9BEA-CA62FA277251}" type="pres">
      <dgm:prSet presAssocID="{69BD2568-3C39-43B1-8675-D17EA7EAAD95}" presName="quadrant2" presStyleLbl="node1" presStyleIdx="1" presStyleCnt="4" custScaleX="95134" custScaleY="91406" custLinFactNeighborX="-2700" custLinFactNeighborY="5770">
        <dgm:presLayoutVars>
          <dgm:chMax val="1"/>
          <dgm:bulletEnabled val="1"/>
        </dgm:presLayoutVars>
      </dgm:prSet>
      <dgm:spPr/>
      <dgm:t>
        <a:bodyPr/>
        <a:lstStyle/>
        <a:p>
          <a:endParaRPr lang="ru-RU"/>
        </a:p>
      </dgm:t>
    </dgm:pt>
    <dgm:pt modelId="{C28064F1-E142-4196-9686-FCEC0F8F24EB}" type="pres">
      <dgm:prSet presAssocID="{69BD2568-3C39-43B1-8675-D17EA7EAAD95}" presName="quadrant3" presStyleLbl="node1" presStyleIdx="2" presStyleCnt="4" custScaleX="95009" custLinFactNeighborX="-2309" custLinFactNeighborY="-447">
        <dgm:presLayoutVars>
          <dgm:chMax val="1"/>
          <dgm:bulletEnabled val="1"/>
        </dgm:presLayoutVars>
      </dgm:prSet>
      <dgm:spPr/>
      <dgm:t>
        <a:bodyPr/>
        <a:lstStyle/>
        <a:p>
          <a:endParaRPr lang="ru-RU"/>
        </a:p>
      </dgm:t>
    </dgm:pt>
    <dgm:pt modelId="{068AABD7-49A9-4448-A10A-215A186E4760}" type="pres">
      <dgm:prSet presAssocID="{69BD2568-3C39-43B1-8675-D17EA7EAAD95}" presName="quadrant4" presStyleLbl="node1" presStyleIdx="3" presStyleCnt="4" custLinFactNeighborX="5133" custLinFactNeighborY="-447">
        <dgm:presLayoutVars>
          <dgm:chMax val="1"/>
          <dgm:bulletEnabled val="1"/>
        </dgm:presLayoutVars>
      </dgm:prSet>
      <dgm:spPr/>
      <dgm:t>
        <a:bodyPr/>
        <a:lstStyle/>
        <a:p>
          <a:endParaRPr lang="ru-RU"/>
        </a:p>
      </dgm:t>
    </dgm:pt>
    <dgm:pt modelId="{6187EFEE-45F7-485C-9241-654807A2BE4B}" type="pres">
      <dgm:prSet presAssocID="{69BD2568-3C39-43B1-8675-D17EA7EAAD95}" presName="quadrantPlaceholder" presStyleCnt="0"/>
      <dgm:spPr/>
    </dgm:pt>
    <dgm:pt modelId="{172AAF97-97BE-4EC4-85DF-D35D17A9BEF9}" type="pres">
      <dgm:prSet presAssocID="{69BD2568-3C39-43B1-8675-D17EA7EAAD95}" presName="center1" presStyleLbl="fgShp" presStyleIdx="0" presStyleCnt="2"/>
      <dgm:spPr/>
    </dgm:pt>
    <dgm:pt modelId="{84C1F603-B322-42E4-8594-D7BFE92E6877}" type="pres">
      <dgm:prSet presAssocID="{69BD2568-3C39-43B1-8675-D17EA7EAAD95}" presName="center2" presStyleLbl="fgShp" presStyleIdx="1" presStyleCnt="2"/>
      <dgm:spPr/>
    </dgm:pt>
  </dgm:ptLst>
  <dgm:cxnLst>
    <dgm:cxn modelId="{27C81F40-4AD6-4FE5-9572-3120C8CA5C76}" type="presOf" srcId="{CFDB2EC9-E369-49E5-8E13-5043C3C7DC0A}" destId="{6ACAB5E4-7625-4E1E-9854-43811E5A3F96}" srcOrd="0" destOrd="7" presId="urn:microsoft.com/office/officeart/2005/8/layout/cycle4"/>
    <dgm:cxn modelId="{664BF8F3-1AA0-4F2E-A34F-C016CC6EF22F}" type="presOf" srcId="{A6E50D09-FFE3-49F2-BE2A-F4FA01339ED8}" destId="{01AE4FE8-0650-4585-AB25-3CBF3F7FA006}" srcOrd="0" destOrd="1" presId="urn:microsoft.com/office/officeart/2005/8/layout/cycle4"/>
    <dgm:cxn modelId="{CEBF6483-48BE-4AB3-A800-385D7B86B866}" type="presOf" srcId="{BBD95276-1F19-41B3-A82B-7593BC4434DC}" destId="{63110F8D-2A9A-4BF2-8B99-FC74E219D5AC}" srcOrd="1" destOrd="2" presId="urn:microsoft.com/office/officeart/2005/8/layout/cycle4"/>
    <dgm:cxn modelId="{F33BD556-D763-4170-A60C-8145F036F5EB}" srcId="{8CE5616A-A032-470B-AC25-CE447CD7164B}" destId="{AFCD3982-FB99-45BB-B1A6-7D78D6725F52}" srcOrd="1" destOrd="0" parTransId="{F25152D6-5586-4ED5-B366-1A91924C70D9}" sibTransId="{4119691D-20FF-40EA-B786-3C0BBD782392}"/>
    <dgm:cxn modelId="{99D6B6B3-8C38-44F0-9FB3-A64CC3DB9EE9}" type="presOf" srcId="{69BD2568-3C39-43B1-8675-D17EA7EAAD95}" destId="{50023A08-5496-41C8-9D02-06A734782072}" srcOrd="0" destOrd="0" presId="urn:microsoft.com/office/officeart/2005/8/layout/cycle4"/>
    <dgm:cxn modelId="{49227F44-8245-4B7D-A8B5-ED5362C6E8B8}" type="presOf" srcId="{A0FAA31D-AEC2-44DA-844C-E56FB7B8014C}" destId="{6ACAB5E4-7625-4E1E-9854-43811E5A3F96}" srcOrd="0" destOrd="10" presId="urn:microsoft.com/office/officeart/2005/8/layout/cycle4"/>
    <dgm:cxn modelId="{774639B7-51B9-4DE4-8F0A-F187924D3F78}" type="presOf" srcId="{8CE5616A-A032-470B-AC25-CE447CD7164B}" destId="{711BA35F-7F60-4A5A-9BC2-CDDAFEEAC766}" srcOrd="0" destOrd="0" presId="urn:microsoft.com/office/officeart/2005/8/layout/cycle4"/>
    <dgm:cxn modelId="{6C721C89-2118-428F-86BB-BC9FE5A753C7}" type="presOf" srcId="{34419D21-5A50-4B1B-9D5A-CEDAC3F8599E}" destId="{63110F8D-2A9A-4BF2-8B99-FC74E219D5AC}" srcOrd="1" destOrd="3" presId="urn:microsoft.com/office/officeart/2005/8/layout/cycle4"/>
    <dgm:cxn modelId="{018D0153-8304-419A-877C-4FF12F0D5413}" type="presOf" srcId="{FA3DC71A-62D3-4A4F-8432-BFBE8300CC96}" destId="{C28064F1-E142-4196-9686-FCEC0F8F24EB}" srcOrd="0" destOrd="0" presId="urn:microsoft.com/office/officeart/2005/8/layout/cycle4"/>
    <dgm:cxn modelId="{9908CF72-9A9E-4A1E-986E-FE4C1A18C540}" srcId="{5593DCCC-3479-4791-B1EC-EE1BD1CE09DF}" destId="{0E1FA62C-74ED-4BDE-BA4F-EAE10DEF7CD0}" srcOrd="0" destOrd="0" parTransId="{2FCCA189-53B8-447F-98F4-5C14436F41AB}" sibTransId="{0A73F8AF-00F5-40B2-98D9-E5136E75E8F7}"/>
    <dgm:cxn modelId="{693DCF06-CA69-4647-94BB-F705DBEC65CC}" srcId="{8170F7D8-8719-422B-A5E0-30D1CF53A064}" destId="{CF75D80E-3BFB-46FF-A6E6-5F46E224E133}" srcOrd="1" destOrd="0" parTransId="{0A8F6D50-4898-4A32-AC23-A70BC1A3FCE1}" sibTransId="{676A46D9-6AB1-410E-882D-41EFA53120CD}"/>
    <dgm:cxn modelId="{BCC25BCA-AB71-46E8-B7CC-B4E6721A4A08}" type="presOf" srcId="{E116F9A0-B4AC-478B-B5A4-E6358E016256}" destId="{6ACAB5E4-7625-4E1E-9854-43811E5A3F96}" srcOrd="0" destOrd="9" presId="urn:microsoft.com/office/officeart/2005/8/layout/cycle4"/>
    <dgm:cxn modelId="{6F5D0CB2-A6AC-4A31-9F03-16B09EC36CDA}" type="presOf" srcId="{58B7BF38-F664-4EB7-8280-33E1BB6497D3}" destId="{DAFC4169-145F-4726-BC8B-0C03C20DE6E9}" srcOrd="0" destOrd="4" presId="urn:microsoft.com/office/officeart/2005/8/layout/cycle4"/>
    <dgm:cxn modelId="{D09A7E2A-BD6F-4950-9ACF-830E861C25CB}" type="presOf" srcId="{B74EC59E-B1BD-4AFF-8541-DAB898E16776}" destId="{CECCDB7F-4D07-4DA5-A5C7-3DE077A666F4}" srcOrd="1" destOrd="6" presId="urn:microsoft.com/office/officeart/2005/8/layout/cycle4"/>
    <dgm:cxn modelId="{C60EE14A-C896-45DF-8DDC-8AB6D596C56A}" type="presOf" srcId="{7D987C80-49E1-4080-BFA1-C11C0337A652}" destId="{CECCDB7F-4D07-4DA5-A5C7-3DE077A666F4}" srcOrd="1" destOrd="0" presId="urn:microsoft.com/office/officeart/2005/8/layout/cycle4"/>
    <dgm:cxn modelId="{9EDBE0CC-5864-4286-AA81-8A5AA9FAEF47}" srcId="{8CE5616A-A032-470B-AC25-CE447CD7164B}" destId="{7D987C80-49E1-4080-BFA1-C11C0337A652}" srcOrd="0" destOrd="0" parTransId="{B19838E7-3522-47AE-86AB-3D8062088325}" sibTransId="{562062DD-E321-4652-A059-05A5558DA350}"/>
    <dgm:cxn modelId="{0A2353A5-0941-454F-B316-6C58296B9949}" srcId="{5593DCCC-3479-4791-B1EC-EE1BD1CE09DF}" destId="{83B60222-C96D-4AE5-9756-BDF2C6892E10}" srcOrd="2" destOrd="0" parTransId="{2BD8503E-EA05-4F70-9DCA-5330AFE86171}" sibTransId="{D8E15883-EE6E-48B5-A118-8F53531186D9}"/>
    <dgm:cxn modelId="{92B02B55-D82F-41FE-8491-5B4DD79239CF}" type="presOf" srcId="{F09B3520-7804-4E64-8A6D-4144198F7C76}" destId="{6ACAB5E4-7625-4E1E-9854-43811E5A3F96}" srcOrd="0" destOrd="4" presId="urn:microsoft.com/office/officeart/2005/8/layout/cycle4"/>
    <dgm:cxn modelId="{EDEA5D3D-9870-4CDD-902A-866A549A43E2}" type="presOf" srcId="{F2AC1E42-277B-4D92-87D2-1A2EA8AE9E7D}" destId="{6ACAB5E4-7625-4E1E-9854-43811E5A3F96}" srcOrd="0" destOrd="3" presId="urn:microsoft.com/office/officeart/2005/8/layout/cycle4"/>
    <dgm:cxn modelId="{C65E3A95-1BB1-4878-9F64-0337421AC2F6}" type="presOf" srcId="{7D987C80-49E1-4080-BFA1-C11C0337A652}" destId="{6ACAB5E4-7625-4E1E-9854-43811E5A3F96}" srcOrd="0" destOrd="0" presId="urn:microsoft.com/office/officeart/2005/8/layout/cycle4"/>
    <dgm:cxn modelId="{6D543F60-2063-46F9-9F55-4E362FCFB701}" type="presOf" srcId="{C85D8E2F-AB69-48C5-B0C1-61F116FB2DA9}" destId="{6ACAB5E4-7625-4E1E-9854-43811E5A3F96}" srcOrd="0" destOrd="8" presId="urn:microsoft.com/office/officeart/2005/8/layout/cycle4"/>
    <dgm:cxn modelId="{A5535CD3-0145-48DA-9538-8AA628431EB4}" type="presOf" srcId="{58B7BF38-F664-4EB7-8280-33E1BB6497D3}" destId="{63110F8D-2A9A-4BF2-8B99-FC74E219D5AC}" srcOrd="1" destOrd="4" presId="urn:microsoft.com/office/officeart/2005/8/layout/cycle4"/>
    <dgm:cxn modelId="{D046004D-8745-4B82-83DD-F0FAA640A48C}" type="presOf" srcId="{83B60222-C96D-4AE5-9756-BDF2C6892E10}" destId="{5B7D4C03-40DE-48D9-8129-C89F2DA91334}" srcOrd="1" destOrd="2" presId="urn:microsoft.com/office/officeart/2005/8/layout/cycle4"/>
    <dgm:cxn modelId="{3EC0A6F7-F956-4E40-B89B-B87DAF44F5E7}" type="presOf" srcId="{BBD95276-1F19-41B3-A82B-7593BC4434DC}" destId="{DAFC4169-145F-4726-BC8B-0C03C20DE6E9}" srcOrd="0" destOrd="2" presId="urn:microsoft.com/office/officeart/2005/8/layout/cycle4"/>
    <dgm:cxn modelId="{4CC2E561-3D06-4F45-9B32-A095819DFEE0}" type="presOf" srcId="{1780A2A0-104B-4728-BAC7-A6499016E7A4}" destId="{CECCDB7F-4D07-4DA5-A5C7-3DE077A666F4}" srcOrd="1" destOrd="5" presId="urn:microsoft.com/office/officeart/2005/8/layout/cycle4"/>
    <dgm:cxn modelId="{171827CE-6AC7-4D0E-94F6-0797C641148C}" type="presOf" srcId="{B74EC59E-B1BD-4AFF-8541-DAB898E16776}" destId="{6ACAB5E4-7625-4E1E-9854-43811E5A3F96}" srcOrd="0" destOrd="6" presId="urn:microsoft.com/office/officeart/2005/8/layout/cycle4"/>
    <dgm:cxn modelId="{02C23679-E59A-49B8-91A6-CC3DDD5EED27}" type="presOf" srcId="{26562DDA-533D-4808-B5D9-AB0F234C2987}" destId="{6ACAB5E4-7625-4E1E-9854-43811E5A3F96}" srcOrd="0" destOrd="2" presId="urn:microsoft.com/office/officeart/2005/8/layout/cycle4"/>
    <dgm:cxn modelId="{2A21DE02-AC3E-4BD5-ADA5-F1165F227537}" srcId="{8CE5616A-A032-470B-AC25-CE447CD7164B}" destId="{C85D8E2F-AB69-48C5-B0C1-61F116FB2DA9}" srcOrd="8" destOrd="0" parTransId="{3BAF7061-24B4-4F8C-87AC-02C5593C5213}" sibTransId="{F49CE8F0-BAAD-43E3-8A33-63BD6E625CFB}"/>
    <dgm:cxn modelId="{69558D45-F8D9-47F3-907B-8E665CB7BC3E}" type="presOf" srcId="{AFCD3982-FB99-45BB-B1A6-7D78D6725F52}" destId="{CECCDB7F-4D07-4DA5-A5C7-3DE077A666F4}" srcOrd="1" destOrd="1" presId="urn:microsoft.com/office/officeart/2005/8/layout/cycle4"/>
    <dgm:cxn modelId="{3D3A997E-8DC9-4F88-81BB-F7983D739FD5}" srcId="{8CE5616A-A032-470B-AC25-CE447CD7164B}" destId="{1780A2A0-104B-4728-BAC7-A6499016E7A4}" srcOrd="5" destOrd="0" parTransId="{8FDBD36D-8937-4469-906A-2EF6AB610571}" sibTransId="{89EEB8A2-FF8A-48B0-907C-4B2EC0B2F5A1}"/>
    <dgm:cxn modelId="{A272354A-0F27-48E6-867A-61A9E926E3CC}" type="presOf" srcId="{0E1FA62C-74ED-4BDE-BA4F-EAE10DEF7CD0}" destId="{01AE4FE8-0650-4585-AB25-3CBF3F7FA006}" srcOrd="0" destOrd="0" presId="urn:microsoft.com/office/officeart/2005/8/layout/cycle4"/>
    <dgm:cxn modelId="{1F09CBB8-B42B-4B2D-B520-AF61542DB4AA}" srcId="{5593DCCC-3479-4791-B1EC-EE1BD1CE09DF}" destId="{A6E50D09-FFE3-49F2-BE2A-F4FA01339ED8}" srcOrd="1" destOrd="0" parTransId="{872712BA-B80C-4865-B4F1-7FA174DBF75A}" sibTransId="{51DF892D-528C-4D44-818C-542888111C1E}"/>
    <dgm:cxn modelId="{7FD44DDB-D22C-4598-9719-944CC6803B87}" srcId="{8CE5616A-A032-470B-AC25-CE447CD7164B}" destId="{A0FAA31D-AEC2-44DA-844C-E56FB7B8014C}" srcOrd="10" destOrd="0" parTransId="{0EE92361-A6E5-49D4-8F79-D9CED5BAC110}" sibTransId="{97FBC784-C76D-47D7-85D2-EC9D3911E7D0}"/>
    <dgm:cxn modelId="{886CA37C-896A-4A75-A3F2-6033CEE4F3C5}" srcId="{8CE5616A-A032-470B-AC25-CE447CD7164B}" destId="{F2AC1E42-277B-4D92-87D2-1A2EA8AE9E7D}" srcOrd="3" destOrd="0" parTransId="{B6EE405B-76C7-470E-AF1A-46EF6992845E}" sibTransId="{554FAA51-49DE-458F-BB03-DD7EC949D85B}"/>
    <dgm:cxn modelId="{DD42DA04-D7D5-4CB3-B2D8-5919532A93B6}" type="presOf" srcId="{E116F9A0-B4AC-478B-B5A4-E6358E016256}" destId="{CECCDB7F-4D07-4DA5-A5C7-3DE077A666F4}" srcOrd="1" destOrd="9" presId="urn:microsoft.com/office/officeart/2005/8/layout/cycle4"/>
    <dgm:cxn modelId="{8C35DB1F-D91A-402E-9883-1B53113A2D18}" srcId="{8170F7D8-8719-422B-A5E0-30D1CF53A064}" destId="{34419D21-5A50-4B1B-9D5A-CEDAC3F8599E}" srcOrd="3" destOrd="0" parTransId="{349FF650-E852-4933-87BF-68E1B19979A8}" sibTransId="{8968E157-6E5F-4C50-A8BE-16EDA831788F}"/>
    <dgm:cxn modelId="{C79CBD50-3497-4B4B-A62A-78B4D054CC77}" type="presOf" srcId="{EB84CC91-5B52-44A6-B1B1-E8E8CB085719}" destId="{63110F8D-2A9A-4BF2-8B99-FC74E219D5AC}" srcOrd="1" destOrd="0" presId="urn:microsoft.com/office/officeart/2005/8/layout/cycle4"/>
    <dgm:cxn modelId="{A4BB1A06-67C8-4B85-A963-6DECD393EE36}" type="presOf" srcId="{CF75D80E-3BFB-46FF-A6E6-5F46E224E133}" destId="{DAFC4169-145F-4726-BC8B-0C03C20DE6E9}" srcOrd="0" destOrd="1" presId="urn:microsoft.com/office/officeart/2005/8/layout/cycle4"/>
    <dgm:cxn modelId="{0F498DAD-3E33-4C22-AA95-C8AE3B611CA9}" srcId="{69BD2568-3C39-43B1-8675-D17EA7EAAD95}" destId="{FA3DC71A-62D3-4A4F-8432-BFBE8300CC96}" srcOrd="2" destOrd="0" parTransId="{B5CA1472-215D-4A36-9098-73D6FA59541A}" sibTransId="{EDCE773A-C890-477D-99A7-AFB39FAF3B05}"/>
    <dgm:cxn modelId="{325213BC-772D-4394-B88B-CA442FDC7DDD}" type="presOf" srcId="{A6E50D09-FFE3-49F2-BE2A-F4FA01339ED8}" destId="{5B7D4C03-40DE-48D9-8129-C89F2DA91334}" srcOrd="1" destOrd="1" presId="urn:microsoft.com/office/officeart/2005/8/layout/cycle4"/>
    <dgm:cxn modelId="{C340FE46-C67E-4965-809C-1CC38CAC7195}" srcId="{8CE5616A-A032-470B-AC25-CE447CD7164B}" destId="{B74EC59E-B1BD-4AFF-8541-DAB898E16776}" srcOrd="6" destOrd="0" parTransId="{FA09D46D-3170-448B-B5C2-0E02BFE599EB}" sibTransId="{5A1EE182-9414-409B-876A-610E8F09A3D5}"/>
    <dgm:cxn modelId="{E4ADD07E-FA96-477B-9762-D4035745BCBA}" srcId="{8CE5616A-A032-470B-AC25-CE447CD7164B}" destId="{CFDB2EC9-E369-49E5-8E13-5043C3C7DC0A}" srcOrd="7" destOrd="0" parTransId="{8D65AFFE-02B4-466A-8307-94AE0ECE27AE}" sibTransId="{D413CD46-7EB2-421B-BA2B-B5812ED07A9F}"/>
    <dgm:cxn modelId="{7BE8FA16-033C-4CCE-A5FF-FDD038F5BD70}" srcId="{8170F7D8-8719-422B-A5E0-30D1CF53A064}" destId="{EB84CC91-5B52-44A6-B1B1-E8E8CB085719}" srcOrd="0" destOrd="0" parTransId="{3A47691C-D870-4612-837E-A0461539D67D}" sibTransId="{90426DCE-0152-4735-B1C7-ECD1D4A87225}"/>
    <dgm:cxn modelId="{B09D6525-5E19-463E-B974-88DF14DACFAF}" type="presOf" srcId="{EB84CC91-5B52-44A6-B1B1-E8E8CB085719}" destId="{DAFC4169-145F-4726-BC8B-0C03C20DE6E9}" srcOrd="0" destOrd="0" presId="urn:microsoft.com/office/officeart/2005/8/layout/cycle4"/>
    <dgm:cxn modelId="{87D646B8-658C-4724-A493-4FF650B8EF98}" srcId="{69BD2568-3C39-43B1-8675-D17EA7EAAD95}" destId="{5593DCCC-3479-4791-B1EC-EE1BD1CE09DF}" srcOrd="1" destOrd="0" parTransId="{2BB6DA8D-3F4D-4837-B2B8-23EE6B665E45}" sibTransId="{8170271E-862D-4214-AC71-6220578141BB}"/>
    <dgm:cxn modelId="{7E1CF28D-B762-4800-A31E-73C3BF93C5C9}" type="presOf" srcId="{D39135A0-78A5-4164-A450-074AADEAA2DE}" destId="{DAFC4169-145F-4726-BC8B-0C03C20DE6E9}" srcOrd="0" destOrd="5" presId="urn:microsoft.com/office/officeart/2005/8/layout/cycle4"/>
    <dgm:cxn modelId="{1DBC5146-8ECB-4F6A-B59E-46D511573E8D}" srcId="{69BD2568-3C39-43B1-8675-D17EA7EAAD95}" destId="{8170F7D8-8719-422B-A5E0-30D1CF53A064}" srcOrd="3" destOrd="0" parTransId="{8BA8D750-6C5C-4C19-854B-C1AE4B79CB9C}" sibTransId="{EF393EE7-B055-4BE4-AB06-24B3A97F7CAA}"/>
    <dgm:cxn modelId="{1ED78E13-5D62-4C06-AC1C-9898EB5B8034}" type="presOf" srcId="{CF75D80E-3BFB-46FF-A6E6-5F46E224E133}" destId="{63110F8D-2A9A-4BF2-8B99-FC74E219D5AC}" srcOrd="1" destOrd="1" presId="urn:microsoft.com/office/officeart/2005/8/layout/cycle4"/>
    <dgm:cxn modelId="{31288B3F-C298-441E-BA8A-85D340B0F067}" type="presOf" srcId="{26562DDA-533D-4808-B5D9-AB0F234C2987}" destId="{CECCDB7F-4D07-4DA5-A5C7-3DE077A666F4}" srcOrd="1" destOrd="2" presId="urn:microsoft.com/office/officeart/2005/8/layout/cycle4"/>
    <dgm:cxn modelId="{B65247EC-0284-488C-8901-E57260A86EBC}" srcId="{8170F7D8-8719-422B-A5E0-30D1CF53A064}" destId="{58B7BF38-F664-4EB7-8280-33E1BB6497D3}" srcOrd="4" destOrd="0" parTransId="{A63217FE-547A-46F1-9A76-1A810A6869C4}" sibTransId="{14120B9E-1646-4087-B6CD-20BAD0A3DE63}"/>
    <dgm:cxn modelId="{C6D5A003-AA07-47CB-81A4-CCF303044F83}" type="presOf" srcId="{D39135A0-78A5-4164-A450-074AADEAA2DE}" destId="{63110F8D-2A9A-4BF2-8B99-FC74E219D5AC}" srcOrd="1" destOrd="5" presId="urn:microsoft.com/office/officeart/2005/8/layout/cycle4"/>
    <dgm:cxn modelId="{CE0D2519-AAB9-4F4A-BF17-9FD30589057F}" type="presOf" srcId="{5593DCCC-3479-4791-B1EC-EE1BD1CE09DF}" destId="{1BA4CB76-9E61-4305-9BEA-CA62FA277251}" srcOrd="0" destOrd="0" presId="urn:microsoft.com/office/officeart/2005/8/layout/cycle4"/>
    <dgm:cxn modelId="{EDCFCD88-667D-401F-A0FB-FD94255857D1}" type="presOf" srcId="{F2AC1E42-277B-4D92-87D2-1A2EA8AE9E7D}" destId="{CECCDB7F-4D07-4DA5-A5C7-3DE077A666F4}" srcOrd="1" destOrd="3" presId="urn:microsoft.com/office/officeart/2005/8/layout/cycle4"/>
    <dgm:cxn modelId="{65F7BD04-4D77-4CD6-89E7-AC96834A0509}" srcId="{8170F7D8-8719-422B-A5E0-30D1CF53A064}" destId="{D39135A0-78A5-4164-A450-074AADEAA2DE}" srcOrd="5" destOrd="0" parTransId="{85E46F32-8297-483A-9B28-7F19B54BB7B9}" sibTransId="{64F27D0F-5364-4182-8CF5-6C9B0AA86B5F}"/>
    <dgm:cxn modelId="{5FAFD862-6D7F-41A5-9880-32399BD55B52}" type="presOf" srcId="{8170F7D8-8719-422B-A5E0-30D1CF53A064}" destId="{068AABD7-49A9-4448-A10A-215A186E4760}" srcOrd="0" destOrd="0" presId="urn:microsoft.com/office/officeart/2005/8/layout/cycle4"/>
    <dgm:cxn modelId="{71647846-9431-4034-8A6D-2D28CAC0D712}" type="presOf" srcId="{F09B3520-7804-4E64-8A6D-4144198F7C76}" destId="{CECCDB7F-4D07-4DA5-A5C7-3DE077A666F4}" srcOrd="1" destOrd="4" presId="urn:microsoft.com/office/officeart/2005/8/layout/cycle4"/>
    <dgm:cxn modelId="{745593E4-23E7-40CB-B92C-ABF863518CB9}" type="presOf" srcId="{C85D8E2F-AB69-48C5-B0C1-61F116FB2DA9}" destId="{CECCDB7F-4D07-4DA5-A5C7-3DE077A666F4}" srcOrd="1" destOrd="8" presId="urn:microsoft.com/office/officeart/2005/8/layout/cycle4"/>
    <dgm:cxn modelId="{20865FF3-A8CE-41A3-8F73-6BB3F8D7DFDB}" srcId="{8170F7D8-8719-422B-A5E0-30D1CF53A064}" destId="{BBD95276-1F19-41B3-A82B-7593BC4434DC}" srcOrd="2" destOrd="0" parTransId="{9268E7DF-5AF7-42CE-A833-7900D032C887}" sibTransId="{3FCAA9BD-D826-42BD-9700-980313A7B300}"/>
    <dgm:cxn modelId="{A5E83D22-7BEF-469B-B481-DE3D85E85DCE}" srcId="{8CE5616A-A032-470B-AC25-CE447CD7164B}" destId="{F09B3520-7804-4E64-8A6D-4144198F7C76}" srcOrd="4" destOrd="0" parTransId="{D2C5514B-0CCB-4158-8B50-5B0E552F3A93}" sibTransId="{0F9B0C3A-43F7-49A7-A8EF-C8B0F5F8485B}"/>
    <dgm:cxn modelId="{DE813861-EEC7-492C-9D36-AADBBA2EAB67}" type="presOf" srcId="{0E1FA62C-74ED-4BDE-BA4F-EAE10DEF7CD0}" destId="{5B7D4C03-40DE-48D9-8129-C89F2DA91334}" srcOrd="1" destOrd="0" presId="urn:microsoft.com/office/officeart/2005/8/layout/cycle4"/>
    <dgm:cxn modelId="{B2211F32-1CD4-4423-B712-28193EE06265}" srcId="{8CE5616A-A032-470B-AC25-CE447CD7164B}" destId="{E116F9A0-B4AC-478B-B5A4-E6358E016256}" srcOrd="9" destOrd="0" parTransId="{D359B300-3949-4C5F-A6E5-5F1385832B77}" sibTransId="{1369D02D-B66A-4C9A-A37D-C65CA667006A}"/>
    <dgm:cxn modelId="{A194AB43-EF46-4F9F-8A67-60790D8C696E}" srcId="{69BD2568-3C39-43B1-8675-D17EA7EAAD95}" destId="{8CE5616A-A032-470B-AC25-CE447CD7164B}" srcOrd="0" destOrd="0" parTransId="{6DB9A83F-7C93-4EFB-B9B2-79679F105346}" sibTransId="{49CBB565-B1B0-4A14-BAE4-282CA9BA418F}"/>
    <dgm:cxn modelId="{22CFFC2B-8191-47F2-A4D0-0FFAF8DA590C}" type="presOf" srcId="{CFDB2EC9-E369-49E5-8E13-5043C3C7DC0A}" destId="{CECCDB7F-4D07-4DA5-A5C7-3DE077A666F4}" srcOrd="1" destOrd="7" presId="urn:microsoft.com/office/officeart/2005/8/layout/cycle4"/>
    <dgm:cxn modelId="{2DCC218C-155E-4DE1-B6BA-33BFB24D2D41}" type="presOf" srcId="{83B60222-C96D-4AE5-9756-BDF2C6892E10}" destId="{01AE4FE8-0650-4585-AB25-3CBF3F7FA006}" srcOrd="0" destOrd="2" presId="urn:microsoft.com/office/officeart/2005/8/layout/cycle4"/>
    <dgm:cxn modelId="{528BF3F2-61BA-4F2D-9F7D-AB5AD6D73C1A}" type="presOf" srcId="{1780A2A0-104B-4728-BAC7-A6499016E7A4}" destId="{6ACAB5E4-7625-4E1E-9854-43811E5A3F96}" srcOrd="0" destOrd="5" presId="urn:microsoft.com/office/officeart/2005/8/layout/cycle4"/>
    <dgm:cxn modelId="{BAED5E28-7443-4717-B69F-7811FB0C3FA6}" srcId="{8CE5616A-A032-470B-AC25-CE447CD7164B}" destId="{26562DDA-533D-4808-B5D9-AB0F234C2987}" srcOrd="2" destOrd="0" parTransId="{4D3F8211-65D9-4191-BC38-3D13611C0AFC}" sibTransId="{9465CE19-4185-4BFB-BC6F-ABCBFC46F8AB}"/>
    <dgm:cxn modelId="{F2EA74EB-B1E5-45FE-A658-38D96D3545A3}" type="presOf" srcId="{A0FAA31D-AEC2-44DA-844C-E56FB7B8014C}" destId="{CECCDB7F-4D07-4DA5-A5C7-3DE077A666F4}" srcOrd="1" destOrd="10" presId="urn:microsoft.com/office/officeart/2005/8/layout/cycle4"/>
    <dgm:cxn modelId="{FBD62806-37F7-4D15-B1A6-8627CA6B226F}" type="presOf" srcId="{AFCD3982-FB99-45BB-B1A6-7D78D6725F52}" destId="{6ACAB5E4-7625-4E1E-9854-43811E5A3F96}" srcOrd="0" destOrd="1" presId="urn:microsoft.com/office/officeart/2005/8/layout/cycle4"/>
    <dgm:cxn modelId="{4B2E265C-5F1B-4B00-ABE6-28DB988EF168}" type="presOf" srcId="{34419D21-5A50-4B1B-9D5A-CEDAC3F8599E}" destId="{DAFC4169-145F-4726-BC8B-0C03C20DE6E9}" srcOrd="0" destOrd="3" presId="urn:microsoft.com/office/officeart/2005/8/layout/cycle4"/>
    <dgm:cxn modelId="{BA9515A8-DA98-4627-9ED2-5FDBBD230535}" type="presParOf" srcId="{50023A08-5496-41C8-9D02-06A734782072}" destId="{8CDFF4FE-6609-40DC-8806-7DF9AEC094DE}" srcOrd="0" destOrd="0" presId="urn:microsoft.com/office/officeart/2005/8/layout/cycle4"/>
    <dgm:cxn modelId="{1E16792A-28DE-4E3B-AFD9-E6ACAA32F975}" type="presParOf" srcId="{8CDFF4FE-6609-40DC-8806-7DF9AEC094DE}" destId="{8B03D6E4-9AA8-494A-BC93-35B6CD26BB71}" srcOrd="0" destOrd="0" presId="urn:microsoft.com/office/officeart/2005/8/layout/cycle4"/>
    <dgm:cxn modelId="{9A2BF018-3BBE-42D9-806A-F608C4CCBB6C}" type="presParOf" srcId="{8B03D6E4-9AA8-494A-BC93-35B6CD26BB71}" destId="{6ACAB5E4-7625-4E1E-9854-43811E5A3F96}" srcOrd="0" destOrd="0" presId="urn:microsoft.com/office/officeart/2005/8/layout/cycle4"/>
    <dgm:cxn modelId="{67640315-493D-4041-BE6D-0125F68ED70F}" type="presParOf" srcId="{8B03D6E4-9AA8-494A-BC93-35B6CD26BB71}" destId="{CECCDB7F-4D07-4DA5-A5C7-3DE077A666F4}" srcOrd="1" destOrd="0" presId="urn:microsoft.com/office/officeart/2005/8/layout/cycle4"/>
    <dgm:cxn modelId="{E11F2446-B77F-4440-BD3C-4055A2C6DA10}" type="presParOf" srcId="{8CDFF4FE-6609-40DC-8806-7DF9AEC094DE}" destId="{A625D0C6-D418-4E0B-A6FA-84D44D9D17F2}" srcOrd="1" destOrd="0" presId="urn:microsoft.com/office/officeart/2005/8/layout/cycle4"/>
    <dgm:cxn modelId="{9E1FE8CF-F22C-482B-8A39-E46F6271DD7E}" type="presParOf" srcId="{A625D0C6-D418-4E0B-A6FA-84D44D9D17F2}" destId="{01AE4FE8-0650-4585-AB25-3CBF3F7FA006}" srcOrd="0" destOrd="0" presId="urn:microsoft.com/office/officeart/2005/8/layout/cycle4"/>
    <dgm:cxn modelId="{F43C30D5-04B6-4EE4-BC0B-43A464DAE260}" type="presParOf" srcId="{A625D0C6-D418-4E0B-A6FA-84D44D9D17F2}" destId="{5B7D4C03-40DE-48D9-8129-C89F2DA91334}" srcOrd="1" destOrd="0" presId="urn:microsoft.com/office/officeart/2005/8/layout/cycle4"/>
    <dgm:cxn modelId="{083ECAD2-3771-4C9D-AF62-4A1A0F3E30CA}" type="presParOf" srcId="{8CDFF4FE-6609-40DC-8806-7DF9AEC094DE}" destId="{542B191E-016D-4371-9987-79DD12A185AD}" srcOrd="2" destOrd="0" presId="urn:microsoft.com/office/officeart/2005/8/layout/cycle4"/>
    <dgm:cxn modelId="{D29E703C-A977-407C-AE40-751703079A5A}" type="presParOf" srcId="{542B191E-016D-4371-9987-79DD12A185AD}" destId="{DAFC4169-145F-4726-BC8B-0C03C20DE6E9}" srcOrd="0" destOrd="0" presId="urn:microsoft.com/office/officeart/2005/8/layout/cycle4"/>
    <dgm:cxn modelId="{04BFBFDB-8FF7-448D-BD2E-EE5918C8FEE3}" type="presParOf" srcId="{542B191E-016D-4371-9987-79DD12A185AD}" destId="{63110F8D-2A9A-4BF2-8B99-FC74E219D5AC}" srcOrd="1" destOrd="0" presId="urn:microsoft.com/office/officeart/2005/8/layout/cycle4"/>
    <dgm:cxn modelId="{9B5069EB-986D-4D9F-8736-DD778341437A}" type="presParOf" srcId="{8CDFF4FE-6609-40DC-8806-7DF9AEC094DE}" destId="{26E6D175-924F-4039-8EA8-CB6AB3D3D382}" srcOrd="3" destOrd="0" presId="urn:microsoft.com/office/officeart/2005/8/layout/cycle4"/>
    <dgm:cxn modelId="{6693D3A2-ECA1-4740-936F-0319B9151A93}" type="presParOf" srcId="{50023A08-5496-41C8-9D02-06A734782072}" destId="{C9192407-9D79-47CC-AA23-72FAD82A82EA}" srcOrd="1" destOrd="0" presId="urn:microsoft.com/office/officeart/2005/8/layout/cycle4"/>
    <dgm:cxn modelId="{53A42BF7-5A3C-4B29-B190-A2796A67E1DA}" type="presParOf" srcId="{C9192407-9D79-47CC-AA23-72FAD82A82EA}" destId="{711BA35F-7F60-4A5A-9BC2-CDDAFEEAC766}" srcOrd="0" destOrd="0" presId="urn:microsoft.com/office/officeart/2005/8/layout/cycle4"/>
    <dgm:cxn modelId="{4DCA2FA3-306A-447C-8E23-55A216BDF135}" type="presParOf" srcId="{C9192407-9D79-47CC-AA23-72FAD82A82EA}" destId="{1BA4CB76-9E61-4305-9BEA-CA62FA277251}" srcOrd="1" destOrd="0" presId="urn:microsoft.com/office/officeart/2005/8/layout/cycle4"/>
    <dgm:cxn modelId="{9F64C234-01A2-4C49-B28D-118B37C5D243}" type="presParOf" srcId="{C9192407-9D79-47CC-AA23-72FAD82A82EA}" destId="{C28064F1-E142-4196-9686-FCEC0F8F24EB}" srcOrd="2" destOrd="0" presId="urn:microsoft.com/office/officeart/2005/8/layout/cycle4"/>
    <dgm:cxn modelId="{63BE5DA1-4409-403F-8FCB-E59904D489A2}" type="presParOf" srcId="{C9192407-9D79-47CC-AA23-72FAD82A82EA}" destId="{068AABD7-49A9-4448-A10A-215A186E4760}" srcOrd="3" destOrd="0" presId="urn:microsoft.com/office/officeart/2005/8/layout/cycle4"/>
    <dgm:cxn modelId="{631A5FE2-7DD2-4CE5-BB5A-179E9FAD69B7}" type="presParOf" srcId="{C9192407-9D79-47CC-AA23-72FAD82A82EA}" destId="{6187EFEE-45F7-485C-9241-654807A2BE4B}" srcOrd="4" destOrd="0" presId="urn:microsoft.com/office/officeart/2005/8/layout/cycle4"/>
    <dgm:cxn modelId="{7FCF54CC-310E-4159-9F96-F5C487EE8835}" type="presParOf" srcId="{50023A08-5496-41C8-9D02-06A734782072}" destId="{172AAF97-97BE-4EC4-85DF-D35D17A9BEF9}" srcOrd="2" destOrd="0" presId="urn:microsoft.com/office/officeart/2005/8/layout/cycle4"/>
    <dgm:cxn modelId="{DCC1D22A-952D-4E70-B6CF-A34355E188A3}" type="presParOf" srcId="{50023A08-5496-41C8-9D02-06A734782072}" destId="{84C1F603-B322-42E4-8594-D7BFE92E68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82464-0A3A-4AB2-AB6C-D98493617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97C53B1-AB53-4F88-B36B-17F1244B77A1}">
      <dgm:prSet phldrT="[Текст]"/>
      <dgm:spPr/>
      <dgm:t>
        <a:bodyPr/>
        <a:lstStyle/>
        <a:p>
          <a:r>
            <a:rPr lang="ru-RU" dirty="0" smtClean="0"/>
            <a:t>Расходы бюджета</a:t>
          </a:r>
          <a:endParaRPr lang="ru-RU" dirty="0"/>
        </a:p>
      </dgm:t>
    </dgm:pt>
    <dgm:pt modelId="{DBCB9CE0-89CA-4A95-8802-8EF903131196}" type="parTrans" cxnId="{4E30ED3E-75EA-415C-8593-E2BD9B72EE75}">
      <dgm:prSet/>
      <dgm:spPr/>
      <dgm:t>
        <a:bodyPr/>
        <a:lstStyle/>
        <a:p>
          <a:endParaRPr lang="ru-RU"/>
        </a:p>
      </dgm:t>
    </dgm:pt>
    <dgm:pt modelId="{608D0036-E4A6-4DB3-91C1-C76C7EFBEE82}" type="sibTrans" cxnId="{4E30ED3E-75EA-415C-8593-E2BD9B72EE75}">
      <dgm:prSet/>
      <dgm:spPr/>
      <dgm:t>
        <a:bodyPr/>
        <a:lstStyle/>
        <a:p>
          <a:endParaRPr lang="ru-RU"/>
        </a:p>
      </dgm:t>
    </dgm:pt>
    <dgm:pt modelId="{9522D137-8690-4439-949C-E5E3FD77DF88}">
      <dgm:prSet phldrT="[Текст]" custT="1"/>
      <dgm:spPr/>
      <dgm:t>
        <a:bodyPr/>
        <a:lstStyle/>
        <a:p>
          <a:r>
            <a:rPr lang="ru-RU" sz="2800" dirty="0" smtClean="0"/>
            <a:t>По расходным полномочиям</a:t>
          </a:r>
          <a:endParaRPr lang="ru-RU" sz="2800" dirty="0"/>
        </a:p>
      </dgm:t>
    </dgm:pt>
    <dgm:pt modelId="{59DD4A5A-38BF-45AE-8B84-E5B0833B518B}" type="parTrans" cxnId="{FE0BB08C-8712-454E-8780-470A119572C0}">
      <dgm:prSet/>
      <dgm:spPr/>
      <dgm:t>
        <a:bodyPr/>
        <a:lstStyle/>
        <a:p>
          <a:endParaRPr lang="ru-RU"/>
        </a:p>
      </dgm:t>
    </dgm:pt>
    <dgm:pt modelId="{DE0764C0-387E-466F-8FB9-DDD5C5281FAA}" type="sibTrans" cxnId="{FE0BB08C-8712-454E-8780-470A119572C0}">
      <dgm:prSet/>
      <dgm:spPr/>
      <dgm:t>
        <a:bodyPr/>
        <a:lstStyle/>
        <a:p>
          <a:endParaRPr lang="ru-RU"/>
        </a:p>
      </dgm:t>
    </dgm:pt>
    <dgm:pt modelId="{8779A18F-C266-43A8-8057-65896DFCD76D}">
      <dgm:prSet phldrT="[Текст]" custT="1"/>
      <dgm:spPr/>
      <dgm:t>
        <a:bodyPr/>
        <a:lstStyle/>
        <a:p>
          <a:r>
            <a:rPr lang="ru-RU" sz="2800" dirty="0" smtClean="0"/>
            <a:t>По функциям ОМС</a:t>
          </a:r>
          <a:endParaRPr lang="ru-RU" sz="2800" dirty="0"/>
        </a:p>
      </dgm:t>
    </dgm:pt>
    <dgm:pt modelId="{4D443319-4773-4B19-94C1-22F23713BB68}" type="parTrans" cxnId="{6F12EB6E-2D93-4C58-9162-8E4D0A12CB7A}">
      <dgm:prSet/>
      <dgm:spPr/>
      <dgm:t>
        <a:bodyPr/>
        <a:lstStyle/>
        <a:p>
          <a:endParaRPr lang="ru-RU"/>
        </a:p>
      </dgm:t>
    </dgm:pt>
    <dgm:pt modelId="{8B973018-3FB2-4626-950F-B6D402E22C62}" type="sibTrans" cxnId="{6F12EB6E-2D93-4C58-9162-8E4D0A12CB7A}">
      <dgm:prSet/>
      <dgm:spPr/>
      <dgm:t>
        <a:bodyPr/>
        <a:lstStyle/>
        <a:p>
          <a:endParaRPr lang="ru-RU"/>
        </a:p>
      </dgm:t>
    </dgm:pt>
    <dgm:pt modelId="{586E67D1-AC4B-4AC1-B3B1-761E764EDF6C}">
      <dgm:prSet phldrT="[Текст]" custT="1"/>
      <dgm:spPr/>
      <dgm:t>
        <a:bodyPr/>
        <a:lstStyle/>
        <a:p>
          <a:r>
            <a:rPr lang="ru-RU" sz="2800" dirty="0" smtClean="0"/>
            <a:t>По муниципальным программам</a:t>
          </a:r>
          <a:endParaRPr lang="ru-RU" sz="2800" dirty="0"/>
        </a:p>
      </dgm:t>
    </dgm:pt>
    <dgm:pt modelId="{219E5F2C-628B-41D9-82A1-2E8B32C1FF56}" type="parTrans" cxnId="{8930775D-5DD1-49DB-9447-35CA4779601C}">
      <dgm:prSet/>
      <dgm:spPr/>
      <dgm:t>
        <a:bodyPr/>
        <a:lstStyle/>
        <a:p>
          <a:endParaRPr lang="ru-RU"/>
        </a:p>
      </dgm:t>
    </dgm:pt>
    <dgm:pt modelId="{279793D9-44F5-4953-820C-47AD4C43669F}" type="sibTrans" cxnId="{8930775D-5DD1-49DB-9447-35CA4779601C}">
      <dgm:prSet/>
      <dgm:spPr/>
      <dgm:t>
        <a:bodyPr/>
        <a:lstStyle/>
        <a:p>
          <a:endParaRPr lang="ru-RU"/>
        </a:p>
      </dgm:t>
    </dgm:pt>
    <dgm:pt modelId="{106063FE-F8EE-4559-A192-EE13218422B9}">
      <dgm:prSet phldrT="[Текст]" custT="1"/>
      <dgm:spPr/>
      <dgm:t>
        <a:bodyPr/>
        <a:lstStyle/>
        <a:p>
          <a:r>
            <a:rPr lang="ru-RU" sz="2800" dirty="0" smtClean="0"/>
            <a:t>По ведомствам</a:t>
          </a:r>
          <a:endParaRPr lang="ru-RU" sz="2800" dirty="0"/>
        </a:p>
      </dgm:t>
    </dgm:pt>
    <dgm:pt modelId="{2F234A40-3CC4-4067-BDC7-1794831CDF10}" type="parTrans" cxnId="{93A27ACE-13A4-4447-B678-3A0D3D978691}">
      <dgm:prSet/>
      <dgm:spPr/>
      <dgm:t>
        <a:bodyPr/>
        <a:lstStyle/>
        <a:p>
          <a:endParaRPr lang="ru-RU"/>
        </a:p>
      </dgm:t>
    </dgm:pt>
    <dgm:pt modelId="{DCE0F7DE-A8C4-45A7-BFBC-FADA656A7BC1}" type="sibTrans" cxnId="{93A27ACE-13A4-4447-B678-3A0D3D978691}">
      <dgm:prSet/>
      <dgm:spPr/>
      <dgm:t>
        <a:bodyPr/>
        <a:lstStyle/>
        <a:p>
          <a:endParaRPr lang="ru-RU"/>
        </a:p>
      </dgm:t>
    </dgm:pt>
    <dgm:pt modelId="{5D190F74-B62E-44AC-838C-0DF3F03B98BE}" type="pres">
      <dgm:prSet presAssocID="{B9282464-0A3A-4AB2-AB6C-D98493617523}" presName="Name0" presStyleCnt="0">
        <dgm:presLayoutVars>
          <dgm:chPref val="1"/>
          <dgm:dir/>
          <dgm:animOne val="branch"/>
          <dgm:animLvl val="lvl"/>
          <dgm:resizeHandles/>
        </dgm:presLayoutVars>
      </dgm:prSet>
      <dgm:spPr/>
      <dgm:t>
        <a:bodyPr/>
        <a:lstStyle/>
        <a:p>
          <a:endParaRPr lang="ru-RU"/>
        </a:p>
      </dgm:t>
    </dgm:pt>
    <dgm:pt modelId="{D326BA46-213E-43D9-B526-67A2379B9018}" type="pres">
      <dgm:prSet presAssocID="{597C53B1-AB53-4F88-B36B-17F1244B77A1}" presName="vertOne" presStyleCnt="0"/>
      <dgm:spPr/>
    </dgm:pt>
    <dgm:pt modelId="{D62C92B9-85A2-4665-989A-64878FD13456}" type="pres">
      <dgm:prSet presAssocID="{597C53B1-AB53-4F88-B36B-17F1244B77A1}" presName="txOne" presStyleLbl="node0" presStyleIdx="0" presStyleCnt="1">
        <dgm:presLayoutVars>
          <dgm:chPref val="3"/>
        </dgm:presLayoutVars>
      </dgm:prSet>
      <dgm:spPr/>
      <dgm:t>
        <a:bodyPr/>
        <a:lstStyle/>
        <a:p>
          <a:endParaRPr lang="ru-RU"/>
        </a:p>
      </dgm:t>
    </dgm:pt>
    <dgm:pt modelId="{FB28DDCA-5E17-409A-979D-D0A83B2CCF36}" type="pres">
      <dgm:prSet presAssocID="{597C53B1-AB53-4F88-B36B-17F1244B77A1}" presName="parTransOne" presStyleCnt="0"/>
      <dgm:spPr/>
    </dgm:pt>
    <dgm:pt modelId="{EA26F2E5-CE6A-4BA7-8B8E-B81F79A9E4FE}" type="pres">
      <dgm:prSet presAssocID="{597C53B1-AB53-4F88-B36B-17F1244B77A1}" presName="horzOne" presStyleCnt="0"/>
      <dgm:spPr/>
    </dgm:pt>
    <dgm:pt modelId="{A5861ED1-DCA9-4002-A34A-0D92E8866E41}" type="pres">
      <dgm:prSet presAssocID="{9522D137-8690-4439-949C-E5E3FD77DF88}" presName="vertTwo" presStyleCnt="0"/>
      <dgm:spPr/>
    </dgm:pt>
    <dgm:pt modelId="{1A9492CD-6E00-4ACC-8AD3-56E2D1D3BFCC}" type="pres">
      <dgm:prSet presAssocID="{9522D137-8690-4439-949C-E5E3FD77DF88}" presName="txTwo" presStyleLbl="node2" presStyleIdx="0" presStyleCnt="2">
        <dgm:presLayoutVars>
          <dgm:chPref val="3"/>
        </dgm:presLayoutVars>
      </dgm:prSet>
      <dgm:spPr/>
      <dgm:t>
        <a:bodyPr/>
        <a:lstStyle/>
        <a:p>
          <a:endParaRPr lang="ru-RU"/>
        </a:p>
      </dgm:t>
    </dgm:pt>
    <dgm:pt modelId="{CA0BD8EB-4E85-4021-86FF-634F18077B2F}" type="pres">
      <dgm:prSet presAssocID="{9522D137-8690-4439-949C-E5E3FD77DF88}" presName="parTransTwo" presStyleCnt="0"/>
      <dgm:spPr/>
    </dgm:pt>
    <dgm:pt modelId="{5A089E0E-2369-412A-AD8A-620C6EE342E9}" type="pres">
      <dgm:prSet presAssocID="{9522D137-8690-4439-949C-E5E3FD77DF88}" presName="horzTwo" presStyleCnt="0"/>
      <dgm:spPr/>
    </dgm:pt>
    <dgm:pt modelId="{5AF109DC-E959-4E9A-A367-84424A346B8D}" type="pres">
      <dgm:prSet presAssocID="{8779A18F-C266-43A8-8057-65896DFCD76D}" presName="vertThree" presStyleCnt="0"/>
      <dgm:spPr/>
    </dgm:pt>
    <dgm:pt modelId="{6E4B38ED-08DA-4F4B-B366-89D7FC57939C}" type="pres">
      <dgm:prSet presAssocID="{8779A18F-C266-43A8-8057-65896DFCD76D}" presName="txThree" presStyleLbl="node3" presStyleIdx="0" presStyleCnt="2">
        <dgm:presLayoutVars>
          <dgm:chPref val="3"/>
        </dgm:presLayoutVars>
      </dgm:prSet>
      <dgm:spPr/>
      <dgm:t>
        <a:bodyPr/>
        <a:lstStyle/>
        <a:p>
          <a:endParaRPr lang="ru-RU"/>
        </a:p>
      </dgm:t>
    </dgm:pt>
    <dgm:pt modelId="{1DA05E4B-3FD7-450D-A5B5-09369A515E00}" type="pres">
      <dgm:prSet presAssocID="{8779A18F-C266-43A8-8057-65896DFCD76D}" presName="horzThree" presStyleCnt="0"/>
      <dgm:spPr/>
    </dgm:pt>
    <dgm:pt modelId="{A6208263-C054-4487-A08D-1352284BD6AF}" type="pres">
      <dgm:prSet presAssocID="{DE0764C0-387E-466F-8FB9-DDD5C5281FAA}" presName="sibSpaceTwo" presStyleCnt="0"/>
      <dgm:spPr/>
    </dgm:pt>
    <dgm:pt modelId="{8A91D26C-C2E5-479D-A904-0B1F72AB40E9}" type="pres">
      <dgm:prSet presAssocID="{586E67D1-AC4B-4AC1-B3B1-761E764EDF6C}" presName="vertTwo" presStyleCnt="0"/>
      <dgm:spPr/>
    </dgm:pt>
    <dgm:pt modelId="{973397D3-4283-49CE-B4B9-812C33562102}" type="pres">
      <dgm:prSet presAssocID="{586E67D1-AC4B-4AC1-B3B1-761E764EDF6C}" presName="txTwo" presStyleLbl="node2" presStyleIdx="1" presStyleCnt="2">
        <dgm:presLayoutVars>
          <dgm:chPref val="3"/>
        </dgm:presLayoutVars>
      </dgm:prSet>
      <dgm:spPr/>
      <dgm:t>
        <a:bodyPr/>
        <a:lstStyle/>
        <a:p>
          <a:endParaRPr lang="ru-RU"/>
        </a:p>
      </dgm:t>
    </dgm:pt>
    <dgm:pt modelId="{C30D5D71-2C33-4C4F-B699-48C257FE9021}" type="pres">
      <dgm:prSet presAssocID="{586E67D1-AC4B-4AC1-B3B1-761E764EDF6C}" presName="parTransTwo" presStyleCnt="0"/>
      <dgm:spPr/>
    </dgm:pt>
    <dgm:pt modelId="{C437BBFC-76A9-47FA-B0FD-224670CCE7F8}" type="pres">
      <dgm:prSet presAssocID="{586E67D1-AC4B-4AC1-B3B1-761E764EDF6C}" presName="horzTwo" presStyleCnt="0"/>
      <dgm:spPr/>
    </dgm:pt>
    <dgm:pt modelId="{2B1C50DD-FC44-4D74-9FF7-9A3FFEF24408}" type="pres">
      <dgm:prSet presAssocID="{106063FE-F8EE-4559-A192-EE13218422B9}" presName="vertThree" presStyleCnt="0"/>
      <dgm:spPr/>
    </dgm:pt>
    <dgm:pt modelId="{4351A67C-177E-4956-AC99-5F0AB908610F}" type="pres">
      <dgm:prSet presAssocID="{106063FE-F8EE-4559-A192-EE13218422B9}" presName="txThree" presStyleLbl="node3" presStyleIdx="1" presStyleCnt="2">
        <dgm:presLayoutVars>
          <dgm:chPref val="3"/>
        </dgm:presLayoutVars>
      </dgm:prSet>
      <dgm:spPr/>
      <dgm:t>
        <a:bodyPr/>
        <a:lstStyle/>
        <a:p>
          <a:endParaRPr lang="ru-RU"/>
        </a:p>
      </dgm:t>
    </dgm:pt>
    <dgm:pt modelId="{527299C4-9742-42E8-B40E-FE582880D232}" type="pres">
      <dgm:prSet presAssocID="{106063FE-F8EE-4559-A192-EE13218422B9}" presName="horzThree" presStyleCnt="0"/>
      <dgm:spPr/>
    </dgm:pt>
  </dgm:ptLst>
  <dgm:cxnLst>
    <dgm:cxn modelId="{D7463B16-CC41-4C30-91BE-F2E8EB80E0D5}" type="presOf" srcId="{8779A18F-C266-43A8-8057-65896DFCD76D}" destId="{6E4B38ED-08DA-4F4B-B366-89D7FC57939C}" srcOrd="0" destOrd="0" presId="urn:microsoft.com/office/officeart/2005/8/layout/hierarchy4"/>
    <dgm:cxn modelId="{4E30ED3E-75EA-415C-8593-E2BD9B72EE75}" srcId="{B9282464-0A3A-4AB2-AB6C-D98493617523}" destId="{597C53B1-AB53-4F88-B36B-17F1244B77A1}" srcOrd="0" destOrd="0" parTransId="{DBCB9CE0-89CA-4A95-8802-8EF903131196}" sibTransId="{608D0036-E4A6-4DB3-91C1-C76C7EFBEE82}"/>
    <dgm:cxn modelId="{0D5E9B91-F4C9-459E-BBDC-5C37B06C89F3}" type="presOf" srcId="{597C53B1-AB53-4F88-B36B-17F1244B77A1}" destId="{D62C92B9-85A2-4665-989A-64878FD13456}" srcOrd="0" destOrd="0" presId="urn:microsoft.com/office/officeart/2005/8/layout/hierarchy4"/>
    <dgm:cxn modelId="{69512F1F-74B3-49B7-9A62-C6495B5DA88A}" type="presOf" srcId="{B9282464-0A3A-4AB2-AB6C-D98493617523}" destId="{5D190F74-B62E-44AC-838C-0DF3F03B98BE}" srcOrd="0" destOrd="0" presId="urn:microsoft.com/office/officeart/2005/8/layout/hierarchy4"/>
    <dgm:cxn modelId="{DA2F1D5B-4414-407F-BA34-FAC543CBDD94}" type="presOf" srcId="{9522D137-8690-4439-949C-E5E3FD77DF88}" destId="{1A9492CD-6E00-4ACC-8AD3-56E2D1D3BFCC}" srcOrd="0" destOrd="0" presId="urn:microsoft.com/office/officeart/2005/8/layout/hierarchy4"/>
    <dgm:cxn modelId="{8930775D-5DD1-49DB-9447-35CA4779601C}" srcId="{597C53B1-AB53-4F88-B36B-17F1244B77A1}" destId="{586E67D1-AC4B-4AC1-B3B1-761E764EDF6C}" srcOrd="1" destOrd="0" parTransId="{219E5F2C-628B-41D9-82A1-2E8B32C1FF56}" sibTransId="{279793D9-44F5-4953-820C-47AD4C43669F}"/>
    <dgm:cxn modelId="{6F12EB6E-2D93-4C58-9162-8E4D0A12CB7A}" srcId="{9522D137-8690-4439-949C-E5E3FD77DF88}" destId="{8779A18F-C266-43A8-8057-65896DFCD76D}" srcOrd="0" destOrd="0" parTransId="{4D443319-4773-4B19-94C1-22F23713BB68}" sibTransId="{8B973018-3FB2-4626-950F-B6D402E22C62}"/>
    <dgm:cxn modelId="{6FD13FFE-4F6E-42C2-963D-CC644A700DD8}" type="presOf" srcId="{586E67D1-AC4B-4AC1-B3B1-761E764EDF6C}" destId="{973397D3-4283-49CE-B4B9-812C33562102}" srcOrd="0" destOrd="0" presId="urn:microsoft.com/office/officeart/2005/8/layout/hierarchy4"/>
    <dgm:cxn modelId="{93A27ACE-13A4-4447-B678-3A0D3D978691}" srcId="{586E67D1-AC4B-4AC1-B3B1-761E764EDF6C}" destId="{106063FE-F8EE-4559-A192-EE13218422B9}" srcOrd="0" destOrd="0" parTransId="{2F234A40-3CC4-4067-BDC7-1794831CDF10}" sibTransId="{DCE0F7DE-A8C4-45A7-BFBC-FADA656A7BC1}"/>
    <dgm:cxn modelId="{FE0BB08C-8712-454E-8780-470A119572C0}" srcId="{597C53B1-AB53-4F88-B36B-17F1244B77A1}" destId="{9522D137-8690-4439-949C-E5E3FD77DF88}" srcOrd="0" destOrd="0" parTransId="{59DD4A5A-38BF-45AE-8B84-E5B0833B518B}" sibTransId="{DE0764C0-387E-466F-8FB9-DDD5C5281FAA}"/>
    <dgm:cxn modelId="{0311FA99-B5B8-4729-9770-753C906F8CEF}" type="presOf" srcId="{106063FE-F8EE-4559-A192-EE13218422B9}" destId="{4351A67C-177E-4956-AC99-5F0AB908610F}" srcOrd="0" destOrd="0" presId="urn:microsoft.com/office/officeart/2005/8/layout/hierarchy4"/>
    <dgm:cxn modelId="{B7A685DC-6C40-4D57-A3E0-BEC4F8E88BEB}" type="presParOf" srcId="{5D190F74-B62E-44AC-838C-0DF3F03B98BE}" destId="{D326BA46-213E-43D9-B526-67A2379B9018}" srcOrd="0" destOrd="0" presId="urn:microsoft.com/office/officeart/2005/8/layout/hierarchy4"/>
    <dgm:cxn modelId="{EFD808D7-C110-4870-AF24-88561C4B419C}" type="presParOf" srcId="{D326BA46-213E-43D9-B526-67A2379B9018}" destId="{D62C92B9-85A2-4665-989A-64878FD13456}" srcOrd="0" destOrd="0" presId="urn:microsoft.com/office/officeart/2005/8/layout/hierarchy4"/>
    <dgm:cxn modelId="{C8D4148D-BD9D-4E2A-A5E3-84F2F8CAE13F}" type="presParOf" srcId="{D326BA46-213E-43D9-B526-67A2379B9018}" destId="{FB28DDCA-5E17-409A-979D-D0A83B2CCF36}" srcOrd="1" destOrd="0" presId="urn:microsoft.com/office/officeart/2005/8/layout/hierarchy4"/>
    <dgm:cxn modelId="{E3F63637-ABA1-4193-9023-E6782A63CA02}" type="presParOf" srcId="{D326BA46-213E-43D9-B526-67A2379B9018}" destId="{EA26F2E5-CE6A-4BA7-8B8E-B81F79A9E4FE}" srcOrd="2" destOrd="0" presId="urn:microsoft.com/office/officeart/2005/8/layout/hierarchy4"/>
    <dgm:cxn modelId="{456C89B1-9375-4605-BE63-067731F10CEC}" type="presParOf" srcId="{EA26F2E5-CE6A-4BA7-8B8E-B81F79A9E4FE}" destId="{A5861ED1-DCA9-4002-A34A-0D92E8866E41}" srcOrd="0" destOrd="0" presId="urn:microsoft.com/office/officeart/2005/8/layout/hierarchy4"/>
    <dgm:cxn modelId="{87A55983-AACD-4425-B4B7-C7F021181555}" type="presParOf" srcId="{A5861ED1-DCA9-4002-A34A-0D92E8866E41}" destId="{1A9492CD-6E00-4ACC-8AD3-56E2D1D3BFCC}" srcOrd="0" destOrd="0" presId="urn:microsoft.com/office/officeart/2005/8/layout/hierarchy4"/>
    <dgm:cxn modelId="{9D791BF0-0C7A-4D54-8FF0-494653041B6E}" type="presParOf" srcId="{A5861ED1-DCA9-4002-A34A-0D92E8866E41}" destId="{CA0BD8EB-4E85-4021-86FF-634F18077B2F}" srcOrd="1" destOrd="0" presId="urn:microsoft.com/office/officeart/2005/8/layout/hierarchy4"/>
    <dgm:cxn modelId="{0D4FDD88-675B-4823-A6DB-A8A2737DEF82}" type="presParOf" srcId="{A5861ED1-DCA9-4002-A34A-0D92E8866E41}" destId="{5A089E0E-2369-412A-AD8A-620C6EE342E9}" srcOrd="2" destOrd="0" presId="urn:microsoft.com/office/officeart/2005/8/layout/hierarchy4"/>
    <dgm:cxn modelId="{83C9E8AD-0D92-4540-82CA-8CDC6336D413}" type="presParOf" srcId="{5A089E0E-2369-412A-AD8A-620C6EE342E9}" destId="{5AF109DC-E959-4E9A-A367-84424A346B8D}" srcOrd="0" destOrd="0" presId="urn:microsoft.com/office/officeart/2005/8/layout/hierarchy4"/>
    <dgm:cxn modelId="{BEA0A2F3-218B-4ED0-ABCE-CE96D8CE8B93}" type="presParOf" srcId="{5AF109DC-E959-4E9A-A367-84424A346B8D}" destId="{6E4B38ED-08DA-4F4B-B366-89D7FC57939C}" srcOrd="0" destOrd="0" presId="urn:microsoft.com/office/officeart/2005/8/layout/hierarchy4"/>
    <dgm:cxn modelId="{C4269724-FDB6-4615-B319-FA6D67464648}" type="presParOf" srcId="{5AF109DC-E959-4E9A-A367-84424A346B8D}" destId="{1DA05E4B-3FD7-450D-A5B5-09369A515E00}" srcOrd="1" destOrd="0" presId="urn:microsoft.com/office/officeart/2005/8/layout/hierarchy4"/>
    <dgm:cxn modelId="{29372896-05F7-4391-B5A9-F2BC40380981}" type="presParOf" srcId="{EA26F2E5-CE6A-4BA7-8B8E-B81F79A9E4FE}" destId="{A6208263-C054-4487-A08D-1352284BD6AF}" srcOrd="1" destOrd="0" presId="urn:microsoft.com/office/officeart/2005/8/layout/hierarchy4"/>
    <dgm:cxn modelId="{2A052AD5-06E3-4C74-92B9-EF9C52CD30C1}" type="presParOf" srcId="{EA26F2E5-CE6A-4BA7-8B8E-B81F79A9E4FE}" destId="{8A91D26C-C2E5-479D-A904-0B1F72AB40E9}" srcOrd="2" destOrd="0" presId="urn:microsoft.com/office/officeart/2005/8/layout/hierarchy4"/>
    <dgm:cxn modelId="{9FFE6013-4AA1-49C5-933D-897EFB5C3BD8}" type="presParOf" srcId="{8A91D26C-C2E5-479D-A904-0B1F72AB40E9}" destId="{973397D3-4283-49CE-B4B9-812C33562102}" srcOrd="0" destOrd="0" presId="urn:microsoft.com/office/officeart/2005/8/layout/hierarchy4"/>
    <dgm:cxn modelId="{BA27D754-045A-46A9-A193-2F978A3E8376}" type="presParOf" srcId="{8A91D26C-C2E5-479D-A904-0B1F72AB40E9}" destId="{C30D5D71-2C33-4C4F-B699-48C257FE9021}" srcOrd="1" destOrd="0" presId="urn:microsoft.com/office/officeart/2005/8/layout/hierarchy4"/>
    <dgm:cxn modelId="{EBC921A5-A427-4C2C-8722-8DDA45CA3214}" type="presParOf" srcId="{8A91D26C-C2E5-479D-A904-0B1F72AB40E9}" destId="{C437BBFC-76A9-47FA-B0FD-224670CCE7F8}" srcOrd="2" destOrd="0" presId="urn:microsoft.com/office/officeart/2005/8/layout/hierarchy4"/>
    <dgm:cxn modelId="{03101159-3036-4F66-9B54-B06DFF701836}" type="presParOf" srcId="{C437BBFC-76A9-47FA-B0FD-224670CCE7F8}" destId="{2B1C50DD-FC44-4D74-9FF7-9A3FFEF24408}" srcOrd="0" destOrd="0" presId="urn:microsoft.com/office/officeart/2005/8/layout/hierarchy4"/>
    <dgm:cxn modelId="{7081E248-3570-49C1-B15E-E947F8E0D1B8}" type="presParOf" srcId="{2B1C50DD-FC44-4D74-9FF7-9A3FFEF24408}" destId="{4351A67C-177E-4956-AC99-5F0AB908610F}" srcOrd="0" destOrd="0" presId="urn:microsoft.com/office/officeart/2005/8/layout/hierarchy4"/>
    <dgm:cxn modelId="{70A70F51-C448-4B3A-8474-0EC21F461F7E}" type="presParOf" srcId="{2B1C50DD-FC44-4D74-9FF7-9A3FFEF24408}" destId="{527299C4-9742-42E8-B40E-FE582880D2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E99AD-588E-42E2-BFA4-A8612978667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5F456EB-82E8-4D07-BC7B-BD9CC121120B}">
      <dgm:prSet phldrT="[Текст]" custT="1"/>
      <dgm:spPr/>
      <dgm:t>
        <a:bodyPr/>
        <a:lstStyle/>
        <a:p>
          <a:r>
            <a:rPr lang="ru-RU" sz="1600" b="1"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dirty="0">
            <a:latin typeface="Arial" panose="020B0604020202020204" pitchFamily="34" charset="0"/>
            <a:cs typeface="Arial" panose="020B0604020202020204" pitchFamily="34" charset="0"/>
          </a:endParaRPr>
        </a:p>
      </dgm:t>
    </dgm:pt>
    <dgm:pt modelId="{B64C369E-2197-4F2C-9BDE-5686040ECC8B}" type="parTrans" cxnId="{C49FC640-DD2C-4BA1-8BC9-31020BA0726A}">
      <dgm:prSet/>
      <dgm:spPr/>
      <dgm:t>
        <a:bodyPr/>
        <a:lstStyle/>
        <a:p>
          <a:endParaRPr lang="ru-RU"/>
        </a:p>
      </dgm:t>
    </dgm:pt>
    <dgm:pt modelId="{156A1B14-C1F5-4FAB-B9CA-96E5E6C59013}" type="sibTrans" cxnId="{C49FC640-DD2C-4BA1-8BC9-31020BA0726A}">
      <dgm:prSet/>
      <dgm:spPr/>
      <dgm:t>
        <a:bodyPr/>
        <a:lstStyle/>
        <a:p>
          <a:endParaRPr lang="ru-RU"/>
        </a:p>
      </dgm:t>
    </dgm:pt>
    <dgm:pt modelId="{F94F3EBC-D75C-4413-B8F9-DE9CCF11967E}">
      <dgm:prSet phldrT="[Текст]" custT="1"/>
      <dgm:spPr/>
      <dgm:t>
        <a:bodyPr/>
        <a:lstStyle/>
        <a:p>
          <a:r>
            <a:rPr lang="ru-RU" sz="1600" b="1"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dirty="0">
            <a:solidFill>
              <a:srgbClr val="FF0000"/>
            </a:solidFill>
            <a:latin typeface="Arial" panose="020B0604020202020204" pitchFamily="34" charset="0"/>
            <a:cs typeface="Arial" panose="020B0604020202020204" pitchFamily="34" charset="0"/>
          </a:endParaRPr>
        </a:p>
      </dgm:t>
    </dgm:pt>
    <dgm:pt modelId="{F1796590-1905-474F-ABCB-90420B0822E5}" type="parTrans" cxnId="{782475BF-D819-4850-A60F-8CFA21FB4F72}">
      <dgm:prSet/>
      <dgm:spPr/>
      <dgm:t>
        <a:bodyPr/>
        <a:lstStyle/>
        <a:p>
          <a:endParaRPr lang="ru-RU"/>
        </a:p>
      </dgm:t>
    </dgm:pt>
    <dgm:pt modelId="{A28AE943-480B-4351-83BC-2D43CA128191}" type="sibTrans" cxnId="{782475BF-D819-4850-A60F-8CFA21FB4F72}">
      <dgm:prSet/>
      <dgm:spPr/>
      <dgm:t>
        <a:bodyPr/>
        <a:lstStyle/>
        <a:p>
          <a:endParaRPr lang="ru-RU"/>
        </a:p>
      </dgm:t>
    </dgm:pt>
    <dgm:pt modelId="{91E65C7A-E6F0-4BC2-A8CC-019F9641527B}">
      <dgm:prSet phldrT="[Текст]" custT="1"/>
      <dgm:spPr/>
      <dgm:t>
        <a:bodyPr/>
        <a:lstStyle/>
        <a:p>
          <a:r>
            <a:rPr lang="ru-RU" sz="1600" b="1"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dirty="0">
            <a:solidFill>
              <a:srgbClr val="FF0000"/>
            </a:solidFill>
            <a:latin typeface="Arial" panose="020B0604020202020204" pitchFamily="34" charset="0"/>
            <a:cs typeface="Arial" panose="020B0604020202020204" pitchFamily="34" charset="0"/>
          </a:endParaRPr>
        </a:p>
      </dgm:t>
    </dgm:pt>
    <dgm:pt modelId="{8ACAC14D-EFE9-4068-851F-E697ED4770F7}" type="parTrans" cxnId="{CC10B4B0-A022-45EE-8827-85AFBECB338D}">
      <dgm:prSet/>
      <dgm:spPr/>
      <dgm:t>
        <a:bodyPr/>
        <a:lstStyle/>
        <a:p>
          <a:endParaRPr lang="ru-RU"/>
        </a:p>
      </dgm:t>
    </dgm:pt>
    <dgm:pt modelId="{603F2ECB-A9C6-4571-BFFA-FB01A02E92D3}" type="sibTrans" cxnId="{CC10B4B0-A022-45EE-8827-85AFBECB338D}">
      <dgm:prSet/>
      <dgm:spPr/>
      <dgm:t>
        <a:bodyPr/>
        <a:lstStyle/>
        <a:p>
          <a:endParaRPr lang="ru-RU"/>
        </a:p>
      </dgm:t>
    </dgm:pt>
    <dgm:pt modelId="{1F4F0F5F-DA3D-42EA-80DC-49F53D93F500}">
      <dgm:prSet phldrT="[Текст]" custT="1"/>
      <dgm:spPr/>
      <dgm:t>
        <a:bodyPr/>
        <a:lstStyle/>
        <a:p>
          <a:r>
            <a:rPr lang="ru-RU" sz="1600" b="1"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dirty="0">
            <a:solidFill>
              <a:schemeClr val="tx1"/>
            </a:solidFill>
            <a:latin typeface="Arial" panose="020B0604020202020204" pitchFamily="34" charset="0"/>
            <a:cs typeface="Arial" panose="020B0604020202020204" pitchFamily="34" charset="0"/>
          </a:endParaRPr>
        </a:p>
      </dgm:t>
    </dgm:pt>
    <dgm:pt modelId="{2591E8B3-DBD3-4960-BE01-2DA1A9518010}" type="parTrans" cxnId="{2C5FDA6C-E4A3-4387-9F4C-7B494779FB04}">
      <dgm:prSet/>
      <dgm:spPr/>
      <dgm:t>
        <a:bodyPr/>
        <a:lstStyle/>
        <a:p>
          <a:endParaRPr lang="ru-RU"/>
        </a:p>
      </dgm:t>
    </dgm:pt>
    <dgm:pt modelId="{920A4460-DB17-457C-B962-C1510F177C1A}" type="sibTrans" cxnId="{2C5FDA6C-E4A3-4387-9F4C-7B494779FB04}">
      <dgm:prSet/>
      <dgm:spPr/>
      <dgm:t>
        <a:bodyPr/>
        <a:lstStyle/>
        <a:p>
          <a:endParaRPr lang="ru-RU"/>
        </a:p>
      </dgm:t>
    </dgm:pt>
    <dgm:pt modelId="{63DFB617-A80E-4D21-8DDC-748F95F11B59}">
      <dgm:prSet phldrT="[Текст]" custT="1"/>
      <dgm:spPr/>
      <dgm:t>
        <a:bodyPr/>
        <a:lstStyle/>
        <a:p>
          <a:r>
            <a:rPr lang="ru-RU" sz="1600" b="1"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dirty="0">
            <a:latin typeface="Arial" panose="020B0604020202020204" pitchFamily="34" charset="0"/>
            <a:cs typeface="Arial" panose="020B0604020202020204" pitchFamily="34" charset="0"/>
          </a:endParaRPr>
        </a:p>
      </dgm:t>
    </dgm:pt>
    <dgm:pt modelId="{146742D2-AA58-4D2E-8F4A-BA7025D673F8}" type="parTrans" cxnId="{5C77B141-87DA-4422-8CC8-434BF29777FC}">
      <dgm:prSet/>
      <dgm:spPr/>
      <dgm:t>
        <a:bodyPr/>
        <a:lstStyle/>
        <a:p>
          <a:endParaRPr lang="ru-RU"/>
        </a:p>
      </dgm:t>
    </dgm:pt>
    <dgm:pt modelId="{C5CD5E45-84D7-42AC-A5CC-ACB10D35F6E6}" type="sibTrans" cxnId="{5C77B141-87DA-4422-8CC8-434BF29777FC}">
      <dgm:prSet/>
      <dgm:spPr/>
      <dgm:t>
        <a:bodyPr/>
        <a:lstStyle/>
        <a:p>
          <a:endParaRPr lang="ru-RU"/>
        </a:p>
      </dgm:t>
    </dgm:pt>
    <dgm:pt modelId="{ECAF43EF-053D-4A3B-9510-D58A0F97CC41}" type="pres">
      <dgm:prSet presAssocID="{7E1E99AD-588E-42E2-BFA4-A86129786671}" presName="compositeShape" presStyleCnt="0">
        <dgm:presLayoutVars>
          <dgm:dir/>
          <dgm:resizeHandles/>
        </dgm:presLayoutVars>
      </dgm:prSet>
      <dgm:spPr/>
      <dgm:t>
        <a:bodyPr/>
        <a:lstStyle/>
        <a:p>
          <a:endParaRPr lang="ru-RU"/>
        </a:p>
      </dgm:t>
    </dgm:pt>
    <dgm:pt modelId="{49C3E696-3C3B-4A8B-B85F-0A936A20E2F5}" type="pres">
      <dgm:prSet presAssocID="{7E1E99AD-588E-42E2-BFA4-A86129786671}" presName="pyramid" presStyleLbl="node1" presStyleIdx="0" presStyleCnt="1" custLinFactNeighborX="-16051" custLinFactNeighborY="1883"/>
      <dgm:spPr/>
    </dgm:pt>
    <dgm:pt modelId="{CE6A6B8E-6D7D-4587-B0F0-7E301CBF0AC4}" type="pres">
      <dgm:prSet presAssocID="{7E1E99AD-588E-42E2-BFA4-A86129786671}" presName="theList" presStyleCnt="0"/>
      <dgm:spPr/>
    </dgm:pt>
    <dgm:pt modelId="{F3EAE733-1CF7-48D6-83FD-ED601BD503C8}" type="pres">
      <dgm:prSet presAssocID="{95F456EB-82E8-4D07-BC7B-BD9CC121120B}" presName="aNode" presStyleLbl="fgAcc1" presStyleIdx="0" presStyleCnt="5" custScaleX="195898" custScaleY="44489">
        <dgm:presLayoutVars>
          <dgm:bulletEnabled val="1"/>
        </dgm:presLayoutVars>
      </dgm:prSet>
      <dgm:spPr/>
      <dgm:t>
        <a:bodyPr/>
        <a:lstStyle/>
        <a:p>
          <a:endParaRPr lang="ru-RU"/>
        </a:p>
      </dgm:t>
    </dgm:pt>
    <dgm:pt modelId="{E4BC78B4-97E8-4178-8D4E-19A935F50548}" type="pres">
      <dgm:prSet presAssocID="{95F456EB-82E8-4D07-BC7B-BD9CC121120B}" presName="aSpace" presStyleCnt="0"/>
      <dgm:spPr/>
    </dgm:pt>
    <dgm:pt modelId="{DAF86DAB-7CD3-4BC9-8A0C-BBE87582B9D8}" type="pres">
      <dgm:prSet presAssocID="{F94F3EBC-D75C-4413-B8F9-DE9CCF11967E}" presName="aNode" presStyleLbl="fgAcc1" presStyleIdx="1" presStyleCnt="5" custScaleX="198039" custScaleY="57075">
        <dgm:presLayoutVars>
          <dgm:bulletEnabled val="1"/>
        </dgm:presLayoutVars>
      </dgm:prSet>
      <dgm:spPr/>
      <dgm:t>
        <a:bodyPr/>
        <a:lstStyle/>
        <a:p>
          <a:endParaRPr lang="ru-RU"/>
        </a:p>
      </dgm:t>
    </dgm:pt>
    <dgm:pt modelId="{5591E636-B58F-4D71-A530-548536FC8B76}" type="pres">
      <dgm:prSet presAssocID="{F94F3EBC-D75C-4413-B8F9-DE9CCF11967E}" presName="aSpace" presStyleCnt="0"/>
      <dgm:spPr/>
    </dgm:pt>
    <dgm:pt modelId="{30A5ADDA-2DC0-402B-B660-9D5AB610F0C0}" type="pres">
      <dgm:prSet presAssocID="{91E65C7A-E6F0-4BC2-A8CC-019F9641527B}" presName="aNode" presStyleLbl="fgAcc1" presStyleIdx="2" presStyleCnt="5" custScaleX="196968" custScaleY="87036" custLinFactNeighborX="0" custLinFactNeighborY="33102">
        <dgm:presLayoutVars>
          <dgm:bulletEnabled val="1"/>
        </dgm:presLayoutVars>
      </dgm:prSet>
      <dgm:spPr/>
      <dgm:t>
        <a:bodyPr/>
        <a:lstStyle/>
        <a:p>
          <a:endParaRPr lang="ru-RU"/>
        </a:p>
      </dgm:t>
    </dgm:pt>
    <dgm:pt modelId="{F54EC742-B861-4B2F-BE84-6729B9F3EAE8}" type="pres">
      <dgm:prSet presAssocID="{91E65C7A-E6F0-4BC2-A8CC-019F9641527B}" presName="aSpace" presStyleCnt="0"/>
      <dgm:spPr/>
    </dgm:pt>
    <dgm:pt modelId="{06D23EE5-40F9-459F-8909-3D4AF5485320}" type="pres">
      <dgm:prSet presAssocID="{1F4F0F5F-DA3D-42EA-80DC-49F53D93F500}" presName="aNode" presStyleLbl="fgAcc1" presStyleIdx="3" presStyleCnt="5" custScaleX="196945" custScaleY="160871" custLinFactY="10490" custLinFactNeighborX="-2777" custLinFactNeighborY="100000">
        <dgm:presLayoutVars>
          <dgm:bulletEnabled val="1"/>
        </dgm:presLayoutVars>
      </dgm:prSet>
      <dgm:spPr/>
      <dgm:t>
        <a:bodyPr/>
        <a:lstStyle/>
        <a:p>
          <a:endParaRPr lang="ru-RU"/>
        </a:p>
      </dgm:t>
    </dgm:pt>
    <dgm:pt modelId="{567747F0-DA96-42B6-BC46-CB18760E2398}" type="pres">
      <dgm:prSet presAssocID="{1F4F0F5F-DA3D-42EA-80DC-49F53D93F500}" presName="aSpace" presStyleCnt="0"/>
      <dgm:spPr/>
    </dgm:pt>
    <dgm:pt modelId="{CFA6A1FB-7FEB-4E70-8DC1-AB03EE7EBA27}" type="pres">
      <dgm:prSet presAssocID="{63DFB617-A80E-4D21-8DDC-748F95F11B59}" presName="aNode" presStyleLbl="fgAcc1" presStyleIdx="4" presStyleCnt="5" custScaleX="195898" custScaleY="84038" custLinFactY="27424" custLinFactNeighborX="-535" custLinFactNeighborY="100000">
        <dgm:presLayoutVars>
          <dgm:bulletEnabled val="1"/>
        </dgm:presLayoutVars>
      </dgm:prSet>
      <dgm:spPr/>
      <dgm:t>
        <a:bodyPr/>
        <a:lstStyle/>
        <a:p>
          <a:endParaRPr lang="ru-RU"/>
        </a:p>
      </dgm:t>
    </dgm:pt>
    <dgm:pt modelId="{B4CCC701-276B-4518-B491-7BB883532995}" type="pres">
      <dgm:prSet presAssocID="{63DFB617-A80E-4D21-8DDC-748F95F11B59}" presName="aSpace" presStyleCnt="0"/>
      <dgm:spPr/>
    </dgm:pt>
  </dgm:ptLst>
  <dgm:cxnLst>
    <dgm:cxn modelId="{2C5FDA6C-E4A3-4387-9F4C-7B494779FB04}" srcId="{7E1E99AD-588E-42E2-BFA4-A86129786671}" destId="{1F4F0F5F-DA3D-42EA-80DC-49F53D93F500}" srcOrd="3" destOrd="0" parTransId="{2591E8B3-DBD3-4960-BE01-2DA1A9518010}" sibTransId="{920A4460-DB17-457C-B962-C1510F177C1A}"/>
    <dgm:cxn modelId="{782475BF-D819-4850-A60F-8CFA21FB4F72}" srcId="{7E1E99AD-588E-42E2-BFA4-A86129786671}" destId="{F94F3EBC-D75C-4413-B8F9-DE9CCF11967E}" srcOrd="1" destOrd="0" parTransId="{F1796590-1905-474F-ABCB-90420B0822E5}" sibTransId="{A28AE943-480B-4351-83BC-2D43CA128191}"/>
    <dgm:cxn modelId="{F96C2E63-658B-48F7-B949-2D0955A6C21C}" type="presOf" srcId="{91E65C7A-E6F0-4BC2-A8CC-019F9641527B}" destId="{30A5ADDA-2DC0-402B-B660-9D5AB610F0C0}" srcOrd="0" destOrd="0" presId="urn:microsoft.com/office/officeart/2005/8/layout/pyramid2"/>
    <dgm:cxn modelId="{CC10B4B0-A022-45EE-8827-85AFBECB338D}" srcId="{7E1E99AD-588E-42E2-BFA4-A86129786671}" destId="{91E65C7A-E6F0-4BC2-A8CC-019F9641527B}" srcOrd="2" destOrd="0" parTransId="{8ACAC14D-EFE9-4068-851F-E697ED4770F7}" sibTransId="{603F2ECB-A9C6-4571-BFFA-FB01A02E92D3}"/>
    <dgm:cxn modelId="{A6EF37C3-02BA-4A33-B9AA-D8BFD7CA1D73}" type="presOf" srcId="{1F4F0F5F-DA3D-42EA-80DC-49F53D93F500}" destId="{06D23EE5-40F9-459F-8909-3D4AF5485320}" srcOrd="0" destOrd="0" presId="urn:microsoft.com/office/officeart/2005/8/layout/pyramid2"/>
    <dgm:cxn modelId="{6212A037-B3DA-4E51-A615-2E24C7D7846E}" type="presOf" srcId="{63DFB617-A80E-4D21-8DDC-748F95F11B59}" destId="{CFA6A1FB-7FEB-4E70-8DC1-AB03EE7EBA27}" srcOrd="0" destOrd="0" presId="urn:microsoft.com/office/officeart/2005/8/layout/pyramid2"/>
    <dgm:cxn modelId="{071C787D-06B6-405F-A045-EB1AD15F5BD9}" type="presOf" srcId="{95F456EB-82E8-4D07-BC7B-BD9CC121120B}" destId="{F3EAE733-1CF7-48D6-83FD-ED601BD503C8}" srcOrd="0" destOrd="0" presId="urn:microsoft.com/office/officeart/2005/8/layout/pyramid2"/>
    <dgm:cxn modelId="{5C77B141-87DA-4422-8CC8-434BF29777FC}" srcId="{7E1E99AD-588E-42E2-BFA4-A86129786671}" destId="{63DFB617-A80E-4D21-8DDC-748F95F11B59}" srcOrd="4" destOrd="0" parTransId="{146742D2-AA58-4D2E-8F4A-BA7025D673F8}" sibTransId="{C5CD5E45-84D7-42AC-A5CC-ACB10D35F6E6}"/>
    <dgm:cxn modelId="{C49FC640-DD2C-4BA1-8BC9-31020BA0726A}" srcId="{7E1E99AD-588E-42E2-BFA4-A86129786671}" destId="{95F456EB-82E8-4D07-BC7B-BD9CC121120B}" srcOrd="0" destOrd="0" parTransId="{B64C369E-2197-4F2C-9BDE-5686040ECC8B}" sibTransId="{156A1B14-C1F5-4FAB-B9CA-96E5E6C59013}"/>
    <dgm:cxn modelId="{D37BE9F3-137D-43C7-A5D7-5889F6CCE800}" type="presOf" srcId="{F94F3EBC-D75C-4413-B8F9-DE9CCF11967E}" destId="{DAF86DAB-7CD3-4BC9-8A0C-BBE87582B9D8}" srcOrd="0" destOrd="0" presId="urn:microsoft.com/office/officeart/2005/8/layout/pyramid2"/>
    <dgm:cxn modelId="{D6AE9A8F-1518-47F0-A114-C5DEB6A747A5}" type="presOf" srcId="{7E1E99AD-588E-42E2-BFA4-A86129786671}" destId="{ECAF43EF-053D-4A3B-9510-D58A0F97CC41}" srcOrd="0" destOrd="0" presId="urn:microsoft.com/office/officeart/2005/8/layout/pyramid2"/>
    <dgm:cxn modelId="{2B56A12F-7DB3-40C7-8B52-8519E216BD2B}" type="presParOf" srcId="{ECAF43EF-053D-4A3B-9510-D58A0F97CC41}" destId="{49C3E696-3C3B-4A8B-B85F-0A936A20E2F5}" srcOrd="0" destOrd="0" presId="urn:microsoft.com/office/officeart/2005/8/layout/pyramid2"/>
    <dgm:cxn modelId="{C7729D37-F9F1-4D14-8338-062797D69F96}" type="presParOf" srcId="{ECAF43EF-053D-4A3B-9510-D58A0F97CC41}" destId="{CE6A6B8E-6D7D-4587-B0F0-7E301CBF0AC4}" srcOrd="1" destOrd="0" presId="urn:microsoft.com/office/officeart/2005/8/layout/pyramid2"/>
    <dgm:cxn modelId="{FBE3E629-AAFB-4156-8AF2-285AEADBEE52}" type="presParOf" srcId="{CE6A6B8E-6D7D-4587-B0F0-7E301CBF0AC4}" destId="{F3EAE733-1CF7-48D6-83FD-ED601BD503C8}" srcOrd="0" destOrd="0" presId="urn:microsoft.com/office/officeart/2005/8/layout/pyramid2"/>
    <dgm:cxn modelId="{850F0C9E-12DD-4A7C-85AB-0838D7BD07A9}" type="presParOf" srcId="{CE6A6B8E-6D7D-4587-B0F0-7E301CBF0AC4}" destId="{E4BC78B4-97E8-4178-8D4E-19A935F50548}" srcOrd="1" destOrd="0" presId="urn:microsoft.com/office/officeart/2005/8/layout/pyramid2"/>
    <dgm:cxn modelId="{864F388E-EE41-4871-A49F-97D420266FAA}" type="presParOf" srcId="{CE6A6B8E-6D7D-4587-B0F0-7E301CBF0AC4}" destId="{DAF86DAB-7CD3-4BC9-8A0C-BBE87582B9D8}" srcOrd="2" destOrd="0" presId="urn:microsoft.com/office/officeart/2005/8/layout/pyramid2"/>
    <dgm:cxn modelId="{71379AFC-9BFC-4AB6-8457-A9AC883B89D4}" type="presParOf" srcId="{CE6A6B8E-6D7D-4587-B0F0-7E301CBF0AC4}" destId="{5591E636-B58F-4D71-A530-548536FC8B76}" srcOrd="3" destOrd="0" presId="urn:microsoft.com/office/officeart/2005/8/layout/pyramid2"/>
    <dgm:cxn modelId="{F5AA8B79-58D9-443F-9204-415E1B6C86B1}" type="presParOf" srcId="{CE6A6B8E-6D7D-4587-B0F0-7E301CBF0AC4}" destId="{30A5ADDA-2DC0-402B-B660-9D5AB610F0C0}" srcOrd="4" destOrd="0" presId="urn:microsoft.com/office/officeart/2005/8/layout/pyramid2"/>
    <dgm:cxn modelId="{F465B60D-E804-474B-A816-7E65A7E13EB9}" type="presParOf" srcId="{CE6A6B8E-6D7D-4587-B0F0-7E301CBF0AC4}" destId="{F54EC742-B861-4B2F-BE84-6729B9F3EAE8}" srcOrd="5" destOrd="0" presId="urn:microsoft.com/office/officeart/2005/8/layout/pyramid2"/>
    <dgm:cxn modelId="{2D53697B-6EFD-460A-8356-1BD1FDD99017}" type="presParOf" srcId="{CE6A6B8E-6D7D-4587-B0F0-7E301CBF0AC4}" destId="{06D23EE5-40F9-459F-8909-3D4AF5485320}" srcOrd="6" destOrd="0" presId="urn:microsoft.com/office/officeart/2005/8/layout/pyramid2"/>
    <dgm:cxn modelId="{C3F90471-E505-449A-8C87-BC4517E58E53}" type="presParOf" srcId="{CE6A6B8E-6D7D-4587-B0F0-7E301CBF0AC4}" destId="{567747F0-DA96-42B6-BC46-CB18760E2398}" srcOrd="7" destOrd="0" presId="urn:microsoft.com/office/officeart/2005/8/layout/pyramid2"/>
    <dgm:cxn modelId="{C049C421-1F9D-4666-8E0D-5FFD74574CE2}" type="presParOf" srcId="{CE6A6B8E-6D7D-4587-B0F0-7E301CBF0AC4}" destId="{CFA6A1FB-7FEB-4E70-8DC1-AB03EE7EBA27}" srcOrd="8" destOrd="0" presId="urn:microsoft.com/office/officeart/2005/8/layout/pyramid2"/>
    <dgm:cxn modelId="{E39E0194-C930-4133-B1BE-BC08052A3834}" type="presParOf" srcId="{CE6A6B8E-6D7D-4587-B0F0-7E301CBF0AC4}" destId="{B4CCC701-276B-4518-B491-7BB88353299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E3F56-7384-4639-9BD8-589CE95A84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938C5C9-866C-4748-B227-D0A96B76E4F4}">
      <dgm:prSet phldrT="[Текст]" custT="1"/>
      <dgm:spPr/>
      <dgm:t>
        <a:bodyPr/>
        <a:lstStyle/>
        <a:p>
          <a:r>
            <a:rPr lang="ru-RU" sz="16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dirty="0">
            <a:latin typeface="Arial Black" panose="020B0A04020102020204" pitchFamily="34" charset="0"/>
          </a:endParaRPr>
        </a:p>
      </dgm:t>
    </dgm:pt>
    <dgm:pt modelId="{467974BD-F29F-45E9-9E64-1C58BA8EC67F}" type="parTrans" cxnId="{F8B191B4-16B4-449B-B66D-FA9E54ADF2F7}">
      <dgm:prSet/>
      <dgm:spPr/>
      <dgm:t>
        <a:bodyPr/>
        <a:lstStyle/>
        <a:p>
          <a:endParaRPr lang="ru-RU"/>
        </a:p>
      </dgm:t>
    </dgm:pt>
    <dgm:pt modelId="{B74E985A-7BEB-47DD-A698-BC8505D2F45C}" type="sibTrans" cxnId="{F8B191B4-16B4-449B-B66D-FA9E54ADF2F7}">
      <dgm:prSet/>
      <dgm:spPr/>
      <dgm:t>
        <a:bodyPr/>
        <a:lstStyle/>
        <a:p>
          <a:endParaRPr lang="ru-RU"/>
        </a:p>
      </dgm:t>
    </dgm:pt>
    <dgm:pt modelId="{2B23C257-ED17-49DF-92A4-04760F772437}">
      <dgm:prSet phldrT="[Текст]" custT="1"/>
      <dgm:spPr/>
      <dgm:t>
        <a:bodyPr/>
        <a:lstStyle/>
        <a:p>
          <a:r>
            <a:rPr lang="ru-RU" sz="1100" dirty="0" smtClean="0">
              <a:latin typeface="Arial Black" panose="020B0A04020102020204" pitchFamily="34" charset="0"/>
            </a:rPr>
            <a:t>НАЛОГОВЫЕ ДОХОДЫ </a:t>
          </a:r>
        </a:p>
        <a:p>
          <a:r>
            <a:rPr lang="ru-RU" sz="11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dirty="0">
            <a:latin typeface="Arial Black" panose="020B0A04020102020204" pitchFamily="34" charset="0"/>
          </a:endParaRPr>
        </a:p>
      </dgm:t>
    </dgm:pt>
    <dgm:pt modelId="{586BB53A-9D8C-4BF7-BCED-8F1828C50296}" type="parTrans" cxnId="{22155FF1-4DA3-4E8B-9B5E-9DA01917CF73}">
      <dgm:prSet/>
      <dgm:spPr/>
      <dgm:t>
        <a:bodyPr/>
        <a:lstStyle/>
        <a:p>
          <a:endParaRPr lang="ru-RU"/>
        </a:p>
      </dgm:t>
    </dgm:pt>
    <dgm:pt modelId="{7FFDE840-98C4-4927-9FCE-5B81CD171E45}" type="sibTrans" cxnId="{22155FF1-4DA3-4E8B-9B5E-9DA01917CF73}">
      <dgm:prSet/>
      <dgm:spPr/>
      <dgm:t>
        <a:bodyPr/>
        <a:lstStyle/>
        <a:p>
          <a:endParaRPr lang="ru-RU"/>
        </a:p>
      </dgm:t>
    </dgm:pt>
    <dgm:pt modelId="{C72C6CA0-928A-4130-9139-E68C58CADF4C}">
      <dgm:prSet phldrT="[Текст]" custT="1"/>
      <dgm:spPr/>
      <dgm:t>
        <a:bodyPr/>
        <a:lstStyle/>
        <a:p>
          <a:r>
            <a:rPr lang="ru-RU" sz="1100" dirty="0" smtClean="0">
              <a:latin typeface="Arial Black" panose="020B0A04020102020204" pitchFamily="34" charset="0"/>
            </a:rPr>
            <a:t>НЕНАЛОГОВЫЕ ДОХОДЫ</a:t>
          </a:r>
        </a:p>
        <a:p>
          <a:r>
            <a:rPr lang="ru-RU" sz="11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dirty="0">
            <a:latin typeface="Arial Black" panose="020B0A04020102020204" pitchFamily="34" charset="0"/>
          </a:endParaRPr>
        </a:p>
      </dgm:t>
    </dgm:pt>
    <dgm:pt modelId="{A564AA4C-0D11-4EAC-9B85-5EBEF3225FA8}" type="parTrans" cxnId="{0DE63FA8-789F-4E37-9926-392E3D232E71}">
      <dgm:prSet/>
      <dgm:spPr/>
      <dgm:t>
        <a:bodyPr/>
        <a:lstStyle/>
        <a:p>
          <a:endParaRPr lang="ru-RU"/>
        </a:p>
      </dgm:t>
    </dgm:pt>
    <dgm:pt modelId="{F08F441F-2F02-4BDD-BD1E-01F172AADEDF}" type="sibTrans" cxnId="{0DE63FA8-789F-4E37-9926-392E3D232E71}">
      <dgm:prSet/>
      <dgm:spPr/>
      <dgm:t>
        <a:bodyPr/>
        <a:lstStyle/>
        <a:p>
          <a:endParaRPr lang="ru-RU"/>
        </a:p>
      </dgm:t>
    </dgm:pt>
    <dgm:pt modelId="{F806E6E7-3405-4A54-BFFA-E79AED5CEBBF}">
      <dgm:prSet phldrT="[Текст]" custT="1"/>
      <dgm:spPr/>
      <dgm:t>
        <a:bodyPr/>
        <a:lstStyle/>
        <a:p>
          <a:r>
            <a:rPr lang="ru-RU" sz="1100" dirty="0" smtClean="0">
              <a:solidFill>
                <a:schemeClr val="bg1"/>
              </a:solidFill>
              <a:latin typeface="Arial Black" panose="020B0A04020102020204" pitchFamily="34" charset="0"/>
            </a:rPr>
            <a:t>БЕЗВОЗМЕЗДНЫЕПОСТУПЛЕНИЯ</a:t>
          </a:r>
        </a:p>
        <a:p>
          <a:r>
            <a:rPr lang="ru-RU" sz="11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dirty="0">
            <a:solidFill>
              <a:schemeClr val="bg1"/>
            </a:solidFill>
            <a:latin typeface="Arial Black" panose="020B0A04020102020204" pitchFamily="34" charset="0"/>
          </a:endParaRPr>
        </a:p>
      </dgm:t>
    </dgm:pt>
    <dgm:pt modelId="{B1095DE1-6C96-46C2-87BF-79F4604DAF3B}" type="parTrans" cxnId="{D479CBE5-7324-47B8-AD21-82653FD98DDE}">
      <dgm:prSet/>
      <dgm:spPr/>
      <dgm:t>
        <a:bodyPr/>
        <a:lstStyle/>
        <a:p>
          <a:endParaRPr lang="ru-RU"/>
        </a:p>
      </dgm:t>
    </dgm:pt>
    <dgm:pt modelId="{0BAA4383-E45A-4094-9901-A336619756FE}" type="sibTrans" cxnId="{D479CBE5-7324-47B8-AD21-82653FD98DDE}">
      <dgm:prSet/>
      <dgm:spPr/>
      <dgm:t>
        <a:bodyPr/>
        <a:lstStyle/>
        <a:p>
          <a:endParaRPr lang="ru-RU"/>
        </a:p>
      </dgm:t>
    </dgm:pt>
    <dgm:pt modelId="{DB844E7B-3069-4CD8-B771-4B3CC7D81BCE}" type="pres">
      <dgm:prSet presAssocID="{079E3F56-7384-4639-9BD8-589CE95A84B7}" presName="hierChild1" presStyleCnt="0">
        <dgm:presLayoutVars>
          <dgm:orgChart val="1"/>
          <dgm:chPref val="1"/>
          <dgm:dir/>
          <dgm:animOne val="branch"/>
          <dgm:animLvl val="lvl"/>
          <dgm:resizeHandles/>
        </dgm:presLayoutVars>
      </dgm:prSet>
      <dgm:spPr/>
      <dgm:t>
        <a:bodyPr/>
        <a:lstStyle/>
        <a:p>
          <a:endParaRPr lang="ru-RU"/>
        </a:p>
      </dgm:t>
    </dgm:pt>
    <dgm:pt modelId="{06810542-189E-4315-8FC8-402F9A4DB350}" type="pres">
      <dgm:prSet presAssocID="{3938C5C9-866C-4748-B227-D0A96B76E4F4}" presName="hierRoot1" presStyleCnt="0">
        <dgm:presLayoutVars>
          <dgm:hierBranch val="init"/>
        </dgm:presLayoutVars>
      </dgm:prSet>
      <dgm:spPr/>
    </dgm:pt>
    <dgm:pt modelId="{1DC8A972-BCB1-480F-849E-F68D228683D1}" type="pres">
      <dgm:prSet presAssocID="{3938C5C9-866C-4748-B227-D0A96B76E4F4}" presName="rootComposite1" presStyleCnt="0"/>
      <dgm:spPr/>
    </dgm:pt>
    <dgm:pt modelId="{3BA4F713-1F1B-49B8-AAF7-A265B88A9F80}" type="pres">
      <dgm:prSet presAssocID="{3938C5C9-866C-4748-B227-D0A96B76E4F4}" presName="rootText1" presStyleLbl="node0" presStyleIdx="0" presStyleCnt="1" custScaleX="375349" custScaleY="122336" custLinFactNeighborX="0" custLinFactNeighborY="-90370">
        <dgm:presLayoutVars>
          <dgm:chPref val="3"/>
        </dgm:presLayoutVars>
      </dgm:prSet>
      <dgm:spPr/>
      <dgm:t>
        <a:bodyPr/>
        <a:lstStyle/>
        <a:p>
          <a:endParaRPr lang="ru-RU"/>
        </a:p>
      </dgm:t>
    </dgm:pt>
    <dgm:pt modelId="{15F8AFCD-F061-456F-BB5D-32D05F319495}" type="pres">
      <dgm:prSet presAssocID="{3938C5C9-866C-4748-B227-D0A96B76E4F4}" presName="rootConnector1" presStyleLbl="node1" presStyleIdx="0" presStyleCnt="0"/>
      <dgm:spPr/>
      <dgm:t>
        <a:bodyPr/>
        <a:lstStyle/>
        <a:p>
          <a:endParaRPr lang="ru-RU"/>
        </a:p>
      </dgm:t>
    </dgm:pt>
    <dgm:pt modelId="{82D66F90-EFE2-4CE7-9F56-BC9BF57E45D2}" type="pres">
      <dgm:prSet presAssocID="{3938C5C9-866C-4748-B227-D0A96B76E4F4}" presName="hierChild2" presStyleCnt="0"/>
      <dgm:spPr/>
    </dgm:pt>
    <dgm:pt modelId="{1ADC1752-FF61-4454-BB1E-6077F8A0275B}" type="pres">
      <dgm:prSet presAssocID="{586BB53A-9D8C-4BF7-BCED-8F1828C50296}" presName="Name37" presStyleLbl="parChTrans1D2" presStyleIdx="0" presStyleCnt="3"/>
      <dgm:spPr/>
      <dgm:t>
        <a:bodyPr/>
        <a:lstStyle/>
        <a:p>
          <a:endParaRPr lang="ru-RU"/>
        </a:p>
      </dgm:t>
    </dgm:pt>
    <dgm:pt modelId="{39792CEA-75BF-4FC3-8A87-E2E29FCC4700}" type="pres">
      <dgm:prSet presAssocID="{2B23C257-ED17-49DF-92A4-04760F772437}" presName="hierRoot2" presStyleCnt="0">
        <dgm:presLayoutVars>
          <dgm:hierBranch val="init"/>
        </dgm:presLayoutVars>
      </dgm:prSet>
      <dgm:spPr/>
    </dgm:pt>
    <dgm:pt modelId="{EDA3F046-7586-4777-99FB-2181BE1D5445}" type="pres">
      <dgm:prSet presAssocID="{2B23C257-ED17-49DF-92A4-04760F772437}" presName="rootComposite" presStyleCnt="0"/>
      <dgm:spPr/>
    </dgm:pt>
    <dgm:pt modelId="{E87C5627-2499-458E-AB9C-ACF7673BE9DF}" type="pres">
      <dgm:prSet presAssocID="{2B23C257-ED17-49DF-92A4-04760F772437}" presName="rootText" presStyleLbl="node2" presStyleIdx="0" presStyleCnt="3" custScaleX="142855" custScaleY="172113" custLinFactY="-10183" custLinFactNeighborX="3400" custLinFactNeighborY="-100000">
        <dgm:presLayoutVars>
          <dgm:chPref val="3"/>
        </dgm:presLayoutVars>
      </dgm:prSet>
      <dgm:spPr/>
      <dgm:t>
        <a:bodyPr/>
        <a:lstStyle/>
        <a:p>
          <a:endParaRPr lang="ru-RU"/>
        </a:p>
      </dgm:t>
    </dgm:pt>
    <dgm:pt modelId="{3715400E-A7A6-46A0-B830-BC2C0D85AC81}" type="pres">
      <dgm:prSet presAssocID="{2B23C257-ED17-49DF-92A4-04760F772437}" presName="rootConnector" presStyleLbl="node2" presStyleIdx="0" presStyleCnt="3"/>
      <dgm:spPr/>
      <dgm:t>
        <a:bodyPr/>
        <a:lstStyle/>
        <a:p>
          <a:endParaRPr lang="ru-RU"/>
        </a:p>
      </dgm:t>
    </dgm:pt>
    <dgm:pt modelId="{486B89AC-9400-42F6-A883-64CC77DB7FAA}" type="pres">
      <dgm:prSet presAssocID="{2B23C257-ED17-49DF-92A4-04760F772437}" presName="hierChild4" presStyleCnt="0"/>
      <dgm:spPr/>
    </dgm:pt>
    <dgm:pt modelId="{27C89507-4C03-4030-AEAE-C7F705642C97}" type="pres">
      <dgm:prSet presAssocID="{2B23C257-ED17-49DF-92A4-04760F772437}" presName="hierChild5" presStyleCnt="0"/>
      <dgm:spPr/>
    </dgm:pt>
    <dgm:pt modelId="{0AFC2978-55B3-4DF2-949D-BA8172C33A20}" type="pres">
      <dgm:prSet presAssocID="{A564AA4C-0D11-4EAC-9B85-5EBEF3225FA8}" presName="Name37" presStyleLbl="parChTrans1D2" presStyleIdx="1" presStyleCnt="3"/>
      <dgm:spPr/>
      <dgm:t>
        <a:bodyPr/>
        <a:lstStyle/>
        <a:p>
          <a:endParaRPr lang="ru-RU"/>
        </a:p>
      </dgm:t>
    </dgm:pt>
    <dgm:pt modelId="{C26EBE4B-2E47-42CD-81CD-A1911C206634}" type="pres">
      <dgm:prSet presAssocID="{C72C6CA0-928A-4130-9139-E68C58CADF4C}" presName="hierRoot2" presStyleCnt="0">
        <dgm:presLayoutVars>
          <dgm:hierBranch val="init"/>
        </dgm:presLayoutVars>
      </dgm:prSet>
      <dgm:spPr/>
    </dgm:pt>
    <dgm:pt modelId="{84120234-3BDC-4146-8FDC-180177A09068}" type="pres">
      <dgm:prSet presAssocID="{C72C6CA0-928A-4130-9139-E68C58CADF4C}" presName="rootComposite" presStyleCnt="0"/>
      <dgm:spPr/>
    </dgm:pt>
    <dgm:pt modelId="{08DBC7AC-D942-445C-9360-D94D0B891D58}" type="pres">
      <dgm:prSet presAssocID="{C72C6CA0-928A-4130-9139-E68C58CADF4C}" presName="rootText" presStyleLbl="node2" presStyleIdx="1" presStyleCnt="3" custAng="0" custScaleX="140713" custScaleY="164708" custLinFactY="-4198" custLinFactNeighborX="-879" custLinFactNeighborY="-100000">
        <dgm:presLayoutVars>
          <dgm:chPref val="3"/>
        </dgm:presLayoutVars>
      </dgm:prSet>
      <dgm:spPr/>
      <dgm:t>
        <a:bodyPr/>
        <a:lstStyle/>
        <a:p>
          <a:endParaRPr lang="ru-RU"/>
        </a:p>
      </dgm:t>
    </dgm:pt>
    <dgm:pt modelId="{907BE9CF-6D25-4B37-BA37-3E2E2FDBD1E6}" type="pres">
      <dgm:prSet presAssocID="{C72C6CA0-928A-4130-9139-E68C58CADF4C}" presName="rootConnector" presStyleLbl="node2" presStyleIdx="1" presStyleCnt="3"/>
      <dgm:spPr/>
      <dgm:t>
        <a:bodyPr/>
        <a:lstStyle/>
        <a:p>
          <a:endParaRPr lang="ru-RU"/>
        </a:p>
      </dgm:t>
    </dgm:pt>
    <dgm:pt modelId="{DB1B75ED-A496-4758-B5FE-95D4056255DD}" type="pres">
      <dgm:prSet presAssocID="{C72C6CA0-928A-4130-9139-E68C58CADF4C}" presName="hierChild4" presStyleCnt="0"/>
      <dgm:spPr/>
    </dgm:pt>
    <dgm:pt modelId="{A73DD660-CB7F-4D9B-9C15-8EFC8CA9C104}" type="pres">
      <dgm:prSet presAssocID="{C72C6CA0-928A-4130-9139-E68C58CADF4C}" presName="hierChild5" presStyleCnt="0"/>
      <dgm:spPr/>
    </dgm:pt>
    <dgm:pt modelId="{4E27A455-6E2A-472F-8386-13F50C15EC7A}" type="pres">
      <dgm:prSet presAssocID="{B1095DE1-6C96-46C2-87BF-79F4604DAF3B}" presName="Name37" presStyleLbl="parChTrans1D2" presStyleIdx="2" presStyleCnt="3"/>
      <dgm:spPr/>
      <dgm:t>
        <a:bodyPr/>
        <a:lstStyle/>
        <a:p>
          <a:endParaRPr lang="ru-RU"/>
        </a:p>
      </dgm:t>
    </dgm:pt>
    <dgm:pt modelId="{6E63473C-2482-4955-97AE-1294C5C5D492}" type="pres">
      <dgm:prSet presAssocID="{F806E6E7-3405-4A54-BFFA-E79AED5CEBBF}" presName="hierRoot2" presStyleCnt="0">
        <dgm:presLayoutVars>
          <dgm:hierBranch val="init"/>
        </dgm:presLayoutVars>
      </dgm:prSet>
      <dgm:spPr/>
    </dgm:pt>
    <dgm:pt modelId="{1DE1CB25-D53A-4334-8DD4-722C517DF2C9}" type="pres">
      <dgm:prSet presAssocID="{F806E6E7-3405-4A54-BFFA-E79AED5CEBBF}" presName="rootComposite" presStyleCnt="0"/>
      <dgm:spPr/>
    </dgm:pt>
    <dgm:pt modelId="{090A86DB-1328-4600-876E-7F04C5EA3952}" type="pres">
      <dgm:prSet presAssocID="{F806E6E7-3405-4A54-BFFA-E79AED5CEBBF}" presName="rootText" presStyleLbl="node2" presStyleIdx="2" presStyleCnt="3" custScaleX="140167" custScaleY="157684" custLinFactY="-11282" custLinFactNeighborX="-4431" custLinFactNeighborY="-100000">
        <dgm:presLayoutVars>
          <dgm:chPref val="3"/>
        </dgm:presLayoutVars>
      </dgm:prSet>
      <dgm:spPr/>
      <dgm:t>
        <a:bodyPr/>
        <a:lstStyle/>
        <a:p>
          <a:endParaRPr lang="ru-RU"/>
        </a:p>
      </dgm:t>
    </dgm:pt>
    <dgm:pt modelId="{1461731B-9686-4894-A97A-C071A880E3CD}" type="pres">
      <dgm:prSet presAssocID="{F806E6E7-3405-4A54-BFFA-E79AED5CEBBF}" presName="rootConnector" presStyleLbl="node2" presStyleIdx="2" presStyleCnt="3"/>
      <dgm:spPr/>
      <dgm:t>
        <a:bodyPr/>
        <a:lstStyle/>
        <a:p>
          <a:endParaRPr lang="ru-RU"/>
        </a:p>
      </dgm:t>
    </dgm:pt>
    <dgm:pt modelId="{320C86D1-4CCD-4C6C-BCD1-8494BE478138}" type="pres">
      <dgm:prSet presAssocID="{F806E6E7-3405-4A54-BFFA-E79AED5CEBBF}" presName="hierChild4" presStyleCnt="0"/>
      <dgm:spPr/>
    </dgm:pt>
    <dgm:pt modelId="{B79FA793-75E8-4EB4-A9AB-4F9357D9399B}" type="pres">
      <dgm:prSet presAssocID="{F806E6E7-3405-4A54-BFFA-E79AED5CEBBF}" presName="hierChild5" presStyleCnt="0"/>
      <dgm:spPr/>
    </dgm:pt>
    <dgm:pt modelId="{A359614B-26C3-4602-9384-7FB0E45C057A}" type="pres">
      <dgm:prSet presAssocID="{3938C5C9-866C-4748-B227-D0A96B76E4F4}" presName="hierChild3" presStyleCnt="0"/>
      <dgm:spPr/>
    </dgm:pt>
  </dgm:ptLst>
  <dgm:cxnLst>
    <dgm:cxn modelId="{84F77807-47B1-49F9-BD52-6CF8A5F94AB5}" type="presOf" srcId="{C72C6CA0-928A-4130-9139-E68C58CADF4C}" destId="{08DBC7AC-D942-445C-9360-D94D0B891D58}" srcOrd="0" destOrd="0" presId="urn:microsoft.com/office/officeart/2005/8/layout/orgChart1"/>
    <dgm:cxn modelId="{5DB766FF-F046-4D9D-9A3B-44D54FFF7F6D}" type="presOf" srcId="{3938C5C9-866C-4748-B227-D0A96B76E4F4}" destId="{3BA4F713-1F1B-49B8-AAF7-A265B88A9F80}" srcOrd="0" destOrd="0" presId="urn:microsoft.com/office/officeart/2005/8/layout/orgChart1"/>
    <dgm:cxn modelId="{31F8EBA0-2155-4955-B6CC-923B01391B61}" type="presOf" srcId="{B1095DE1-6C96-46C2-87BF-79F4604DAF3B}" destId="{4E27A455-6E2A-472F-8386-13F50C15EC7A}" srcOrd="0" destOrd="0" presId="urn:microsoft.com/office/officeart/2005/8/layout/orgChart1"/>
    <dgm:cxn modelId="{953C2F29-D724-4CA8-AE50-83AE52172684}" type="presOf" srcId="{A564AA4C-0D11-4EAC-9B85-5EBEF3225FA8}" destId="{0AFC2978-55B3-4DF2-949D-BA8172C33A20}" srcOrd="0" destOrd="0" presId="urn:microsoft.com/office/officeart/2005/8/layout/orgChart1"/>
    <dgm:cxn modelId="{22A0B367-80B4-409E-9358-857B55E7E189}" type="presOf" srcId="{2B23C257-ED17-49DF-92A4-04760F772437}" destId="{E87C5627-2499-458E-AB9C-ACF7673BE9DF}" srcOrd="0" destOrd="0" presId="urn:microsoft.com/office/officeart/2005/8/layout/orgChart1"/>
    <dgm:cxn modelId="{F8B191B4-16B4-449B-B66D-FA9E54ADF2F7}" srcId="{079E3F56-7384-4639-9BD8-589CE95A84B7}" destId="{3938C5C9-866C-4748-B227-D0A96B76E4F4}" srcOrd="0" destOrd="0" parTransId="{467974BD-F29F-45E9-9E64-1C58BA8EC67F}" sibTransId="{B74E985A-7BEB-47DD-A698-BC8505D2F45C}"/>
    <dgm:cxn modelId="{45CC2F46-9ABE-4544-B0BE-2844051889C1}" type="presOf" srcId="{586BB53A-9D8C-4BF7-BCED-8F1828C50296}" destId="{1ADC1752-FF61-4454-BB1E-6077F8A0275B}" srcOrd="0" destOrd="0" presId="urn:microsoft.com/office/officeart/2005/8/layout/orgChart1"/>
    <dgm:cxn modelId="{926C5E78-E9B8-43C2-B5F0-36DAA1949CD4}" type="presOf" srcId="{3938C5C9-866C-4748-B227-D0A96B76E4F4}" destId="{15F8AFCD-F061-456F-BB5D-32D05F319495}" srcOrd="1" destOrd="0" presId="urn:microsoft.com/office/officeart/2005/8/layout/orgChart1"/>
    <dgm:cxn modelId="{D479CBE5-7324-47B8-AD21-82653FD98DDE}" srcId="{3938C5C9-866C-4748-B227-D0A96B76E4F4}" destId="{F806E6E7-3405-4A54-BFFA-E79AED5CEBBF}" srcOrd="2" destOrd="0" parTransId="{B1095DE1-6C96-46C2-87BF-79F4604DAF3B}" sibTransId="{0BAA4383-E45A-4094-9901-A336619756FE}"/>
    <dgm:cxn modelId="{22155FF1-4DA3-4E8B-9B5E-9DA01917CF73}" srcId="{3938C5C9-866C-4748-B227-D0A96B76E4F4}" destId="{2B23C257-ED17-49DF-92A4-04760F772437}" srcOrd="0" destOrd="0" parTransId="{586BB53A-9D8C-4BF7-BCED-8F1828C50296}" sibTransId="{7FFDE840-98C4-4927-9FCE-5B81CD171E45}"/>
    <dgm:cxn modelId="{8DC99461-24AD-49C5-B71F-87700A21605A}" type="presOf" srcId="{F806E6E7-3405-4A54-BFFA-E79AED5CEBBF}" destId="{090A86DB-1328-4600-876E-7F04C5EA3952}" srcOrd="0" destOrd="0" presId="urn:microsoft.com/office/officeart/2005/8/layout/orgChart1"/>
    <dgm:cxn modelId="{BD043A49-24CE-4443-A2C4-3EB4962B2288}" type="presOf" srcId="{2B23C257-ED17-49DF-92A4-04760F772437}" destId="{3715400E-A7A6-46A0-B830-BC2C0D85AC81}" srcOrd="1" destOrd="0" presId="urn:microsoft.com/office/officeart/2005/8/layout/orgChart1"/>
    <dgm:cxn modelId="{EF987F9E-A427-4A11-A608-A5D3BF9FB634}" type="presOf" srcId="{079E3F56-7384-4639-9BD8-589CE95A84B7}" destId="{DB844E7B-3069-4CD8-B771-4B3CC7D81BCE}" srcOrd="0" destOrd="0" presId="urn:microsoft.com/office/officeart/2005/8/layout/orgChart1"/>
    <dgm:cxn modelId="{0DE63FA8-789F-4E37-9926-392E3D232E71}" srcId="{3938C5C9-866C-4748-B227-D0A96B76E4F4}" destId="{C72C6CA0-928A-4130-9139-E68C58CADF4C}" srcOrd="1" destOrd="0" parTransId="{A564AA4C-0D11-4EAC-9B85-5EBEF3225FA8}" sibTransId="{F08F441F-2F02-4BDD-BD1E-01F172AADEDF}"/>
    <dgm:cxn modelId="{4BEA446D-156F-421A-A317-FF4A08665706}" type="presOf" srcId="{F806E6E7-3405-4A54-BFFA-E79AED5CEBBF}" destId="{1461731B-9686-4894-A97A-C071A880E3CD}" srcOrd="1" destOrd="0" presId="urn:microsoft.com/office/officeart/2005/8/layout/orgChart1"/>
    <dgm:cxn modelId="{0CE0E502-8803-47E5-B83F-FFA08B8256BE}" type="presOf" srcId="{C72C6CA0-928A-4130-9139-E68C58CADF4C}" destId="{907BE9CF-6D25-4B37-BA37-3E2E2FDBD1E6}" srcOrd="1" destOrd="0" presId="urn:microsoft.com/office/officeart/2005/8/layout/orgChart1"/>
    <dgm:cxn modelId="{7ED31145-AD95-466C-A342-AFD8E961EF90}" type="presParOf" srcId="{DB844E7B-3069-4CD8-B771-4B3CC7D81BCE}" destId="{06810542-189E-4315-8FC8-402F9A4DB350}" srcOrd="0" destOrd="0" presId="urn:microsoft.com/office/officeart/2005/8/layout/orgChart1"/>
    <dgm:cxn modelId="{94ED9913-34B7-4573-8553-3C228546080A}" type="presParOf" srcId="{06810542-189E-4315-8FC8-402F9A4DB350}" destId="{1DC8A972-BCB1-480F-849E-F68D228683D1}" srcOrd="0" destOrd="0" presId="urn:microsoft.com/office/officeart/2005/8/layout/orgChart1"/>
    <dgm:cxn modelId="{B13486E5-3673-47DB-AA8A-40EF09FF5C9D}" type="presParOf" srcId="{1DC8A972-BCB1-480F-849E-F68D228683D1}" destId="{3BA4F713-1F1B-49B8-AAF7-A265B88A9F80}" srcOrd="0" destOrd="0" presId="urn:microsoft.com/office/officeart/2005/8/layout/orgChart1"/>
    <dgm:cxn modelId="{A3F1A5DD-D2D2-45D1-B8A0-4F9B182C6C5D}" type="presParOf" srcId="{1DC8A972-BCB1-480F-849E-F68D228683D1}" destId="{15F8AFCD-F061-456F-BB5D-32D05F319495}" srcOrd="1" destOrd="0" presId="urn:microsoft.com/office/officeart/2005/8/layout/orgChart1"/>
    <dgm:cxn modelId="{0EFBC301-F147-47F3-A6E1-AF38EEBD4AB1}" type="presParOf" srcId="{06810542-189E-4315-8FC8-402F9A4DB350}" destId="{82D66F90-EFE2-4CE7-9F56-BC9BF57E45D2}" srcOrd="1" destOrd="0" presId="urn:microsoft.com/office/officeart/2005/8/layout/orgChart1"/>
    <dgm:cxn modelId="{D9AC7758-D3F7-4081-9AFE-767CBB18898E}" type="presParOf" srcId="{82D66F90-EFE2-4CE7-9F56-BC9BF57E45D2}" destId="{1ADC1752-FF61-4454-BB1E-6077F8A0275B}" srcOrd="0" destOrd="0" presId="urn:microsoft.com/office/officeart/2005/8/layout/orgChart1"/>
    <dgm:cxn modelId="{CE41BC11-ED6F-408D-9063-C1AD3691A280}" type="presParOf" srcId="{82D66F90-EFE2-4CE7-9F56-BC9BF57E45D2}" destId="{39792CEA-75BF-4FC3-8A87-E2E29FCC4700}" srcOrd="1" destOrd="0" presId="urn:microsoft.com/office/officeart/2005/8/layout/orgChart1"/>
    <dgm:cxn modelId="{AC1B3E6C-0CAE-4DB6-9564-2DF67EC11C23}" type="presParOf" srcId="{39792CEA-75BF-4FC3-8A87-E2E29FCC4700}" destId="{EDA3F046-7586-4777-99FB-2181BE1D5445}" srcOrd="0" destOrd="0" presId="urn:microsoft.com/office/officeart/2005/8/layout/orgChart1"/>
    <dgm:cxn modelId="{2D54B066-6DEE-4531-94EA-B20092D0511E}" type="presParOf" srcId="{EDA3F046-7586-4777-99FB-2181BE1D5445}" destId="{E87C5627-2499-458E-AB9C-ACF7673BE9DF}" srcOrd="0" destOrd="0" presId="urn:microsoft.com/office/officeart/2005/8/layout/orgChart1"/>
    <dgm:cxn modelId="{BCCD4F3F-5934-4D36-8331-69A05169D7A5}" type="presParOf" srcId="{EDA3F046-7586-4777-99FB-2181BE1D5445}" destId="{3715400E-A7A6-46A0-B830-BC2C0D85AC81}" srcOrd="1" destOrd="0" presId="urn:microsoft.com/office/officeart/2005/8/layout/orgChart1"/>
    <dgm:cxn modelId="{C9FEE959-DCE4-46B8-928E-6816B9EAF0AD}" type="presParOf" srcId="{39792CEA-75BF-4FC3-8A87-E2E29FCC4700}" destId="{486B89AC-9400-42F6-A883-64CC77DB7FAA}" srcOrd="1" destOrd="0" presId="urn:microsoft.com/office/officeart/2005/8/layout/orgChart1"/>
    <dgm:cxn modelId="{965ACFF1-B1BE-4E7F-BBE9-A6E009FD9E5B}" type="presParOf" srcId="{39792CEA-75BF-4FC3-8A87-E2E29FCC4700}" destId="{27C89507-4C03-4030-AEAE-C7F705642C97}" srcOrd="2" destOrd="0" presId="urn:microsoft.com/office/officeart/2005/8/layout/orgChart1"/>
    <dgm:cxn modelId="{CF78DFF8-38EB-4619-8E79-109478B4A085}" type="presParOf" srcId="{82D66F90-EFE2-4CE7-9F56-BC9BF57E45D2}" destId="{0AFC2978-55B3-4DF2-949D-BA8172C33A20}" srcOrd="2" destOrd="0" presId="urn:microsoft.com/office/officeart/2005/8/layout/orgChart1"/>
    <dgm:cxn modelId="{CDE0A272-9517-4257-A684-C2F772CC5AB1}" type="presParOf" srcId="{82D66F90-EFE2-4CE7-9F56-BC9BF57E45D2}" destId="{C26EBE4B-2E47-42CD-81CD-A1911C206634}" srcOrd="3" destOrd="0" presId="urn:microsoft.com/office/officeart/2005/8/layout/orgChart1"/>
    <dgm:cxn modelId="{EE1C0DCD-3FDE-4CE5-8D7A-FFDC8AC7E1E9}" type="presParOf" srcId="{C26EBE4B-2E47-42CD-81CD-A1911C206634}" destId="{84120234-3BDC-4146-8FDC-180177A09068}" srcOrd="0" destOrd="0" presId="urn:microsoft.com/office/officeart/2005/8/layout/orgChart1"/>
    <dgm:cxn modelId="{1084D557-724A-4488-8433-AB3F9B118B0B}" type="presParOf" srcId="{84120234-3BDC-4146-8FDC-180177A09068}" destId="{08DBC7AC-D942-445C-9360-D94D0B891D58}" srcOrd="0" destOrd="0" presId="urn:microsoft.com/office/officeart/2005/8/layout/orgChart1"/>
    <dgm:cxn modelId="{7CA21589-EF27-4AF3-B918-6B33990C227B}" type="presParOf" srcId="{84120234-3BDC-4146-8FDC-180177A09068}" destId="{907BE9CF-6D25-4B37-BA37-3E2E2FDBD1E6}" srcOrd="1" destOrd="0" presId="urn:microsoft.com/office/officeart/2005/8/layout/orgChart1"/>
    <dgm:cxn modelId="{1D8E86CB-D37D-436A-953B-AA56C5219D40}" type="presParOf" srcId="{C26EBE4B-2E47-42CD-81CD-A1911C206634}" destId="{DB1B75ED-A496-4758-B5FE-95D4056255DD}" srcOrd="1" destOrd="0" presId="urn:microsoft.com/office/officeart/2005/8/layout/orgChart1"/>
    <dgm:cxn modelId="{A3E9C6B5-A31D-4068-B778-873E02B3945C}" type="presParOf" srcId="{C26EBE4B-2E47-42CD-81CD-A1911C206634}" destId="{A73DD660-CB7F-4D9B-9C15-8EFC8CA9C104}" srcOrd="2" destOrd="0" presId="urn:microsoft.com/office/officeart/2005/8/layout/orgChart1"/>
    <dgm:cxn modelId="{99134BAA-11C4-47F9-A84F-41BF9A048B43}" type="presParOf" srcId="{82D66F90-EFE2-4CE7-9F56-BC9BF57E45D2}" destId="{4E27A455-6E2A-472F-8386-13F50C15EC7A}" srcOrd="4" destOrd="0" presId="urn:microsoft.com/office/officeart/2005/8/layout/orgChart1"/>
    <dgm:cxn modelId="{048F1218-0652-4104-9FDA-42BABB9D827B}" type="presParOf" srcId="{82D66F90-EFE2-4CE7-9F56-BC9BF57E45D2}" destId="{6E63473C-2482-4955-97AE-1294C5C5D492}" srcOrd="5" destOrd="0" presId="urn:microsoft.com/office/officeart/2005/8/layout/orgChart1"/>
    <dgm:cxn modelId="{076AAB3E-B389-4531-ACE5-4583787A293B}" type="presParOf" srcId="{6E63473C-2482-4955-97AE-1294C5C5D492}" destId="{1DE1CB25-D53A-4334-8DD4-722C517DF2C9}" srcOrd="0" destOrd="0" presId="urn:microsoft.com/office/officeart/2005/8/layout/orgChart1"/>
    <dgm:cxn modelId="{A3976B5E-69EF-4C34-BF1A-F4FFEF865E67}" type="presParOf" srcId="{1DE1CB25-D53A-4334-8DD4-722C517DF2C9}" destId="{090A86DB-1328-4600-876E-7F04C5EA3952}" srcOrd="0" destOrd="0" presId="urn:microsoft.com/office/officeart/2005/8/layout/orgChart1"/>
    <dgm:cxn modelId="{FA32A488-FFCF-4A5D-94FF-E17BDD640AC0}" type="presParOf" srcId="{1DE1CB25-D53A-4334-8DD4-722C517DF2C9}" destId="{1461731B-9686-4894-A97A-C071A880E3CD}" srcOrd="1" destOrd="0" presId="urn:microsoft.com/office/officeart/2005/8/layout/orgChart1"/>
    <dgm:cxn modelId="{484FEFED-0E32-418E-9A10-52E156A589FD}" type="presParOf" srcId="{6E63473C-2482-4955-97AE-1294C5C5D492}" destId="{320C86D1-4CCD-4C6C-BCD1-8494BE478138}" srcOrd="1" destOrd="0" presId="urn:microsoft.com/office/officeart/2005/8/layout/orgChart1"/>
    <dgm:cxn modelId="{AEDA80E8-A23C-4AA6-BC82-679B2BBC7620}" type="presParOf" srcId="{6E63473C-2482-4955-97AE-1294C5C5D492}" destId="{B79FA793-75E8-4EB4-A9AB-4F9357D9399B}" srcOrd="2" destOrd="0" presId="urn:microsoft.com/office/officeart/2005/8/layout/orgChart1"/>
    <dgm:cxn modelId="{AC6C3ECC-C28D-41EE-B695-AE46CC46C275}" type="presParOf" srcId="{06810542-189E-4315-8FC8-402F9A4DB350}" destId="{A359614B-26C3-4602-9384-7FB0E45C05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Цели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EE9B87D8-59BF-446F-9F57-1C6026D1F017}">
      <dgm:prSet phldrT="[Текст]" custT="1"/>
      <dgm:spPr/>
      <dgm:t>
        <a:bodyPr/>
        <a:lstStyle/>
        <a:p>
          <a:r>
            <a:rPr lang="ru-RU" sz="1400" b="1" dirty="0" smtClean="0"/>
            <a:t>Актуализация документов, регламентирующих деятельность муниципальных служащих.</a:t>
          </a:r>
        </a:p>
        <a:p>
          <a:r>
            <a:rPr lang="ru-RU" sz="1400" b="1" dirty="0" smtClean="0"/>
            <a:t>Обеспечение открытости муниципальной службы,</a:t>
          </a:r>
        </a:p>
        <a:p>
          <a:r>
            <a:rPr lang="ru-RU" sz="1400" b="1" dirty="0" smtClean="0"/>
            <a:t>Рост числа муниципальных служащих, получивших ДПО</a:t>
          </a:r>
        </a:p>
        <a:p>
          <a:r>
            <a:rPr lang="ru-RU" sz="1400" b="1" dirty="0" smtClean="0"/>
            <a:t>Увеличение  количества  должностей  муниципальной службы, на которые сформирован кадровый резерв.</a:t>
          </a:r>
        </a:p>
        <a:p>
          <a:r>
            <a:rPr lang="ru-RU" sz="1400" b="1" dirty="0" smtClean="0"/>
            <a:t>Проведение своевременной аттестации муниципальных служащих </a:t>
          </a:r>
          <a:endParaRPr lang="ru-RU" sz="1400" b="1" dirty="0"/>
        </a:p>
      </dgm:t>
    </dgm:pt>
    <dgm:pt modelId="{1A6F493B-1A5A-4D2F-8D57-4A660031BBB3}" type="parTrans" cxnId="{5B110CA9-F138-46AA-93A0-BB15F8633939}">
      <dgm:prSet/>
      <dgm:spPr/>
      <dgm:t>
        <a:bodyPr/>
        <a:lstStyle/>
        <a:p>
          <a:endParaRPr lang="ru-RU"/>
        </a:p>
      </dgm:t>
    </dgm:pt>
    <dgm:pt modelId="{369BE9CD-A700-4708-A83E-CB86448CCBA0}" type="sibTrans" cxnId="{5B110CA9-F138-46AA-93A0-BB15F8633939}">
      <dgm:prSet/>
      <dgm:spPr/>
      <dgm:t>
        <a:bodyPr/>
        <a:lstStyle/>
        <a:p>
          <a:endParaRPr lang="ru-RU"/>
        </a:p>
      </dgm:t>
    </dgm:pt>
    <dgm:pt modelId="{245A1B8C-0A83-438D-92D5-8633E1BE26BB}">
      <dgm:prSet phldrT="[Текст]"/>
      <dgm:spPr/>
      <dgm:t>
        <a:bodyPr/>
        <a:lstStyle/>
        <a:p>
          <a:r>
            <a:rPr lang="ru-RU" b="1" dirty="0" smtClean="0"/>
            <a:t>Повышение   уровня информированности населения муниципального образования о работе органов местного самоуправления</a:t>
          </a:r>
          <a:endParaRPr lang="ru-RU" b="1" dirty="0"/>
        </a:p>
      </dgm:t>
    </dgm:pt>
    <dgm:pt modelId="{D80846A1-4174-4CF3-ABA2-CD727529A7FE}" type="parTrans" cxnId="{12E2B845-D6E8-4D15-AC5C-7C0655098934}">
      <dgm:prSet/>
      <dgm:spPr/>
      <dgm:t>
        <a:bodyPr/>
        <a:lstStyle/>
        <a:p>
          <a:endParaRPr lang="ru-RU"/>
        </a:p>
      </dgm:t>
    </dgm:pt>
    <dgm:pt modelId="{7FEC4B81-1ED4-439A-AA7A-608394AC4311}" type="sibTrans" cxnId="{12E2B845-D6E8-4D15-AC5C-7C0655098934}">
      <dgm:prSet/>
      <dgm:spPr/>
      <dgm:t>
        <a:bodyPr/>
        <a:lstStyle/>
        <a:p>
          <a:endParaRPr lang="ru-RU"/>
        </a:p>
      </dgm:t>
    </dgm:pt>
    <dgm:pt modelId="{3AD2EF02-B5F9-4FEF-B7C2-9AC149B8D92A}">
      <dgm:prSet custT="1"/>
      <dgm:spPr/>
      <dgm:t>
        <a:bodyPr/>
        <a:lstStyle/>
        <a:p>
          <a:r>
            <a:rPr lang="ru-RU" sz="1400" b="1" dirty="0" smtClean="0"/>
            <a:t>Повышение уровня открытости</a:t>
          </a:r>
          <a:br>
            <a:rPr lang="ru-RU" sz="1400" b="1" dirty="0" smtClean="0"/>
          </a:br>
          <a:r>
            <a:rPr lang="ru-RU" sz="1400" b="1" dirty="0" smtClean="0"/>
            <a:t>муниципальной службы путем размещения информационных материалов в средствах массовой информации и сети Интернет</a:t>
          </a:r>
          <a:endParaRPr lang="ru-RU" sz="1400" b="1" dirty="0"/>
        </a:p>
      </dgm:t>
    </dgm:pt>
    <dgm:pt modelId="{4ECA339F-FFD6-4BAD-86C4-021D83E5EA2D}" type="parTrans" cxnId="{A5143FB2-BA86-43D7-8A0B-67E90CA03521}">
      <dgm:prSet/>
      <dgm:spPr/>
      <dgm:t>
        <a:bodyPr/>
        <a:lstStyle/>
        <a:p>
          <a:endParaRPr lang="ru-RU"/>
        </a:p>
      </dgm:t>
    </dgm:pt>
    <dgm:pt modelId="{89F07E2E-D67F-40D4-9251-1BE60D980084}" type="sibTrans" cxnId="{A5143FB2-BA86-43D7-8A0B-67E90CA03521}">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41"/>
      <dgm:spPr/>
      <dgm:t>
        <a:bodyPr/>
        <a:lstStyle/>
        <a:p>
          <a:endParaRPr lang="ru-RU"/>
        </a:p>
      </dgm:t>
    </dgm:pt>
    <dgm:pt modelId="{BFCFA7BE-8EDB-4504-8283-2E6C5E0D35C5}" type="pres">
      <dgm:prSet presAssocID="{6454E6D3-9798-41B8-BC6A-B75000A0AA72}" presName="descendantBox" presStyleCnt="0"/>
      <dgm:spPr/>
    </dgm:pt>
    <dgm:pt modelId="{0425A4AB-5A0F-47F1-9401-20008695BC85}" type="pres">
      <dgm:prSet presAssocID="{EE9B87D8-59BF-446F-9F57-1C6026D1F017}" presName="childTextBox" presStyleLbl="fgAccFollowNode1" presStyleIdx="0" presStyleCnt="4">
        <dgm:presLayoutVars>
          <dgm:bulletEnabled val="1"/>
        </dgm:presLayoutVars>
      </dgm:prSet>
      <dgm:spPr/>
      <dgm:t>
        <a:bodyPr/>
        <a:lstStyle/>
        <a:p>
          <a:endParaRPr lang="ru-RU"/>
        </a:p>
      </dgm:t>
    </dgm:pt>
    <dgm:pt modelId="{15712139-693E-4646-9A5C-CBE4A43B6760}" type="pres">
      <dgm:prSet presAssocID="{245A1B8C-0A83-438D-92D5-8633E1BE26BB}" presName="childTextBox" presStyleLbl="fgAccFollowNode1" presStyleIdx="1" presStyleCnt="4" custScaleX="42185">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9714" custLinFactNeighborX="847" custLinFactNeighborY="-964"/>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2" presStyleCnt="4" custScaleY="70538" custLinFactNeighborX="0" custLinFactNeighborY="29670">
        <dgm:presLayoutVars>
          <dgm:bulletEnabled val="1"/>
        </dgm:presLayoutVars>
      </dgm:prSet>
      <dgm:spPr/>
      <dgm:t>
        <a:bodyPr/>
        <a:lstStyle/>
        <a:p>
          <a:endParaRPr lang="ru-RU"/>
        </a:p>
      </dgm:t>
    </dgm:pt>
    <dgm:pt modelId="{F4B0FF60-D52C-4276-98F7-E3C19D50F9DF}" type="pres">
      <dgm:prSet presAssocID="{3AD2EF02-B5F9-4FEF-B7C2-9AC149B8D92A}" presName="childTextArrow" presStyleLbl="fgAccFollowNode1" presStyleIdx="3" presStyleCnt="4" custScaleY="72879" custLinFactNeighborX="3390" custLinFactNeighborY="35601">
        <dgm:presLayoutVars>
          <dgm:bulletEnabled val="1"/>
        </dgm:presLayoutVars>
      </dgm:prSet>
      <dgm:spPr/>
      <dgm:t>
        <a:bodyPr/>
        <a:lstStyle/>
        <a:p>
          <a:endParaRPr lang="ru-RU"/>
        </a:p>
      </dgm:t>
    </dgm:pt>
  </dgm:ptLst>
  <dgm:cxnLst>
    <dgm:cxn modelId="{5B110CA9-F138-46AA-93A0-BB15F8633939}" srcId="{6454E6D3-9798-41B8-BC6A-B75000A0AA72}" destId="{EE9B87D8-59BF-446F-9F57-1C6026D1F017}" srcOrd="0" destOrd="0" parTransId="{1A6F493B-1A5A-4D2F-8D57-4A660031BBB3}" sibTransId="{369BE9CD-A700-4708-A83E-CB86448CCBA0}"/>
    <dgm:cxn modelId="{C2161EC9-3C08-4004-B5BA-BFA742F531DA}" type="presOf" srcId="{3AD2EF02-B5F9-4FEF-B7C2-9AC149B8D92A}" destId="{F4B0FF60-D52C-4276-98F7-E3C19D50F9DF}" srcOrd="0" destOrd="0" presId="urn:microsoft.com/office/officeart/2005/8/layout/process4"/>
    <dgm:cxn modelId="{DA3C6A35-D606-4965-9BF3-8EC7D4E80876}" type="presOf" srcId="{091E5520-C0DE-44B3-8C9B-059126DFA0E5}" destId="{F3422F89-CF12-493D-AA06-9270E99C9D36}" srcOrd="0" destOrd="0" presId="urn:microsoft.com/office/officeart/2005/8/layout/process4"/>
    <dgm:cxn modelId="{A5143FB2-BA86-43D7-8A0B-67E90CA03521}" srcId="{091E5520-C0DE-44B3-8C9B-059126DFA0E5}" destId="{3AD2EF02-B5F9-4FEF-B7C2-9AC149B8D92A}" srcOrd="1" destOrd="0" parTransId="{4ECA339F-FFD6-4BAD-86C4-021D83E5EA2D}" sibTransId="{89F07E2E-D67F-40D4-9251-1BE60D980084}"/>
    <dgm:cxn modelId="{3420C60E-F349-4967-BEE4-C08CF7F10370}" type="presOf" srcId="{93E3D1B6-50B6-41D9-BEAF-D779B84E4A87}" destId="{5A6EF1EA-5C6C-489E-9961-1364E9D136B3}" srcOrd="0" destOrd="0" presId="urn:microsoft.com/office/officeart/2005/8/layout/process4"/>
    <dgm:cxn modelId="{D8C28C38-E6AF-4513-AA87-B5056B72A7AA}" type="presOf" srcId="{EE9B87D8-59BF-446F-9F57-1C6026D1F017}" destId="{0425A4AB-5A0F-47F1-9401-20008695BC85}" srcOrd="0" destOrd="0" presId="urn:microsoft.com/office/officeart/2005/8/layout/process4"/>
    <dgm:cxn modelId="{12E2B845-D6E8-4D15-AC5C-7C0655098934}" srcId="{6454E6D3-9798-41B8-BC6A-B75000A0AA72}" destId="{245A1B8C-0A83-438D-92D5-8633E1BE26BB}" srcOrd="1" destOrd="0" parTransId="{D80846A1-4174-4CF3-ABA2-CD727529A7FE}" sibTransId="{7FEC4B81-1ED4-439A-AA7A-608394AC4311}"/>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A08153E9-49B9-4D0E-9AC9-242C83A66DE8}" type="presOf" srcId="{045C8A85-50E1-43AD-928D-09257FFEF63A}" destId="{41FF585B-8EA3-4E4D-83AC-8812437BE154}" srcOrd="0" destOrd="0" presId="urn:microsoft.com/office/officeart/2005/8/layout/process4"/>
    <dgm:cxn modelId="{9C55E16B-AB3E-428C-BC8E-B02F36237DA1}" type="presOf" srcId="{6454E6D3-9798-41B8-BC6A-B75000A0AA72}" destId="{D4B77845-9309-4727-9212-2037054987BE}" srcOrd="0" destOrd="0" presId="urn:microsoft.com/office/officeart/2005/8/layout/process4"/>
    <dgm:cxn modelId="{F1226940-A469-497E-882B-2B849465E152}" type="presOf" srcId="{245A1B8C-0A83-438D-92D5-8633E1BE26BB}" destId="{15712139-693E-4646-9A5C-CBE4A43B6760}" srcOrd="0" destOrd="0" presId="urn:microsoft.com/office/officeart/2005/8/layout/process4"/>
    <dgm:cxn modelId="{9ECE5964-3B92-4E6A-A828-3B72914A1973}" type="presOf" srcId="{091E5520-C0DE-44B3-8C9B-059126DFA0E5}" destId="{C66A86B6-DDD3-43E5-A766-D6C99A3E7E74}" srcOrd="1" destOrd="0" presId="urn:microsoft.com/office/officeart/2005/8/layout/process4"/>
    <dgm:cxn modelId="{CC11B928-D9DB-4B1D-AC7C-E6BA970069B4}"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80EF3135-CF6B-40B7-8071-A4247CFA9A07}" type="presParOf" srcId="{5A6EF1EA-5C6C-489E-9961-1364E9D136B3}" destId="{1214803B-6DA6-408C-BDAF-86CA5457B20E}" srcOrd="0" destOrd="0" presId="urn:microsoft.com/office/officeart/2005/8/layout/process4"/>
    <dgm:cxn modelId="{23A41355-380B-4854-BC10-0F50676C5E0E}" type="presParOf" srcId="{1214803B-6DA6-408C-BDAF-86CA5457B20E}" destId="{D4B77845-9309-4727-9212-2037054987BE}" srcOrd="0" destOrd="0" presId="urn:microsoft.com/office/officeart/2005/8/layout/process4"/>
    <dgm:cxn modelId="{1C081A86-86B7-48CD-B6E0-86792F0E20B5}" type="presParOf" srcId="{1214803B-6DA6-408C-BDAF-86CA5457B20E}" destId="{C8AAFE37-FC5E-476A-9C02-EF78A1E242F5}" srcOrd="1" destOrd="0" presId="urn:microsoft.com/office/officeart/2005/8/layout/process4"/>
    <dgm:cxn modelId="{06EAFE58-7562-4DB5-B172-0F782658661B}" type="presParOf" srcId="{1214803B-6DA6-408C-BDAF-86CA5457B20E}" destId="{BFCFA7BE-8EDB-4504-8283-2E6C5E0D35C5}" srcOrd="2" destOrd="0" presId="urn:microsoft.com/office/officeart/2005/8/layout/process4"/>
    <dgm:cxn modelId="{A26FEBD4-349A-4D81-B644-BB4EB33B2853}" type="presParOf" srcId="{BFCFA7BE-8EDB-4504-8283-2E6C5E0D35C5}" destId="{0425A4AB-5A0F-47F1-9401-20008695BC85}" srcOrd="0" destOrd="0" presId="urn:microsoft.com/office/officeart/2005/8/layout/process4"/>
    <dgm:cxn modelId="{B9622934-20FC-4148-944D-571F1EBBADE2}" type="presParOf" srcId="{BFCFA7BE-8EDB-4504-8283-2E6C5E0D35C5}" destId="{15712139-693E-4646-9A5C-CBE4A43B6760}" srcOrd="1" destOrd="0" presId="urn:microsoft.com/office/officeart/2005/8/layout/process4"/>
    <dgm:cxn modelId="{0B8FEAC3-E980-4A72-A688-8EF162E0D437}" type="presParOf" srcId="{5A6EF1EA-5C6C-489E-9961-1364E9D136B3}" destId="{5DFF6B22-10A5-4F09-877A-C84370401AFA}" srcOrd="1" destOrd="0" presId="urn:microsoft.com/office/officeart/2005/8/layout/process4"/>
    <dgm:cxn modelId="{FEE48E41-8740-48AD-842F-31377AA317DF}" type="presParOf" srcId="{5A6EF1EA-5C6C-489E-9961-1364E9D136B3}" destId="{85B22235-0618-4EEC-9851-A3ABB039BB6A}" srcOrd="2" destOrd="0" presId="urn:microsoft.com/office/officeart/2005/8/layout/process4"/>
    <dgm:cxn modelId="{158F1908-B39F-4F37-9BB0-56E8962D9123}" type="presParOf" srcId="{85B22235-0618-4EEC-9851-A3ABB039BB6A}" destId="{F3422F89-CF12-493D-AA06-9270E99C9D36}" srcOrd="0" destOrd="0" presId="urn:microsoft.com/office/officeart/2005/8/layout/process4"/>
    <dgm:cxn modelId="{FE64EF30-9E1A-4E2A-9134-CEDCC3A6D3C2}" type="presParOf" srcId="{85B22235-0618-4EEC-9851-A3ABB039BB6A}" destId="{C66A86B6-DDD3-43E5-A766-D6C99A3E7E74}" srcOrd="1" destOrd="0" presId="urn:microsoft.com/office/officeart/2005/8/layout/process4"/>
    <dgm:cxn modelId="{4E64EE99-DF16-46C1-AF49-26481BF0D18D}" type="presParOf" srcId="{85B22235-0618-4EEC-9851-A3ABB039BB6A}" destId="{43A9EC5C-7EEB-4CCC-AEA3-4BEC9E703421}" srcOrd="2" destOrd="0" presId="urn:microsoft.com/office/officeart/2005/8/layout/process4"/>
    <dgm:cxn modelId="{388DABFC-9B6B-479A-A247-FBC1586FAE5E}" type="presParOf" srcId="{43A9EC5C-7EEB-4CCC-AEA3-4BEC9E703421}" destId="{41FF585B-8EA3-4E4D-83AC-8812437BE154}" srcOrd="0" destOrd="0" presId="urn:microsoft.com/office/officeart/2005/8/layout/process4"/>
    <dgm:cxn modelId="{8CA023C0-DA59-49E6-A93E-A8F62DAE9475}" type="presParOf" srcId="{43A9EC5C-7EEB-4CCC-AEA3-4BEC9E703421}" destId="{F4B0FF60-D52C-4276-98F7-E3C19D50F9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9624-DC33-4B8C-8644-8AE60CC3ECE7}">
      <dsp:nvSpPr>
        <dsp:cNvPr id="0" name=""/>
        <dsp:cNvSpPr/>
      </dsp:nvSpPr>
      <dsp:spPr>
        <a:xfrm>
          <a:off x="0" y="0"/>
          <a:ext cx="5976664" cy="59766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54E7A-3B25-48F0-8F86-048E26CBD75F}">
      <dsp:nvSpPr>
        <dsp:cNvPr id="0" name=""/>
        <dsp:cNvSpPr/>
      </dsp:nvSpPr>
      <dsp:spPr>
        <a:xfrm>
          <a:off x="1740942" y="460061"/>
          <a:ext cx="6893128" cy="6386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1. Бюджетный кодекс Российской Федерации</a:t>
          </a:r>
          <a:endParaRPr lang="ru-RU" sz="2000" b="1" kern="1200" dirty="0"/>
        </a:p>
      </dsp:txBody>
      <dsp:txXfrm>
        <a:off x="1772116" y="491235"/>
        <a:ext cx="6830780" cy="576261"/>
      </dsp:txXfrm>
    </dsp:sp>
    <dsp:sp modelId="{D0BA7630-7104-4EC2-AFE2-255C8A3890B5}">
      <dsp:nvSpPr>
        <dsp:cNvPr id="0" name=""/>
        <dsp:cNvSpPr/>
      </dsp:nvSpPr>
      <dsp:spPr>
        <a:xfrm>
          <a:off x="1812967" y="1323121"/>
          <a:ext cx="6839673" cy="568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2. Налоговый кодекс Российской Федерации</a:t>
          </a:r>
          <a:endParaRPr lang="ru-RU" sz="2000" b="1" kern="1200" dirty="0"/>
        </a:p>
      </dsp:txBody>
      <dsp:txXfrm>
        <a:off x="1840743" y="1350897"/>
        <a:ext cx="6784121" cy="513438"/>
      </dsp:txXfrm>
    </dsp:sp>
    <dsp:sp modelId="{71B75EAD-C591-43F4-8DF4-2DEB2B03EFBD}">
      <dsp:nvSpPr>
        <dsp:cNvPr id="0" name=""/>
        <dsp:cNvSpPr/>
      </dsp:nvSpPr>
      <dsp:spPr>
        <a:xfrm>
          <a:off x="1812967" y="2116564"/>
          <a:ext cx="6841848" cy="1255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3.  Федеральный закон от 06.10.2003. № 131-ФЗ «Об общих принципах организации местного самоуправления в Российской Федерации»</a:t>
          </a:r>
          <a:endParaRPr lang="ru-RU" sz="2000" b="1" kern="1200" dirty="0"/>
        </a:p>
      </dsp:txBody>
      <dsp:txXfrm>
        <a:off x="1874272" y="2177869"/>
        <a:ext cx="6719238" cy="1133239"/>
      </dsp:txXfrm>
    </dsp:sp>
    <dsp:sp modelId="{E538E7AF-6976-4AB0-8043-60D9C7A91A39}">
      <dsp:nvSpPr>
        <dsp:cNvPr id="0" name=""/>
        <dsp:cNvSpPr/>
      </dsp:nvSpPr>
      <dsp:spPr>
        <a:xfrm>
          <a:off x="1843133" y="3586173"/>
          <a:ext cx="6809488" cy="4826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4. Устав муниципального образования </a:t>
          </a:r>
          <a:r>
            <a:rPr lang="ru-RU" sz="2000" b="1" kern="1200" dirty="0" err="1" smtClean="0"/>
            <a:t>п.Боровский</a:t>
          </a:r>
          <a:endParaRPr lang="ru-RU" sz="2000" b="1" kern="1200" dirty="0"/>
        </a:p>
      </dsp:txBody>
      <dsp:txXfrm>
        <a:off x="1866695" y="3609735"/>
        <a:ext cx="6762364" cy="435538"/>
      </dsp:txXfrm>
    </dsp:sp>
    <dsp:sp modelId="{C36EDBAE-6A62-418A-BB49-15A121AF898B}">
      <dsp:nvSpPr>
        <dsp:cNvPr id="0" name=""/>
        <dsp:cNvSpPr/>
      </dsp:nvSpPr>
      <dsp:spPr>
        <a:xfrm>
          <a:off x="1812967" y="4337788"/>
          <a:ext cx="6871995" cy="11997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5. Положение о бюджетном процессе в муниципальном образовании  поселок Боровский, утвержденное решением </a:t>
          </a:r>
          <a:r>
            <a:rPr lang="ru-RU" sz="2000" b="1" kern="1200" dirty="0" err="1" smtClean="0"/>
            <a:t>Боровской</a:t>
          </a:r>
          <a:r>
            <a:rPr lang="ru-RU" sz="2000" b="1" kern="1200" dirty="0" smtClean="0"/>
            <a:t> поселковой Думы от 29.05.2013 № 361</a:t>
          </a:r>
          <a:endParaRPr lang="ru-RU" sz="2000" b="1" kern="1200" dirty="0"/>
        </a:p>
      </dsp:txBody>
      <dsp:txXfrm>
        <a:off x="1871536" y="4396357"/>
        <a:ext cx="6754857" cy="1082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544873"/>
          <a:ext cx="8496944" cy="290142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Ожидаемые    конечные    результаты    реализации программы               </a:t>
          </a:r>
          <a:endParaRPr lang="ru-RU" sz="3600" kern="1200" dirty="0"/>
        </a:p>
      </dsp:txBody>
      <dsp:txXfrm>
        <a:off x="0" y="2544873"/>
        <a:ext cx="8496944" cy="1566768"/>
      </dsp:txXfrm>
    </dsp:sp>
    <dsp:sp modelId="{0DF2EA5F-1D72-474B-8A1E-2A786403A084}">
      <dsp:nvSpPr>
        <dsp:cNvPr id="0" name=""/>
        <dsp:cNvSpPr/>
      </dsp:nvSpPr>
      <dsp:spPr>
        <a:xfrm>
          <a:off x="0" y="4362440"/>
          <a:ext cx="8496944" cy="133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b="1" kern="1200" dirty="0" smtClean="0"/>
            <a:t>Доля имущества, относящегося к объектам недвижимости на которые зарегистрировано право муниципальной собственности до 100 %</a:t>
          </a:r>
          <a:endParaRPr lang="ru-RU" sz="2400" kern="1200" dirty="0"/>
        </a:p>
      </dsp:txBody>
      <dsp:txXfrm>
        <a:off x="0" y="4362440"/>
        <a:ext cx="8496944" cy="1334654"/>
      </dsp:txXfrm>
    </dsp:sp>
    <dsp:sp modelId="{C66A86B6-DDD3-43E5-A766-D6C99A3E7E74}">
      <dsp:nvSpPr>
        <dsp:cNvPr id="0" name=""/>
        <dsp:cNvSpPr/>
      </dsp:nvSpPr>
      <dsp:spPr>
        <a:xfrm rot="10800000">
          <a:off x="0" y="24604"/>
          <a:ext cx="8496944" cy="2894483"/>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Цель программы</a:t>
          </a:r>
          <a:endParaRPr lang="ru-RU" sz="3600" kern="1200" dirty="0"/>
        </a:p>
      </dsp:txBody>
      <dsp:txXfrm rot="-10800000">
        <a:off x="0" y="24604"/>
        <a:ext cx="8496944" cy="1015963"/>
      </dsp:txXfrm>
    </dsp:sp>
    <dsp:sp modelId="{41FF585B-8EA3-4E4D-83AC-8812437BE154}">
      <dsp:nvSpPr>
        <dsp:cNvPr id="0" name=""/>
        <dsp:cNvSpPr/>
      </dsp:nvSpPr>
      <dsp:spPr>
        <a:xfrm>
          <a:off x="0" y="1186961"/>
          <a:ext cx="8496944" cy="9411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Обеспечение эффективного управления муниципальной собственностью муниципального образования поселок Боровский </a:t>
          </a:r>
          <a:endParaRPr lang="ru-RU" sz="2000" b="1" kern="1200" dirty="0"/>
        </a:p>
      </dsp:txBody>
      <dsp:txXfrm>
        <a:off x="0" y="1186961"/>
        <a:ext cx="8496944" cy="94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Ожидаемые    конечные    результаты    реализации программы               </a:t>
          </a:r>
          <a:endParaRPr lang="ru-RU" sz="33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kern="1200" dirty="0" smtClean="0"/>
            <a:t>1. Увеличение количества призывников, направленных на службу в Российскую армию  до человек до 35 человек</a:t>
          </a:r>
        </a:p>
        <a:p>
          <a:pPr lvl="0" algn="ctr" defTabSz="1066800">
            <a:lnSpc>
              <a:spcPct val="90000"/>
            </a:lnSpc>
            <a:spcBef>
              <a:spcPct val="0"/>
            </a:spcBef>
            <a:spcAft>
              <a:spcPct val="35000"/>
            </a:spcAft>
          </a:pPr>
          <a:r>
            <a:rPr lang="ru-RU" sz="2400" kern="1200" dirty="0" smtClean="0"/>
            <a:t>2. Уменьшение количества уклонистов от службы до человек в Российской армии до 8 человек</a:t>
          </a:r>
          <a:endParaRPr lang="ru-RU" sz="2400"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Цель программы</a:t>
          </a:r>
          <a:endParaRPr lang="ru-RU" sz="33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kern="1200" dirty="0"/>
        </a:p>
      </dsp:txBody>
      <dsp:txXfrm>
        <a:off x="0" y="1114049"/>
        <a:ext cx="8496944" cy="8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Ожидаемые    конечные    результаты    реализации программы               </a:t>
          </a:r>
          <a:endParaRPr lang="ru-RU" sz="33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1.снижение количества пожаров, исключение случаев гибели и травматизма людей при пожарах и сокращение материального ущерба;</a:t>
          </a:r>
        </a:p>
        <a:p>
          <a:pPr lvl="0" algn="just" defTabSz="800100">
            <a:lnSpc>
              <a:spcPct val="90000"/>
            </a:lnSpc>
            <a:spcBef>
              <a:spcPct val="0"/>
            </a:spcBef>
            <a:spcAft>
              <a:spcPct val="35000"/>
            </a:spcAft>
          </a:pPr>
          <a:r>
            <a:rPr lang="ru-RU" sz="1800" b="1" kern="1200" dirty="0" smtClean="0"/>
            <a:t>2.снижение общего уровня рисков возникновения чрезвычайных ситуаций природного и техногенного характера;</a:t>
          </a:r>
        </a:p>
        <a:p>
          <a:pPr lvl="0" algn="just" defTabSz="800100">
            <a:lnSpc>
              <a:spcPct val="90000"/>
            </a:lnSpc>
            <a:spcBef>
              <a:spcPct val="0"/>
            </a:spcBef>
            <a:spcAft>
              <a:spcPct val="35000"/>
            </a:spcAft>
          </a:pPr>
          <a:r>
            <a:rPr lang="ru-RU" sz="1800" b="1" kern="1200"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Цель программы</a:t>
          </a:r>
          <a:endParaRPr lang="ru-RU" sz="33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Повысить уровень безопасности жизнедеятельности населения поселка Боровский</a:t>
          </a:r>
          <a:endParaRPr lang="ru-RU" sz="2000" b="1" kern="1200" dirty="0"/>
        </a:p>
      </dsp:txBody>
      <dsp:txXfrm>
        <a:off x="0" y="1114049"/>
        <a:ext cx="8496944" cy="883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904944"/>
          <a:ext cx="8640959" cy="107448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Ожидаемые    конечные    результаты    реализации программы               </a:t>
          </a:r>
          <a:endParaRPr lang="ru-RU" sz="2000" kern="1200" dirty="0"/>
        </a:p>
      </dsp:txBody>
      <dsp:txXfrm>
        <a:off x="0" y="2904944"/>
        <a:ext cx="8640959" cy="580221"/>
      </dsp:txXfrm>
    </dsp:sp>
    <dsp:sp modelId="{B031C73B-B474-4BE6-B244-6B81C149C2E6}">
      <dsp:nvSpPr>
        <dsp:cNvPr id="0" name=""/>
        <dsp:cNvSpPr/>
      </dsp:nvSpPr>
      <dsp:spPr>
        <a:xfrm>
          <a:off x="105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t>Единое управление комплексным благоустройством</a:t>
          </a:r>
          <a:endParaRPr lang="ru-RU" sz="900" b="1" kern="1200" dirty="0"/>
        </a:p>
      </dsp:txBody>
      <dsp:txXfrm>
        <a:off x="1054" y="3630627"/>
        <a:ext cx="863884" cy="2126135"/>
      </dsp:txXfrm>
    </dsp:sp>
    <dsp:sp modelId="{FC68AF90-7A3F-4D39-A5FB-C33EB71EE7D5}">
      <dsp:nvSpPr>
        <dsp:cNvPr id="0" name=""/>
        <dsp:cNvSpPr/>
      </dsp:nvSpPr>
      <dsp:spPr>
        <a:xfrm>
          <a:off x="86493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Определение перспективы улучшения благоустройства</a:t>
          </a:r>
          <a:endParaRPr lang="ru-RU" sz="1000" b="1" kern="1200" dirty="0"/>
        </a:p>
      </dsp:txBody>
      <dsp:txXfrm>
        <a:off x="864939" y="3630627"/>
        <a:ext cx="863884" cy="2126135"/>
      </dsp:txXfrm>
    </dsp:sp>
    <dsp:sp modelId="{34E9A9A9-CD89-4B25-A625-B413F5F39CC2}">
      <dsp:nvSpPr>
        <dsp:cNvPr id="0" name=""/>
        <dsp:cNvSpPr/>
      </dsp:nvSpPr>
      <dsp:spPr>
        <a:xfrm>
          <a:off x="172882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ru-RU" sz="1100" b="1" kern="1200" dirty="0" smtClean="0"/>
            <a:t>Улучшение состояния территории </a:t>
          </a:r>
          <a:r>
            <a:rPr lang="ru-RU" sz="1100" kern="1200" dirty="0" smtClean="0"/>
            <a:t>  </a:t>
          </a:r>
          <a:endParaRPr lang="ru-RU" sz="1100" kern="1200" dirty="0"/>
        </a:p>
      </dsp:txBody>
      <dsp:txXfrm>
        <a:off x="1728824" y="3630627"/>
        <a:ext cx="863884" cy="2126135"/>
      </dsp:txXfrm>
    </dsp:sp>
    <dsp:sp modelId="{F1DF4E43-FEE3-4AA9-BD4C-BEF2F9F2E4FD}">
      <dsp:nvSpPr>
        <dsp:cNvPr id="0" name=""/>
        <dsp:cNvSpPr/>
      </dsp:nvSpPr>
      <dsp:spPr>
        <a:xfrm>
          <a:off x="259270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Привитие жителям муниципального образования любви и уважения к своему поселку, к соблюдению чистоты и порядка</a:t>
          </a:r>
          <a:endParaRPr lang="ru-RU" sz="1000" b="1" kern="1200" dirty="0"/>
        </a:p>
      </dsp:txBody>
      <dsp:txXfrm>
        <a:off x="2592709" y="3630627"/>
        <a:ext cx="863884" cy="2126135"/>
      </dsp:txXfrm>
    </dsp:sp>
    <dsp:sp modelId="{498192A2-6538-4AB8-A650-B0C79C7DC5F9}">
      <dsp:nvSpPr>
        <dsp:cNvPr id="0" name=""/>
        <dsp:cNvSpPr/>
      </dsp:nvSpPr>
      <dsp:spPr>
        <a:xfrm>
          <a:off x="3441735" y="3629181"/>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Совершенствование эстетического состояния территории</a:t>
          </a:r>
          <a:r>
            <a:rPr lang="ru-RU" sz="1000" kern="1200" dirty="0" smtClean="0"/>
            <a:t>;</a:t>
          </a:r>
          <a:endParaRPr lang="ru-RU" sz="1000" kern="1200" dirty="0"/>
        </a:p>
      </dsp:txBody>
      <dsp:txXfrm>
        <a:off x="3441735" y="3629181"/>
        <a:ext cx="863884" cy="2126135"/>
      </dsp:txXfrm>
    </dsp:sp>
    <dsp:sp modelId="{DFE9983C-6EBC-4302-ABB5-5774EA40AE7D}">
      <dsp:nvSpPr>
        <dsp:cNvPr id="0" name=""/>
        <dsp:cNvSpPr/>
      </dsp:nvSpPr>
      <dsp:spPr>
        <a:xfrm>
          <a:off x="432047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площади благоустроенных зелёных насаждений в поселении;</a:t>
          </a:r>
          <a:endParaRPr lang="ru-RU" sz="1000" b="1" kern="1200" dirty="0"/>
        </a:p>
      </dsp:txBody>
      <dsp:txXfrm>
        <a:off x="4320479" y="3630627"/>
        <a:ext cx="863884" cy="2126135"/>
      </dsp:txXfrm>
    </dsp:sp>
    <dsp:sp modelId="{50B2C445-CB09-4DC1-A08F-31574DA966F9}">
      <dsp:nvSpPr>
        <dsp:cNvPr id="0" name=""/>
        <dsp:cNvSpPr/>
      </dsp:nvSpPr>
      <dsp:spPr>
        <a:xfrm>
          <a:off x="518436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количества высаживаемых деревьев</a:t>
          </a:r>
          <a:endParaRPr lang="ru-RU" sz="1000" b="1" kern="1200" dirty="0"/>
        </a:p>
      </dsp:txBody>
      <dsp:txXfrm>
        <a:off x="5184364" y="3630627"/>
        <a:ext cx="863884" cy="2126135"/>
      </dsp:txXfrm>
    </dsp:sp>
    <dsp:sp modelId="{D86A4351-8B78-4FE4-AC78-C8D10FE01630}">
      <dsp:nvSpPr>
        <dsp:cNvPr id="0" name=""/>
        <dsp:cNvSpPr/>
      </dsp:nvSpPr>
      <dsp:spPr>
        <a:xfrm>
          <a:off x="604824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Оснащение улиц указателями с названиями улиц и номерами домов;</a:t>
          </a:r>
          <a:endParaRPr lang="ru-RU" sz="1000" b="1" kern="1200" dirty="0"/>
        </a:p>
      </dsp:txBody>
      <dsp:txXfrm>
        <a:off x="6048249" y="3630627"/>
        <a:ext cx="863884" cy="2126135"/>
      </dsp:txXfrm>
    </dsp:sp>
    <dsp:sp modelId="{1540128D-8AB6-48B0-B5B4-2CD134A7E939}">
      <dsp:nvSpPr>
        <dsp:cNvPr id="0" name=""/>
        <dsp:cNvSpPr/>
      </dsp:nvSpPr>
      <dsp:spPr>
        <a:xfrm>
          <a:off x="691213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протяженности уличного освещения поселения</a:t>
          </a:r>
          <a:endParaRPr lang="ru-RU" sz="1000" b="1" kern="1200" dirty="0"/>
        </a:p>
      </dsp:txBody>
      <dsp:txXfrm>
        <a:off x="6912134" y="3630627"/>
        <a:ext cx="863884" cy="2126135"/>
      </dsp:txXfrm>
    </dsp:sp>
    <dsp:sp modelId="{6F6C5329-EABC-4C3F-A20A-9FFFBD01964A}">
      <dsp:nvSpPr>
        <dsp:cNvPr id="0" name=""/>
        <dsp:cNvSpPr/>
      </dsp:nvSpPr>
      <dsp:spPr>
        <a:xfrm>
          <a:off x="777601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Повышение уровня благоустройства дворовых территорий-</a:t>
          </a:r>
          <a:endParaRPr lang="ru-RU" sz="1000" b="1" kern="1200" dirty="0"/>
        </a:p>
      </dsp:txBody>
      <dsp:txXfrm>
        <a:off x="7776019" y="3630627"/>
        <a:ext cx="863884" cy="2126135"/>
      </dsp:txXfrm>
    </dsp:sp>
    <dsp:sp modelId="{C66A86B6-DDD3-43E5-A766-D6C99A3E7E74}">
      <dsp:nvSpPr>
        <dsp:cNvPr id="0" name=""/>
        <dsp:cNvSpPr/>
      </dsp:nvSpPr>
      <dsp:spPr>
        <a:xfrm rot="10800000">
          <a:off x="0" y="161400"/>
          <a:ext cx="8640959" cy="3069176"/>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Цель программы</a:t>
          </a:r>
          <a:endParaRPr lang="ru-RU" sz="2000" kern="1200" dirty="0"/>
        </a:p>
      </dsp:txBody>
      <dsp:txXfrm rot="-10800000">
        <a:off x="0" y="161400"/>
        <a:ext cx="8640959" cy="1077280"/>
      </dsp:txXfrm>
    </dsp:sp>
    <dsp:sp modelId="{41FF585B-8EA3-4E4D-83AC-8812437BE154}">
      <dsp:nvSpPr>
        <dsp:cNvPr id="0" name=""/>
        <dsp:cNvSpPr/>
      </dsp:nvSpPr>
      <dsp:spPr>
        <a:xfrm>
          <a:off x="0" y="888711"/>
          <a:ext cx="8640959" cy="149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kern="1200" dirty="0"/>
        </a:p>
      </dsp:txBody>
      <dsp:txXfrm>
        <a:off x="0" y="888711"/>
        <a:ext cx="8640959" cy="1499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1790740"/>
          <a:ext cx="8496944" cy="305886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ru-RU" sz="2700" kern="1200" dirty="0" smtClean="0"/>
            <a:t>Ожидаемые    конечные    результаты    реализации программы               </a:t>
          </a:r>
          <a:endParaRPr lang="ru-RU" sz="2700" kern="1200" dirty="0"/>
        </a:p>
      </dsp:txBody>
      <dsp:txXfrm>
        <a:off x="0" y="1790740"/>
        <a:ext cx="8496944" cy="1651786"/>
      </dsp:txXfrm>
    </dsp:sp>
    <dsp:sp modelId="{0DF2EA5F-1D72-474B-8A1E-2A786403A084}">
      <dsp:nvSpPr>
        <dsp:cNvPr id="0" name=""/>
        <dsp:cNvSpPr/>
      </dsp:nvSpPr>
      <dsp:spPr>
        <a:xfrm>
          <a:off x="0" y="3028050"/>
          <a:ext cx="8496944" cy="25331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ru-RU" sz="1400" kern="1200" dirty="0" smtClean="0"/>
            <a:t>- работа клуба молодых семей на постоянной основе;</a:t>
          </a:r>
        </a:p>
        <a:p>
          <a:pPr lvl="0" algn="just" defTabSz="622300">
            <a:lnSpc>
              <a:spcPct val="90000"/>
            </a:lnSpc>
            <a:spcBef>
              <a:spcPct val="0"/>
            </a:spcBef>
            <a:spcAft>
              <a:spcPct val="35000"/>
            </a:spcAft>
          </a:pPr>
          <a:r>
            <a:rPr lang="ru-RU" sz="1400" kern="1200" dirty="0" smtClean="0"/>
            <a:t>- увеличение количества молодежи участвующей в волонтерской деятельности на постоянной основе до 40 человек;</a:t>
          </a:r>
        </a:p>
        <a:p>
          <a:pPr lvl="0" algn="just" defTabSz="622300">
            <a:lnSpc>
              <a:spcPct val="90000"/>
            </a:lnSpc>
            <a:spcBef>
              <a:spcPct val="0"/>
            </a:spcBef>
            <a:spcAft>
              <a:spcPct val="35000"/>
            </a:spcAft>
          </a:pPr>
          <a:r>
            <a:rPr lang="ru-RU" sz="1400" kern="1200" dirty="0" smtClean="0"/>
            <a:t>- увеличение доли молодежи, занимающейся в организованных группах </a:t>
          </a:r>
        </a:p>
        <a:p>
          <a:pPr lvl="0" algn="just" defTabSz="622300">
            <a:lnSpc>
              <a:spcPct val="90000"/>
            </a:lnSpc>
            <a:spcBef>
              <a:spcPct val="0"/>
            </a:spcBef>
            <a:spcAft>
              <a:spcPct val="35000"/>
            </a:spcAft>
          </a:pPr>
          <a:r>
            <a:rPr lang="ru-RU" sz="1400" kern="1200" dirty="0" smtClean="0"/>
            <a:t>(отрядах, классах) по гражданско - патриотическому воспитанию до 25 человек; </a:t>
          </a:r>
        </a:p>
        <a:p>
          <a:pPr lvl="0" algn="just" defTabSz="622300">
            <a:lnSpc>
              <a:spcPct val="90000"/>
            </a:lnSpc>
            <a:spcBef>
              <a:spcPct val="0"/>
            </a:spcBef>
            <a:spcAft>
              <a:spcPct val="35000"/>
            </a:spcAft>
          </a:pPr>
          <a:r>
            <a:rPr lang="ru-RU" sz="1400" kern="1200" dirty="0" smtClean="0"/>
            <a:t>- увеличение количества временно трудоустроенной молодежи в возрасте от 14 до 17 лет до 463 человек в год.</a:t>
          </a:r>
        </a:p>
        <a:p>
          <a:pPr lvl="0" algn="just" defTabSz="622300">
            <a:lnSpc>
              <a:spcPct val="90000"/>
            </a:lnSpc>
            <a:spcBef>
              <a:spcPct val="0"/>
            </a:spcBef>
            <a:spcAft>
              <a:spcPct val="35000"/>
            </a:spcAft>
          </a:pPr>
          <a:r>
            <a:rPr lang="ru-RU" sz="1400" kern="1200" dirty="0" smtClean="0"/>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kern="1200" dirty="0">
            <a:latin typeface="Arial" pitchFamily="34" charset="0"/>
            <a:cs typeface="Arial" pitchFamily="34" charset="0"/>
          </a:endParaRPr>
        </a:p>
      </dsp:txBody>
      <dsp:txXfrm>
        <a:off x="0" y="3028050"/>
        <a:ext cx="8496944" cy="2533105"/>
      </dsp:txXfrm>
    </dsp:sp>
    <dsp:sp modelId="{C66A86B6-DDD3-43E5-A766-D6C99A3E7E74}">
      <dsp:nvSpPr>
        <dsp:cNvPr id="0" name=""/>
        <dsp:cNvSpPr/>
      </dsp:nvSpPr>
      <dsp:spPr>
        <a:xfrm rot="10800000">
          <a:off x="0" y="26048"/>
          <a:ext cx="8496944" cy="2241474"/>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ru-RU" sz="2700" kern="1200" dirty="0" smtClean="0"/>
            <a:t>Цель программы</a:t>
          </a:r>
          <a:endParaRPr lang="ru-RU" sz="2700" kern="1200" dirty="0"/>
        </a:p>
      </dsp:txBody>
      <dsp:txXfrm rot="-10800000">
        <a:off x="0" y="26048"/>
        <a:ext cx="8496944" cy="786757"/>
      </dsp:txXfrm>
    </dsp:sp>
    <dsp:sp modelId="{41FF585B-8EA3-4E4D-83AC-8812437BE154}">
      <dsp:nvSpPr>
        <dsp:cNvPr id="0" name=""/>
        <dsp:cNvSpPr/>
      </dsp:nvSpPr>
      <dsp:spPr>
        <a:xfrm>
          <a:off x="0" y="591216"/>
          <a:ext cx="8496944" cy="9922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kern="1200" dirty="0"/>
        </a:p>
      </dsp:txBody>
      <dsp:txXfrm>
        <a:off x="0" y="591216"/>
        <a:ext cx="8496944" cy="992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35689"/>
          <a:ext cx="8496944" cy="292089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kern="1200" dirty="0" smtClean="0"/>
            <a:t>Ожидаемые    конечные    результаты    реализации программы               </a:t>
          </a:r>
          <a:endParaRPr lang="ru-RU" sz="2800" kern="1200" dirty="0"/>
        </a:p>
      </dsp:txBody>
      <dsp:txXfrm>
        <a:off x="0" y="2335689"/>
        <a:ext cx="8496944" cy="1577283"/>
      </dsp:txXfrm>
    </dsp:sp>
    <dsp:sp modelId="{0DF2EA5F-1D72-474B-8A1E-2A786403A084}">
      <dsp:nvSpPr>
        <dsp:cNvPr id="0" name=""/>
        <dsp:cNvSpPr/>
      </dsp:nvSpPr>
      <dsp:spPr>
        <a:xfrm>
          <a:off x="0" y="4108142"/>
          <a:ext cx="8496944" cy="9562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Процент приведения в нормативное состояние  дорожно-уличной сети -95%</a:t>
          </a:r>
          <a:endParaRPr lang="ru-RU" sz="1800" b="1" kern="1200" dirty="0"/>
        </a:p>
      </dsp:txBody>
      <dsp:txXfrm>
        <a:off x="0" y="4108142"/>
        <a:ext cx="8496944" cy="956221"/>
      </dsp:txXfrm>
    </dsp:sp>
    <dsp:sp modelId="{C66A86B6-DDD3-43E5-A766-D6C99A3E7E74}">
      <dsp:nvSpPr>
        <dsp:cNvPr id="0" name=""/>
        <dsp:cNvSpPr/>
      </dsp:nvSpPr>
      <dsp:spPr>
        <a:xfrm rot="10800000">
          <a:off x="0" y="24910"/>
          <a:ext cx="8496944" cy="2376940"/>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24910"/>
        <a:ext cx="8496944" cy="834305"/>
      </dsp:txXfrm>
    </dsp:sp>
    <dsp:sp modelId="{41FF585B-8EA3-4E4D-83AC-8812437BE154}">
      <dsp:nvSpPr>
        <dsp:cNvPr id="0" name=""/>
        <dsp:cNvSpPr/>
      </dsp:nvSpPr>
      <dsp:spPr>
        <a:xfrm>
          <a:off x="0" y="924967"/>
          <a:ext cx="8496944" cy="9474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Содержание дорожно-транспортной сети поселка Боровский</a:t>
          </a:r>
          <a:endParaRPr lang="ru-RU" sz="2000" b="1" kern="1200" dirty="0"/>
        </a:p>
      </dsp:txBody>
      <dsp:txXfrm>
        <a:off x="0" y="924967"/>
        <a:ext cx="8496944" cy="947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17C5-22DB-4862-8737-40597E645CF3}">
      <dsp:nvSpPr>
        <dsp:cNvPr id="0" name=""/>
        <dsp:cNvSpPr/>
      </dsp:nvSpPr>
      <dsp:spPr>
        <a:xfrm>
          <a:off x="0" y="2838829"/>
          <a:ext cx="2650137" cy="20835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Бюджетном послании Президента Российской Федерации</a:t>
          </a:r>
          <a:endParaRPr lang="ru-RU" sz="1600" kern="1200" dirty="0"/>
        </a:p>
      </dsp:txBody>
      <dsp:txXfrm rot="16200000">
        <a:off x="-589261" y="3428091"/>
        <a:ext cx="1708550" cy="530027"/>
      </dsp:txXfrm>
    </dsp:sp>
    <dsp:sp modelId="{D7781977-F56F-4E39-AF73-7AD8473EFAC0}">
      <dsp:nvSpPr>
        <dsp:cNvPr id="0" name=""/>
        <dsp:cNvSpPr/>
      </dsp:nvSpPr>
      <dsp:spPr>
        <a:xfrm>
          <a:off x="523318" y="2838829"/>
          <a:ext cx="1974352" cy="2083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523318" y="2838829"/>
        <a:ext cx="1974352" cy="2083597"/>
      </dsp:txXfrm>
    </dsp:sp>
    <dsp:sp modelId="{BEAEE7FC-6617-44BF-A6B2-286E37BB3DD0}">
      <dsp:nvSpPr>
        <dsp:cNvPr id="0" name=""/>
        <dsp:cNvSpPr/>
      </dsp:nvSpPr>
      <dsp:spPr>
        <a:xfrm>
          <a:off x="2722337" y="2838829"/>
          <a:ext cx="2557603" cy="207374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Прогнозе социально-экономического развития поселка Боровский</a:t>
          </a:r>
          <a:endParaRPr lang="ru-RU" sz="1600" kern="1200" dirty="0"/>
        </a:p>
      </dsp:txBody>
      <dsp:txXfrm rot="16200000">
        <a:off x="2127861" y="3433305"/>
        <a:ext cx="1700471" cy="511520"/>
      </dsp:txXfrm>
    </dsp:sp>
    <dsp:sp modelId="{790A687F-9EDB-43CD-929A-135449432186}">
      <dsp:nvSpPr>
        <dsp:cNvPr id="0" name=""/>
        <dsp:cNvSpPr/>
      </dsp:nvSpPr>
      <dsp:spPr>
        <a:xfrm rot="16200000" flipH="1">
          <a:off x="2638751" y="4168402"/>
          <a:ext cx="93940" cy="5835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3EEFC-C193-4B0C-9934-023B39F79A27}">
      <dsp:nvSpPr>
        <dsp:cNvPr id="0" name=""/>
        <dsp:cNvSpPr/>
      </dsp:nvSpPr>
      <dsp:spPr>
        <a:xfrm>
          <a:off x="3233858" y="2838829"/>
          <a:ext cx="1905414" cy="20737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3233858" y="2838829"/>
        <a:ext cx="1905414" cy="2073745"/>
      </dsp:txXfrm>
    </dsp:sp>
    <dsp:sp modelId="{9CDDE8AA-2785-473D-9AB4-E7D52781025C}">
      <dsp:nvSpPr>
        <dsp:cNvPr id="0" name=""/>
        <dsp:cNvSpPr/>
      </dsp:nvSpPr>
      <dsp:spPr>
        <a:xfrm>
          <a:off x="5353267" y="2832722"/>
          <a:ext cx="2557603" cy="210210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t>Муниципальных программах поселка Боровский</a:t>
          </a:r>
          <a:endParaRPr lang="ru-RU" sz="1600" kern="1200" dirty="0"/>
        </a:p>
      </dsp:txBody>
      <dsp:txXfrm rot="16200000">
        <a:off x="4747164" y="3438824"/>
        <a:ext cx="1723725" cy="511520"/>
      </dsp:txXfrm>
    </dsp:sp>
    <dsp:sp modelId="{6C2C8566-1B30-4858-B4C7-CAC427803DFB}">
      <dsp:nvSpPr>
        <dsp:cNvPr id="0" name=""/>
        <dsp:cNvSpPr/>
      </dsp:nvSpPr>
      <dsp:spPr>
        <a:xfrm rot="16200000" flipV="1">
          <a:off x="5354492" y="4161946"/>
          <a:ext cx="66747" cy="4362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8BA2-1C5E-45CA-9DEA-D70278A4C074}">
      <dsp:nvSpPr>
        <dsp:cNvPr id="0" name=""/>
        <dsp:cNvSpPr/>
      </dsp:nvSpPr>
      <dsp:spPr>
        <a:xfrm>
          <a:off x="5864788" y="2832722"/>
          <a:ext cx="1905414" cy="2102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b="1" kern="1200" dirty="0"/>
        </a:p>
      </dsp:txBody>
      <dsp:txXfrm>
        <a:off x="5864788" y="2832722"/>
        <a:ext cx="1905414" cy="210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DB69-4FD5-4F9C-A088-84FE50AB53F2}">
      <dsp:nvSpPr>
        <dsp:cNvPr id="0" name=""/>
        <dsp:cNvSpPr/>
      </dsp:nvSpPr>
      <dsp:spPr>
        <a:xfrm>
          <a:off x="0" y="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 местная администрация</a:t>
          </a:r>
          <a:endParaRPr lang="ru-RU" sz="1800" b="1" kern="1200" dirty="0"/>
        </a:p>
      </dsp:txBody>
      <dsp:txXfrm>
        <a:off x="42036" y="42036"/>
        <a:ext cx="8052832" cy="777048"/>
      </dsp:txXfrm>
    </dsp:sp>
    <dsp:sp modelId="{1B217600-5549-4946-912D-C642B35B0F1F}">
      <dsp:nvSpPr>
        <dsp:cNvPr id="0" name=""/>
        <dsp:cNvSpPr/>
      </dsp:nvSpPr>
      <dsp:spPr>
        <a:xfrm>
          <a:off x="0" y="10096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составляется и утверждается сроком на три года — очередной финансовый год и плановый период.</a:t>
          </a:r>
          <a:endParaRPr lang="ru-RU" sz="1800" b="1" kern="1200" dirty="0"/>
        </a:p>
      </dsp:txBody>
      <dsp:txXfrm>
        <a:off x="42036" y="1051636"/>
        <a:ext cx="8052832" cy="777048"/>
      </dsp:txXfrm>
    </dsp:sp>
    <dsp:sp modelId="{77A733E5-8931-472B-A7A8-4A8F3192AB71}">
      <dsp:nvSpPr>
        <dsp:cNvPr id="0" name=""/>
        <dsp:cNvSpPr/>
      </dsp:nvSpPr>
      <dsp:spPr>
        <a:xfrm>
          <a:off x="0" y="20032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Составление проекта бюджета основывается на</a:t>
          </a:r>
          <a:endParaRPr lang="ru-RU" sz="1800" b="1" kern="1200" dirty="0"/>
        </a:p>
      </dsp:txBody>
      <dsp:txXfrm>
        <a:off x="42036" y="2045236"/>
        <a:ext cx="8052832"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352E-95F5-46C3-A628-0F6A63750BAB}">
      <dsp:nvSpPr>
        <dsp:cNvPr id="0" name=""/>
        <dsp:cNvSpPr/>
      </dsp:nvSpPr>
      <dsp:spPr>
        <a:xfrm>
          <a:off x="-33782" y="456148"/>
          <a:ext cx="8734316"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Налоговые доходы</a:t>
          </a:r>
          <a:endParaRPr lang="ru-RU" sz="2400" b="1" kern="1200" dirty="0"/>
        </a:p>
      </dsp:txBody>
      <dsp:txXfrm>
        <a:off x="-33782" y="774160"/>
        <a:ext cx="8416304" cy="636025"/>
      </dsp:txXfrm>
    </dsp:sp>
    <dsp:sp modelId="{0CB16A5F-D337-4CD5-B63D-B6EDBFCFC6E4}">
      <dsp:nvSpPr>
        <dsp:cNvPr id="0" name=""/>
        <dsp:cNvSpPr/>
      </dsp:nvSpPr>
      <dsp:spPr>
        <a:xfrm>
          <a:off x="0" y="1368140"/>
          <a:ext cx="2448942" cy="31490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доходы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имущество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-Земельный налог </a:t>
          </a:r>
          <a:endParaRPr lang="ru-RU" sz="1800" b="0" kern="1200" dirty="0">
            <a:latin typeface="Arial" panose="020B0604020202020204" pitchFamily="34" charset="0"/>
            <a:cs typeface="Arial" panose="020B0604020202020204" pitchFamily="34" charset="0"/>
          </a:endParaRPr>
        </a:p>
      </dsp:txBody>
      <dsp:txXfrm>
        <a:off x="0" y="1368140"/>
        <a:ext cx="2448942" cy="3149005"/>
      </dsp:txXfrm>
    </dsp:sp>
    <dsp:sp modelId="{3E775962-4960-4C24-B07C-C31AC946F57A}">
      <dsp:nvSpPr>
        <dsp:cNvPr id="0" name=""/>
        <dsp:cNvSpPr/>
      </dsp:nvSpPr>
      <dsp:spPr>
        <a:xfrm>
          <a:off x="2497547" y="900097"/>
          <a:ext cx="6280594"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Неналоговые доходы</a:t>
          </a:r>
          <a:endParaRPr lang="ru-RU" sz="2400" b="1" kern="1200" dirty="0"/>
        </a:p>
      </dsp:txBody>
      <dsp:txXfrm>
        <a:off x="2497547" y="1218109"/>
        <a:ext cx="5962582" cy="636025"/>
      </dsp:txXfrm>
    </dsp:sp>
    <dsp:sp modelId="{A5CF51DB-3767-4C0F-960B-705FA989A5D3}">
      <dsp:nvSpPr>
        <dsp:cNvPr id="0" name=""/>
        <dsp:cNvSpPr/>
      </dsp:nvSpPr>
      <dsp:spPr>
        <a:xfrm>
          <a:off x="2497532" y="1728200"/>
          <a:ext cx="3214483" cy="40619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pPr lvl="0" algn="l" defTabSz="800100">
            <a:lnSpc>
              <a:spcPct val="90000"/>
            </a:lnSpc>
            <a:spcBef>
              <a:spcPct val="0"/>
            </a:spcBef>
            <a:spcAft>
              <a:spcPct val="35000"/>
            </a:spcAft>
          </a:pPr>
          <a:r>
            <a:rPr lang="ru-RU" sz="1800" kern="1200" dirty="0" smtClean="0"/>
            <a:t>-доходы от использования муниципального имущества;</a:t>
          </a:r>
        </a:p>
        <a:p>
          <a:pPr lvl="0" algn="l" defTabSz="800100">
            <a:lnSpc>
              <a:spcPct val="90000"/>
            </a:lnSpc>
            <a:spcBef>
              <a:spcPct val="0"/>
            </a:spcBef>
            <a:spcAft>
              <a:spcPct val="35000"/>
            </a:spcAft>
          </a:pPr>
          <a:r>
            <a:rPr lang="ru-RU" sz="1800" kern="1200" dirty="0" smtClean="0"/>
            <a:t>- доходы от продажи  муниципального имущества</a:t>
          </a:r>
        </a:p>
        <a:p>
          <a:pPr lvl="0" algn="l" defTabSz="800100">
            <a:lnSpc>
              <a:spcPct val="90000"/>
            </a:lnSpc>
            <a:spcBef>
              <a:spcPct val="0"/>
            </a:spcBef>
            <a:spcAft>
              <a:spcPct val="35000"/>
            </a:spcAft>
          </a:pPr>
          <a:r>
            <a:rPr lang="ru-RU" sz="1800" kern="1200" dirty="0" smtClean="0"/>
            <a:t>--штрафы за нарушение законодательства</a:t>
          </a:r>
          <a:endParaRPr lang="ru-RU" sz="1800" kern="1200" dirty="0"/>
        </a:p>
      </dsp:txBody>
      <dsp:txXfrm>
        <a:off x="2497532" y="1728200"/>
        <a:ext cx="3214483" cy="4061988"/>
      </dsp:txXfrm>
    </dsp:sp>
    <dsp:sp modelId="{131CFDF6-D49C-4CF7-ACF7-7B0A6AAE73AD}">
      <dsp:nvSpPr>
        <dsp:cNvPr id="0" name=""/>
        <dsp:cNvSpPr/>
      </dsp:nvSpPr>
      <dsp:spPr>
        <a:xfrm>
          <a:off x="5739631" y="1440163"/>
          <a:ext cx="3045344" cy="166577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Безвозмездные поступления</a:t>
          </a:r>
          <a:endParaRPr lang="ru-RU" sz="2400" b="1" kern="1200" dirty="0"/>
        </a:p>
      </dsp:txBody>
      <dsp:txXfrm>
        <a:off x="5739631" y="1856607"/>
        <a:ext cx="2628901" cy="832887"/>
      </dsp:txXfrm>
    </dsp:sp>
    <dsp:sp modelId="{5F03E9FC-EBB3-4980-99DE-F170BAD676EA}">
      <dsp:nvSpPr>
        <dsp:cNvPr id="0" name=""/>
        <dsp:cNvSpPr/>
      </dsp:nvSpPr>
      <dsp:spPr>
        <a:xfrm>
          <a:off x="5790233" y="2664301"/>
          <a:ext cx="2251914" cy="32209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других бюджетов (межбюджетные трансферты), организаций, граждан (кроме налоговых и неналоговых доходов)</a:t>
          </a:r>
          <a:endParaRPr lang="ru-RU" sz="1800" kern="1200" dirty="0"/>
        </a:p>
      </dsp:txBody>
      <dsp:txXfrm>
        <a:off x="5790233" y="2664301"/>
        <a:ext cx="2251914" cy="322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4169-145F-4726-BC8B-0C03C20DE6E9}">
      <dsp:nvSpPr>
        <dsp:cNvPr id="0" name=""/>
        <dsp:cNvSpPr/>
      </dsp:nvSpPr>
      <dsp:spPr>
        <a:xfrm>
          <a:off x="13" y="3369822"/>
          <a:ext cx="3843496" cy="2771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физические лица, </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обладающие недвижимым</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имуществом на праве</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собственности.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0,15 % от кадастровой  стоимости имущества   </a:t>
          </a:r>
          <a:endParaRPr lang="ru-RU" sz="1000" kern="1200" dirty="0">
            <a:latin typeface="Arial Black" panose="020B0A04020102020204" pitchFamily="34" charset="0"/>
          </a:endParaRPr>
        </a:p>
      </dsp:txBody>
      <dsp:txXfrm>
        <a:off x="60887" y="4123488"/>
        <a:ext cx="2568699" cy="1956630"/>
      </dsp:txXfrm>
    </dsp:sp>
    <dsp:sp modelId="{01AE4FE8-0650-4585-AB25-3CBF3F7FA006}">
      <dsp:nvSpPr>
        <dsp:cNvPr id="0" name=""/>
        <dsp:cNvSpPr/>
      </dsp:nvSpPr>
      <dsp:spPr>
        <a:xfrm>
          <a:off x="6408714" y="129453"/>
          <a:ext cx="2459319" cy="3390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kern="1200" dirty="0">
            <a:latin typeface="Arial Black" panose="020B0A04020102020204" pitchFamily="34" charset="0"/>
          </a:endParaRPr>
        </a:p>
      </dsp:txBody>
      <dsp:txXfrm>
        <a:off x="7196932" y="179875"/>
        <a:ext cx="1620679" cy="2442084"/>
      </dsp:txXfrm>
    </dsp:sp>
    <dsp:sp modelId="{6ACAB5E4-7625-4E1E-9854-43811E5A3F96}">
      <dsp:nvSpPr>
        <dsp:cNvPr id="0" name=""/>
        <dsp:cNvSpPr/>
      </dsp:nvSpPr>
      <dsp:spPr>
        <a:xfrm>
          <a:off x="0" y="200983"/>
          <a:ext cx="3950906" cy="30341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kern="1200" dirty="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Ставка налога  - 13 %</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В отдельных случаях:</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kern="1200" dirty="0" smtClean="0">
              <a:latin typeface="Arial Black" panose="020B0A04020102020204" pitchFamily="34" charset="0"/>
            </a:rPr>
            <a:t>З</a:t>
          </a:r>
          <a:r>
            <a:rPr lang="ru-RU" sz="900" b="1" kern="1200" dirty="0" smtClean="0">
              <a:latin typeface="Arial Black" panose="020B0A04020102020204" pitchFamily="34" charset="0"/>
            </a:rPr>
            <a:t>ачисляется в размере 2 % в местный бюджет</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 от  всей суммы </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перечисленного налога</a:t>
          </a:r>
        </a:p>
      </dsp:txBody>
      <dsp:txXfrm>
        <a:off x="66650" y="267633"/>
        <a:ext cx="2632334" cy="2142288"/>
      </dsp:txXfrm>
    </dsp:sp>
    <dsp:sp modelId="{711BA35F-7F60-4A5A-9BC2-CDDAFEEAC766}">
      <dsp:nvSpPr>
        <dsp:cNvPr id="0" name=""/>
        <dsp:cNvSpPr/>
      </dsp:nvSpPr>
      <dsp:spPr>
        <a:xfrm>
          <a:off x="1952059" y="693717"/>
          <a:ext cx="2565683" cy="2574634"/>
        </a:xfrm>
        <a:prstGeom prst="pieWedg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НДФЛ</a:t>
          </a:r>
        </a:p>
        <a:p>
          <a:pPr lvl="0" algn="ctr" defTabSz="800100">
            <a:lnSpc>
              <a:spcPct val="90000"/>
            </a:lnSpc>
            <a:spcBef>
              <a:spcPct val="0"/>
            </a:spcBef>
            <a:spcAft>
              <a:spcPct val="35000"/>
            </a:spcAft>
          </a:pPr>
          <a:r>
            <a:rPr lang="ru-RU" sz="1800" kern="1200" dirty="0" smtClean="0">
              <a:latin typeface="Arial Black" panose="020B0A04020102020204" pitchFamily="34" charset="0"/>
            </a:rPr>
            <a:t>2 % налога</a:t>
          </a:r>
          <a:endParaRPr lang="ru-RU" sz="1800" kern="1200" dirty="0">
            <a:latin typeface="Arial Black" panose="020B0A04020102020204" pitchFamily="34" charset="0"/>
          </a:endParaRPr>
        </a:p>
      </dsp:txBody>
      <dsp:txXfrm>
        <a:off x="2703530" y="1447810"/>
        <a:ext cx="1814212" cy="1820541"/>
      </dsp:txXfrm>
    </dsp:sp>
    <dsp:sp modelId="{1BA4CB76-9E61-4305-9BEA-CA62FA277251}">
      <dsp:nvSpPr>
        <dsp:cNvPr id="0" name=""/>
        <dsp:cNvSpPr/>
      </dsp:nvSpPr>
      <dsp:spPr>
        <a:xfrm rot="5400000">
          <a:off x="4677320" y="653492"/>
          <a:ext cx="2464365" cy="2564874"/>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Земельный</a:t>
          </a:r>
        </a:p>
        <a:p>
          <a:pPr lvl="0" algn="ctr" defTabSz="800100">
            <a:lnSpc>
              <a:spcPct val="90000"/>
            </a:lnSpc>
            <a:spcBef>
              <a:spcPct val="0"/>
            </a:spcBef>
            <a:spcAft>
              <a:spcPct val="35000"/>
            </a:spcAft>
          </a:pPr>
          <a:r>
            <a:rPr lang="ru-RU" sz="1800" kern="1200" dirty="0" smtClean="0">
              <a:latin typeface="Arial Black" panose="020B0A04020102020204" pitchFamily="34" charset="0"/>
            </a:rPr>
            <a:t>Налог</a:t>
          </a:r>
        </a:p>
        <a:p>
          <a:pPr lvl="0" algn="ctr" defTabSz="800100">
            <a:lnSpc>
              <a:spcPct val="90000"/>
            </a:lnSpc>
            <a:spcBef>
              <a:spcPct val="0"/>
            </a:spcBef>
            <a:spcAft>
              <a:spcPct val="35000"/>
            </a:spcAft>
          </a:pPr>
          <a:r>
            <a:rPr lang="ru-RU" sz="1800" kern="1200" dirty="0" smtClean="0">
              <a:latin typeface="Arial Black" panose="020B0A04020102020204" pitchFamily="34" charset="0"/>
            </a:rPr>
            <a:t>100%</a:t>
          </a:r>
          <a:endParaRPr lang="ru-RU" sz="1800" kern="1200" dirty="0">
            <a:latin typeface="Arial Black" panose="020B0A04020102020204" pitchFamily="34" charset="0"/>
          </a:endParaRPr>
        </a:p>
      </dsp:txBody>
      <dsp:txXfrm rot="-5400000">
        <a:off x="4627066" y="1425542"/>
        <a:ext cx="1813640" cy="1742569"/>
      </dsp:txXfrm>
    </dsp:sp>
    <dsp:sp modelId="{C28064F1-E142-4196-9686-FCEC0F8F24EB}">
      <dsp:nvSpPr>
        <dsp:cNvPr id="0" name=""/>
        <dsp:cNvSpPr/>
      </dsp:nvSpPr>
      <dsp:spPr>
        <a:xfrm rot="10800000">
          <a:off x="4639292" y="3240877"/>
          <a:ext cx="2561504" cy="26960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Black" panose="020B0A04020102020204" pitchFamily="34" charset="0"/>
          </a:endParaRPr>
        </a:p>
      </dsp:txBody>
      <dsp:txXfrm rot="10800000">
        <a:off x="4639292" y="3240877"/>
        <a:ext cx="1811257" cy="1906405"/>
      </dsp:txXfrm>
    </dsp:sp>
    <dsp:sp modelId="{068AABD7-49A9-4448-A10A-215A186E4760}">
      <dsp:nvSpPr>
        <dsp:cNvPr id="0" name=""/>
        <dsp:cNvSpPr/>
      </dsp:nvSpPr>
      <dsp:spPr>
        <a:xfrm rot="16200000">
          <a:off x="1952059" y="3240877"/>
          <a:ext cx="2696064" cy="2696064"/>
        </a:xfrm>
        <a:prstGeom prst="pieWedg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Налог на имущество физических лиц</a:t>
          </a:r>
        </a:p>
        <a:p>
          <a:pPr lvl="0" algn="ctr" defTabSz="711200">
            <a:lnSpc>
              <a:spcPct val="90000"/>
            </a:lnSpc>
            <a:spcBef>
              <a:spcPct val="0"/>
            </a:spcBef>
            <a:spcAft>
              <a:spcPct val="35000"/>
            </a:spcAft>
          </a:pPr>
          <a:r>
            <a:rPr lang="ru-RU" sz="1600" kern="1200" dirty="0" smtClean="0">
              <a:latin typeface="Arial Black" panose="020B0A04020102020204" pitchFamily="34" charset="0"/>
            </a:rPr>
            <a:t>100%</a:t>
          </a:r>
          <a:endParaRPr lang="ru-RU" sz="1600" kern="1200" dirty="0">
            <a:latin typeface="Arial Black" panose="020B0A04020102020204" pitchFamily="34" charset="0"/>
          </a:endParaRPr>
        </a:p>
      </dsp:txBody>
      <dsp:txXfrm rot="5400000">
        <a:off x="2741718" y="3240877"/>
        <a:ext cx="1906405" cy="1906405"/>
      </dsp:txXfrm>
    </dsp:sp>
    <dsp:sp modelId="{172AAF97-97BE-4EC4-85DF-D35D17A9BEF9}">
      <dsp:nvSpPr>
        <dsp:cNvPr id="0" name=""/>
        <dsp:cNvSpPr/>
      </dsp:nvSpPr>
      <dsp:spPr>
        <a:xfrm>
          <a:off x="4106570" y="2630280"/>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F603-B322-42E4-8594-D7BFE92E6877}">
      <dsp:nvSpPr>
        <dsp:cNvPr id="0" name=""/>
        <dsp:cNvSpPr/>
      </dsp:nvSpPr>
      <dsp:spPr>
        <a:xfrm rot="10800000">
          <a:off x="4106570" y="2941604"/>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92B9-85A2-4665-989A-64878FD13456}">
      <dsp:nvSpPr>
        <dsp:cNvPr id="0" name=""/>
        <dsp:cNvSpPr/>
      </dsp:nvSpPr>
      <dsp:spPr>
        <a:xfrm>
          <a:off x="2870" y="2135"/>
          <a:ext cx="7771122"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ru-RU" sz="6100" kern="1200" dirty="0" smtClean="0"/>
            <a:t>Расходы бюджета</a:t>
          </a:r>
          <a:endParaRPr lang="ru-RU" sz="6100" kern="1200" dirty="0"/>
        </a:p>
      </dsp:txBody>
      <dsp:txXfrm>
        <a:off x="44457" y="43722"/>
        <a:ext cx="7687948" cy="1336698"/>
      </dsp:txXfrm>
    </dsp:sp>
    <dsp:sp modelId="{1A9492CD-6E00-4ACC-8AD3-56E2D1D3BFCC}">
      <dsp:nvSpPr>
        <dsp:cNvPr id="0" name=""/>
        <dsp:cNvSpPr/>
      </dsp:nvSpPr>
      <dsp:spPr>
        <a:xfrm>
          <a:off x="2870"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расходным полномочиям</a:t>
          </a:r>
          <a:endParaRPr lang="ru-RU" sz="2800" kern="1200" dirty="0"/>
        </a:p>
      </dsp:txBody>
      <dsp:txXfrm>
        <a:off x="44457" y="1599902"/>
        <a:ext cx="3645771" cy="1336698"/>
      </dsp:txXfrm>
    </dsp:sp>
    <dsp:sp modelId="{6E4B38ED-08DA-4F4B-B366-89D7FC57939C}">
      <dsp:nvSpPr>
        <dsp:cNvPr id="0" name=""/>
        <dsp:cNvSpPr/>
      </dsp:nvSpPr>
      <dsp:spPr>
        <a:xfrm>
          <a:off x="2870"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функциям ОМС</a:t>
          </a:r>
          <a:endParaRPr lang="ru-RU" sz="2800" kern="1200" dirty="0"/>
        </a:p>
      </dsp:txBody>
      <dsp:txXfrm>
        <a:off x="44457" y="3156083"/>
        <a:ext cx="3645771" cy="1336698"/>
      </dsp:txXfrm>
    </dsp:sp>
    <dsp:sp modelId="{973397D3-4283-49CE-B4B9-812C33562102}">
      <dsp:nvSpPr>
        <dsp:cNvPr id="0" name=""/>
        <dsp:cNvSpPr/>
      </dsp:nvSpPr>
      <dsp:spPr>
        <a:xfrm>
          <a:off x="4045047"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муниципальным программам</a:t>
          </a:r>
          <a:endParaRPr lang="ru-RU" sz="2800" kern="1200" dirty="0"/>
        </a:p>
      </dsp:txBody>
      <dsp:txXfrm>
        <a:off x="4086634" y="1599902"/>
        <a:ext cx="3645771" cy="1336698"/>
      </dsp:txXfrm>
    </dsp:sp>
    <dsp:sp modelId="{4351A67C-177E-4956-AC99-5F0AB908610F}">
      <dsp:nvSpPr>
        <dsp:cNvPr id="0" name=""/>
        <dsp:cNvSpPr/>
      </dsp:nvSpPr>
      <dsp:spPr>
        <a:xfrm>
          <a:off x="4045047"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ведомствам</a:t>
          </a:r>
          <a:endParaRPr lang="ru-RU" sz="2800" kern="1200" dirty="0"/>
        </a:p>
      </dsp:txBody>
      <dsp:txXfrm>
        <a:off x="4086634" y="3156083"/>
        <a:ext cx="3645771" cy="1336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696-3C3B-4A8B-B85F-0A936A20E2F5}">
      <dsp:nvSpPr>
        <dsp:cNvPr id="0" name=""/>
        <dsp:cNvSpPr/>
      </dsp:nvSpPr>
      <dsp:spPr>
        <a:xfrm>
          <a:off x="-101133" y="0"/>
          <a:ext cx="6192687" cy="619268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E733-1CF7-48D6-83FD-ED601BD503C8}">
      <dsp:nvSpPr>
        <dsp:cNvPr id="0" name=""/>
        <dsp:cNvSpPr/>
      </dsp:nvSpPr>
      <dsp:spPr>
        <a:xfrm>
          <a:off x="1065144" y="621642"/>
          <a:ext cx="7885378" cy="44393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kern="1200" dirty="0">
            <a:latin typeface="Arial" panose="020B0604020202020204" pitchFamily="34" charset="0"/>
            <a:cs typeface="Arial" panose="020B0604020202020204" pitchFamily="34" charset="0"/>
          </a:endParaRPr>
        </a:p>
      </dsp:txBody>
      <dsp:txXfrm>
        <a:off x="1086815" y="643313"/>
        <a:ext cx="7842036" cy="400589"/>
      </dsp:txXfrm>
    </dsp:sp>
    <dsp:sp modelId="{DAF86DAB-7CD3-4BC9-8A0C-BBE87582B9D8}">
      <dsp:nvSpPr>
        <dsp:cNvPr id="0" name=""/>
        <dsp:cNvSpPr/>
      </dsp:nvSpPr>
      <dsp:spPr>
        <a:xfrm>
          <a:off x="1022054" y="1190304"/>
          <a:ext cx="7971559" cy="56952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49856" y="1218106"/>
        <a:ext cx="7915955" cy="513916"/>
      </dsp:txXfrm>
    </dsp:sp>
    <dsp:sp modelId="{30A5ADDA-2DC0-402B-B660-9D5AB610F0C0}">
      <dsp:nvSpPr>
        <dsp:cNvPr id="0" name=""/>
        <dsp:cNvSpPr/>
      </dsp:nvSpPr>
      <dsp:spPr>
        <a:xfrm>
          <a:off x="1043609" y="1925844"/>
          <a:ext cx="7928448" cy="8684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86005" y="1968240"/>
        <a:ext cx="7843656" cy="783692"/>
      </dsp:txXfrm>
    </dsp:sp>
    <dsp:sp modelId="{06D23EE5-40F9-459F-8909-3D4AF5485320}">
      <dsp:nvSpPr>
        <dsp:cNvPr id="0" name=""/>
        <dsp:cNvSpPr/>
      </dsp:nvSpPr>
      <dsp:spPr>
        <a:xfrm>
          <a:off x="932291" y="3107175"/>
          <a:ext cx="7927523" cy="16052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kern="1200" dirty="0">
            <a:solidFill>
              <a:schemeClr val="tx1"/>
            </a:solidFill>
            <a:latin typeface="Arial" panose="020B0604020202020204" pitchFamily="34" charset="0"/>
            <a:cs typeface="Arial" panose="020B0604020202020204" pitchFamily="34" charset="0"/>
          </a:endParaRPr>
        </a:p>
      </dsp:txBody>
      <dsp:txXfrm>
        <a:off x="1010653" y="3185537"/>
        <a:ext cx="7770799" cy="1448519"/>
      </dsp:txXfrm>
    </dsp:sp>
    <dsp:sp modelId="{CFA6A1FB-7FEB-4E70-8DC1-AB03EE7EBA27}">
      <dsp:nvSpPr>
        <dsp:cNvPr id="0" name=""/>
        <dsp:cNvSpPr/>
      </dsp:nvSpPr>
      <dsp:spPr>
        <a:xfrm>
          <a:off x="1043609" y="5006124"/>
          <a:ext cx="7885378" cy="83856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kern="1200" dirty="0">
            <a:latin typeface="Arial" panose="020B0604020202020204" pitchFamily="34" charset="0"/>
            <a:cs typeface="Arial" panose="020B0604020202020204" pitchFamily="34" charset="0"/>
          </a:endParaRPr>
        </a:p>
      </dsp:txBody>
      <dsp:txXfrm>
        <a:off x="1084545" y="5047060"/>
        <a:ext cx="7803506" cy="756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A455-6E2A-472F-8386-13F50C15EC7A}">
      <dsp:nvSpPr>
        <dsp:cNvPr id="0" name=""/>
        <dsp:cNvSpPr/>
      </dsp:nvSpPr>
      <dsp:spPr>
        <a:xfrm>
          <a:off x="4626260" y="1311914"/>
          <a:ext cx="3143342" cy="209300"/>
        </a:xfrm>
        <a:custGeom>
          <a:avLst/>
          <a:gdLst/>
          <a:ahLst/>
          <a:cxnLst/>
          <a:rect l="0" t="0" r="0" b="0"/>
          <a:pathLst>
            <a:path>
              <a:moveTo>
                <a:pt x="0" y="0"/>
              </a:moveTo>
              <a:lnTo>
                <a:pt x="0" y="873"/>
              </a:lnTo>
              <a:lnTo>
                <a:pt x="3143342" y="873"/>
              </a:lnTo>
              <a:lnTo>
                <a:pt x="3143342" y="2093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C2978-55B3-4DF2-949D-BA8172C33A20}">
      <dsp:nvSpPr>
        <dsp:cNvPr id="0" name=""/>
        <dsp:cNvSpPr/>
      </dsp:nvSpPr>
      <dsp:spPr>
        <a:xfrm>
          <a:off x="4580540" y="1311914"/>
          <a:ext cx="91440" cy="279610"/>
        </a:xfrm>
        <a:custGeom>
          <a:avLst/>
          <a:gdLst/>
          <a:ahLst/>
          <a:cxnLst/>
          <a:rect l="0" t="0" r="0" b="0"/>
          <a:pathLst>
            <a:path>
              <a:moveTo>
                <a:pt x="45720" y="0"/>
              </a:moveTo>
              <a:lnTo>
                <a:pt x="45720" y="71182"/>
              </a:lnTo>
              <a:lnTo>
                <a:pt x="54950" y="71182"/>
              </a:lnTo>
              <a:lnTo>
                <a:pt x="54950" y="27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C1752-FF61-4454-BB1E-6077F8A0275B}">
      <dsp:nvSpPr>
        <dsp:cNvPr id="0" name=""/>
        <dsp:cNvSpPr/>
      </dsp:nvSpPr>
      <dsp:spPr>
        <a:xfrm>
          <a:off x="1489130" y="1311914"/>
          <a:ext cx="3137129" cy="220208"/>
        </a:xfrm>
        <a:custGeom>
          <a:avLst/>
          <a:gdLst/>
          <a:ahLst/>
          <a:cxnLst/>
          <a:rect l="0" t="0" r="0" b="0"/>
          <a:pathLst>
            <a:path>
              <a:moveTo>
                <a:pt x="3137129" y="0"/>
              </a:moveTo>
              <a:lnTo>
                <a:pt x="3137129" y="11781"/>
              </a:lnTo>
              <a:lnTo>
                <a:pt x="0" y="11781"/>
              </a:lnTo>
              <a:lnTo>
                <a:pt x="0" y="2202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4F713-1F1B-49B8-AAF7-A265B88A9F80}">
      <dsp:nvSpPr>
        <dsp:cNvPr id="0" name=""/>
        <dsp:cNvSpPr/>
      </dsp:nvSpPr>
      <dsp:spPr>
        <a:xfrm>
          <a:off x="900879" y="97716"/>
          <a:ext cx="7450761" cy="1214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kern="1200" dirty="0">
            <a:latin typeface="Arial Black" panose="020B0A04020102020204" pitchFamily="34" charset="0"/>
          </a:endParaRPr>
        </a:p>
      </dsp:txBody>
      <dsp:txXfrm>
        <a:off x="900879" y="97716"/>
        <a:ext cx="7450761" cy="1214198"/>
      </dsp:txXfrm>
    </dsp:sp>
    <dsp:sp modelId="{E87C5627-2499-458E-AB9C-ACF7673BE9DF}">
      <dsp:nvSpPr>
        <dsp:cNvPr id="0" name=""/>
        <dsp:cNvSpPr/>
      </dsp:nvSpPr>
      <dsp:spPr>
        <a:xfrm>
          <a:off x="71278" y="1532123"/>
          <a:ext cx="2835703" cy="17082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НАЛОГОВЫЕ ДОХОДЫ </a:t>
          </a:r>
        </a:p>
        <a:p>
          <a:pPr lvl="0" algn="ctr" defTabSz="488950">
            <a:lnSpc>
              <a:spcPct val="90000"/>
            </a:lnSpc>
            <a:spcBef>
              <a:spcPct val="0"/>
            </a:spcBef>
            <a:spcAft>
              <a:spcPct val="35000"/>
            </a:spcAft>
          </a:pPr>
          <a:r>
            <a:rPr lang="ru-RU" sz="1100" kern="12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kern="1200" dirty="0">
            <a:latin typeface="Arial Black" panose="020B0A04020102020204" pitchFamily="34" charset="0"/>
          </a:endParaRPr>
        </a:p>
      </dsp:txBody>
      <dsp:txXfrm>
        <a:off x="71278" y="1532123"/>
        <a:ext cx="2835703" cy="1708240"/>
      </dsp:txXfrm>
    </dsp:sp>
    <dsp:sp modelId="{08DBC7AC-D942-445C-9360-D94D0B891D58}">
      <dsp:nvSpPr>
        <dsp:cNvPr id="0" name=""/>
        <dsp:cNvSpPr/>
      </dsp:nvSpPr>
      <dsp:spPr>
        <a:xfrm>
          <a:off x="3238898" y="1591524"/>
          <a:ext cx="2793184" cy="1634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НЕНАЛОГОВЫЕ ДОХОДЫ</a:t>
          </a:r>
        </a:p>
        <a:p>
          <a:pPr lvl="0" algn="ctr" defTabSz="488950">
            <a:lnSpc>
              <a:spcPct val="90000"/>
            </a:lnSpc>
            <a:spcBef>
              <a:spcPct val="0"/>
            </a:spcBef>
            <a:spcAft>
              <a:spcPct val="35000"/>
            </a:spcAft>
          </a:pPr>
          <a:r>
            <a:rPr lang="ru-RU" sz="1100" kern="12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kern="1200" dirty="0">
            <a:latin typeface="Arial Black" panose="020B0A04020102020204" pitchFamily="34" charset="0"/>
          </a:endParaRPr>
        </a:p>
      </dsp:txBody>
      <dsp:txXfrm>
        <a:off x="3238898" y="1591524"/>
        <a:ext cx="2793184" cy="1634745"/>
      </dsp:txXfrm>
    </dsp:sp>
    <dsp:sp modelId="{090A86DB-1328-4600-876E-7F04C5EA3952}">
      <dsp:nvSpPr>
        <dsp:cNvPr id="0" name=""/>
        <dsp:cNvSpPr/>
      </dsp:nvSpPr>
      <dsp:spPr>
        <a:xfrm>
          <a:off x="6378429" y="1521215"/>
          <a:ext cx="2782346" cy="15650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БЕЗВОЗМЕЗДНЫЕПОСТУПЛЕНИЯ</a:t>
          </a:r>
        </a:p>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kern="1200" dirty="0">
            <a:solidFill>
              <a:schemeClr val="bg1"/>
            </a:solidFill>
            <a:latin typeface="Arial Black" panose="020B0A04020102020204" pitchFamily="34" charset="0"/>
          </a:endParaRPr>
        </a:p>
      </dsp:txBody>
      <dsp:txXfrm>
        <a:off x="6378429" y="1521215"/>
        <a:ext cx="2782346" cy="1565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418447"/>
          <a:ext cx="8712967" cy="32227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ru-RU" sz="3000" kern="1200" dirty="0" smtClean="0"/>
            <a:t>Ожидаемые    конечные    результаты    реализации программы               </a:t>
          </a:r>
          <a:endParaRPr lang="ru-RU" sz="3000" kern="1200" dirty="0"/>
        </a:p>
      </dsp:txBody>
      <dsp:txXfrm>
        <a:off x="0" y="2418447"/>
        <a:ext cx="8712967" cy="1740297"/>
      </dsp:txXfrm>
    </dsp:sp>
    <dsp:sp modelId="{0425A4AB-5A0F-47F1-9401-20008695BC85}">
      <dsp:nvSpPr>
        <dsp:cNvPr id="0" name=""/>
        <dsp:cNvSpPr/>
      </dsp:nvSpPr>
      <dsp:spPr>
        <a:xfrm>
          <a:off x="1140" y="4092967"/>
          <a:ext cx="6126304" cy="14824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Актуализация документов, регламентирующих деятельность муниципальных служащих.</a:t>
          </a:r>
        </a:p>
        <a:p>
          <a:pPr lvl="0" algn="ctr" defTabSz="622300">
            <a:lnSpc>
              <a:spcPct val="90000"/>
            </a:lnSpc>
            <a:spcBef>
              <a:spcPct val="0"/>
            </a:spcBef>
            <a:spcAft>
              <a:spcPct val="35000"/>
            </a:spcAft>
          </a:pPr>
          <a:r>
            <a:rPr lang="ru-RU" sz="1400" b="1" kern="1200" dirty="0" smtClean="0"/>
            <a:t>Обеспечение открытости муниципальной службы,</a:t>
          </a:r>
        </a:p>
        <a:p>
          <a:pPr lvl="0" algn="ctr" defTabSz="622300">
            <a:lnSpc>
              <a:spcPct val="90000"/>
            </a:lnSpc>
            <a:spcBef>
              <a:spcPct val="0"/>
            </a:spcBef>
            <a:spcAft>
              <a:spcPct val="35000"/>
            </a:spcAft>
          </a:pPr>
          <a:r>
            <a:rPr lang="ru-RU" sz="1400" b="1" kern="1200" dirty="0" smtClean="0"/>
            <a:t>Рост числа муниципальных служащих, получивших ДПО</a:t>
          </a:r>
        </a:p>
        <a:p>
          <a:pPr lvl="0" algn="ctr" defTabSz="622300">
            <a:lnSpc>
              <a:spcPct val="90000"/>
            </a:lnSpc>
            <a:spcBef>
              <a:spcPct val="0"/>
            </a:spcBef>
            <a:spcAft>
              <a:spcPct val="35000"/>
            </a:spcAft>
          </a:pPr>
          <a:r>
            <a:rPr lang="ru-RU" sz="1400" b="1" kern="1200" dirty="0" smtClean="0"/>
            <a:t>Увеличение  количества  должностей  муниципальной службы, на которые сформирован кадровый резерв.</a:t>
          </a:r>
        </a:p>
        <a:p>
          <a:pPr lvl="0" algn="ctr" defTabSz="622300">
            <a:lnSpc>
              <a:spcPct val="90000"/>
            </a:lnSpc>
            <a:spcBef>
              <a:spcPct val="0"/>
            </a:spcBef>
            <a:spcAft>
              <a:spcPct val="35000"/>
            </a:spcAft>
          </a:pPr>
          <a:r>
            <a:rPr lang="ru-RU" sz="1400" b="1" kern="1200" dirty="0" smtClean="0"/>
            <a:t>Проведение своевременной аттестации муниципальных служащих </a:t>
          </a:r>
          <a:endParaRPr lang="ru-RU" sz="1400" b="1" kern="1200" dirty="0"/>
        </a:p>
      </dsp:txBody>
      <dsp:txXfrm>
        <a:off x="1140" y="4092967"/>
        <a:ext cx="6126304" cy="1482475"/>
      </dsp:txXfrm>
    </dsp:sp>
    <dsp:sp modelId="{15712139-693E-4646-9A5C-CBE4A43B6760}">
      <dsp:nvSpPr>
        <dsp:cNvPr id="0" name=""/>
        <dsp:cNvSpPr/>
      </dsp:nvSpPr>
      <dsp:spPr>
        <a:xfrm>
          <a:off x="6127445" y="4092967"/>
          <a:ext cx="2584381" cy="14824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информированности населения муниципального образования о работе органов местного самоуправления</a:t>
          </a:r>
          <a:endParaRPr lang="ru-RU" sz="1400" b="1" kern="1200" dirty="0"/>
        </a:p>
      </dsp:txBody>
      <dsp:txXfrm>
        <a:off x="6127445" y="4092967"/>
        <a:ext cx="2584381" cy="1482475"/>
      </dsp:txXfrm>
    </dsp:sp>
    <dsp:sp modelId="{C66A86B6-DDD3-43E5-A766-D6C99A3E7E74}">
      <dsp:nvSpPr>
        <dsp:cNvPr id="0" name=""/>
        <dsp:cNvSpPr/>
      </dsp:nvSpPr>
      <dsp:spPr>
        <a:xfrm rot="10800000">
          <a:off x="0" y="0"/>
          <a:ext cx="8712967" cy="2464136"/>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ru-RU" sz="3000" kern="1200" dirty="0" smtClean="0"/>
            <a:t>Цели программы</a:t>
          </a:r>
          <a:endParaRPr lang="ru-RU" sz="3000" kern="1200" dirty="0"/>
        </a:p>
      </dsp:txBody>
      <dsp:txXfrm rot="-10800000">
        <a:off x="0" y="0"/>
        <a:ext cx="8712967" cy="864911"/>
      </dsp:txXfrm>
    </dsp:sp>
    <dsp:sp modelId="{41FF585B-8EA3-4E4D-83AC-8812437BE154}">
      <dsp:nvSpPr>
        <dsp:cNvPr id="0" name=""/>
        <dsp:cNvSpPr/>
      </dsp:nvSpPr>
      <dsp:spPr>
        <a:xfrm>
          <a:off x="0" y="1152898"/>
          <a:ext cx="4356483" cy="10453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kern="1200" dirty="0"/>
        </a:p>
      </dsp:txBody>
      <dsp:txXfrm>
        <a:off x="0" y="1152898"/>
        <a:ext cx="4356483" cy="1045394"/>
      </dsp:txXfrm>
    </dsp:sp>
    <dsp:sp modelId="{F4B0FF60-D52C-4276-98F7-E3C19D50F9DF}">
      <dsp:nvSpPr>
        <dsp:cNvPr id="0" name=""/>
        <dsp:cNvSpPr/>
      </dsp:nvSpPr>
      <dsp:spPr>
        <a:xfrm>
          <a:off x="4356483" y="1223450"/>
          <a:ext cx="4356483" cy="1080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открытости</a:t>
          </a:r>
          <a:br>
            <a:rPr lang="ru-RU" sz="1400" b="1" kern="1200" dirty="0" smtClean="0"/>
          </a:br>
          <a:r>
            <a:rPr lang="ru-RU" sz="1400" b="1" kern="1200" dirty="0" smtClean="0"/>
            <a:t>муниципальной службы путем размещения информационных материалов в средствах массовой информации и сети Интернет</a:t>
          </a:r>
          <a:endParaRPr lang="ru-RU" sz="1400" b="1" kern="1200" dirty="0"/>
        </a:p>
      </dsp:txBody>
      <dsp:txXfrm>
        <a:off x="4356483" y="1223450"/>
        <a:ext cx="4356483" cy="108008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cdr:x>
      <cdr:y>0.03502</cdr:y>
    </cdr:from>
    <cdr:to>
      <cdr:x>1</cdr:x>
      <cdr:y>0.8194</cdr:y>
    </cdr:to>
    <cdr:sp macro="" textlink="">
      <cdr:nvSpPr>
        <cdr:cNvPr id="3" name="Овал 2"/>
        <cdr:cNvSpPr/>
      </cdr:nvSpPr>
      <cdr:spPr>
        <a:xfrm xmlns:a="http://schemas.openxmlformats.org/drawingml/2006/main">
          <a:off x="0" y="193200"/>
          <a:ext cx="3517411" cy="43273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p>
      </cdr:txBody>
    </cdr:sp>
  </cdr:relSizeAnchor>
  <cdr:relSizeAnchor xmlns:cdr="http://schemas.openxmlformats.org/drawingml/2006/chartDrawing">
    <cdr:from>
      <cdr:x>0.07469</cdr:x>
      <cdr:y>0.15726</cdr:y>
    </cdr:from>
    <cdr:to>
      <cdr:x>0.93325</cdr:x>
      <cdr:y>0.86693</cdr:y>
    </cdr:to>
    <cdr:sp macro="" textlink="">
      <cdr:nvSpPr>
        <cdr:cNvPr id="2" name="TextBox 1"/>
        <cdr:cNvSpPr txBox="1"/>
      </cdr:nvSpPr>
      <cdr:spPr>
        <a:xfrm xmlns:a="http://schemas.openxmlformats.org/drawingml/2006/main">
          <a:off x="262729" y="867604"/>
          <a:ext cx="3019908" cy="3915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ru-RU" sz="2400" b="1" dirty="0" smtClean="0">
            <a:solidFill>
              <a:schemeClr val="tx1">
                <a:lumMod val="50000"/>
              </a:schemeClr>
            </a:solidFill>
            <a:latin typeface="Arial" panose="020B0604020202020204" pitchFamily="34" charset="0"/>
            <a:cs typeface="Arial" panose="020B0604020202020204" pitchFamily="34" charset="0"/>
          </a:endParaRPr>
        </a:p>
        <a:p xmlns:a="http://schemas.openxmlformats.org/drawingml/2006/main">
          <a:pPr algn="ctr"/>
          <a:endParaRPr lang="ru-RU" sz="2400" b="1" dirty="0" smtClean="0">
            <a:solidFill>
              <a:schemeClr val="tx1">
                <a:lumMod val="50000"/>
              </a:schemeClr>
            </a:solidFill>
            <a:latin typeface="Arial" panose="020B0604020202020204" pitchFamily="34" charset="0"/>
            <a:cs typeface="Arial" panose="020B0604020202020204" pitchFamily="34" charset="0"/>
          </a:endParaRPr>
        </a:p>
        <a:p xmlns:a="http://schemas.openxmlformats.org/drawingml/2006/main">
          <a:pPr algn="ctr"/>
          <a:r>
            <a:rPr lang="ru-RU" sz="2400" b="1" dirty="0" smtClean="0">
              <a:solidFill>
                <a:schemeClr val="tx1">
                  <a:lumMod val="50000"/>
                </a:schemeClr>
              </a:solidFill>
              <a:latin typeface="Arial" panose="020B0604020202020204" pitchFamily="34" charset="0"/>
              <a:cs typeface="Arial" panose="020B0604020202020204" pitchFamily="34" charset="0"/>
            </a:rPr>
            <a:t>В 2020 году ввод МКД 3 дома и ИЖС 23</a:t>
          </a:r>
        </a:p>
        <a:p xmlns:a="http://schemas.openxmlformats.org/drawingml/2006/main">
          <a:pPr algn="ctr"/>
          <a:endParaRPr lang="ru-RU" sz="2400" b="1" dirty="0">
            <a:solidFill>
              <a:schemeClr val="tx1">
                <a:lumMod val="50000"/>
              </a:schemeClr>
            </a:solidFill>
            <a:latin typeface="Arial" panose="020B0604020202020204" pitchFamily="34" charset="0"/>
            <a:cs typeface="Arial" panose="020B0604020202020204" pitchFamily="34" charset="0"/>
          </a:endParaRPr>
        </a:p>
        <a:p xmlns:a="http://schemas.openxmlformats.org/drawingml/2006/main">
          <a:pPr algn="ctr"/>
          <a:endParaRPr lang="ru-RU" sz="2400" b="1" dirty="0" smtClean="0">
            <a:solidFill>
              <a:schemeClr val="tx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0.8894</cdr:x>
      <cdr:y>0.22284</cdr:y>
    </cdr:from>
    <cdr:to>
      <cdr:x>1</cdr:x>
      <cdr:y>0.42951</cdr:y>
    </cdr:to>
    <cdr:sp macro="" textlink="">
      <cdr:nvSpPr>
        <cdr:cNvPr id="3" name="TextBox 2"/>
        <cdr:cNvSpPr txBox="1"/>
      </cdr:nvSpPr>
      <cdr:spPr>
        <a:xfrm xmlns:a="http://schemas.openxmlformats.org/drawingml/2006/main">
          <a:off x="7518225" y="9859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0.53097</cdr:x>
      <cdr:y>0.61111</cdr:y>
    </cdr:from>
    <cdr:to>
      <cdr:x>0.71463</cdr:x>
      <cdr:y>0.74131</cdr:y>
    </cdr:to>
    <cdr:sp macro="" textlink="">
      <cdr:nvSpPr>
        <cdr:cNvPr id="10" name="TextBox 9"/>
        <cdr:cNvSpPr txBox="1"/>
      </cdr:nvSpPr>
      <cdr:spPr>
        <a:xfrm xmlns:a="http://schemas.openxmlformats.org/drawingml/2006/main">
          <a:off x="4320480" y="3168352"/>
          <a:ext cx="1494424" cy="675032"/>
        </a:xfrm>
        <a:prstGeom xmlns:a="http://schemas.openxmlformats.org/drawingml/2006/main" prst="rect">
          <a:avLst/>
        </a:prstGeom>
        <a:solidFill xmlns:a="http://schemas.openxmlformats.org/drawingml/2006/main">
          <a:schemeClr val="bg2">
            <a:lumMod val="90000"/>
          </a:schemeClr>
        </a:solidFill>
      </cdr:spPr>
      <cdr:txBody>
        <a:bodyPr xmlns:a="http://schemas.openxmlformats.org/drawingml/2006/main" vertOverflow="clip" wrap="square" rtlCol="0"/>
        <a:lstStyle xmlns:a="http://schemas.openxmlformats.org/drawingml/2006/main"/>
        <a:p xmlns:a="http://schemas.openxmlformats.org/drawingml/2006/main">
          <a:r>
            <a:rPr lang="ru-RU" sz="1200" b="1" dirty="0" smtClean="0"/>
            <a:t>Национальная экономика -9%</a:t>
          </a:r>
          <a:endParaRPr lang="ru-RU"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59" cy="493161"/>
          </a:xfrm>
          <a:prstGeom prst="rect">
            <a:avLst/>
          </a:prstGeom>
        </p:spPr>
        <p:txBody>
          <a:bodyPr vert="horz" lIns="90992" tIns="45496" rIns="90992" bIns="45496" rtlCol="0"/>
          <a:lstStyle>
            <a:lvl1pPr algn="l">
              <a:defRPr sz="1200"/>
            </a:lvl1pPr>
          </a:lstStyle>
          <a:p>
            <a:endParaRPr lang="ru-RU"/>
          </a:p>
        </p:txBody>
      </p:sp>
      <p:sp>
        <p:nvSpPr>
          <p:cNvPr id="3" name="Дата 2"/>
          <p:cNvSpPr>
            <a:spLocks noGrp="1"/>
          </p:cNvSpPr>
          <p:nvPr>
            <p:ph type="dt" idx="1"/>
          </p:nvPr>
        </p:nvSpPr>
        <p:spPr>
          <a:xfrm>
            <a:off x="3850443" y="1"/>
            <a:ext cx="2945659" cy="493161"/>
          </a:xfrm>
          <a:prstGeom prst="rect">
            <a:avLst/>
          </a:prstGeom>
        </p:spPr>
        <p:txBody>
          <a:bodyPr vert="horz" lIns="90992" tIns="45496" rIns="90992" bIns="45496" rtlCol="0"/>
          <a:lstStyle>
            <a:lvl1pPr algn="r">
              <a:defRPr sz="1200"/>
            </a:lvl1pPr>
          </a:lstStyle>
          <a:p>
            <a:fld id="{CDC0FED7-BE7E-464E-8A65-22E518031A78}" type="datetimeFigureOut">
              <a:rPr lang="ru-RU" smtClean="0"/>
              <a:t>10.11.2021</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0992" tIns="45496" rIns="90992" bIns="45496" rtlCol="0" anchor="ctr"/>
          <a:lstStyle/>
          <a:p>
            <a:endParaRPr lang="ru-RU"/>
          </a:p>
        </p:txBody>
      </p:sp>
      <p:sp>
        <p:nvSpPr>
          <p:cNvPr id="5" name="Заметки 4"/>
          <p:cNvSpPr>
            <a:spLocks noGrp="1"/>
          </p:cNvSpPr>
          <p:nvPr>
            <p:ph type="body" sz="quarter" idx="3"/>
          </p:nvPr>
        </p:nvSpPr>
        <p:spPr>
          <a:xfrm>
            <a:off x="679768" y="4688964"/>
            <a:ext cx="5438140" cy="4443171"/>
          </a:xfrm>
          <a:prstGeom prst="rect">
            <a:avLst/>
          </a:prstGeom>
        </p:spPr>
        <p:txBody>
          <a:bodyPr vert="horz" lIns="90992" tIns="45496" rIns="90992" bIns="4549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928"/>
            <a:ext cx="2945659" cy="493161"/>
          </a:xfrm>
          <a:prstGeom prst="rect">
            <a:avLst/>
          </a:prstGeom>
        </p:spPr>
        <p:txBody>
          <a:bodyPr vert="horz" lIns="90992" tIns="45496" rIns="90992" bIns="45496"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928"/>
            <a:ext cx="2945659" cy="493161"/>
          </a:xfrm>
          <a:prstGeom prst="rect">
            <a:avLst/>
          </a:prstGeom>
        </p:spPr>
        <p:txBody>
          <a:bodyPr vert="horz" lIns="90992" tIns="45496" rIns="90992" bIns="45496" rtlCol="0" anchor="b"/>
          <a:lstStyle>
            <a:lvl1pPr algn="r">
              <a:defRPr sz="1200"/>
            </a:lvl1pPr>
          </a:lstStyle>
          <a:p>
            <a:fld id="{4D63E757-2D9B-42AB-B5CE-183C5887DC8F}" type="slidenum">
              <a:rPr lang="ru-RU" smtClean="0"/>
              <a:t>‹#›</a:t>
            </a:fld>
            <a:endParaRPr lang="ru-RU"/>
          </a:p>
        </p:txBody>
      </p:sp>
    </p:spTree>
    <p:extLst>
      <p:ext uri="{BB962C8B-B14F-4D97-AF65-F5344CB8AC3E}">
        <p14:creationId xmlns:p14="http://schemas.microsoft.com/office/powerpoint/2010/main" val="30233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a:t>
            </a:fld>
            <a:endParaRPr lang="ru-RU"/>
          </a:p>
        </p:txBody>
      </p:sp>
    </p:spTree>
    <p:extLst>
      <p:ext uri="{BB962C8B-B14F-4D97-AF65-F5344CB8AC3E}">
        <p14:creationId xmlns:p14="http://schemas.microsoft.com/office/powerpoint/2010/main" val="41947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10</a:t>
            </a:fld>
            <a:endParaRPr lang="ru-RU"/>
          </a:p>
        </p:txBody>
      </p:sp>
    </p:spTree>
    <p:extLst>
      <p:ext uri="{BB962C8B-B14F-4D97-AF65-F5344CB8AC3E}">
        <p14:creationId xmlns:p14="http://schemas.microsoft.com/office/powerpoint/2010/main" val="96969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Инвестиционные проекты способствуют увеличению доходной части бюджета муниципального образования, и самое главное – увеличению количества рабочих мест.  На начало 2020 года на территории поселка в стадии реализации было 25 проектов, с созданием более 926 рабочих мест. По итогам года реализовано 3 проекта с объемом инвестиций более 18 млн. руб. и создано 76 рабочих мест.</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25310F0-22F4-44BC-9418-29B3E40774BE}" type="slidenum">
              <a:rPr lang="en-US" smtClean="0"/>
              <a:pPr/>
              <a:t>18</a:t>
            </a:fld>
            <a:endParaRPr lang="en-US"/>
          </a:p>
        </p:txBody>
      </p:sp>
    </p:spTree>
    <p:extLst>
      <p:ext uri="{BB962C8B-B14F-4D97-AF65-F5344CB8AC3E}">
        <p14:creationId xmlns:p14="http://schemas.microsoft.com/office/powerpoint/2010/main" val="349725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293D47-CADC-40DE-B9EE-88D8F0C24951}" type="slidenum">
              <a:rPr lang="ru-RU" smtClean="0"/>
              <a:pPr/>
              <a:t>19</a:t>
            </a:fld>
            <a:endParaRPr lang="ru-RU"/>
          </a:p>
        </p:txBody>
      </p:sp>
    </p:spTree>
    <p:extLst>
      <p:ext uri="{BB962C8B-B14F-4D97-AF65-F5344CB8AC3E}">
        <p14:creationId xmlns:p14="http://schemas.microsoft.com/office/powerpoint/2010/main" val="63530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930275" y="739775"/>
            <a:ext cx="493712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146" indent="-287364" eaLnBrk="0" hangingPunct="0">
              <a:spcBef>
                <a:spcPct val="30000"/>
              </a:spcBef>
              <a:defRPr sz="1200">
                <a:solidFill>
                  <a:schemeClr val="tx1"/>
                </a:solidFill>
                <a:latin typeface="Calibri" pitchFamily="34" charset="0"/>
              </a:defRPr>
            </a:lvl2pPr>
            <a:lvl3pPr marL="1149456" indent="-229891" eaLnBrk="0" hangingPunct="0">
              <a:spcBef>
                <a:spcPct val="30000"/>
              </a:spcBef>
              <a:defRPr sz="1200">
                <a:solidFill>
                  <a:schemeClr val="tx1"/>
                </a:solidFill>
                <a:latin typeface="Calibri" pitchFamily="34" charset="0"/>
              </a:defRPr>
            </a:lvl3pPr>
            <a:lvl4pPr marL="1609238" indent="-229891" eaLnBrk="0" hangingPunct="0">
              <a:spcBef>
                <a:spcPct val="30000"/>
              </a:spcBef>
              <a:defRPr sz="1200">
                <a:solidFill>
                  <a:schemeClr val="tx1"/>
                </a:solidFill>
                <a:latin typeface="Calibri" pitchFamily="34" charset="0"/>
              </a:defRPr>
            </a:lvl4pPr>
            <a:lvl5pPr marL="2069020" indent="-229891" eaLnBrk="0" hangingPunct="0">
              <a:spcBef>
                <a:spcPct val="30000"/>
              </a:spcBef>
              <a:defRPr sz="1200">
                <a:solidFill>
                  <a:schemeClr val="tx1"/>
                </a:solidFill>
                <a:latin typeface="Calibri" pitchFamily="34" charset="0"/>
              </a:defRPr>
            </a:lvl5pPr>
            <a:lvl6pPr marL="2528803" indent="-229891" eaLnBrk="0" fontAlgn="base" hangingPunct="0">
              <a:spcBef>
                <a:spcPct val="30000"/>
              </a:spcBef>
              <a:spcAft>
                <a:spcPct val="0"/>
              </a:spcAft>
              <a:defRPr sz="1200">
                <a:solidFill>
                  <a:schemeClr val="tx1"/>
                </a:solidFill>
                <a:latin typeface="Calibri" pitchFamily="34" charset="0"/>
              </a:defRPr>
            </a:lvl6pPr>
            <a:lvl7pPr marL="2988585" indent="-229891" eaLnBrk="0" fontAlgn="base" hangingPunct="0">
              <a:spcBef>
                <a:spcPct val="30000"/>
              </a:spcBef>
              <a:spcAft>
                <a:spcPct val="0"/>
              </a:spcAft>
              <a:defRPr sz="1200">
                <a:solidFill>
                  <a:schemeClr val="tx1"/>
                </a:solidFill>
                <a:latin typeface="Calibri" pitchFamily="34" charset="0"/>
              </a:defRPr>
            </a:lvl7pPr>
            <a:lvl8pPr marL="3448367" indent="-229891" eaLnBrk="0" fontAlgn="base" hangingPunct="0">
              <a:spcBef>
                <a:spcPct val="30000"/>
              </a:spcBef>
              <a:spcAft>
                <a:spcPct val="0"/>
              </a:spcAft>
              <a:defRPr sz="1200">
                <a:solidFill>
                  <a:schemeClr val="tx1"/>
                </a:solidFill>
                <a:latin typeface="Calibri" pitchFamily="34" charset="0"/>
              </a:defRPr>
            </a:lvl8pPr>
            <a:lvl9pPr marL="3908150" indent="-2298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E50056-16FB-45A5-9FC3-2F05DE37BFB3}" type="slidenum">
              <a:rPr lang="ru-RU" altLang="ru-RU" smtClean="0">
                <a:latin typeface="Arial" pitchFamily="34" charset="0"/>
              </a:rPr>
              <a:pPr eaLnBrk="1" hangingPunct="1">
                <a:spcBef>
                  <a:spcPct val="0"/>
                </a:spcBef>
              </a:pPr>
              <a:t>24</a:t>
            </a:fld>
            <a:endParaRPr lang="ru-RU" alt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30275" y="739775"/>
            <a:ext cx="493712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146" indent="-287364" eaLnBrk="0" hangingPunct="0">
              <a:spcBef>
                <a:spcPct val="30000"/>
              </a:spcBef>
              <a:defRPr sz="1200">
                <a:solidFill>
                  <a:schemeClr val="tx1"/>
                </a:solidFill>
                <a:latin typeface="Calibri" pitchFamily="34" charset="0"/>
              </a:defRPr>
            </a:lvl2pPr>
            <a:lvl3pPr marL="1149456" indent="-229891" eaLnBrk="0" hangingPunct="0">
              <a:spcBef>
                <a:spcPct val="30000"/>
              </a:spcBef>
              <a:defRPr sz="1200">
                <a:solidFill>
                  <a:schemeClr val="tx1"/>
                </a:solidFill>
                <a:latin typeface="Calibri" pitchFamily="34" charset="0"/>
              </a:defRPr>
            </a:lvl3pPr>
            <a:lvl4pPr marL="1609238" indent="-229891" eaLnBrk="0" hangingPunct="0">
              <a:spcBef>
                <a:spcPct val="30000"/>
              </a:spcBef>
              <a:defRPr sz="1200">
                <a:solidFill>
                  <a:schemeClr val="tx1"/>
                </a:solidFill>
                <a:latin typeface="Calibri" pitchFamily="34" charset="0"/>
              </a:defRPr>
            </a:lvl4pPr>
            <a:lvl5pPr marL="2069020" indent="-229891" eaLnBrk="0" hangingPunct="0">
              <a:spcBef>
                <a:spcPct val="30000"/>
              </a:spcBef>
              <a:defRPr sz="1200">
                <a:solidFill>
                  <a:schemeClr val="tx1"/>
                </a:solidFill>
                <a:latin typeface="Calibri" pitchFamily="34" charset="0"/>
              </a:defRPr>
            </a:lvl5pPr>
            <a:lvl6pPr marL="2528803" indent="-229891" eaLnBrk="0" fontAlgn="base" hangingPunct="0">
              <a:spcBef>
                <a:spcPct val="30000"/>
              </a:spcBef>
              <a:spcAft>
                <a:spcPct val="0"/>
              </a:spcAft>
              <a:defRPr sz="1200">
                <a:solidFill>
                  <a:schemeClr val="tx1"/>
                </a:solidFill>
                <a:latin typeface="Calibri" pitchFamily="34" charset="0"/>
              </a:defRPr>
            </a:lvl6pPr>
            <a:lvl7pPr marL="2988585" indent="-229891" eaLnBrk="0" fontAlgn="base" hangingPunct="0">
              <a:spcBef>
                <a:spcPct val="30000"/>
              </a:spcBef>
              <a:spcAft>
                <a:spcPct val="0"/>
              </a:spcAft>
              <a:defRPr sz="1200">
                <a:solidFill>
                  <a:schemeClr val="tx1"/>
                </a:solidFill>
                <a:latin typeface="Calibri" pitchFamily="34" charset="0"/>
              </a:defRPr>
            </a:lvl7pPr>
            <a:lvl8pPr marL="3448367" indent="-229891" eaLnBrk="0" fontAlgn="base" hangingPunct="0">
              <a:spcBef>
                <a:spcPct val="30000"/>
              </a:spcBef>
              <a:spcAft>
                <a:spcPct val="0"/>
              </a:spcAft>
              <a:defRPr sz="1200">
                <a:solidFill>
                  <a:schemeClr val="tx1"/>
                </a:solidFill>
                <a:latin typeface="Calibri" pitchFamily="34" charset="0"/>
              </a:defRPr>
            </a:lvl8pPr>
            <a:lvl9pPr marL="3908150" indent="-2298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6671B0-79AF-4674-8AF4-180425079346}" type="slidenum">
              <a:rPr lang="ru-RU" altLang="ru-RU" smtClean="0">
                <a:latin typeface="Arial" pitchFamily="34" charset="0"/>
              </a:rPr>
              <a:pPr eaLnBrk="1" hangingPunct="1">
                <a:spcBef>
                  <a:spcPct val="0"/>
                </a:spcBef>
              </a:pPr>
              <a:t>25</a:t>
            </a:fld>
            <a:endParaRPr lang="ru-RU" alt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35</a:t>
            </a:fld>
            <a:endParaRPr lang="ru-RU"/>
          </a:p>
        </p:txBody>
      </p:sp>
    </p:spTree>
    <p:extLst>
      <p:ext uri="{BB962C8B-B14F-4D97-AF65-F5344CB8AC3E}">
        <p14:creationId xmlns:p14="http://schemas.microsoft.com/office/powerpoint/2010/main" val="425420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C24927A9-7ECB-45F5-8445-91224AFFAB1F}" type="datetimeFigureOut">
              <a:rPr lang="ru-RU" smtClean="0"/>
              <a:t>10.11.2021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A9851DA0-1CBE-413B-91D2-B39FA237885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24927A9-7ECB-45F5-8445-91224AFFAB1F}"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24927A9-7ECB-45F5-8445-91224AFFAB1F}"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922" y="1600203"/>
            <a:ext cx="8229600" cy="4525963"/>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FADF77-69C0-4ECA-A753-18EC38047763}" type="slidenum">
              <a:rPr lang="ru-RU"/>
              <a:pPr>
                <a:defRPr/>
              </a:pPr>
              <a:t>‹#›</a:t>
            </a:fld>
            <a:endParaRPr lang="ru-RU"/>
          </a:p>
        </p:txBody>
      </p:sp>
    </p:spTree>
    <p:extLst>
      <p:ext uri="{BB962C8B-B14F-4D97-AF65-F5344CB8AC3E}">
        <p14:creationId xmlns:p14="http://schemas.microsoft.com/office/powerpoint/2010/main" val="119389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24927A9-7ECB-45F5-8445-91224AFFAB1F}"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C24927A9-7ECB-45F5-8445-91224AFFAB1F}"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24927A9-7ECB-45F5-8445-91224AFFAB1F}"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C24927A9-7ECB-45F5-8445-91224AFFAB1F}" type="datetimeFigureOut">
              <a:rPr lang="ru-RU" smtClean="0"/>
              <a:t>10.11.2021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C24927A9-7ECB-45F5-8445-91224AFFAB1F}" type="datetimeFigureOut">
              <a:rPr lang="ru-RU" smtClean="0"/>
              <a:t>10.11.2021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927A9-7ECB-45F5-8445-91224AFFAB1F}" type="datetimeFigureOut">
              <a:rPr lang="ru-RU" smtClean="0"/>
              <a:t>10.11.2021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24927A9-7ECB-45F5-8445-91224AFFAB1F}"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A9851DA0-1CBE-413B-91D2-B39FA2378858}"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4927A9-7ECB-45F5-8445-91224AFFAB1F}" type="datetimeFigureOut">
              <a:rPr lang="ru-RU" smtClean="0"/>
              <a:t>10.11.2021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851DA0-1CBE-413B-91D2-B39FA2378858}"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chart" Target="../charts/chart5.xml"/><Relationship Id="rId4" Type="http://schemas.openxmlformats.org/officeDocument/2006/relationships/diagramLayout" Target="../diagrams/layout8.xml"/><Relationship Id="rId9"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osss\Обменник\Фото\2021\благоустройство\ул. Островского\20210709_075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96617" y="2933470"/>
            <a:ext cx="4113274" cy="309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1\Documents\ViberDownloads\0-02-0b-0166ac34ec69838e7bfd82eb2bc9072c6f262dfe7a77ff9e20e3035c11696ce2_30f639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36912"/>
            <a:ext cx="5112568" cy="40412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1\Documents\ViberDownloads\0-02-0b-3a0d5d6b3c57b262100af85a8e2ffd8ed9f3888a8e900520fa0db867d4018e4d_73c278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7567" y="226296"/>
            <a:ext cx="3890838" cy="21225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osss\Обменник\Фото\2021\Боровский вид сверху\uxUjkLUJ2Q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814" y="228553"/>
            <a:ext cx="3768130" cy="233635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671214"/>
            <a:ext cx="7772400" cy="1584176"/>
          </a:xfrm>
        </p:spPr>
        <p:txBody>
          <a:bodyPr>
            <a:normAutofit/>
          </a:bodyPr>
          <a:lstStyle/>
          <a:p>
            <a:pPr algn="ctr"/>
            <a:r>
              <a:rPr lang="ru-RU" sz="5400" b="1" i="1" dirty="0" smtClean="0">
                <a:solidFill>
                  <a:schemeClr val="accent1">
                    <a:lumMod val="75000"/>
                  </a:schemeClr>
                </a:solidFill>
                <a:cs typeface="Aharoni" panose="02010803020104030203" pitchFamily="2" charset="-79"/>
              </a:rPr>
              <a:t>БЮДЖЕТ ДЛЯ ГРАЖДАН</a:t>
            </a:r>
            <a:endParaRPr lang="ru-RU" sz="5400" b="1" i="1" dirty="0">
              <a:solidFill>
                <a:schemeClr val="accent1">
                  <a:lumMod val="75000"/>
                </a:schemeClr>
              </a:solidFill>
              <a:cs typeface="Aharoni" panose="02010803020104030203" pitchFamily="2" charset="-79"/>
            </a:endParaRPr>
          </a:p>
        </p:txBody>
      </p:sp>
      <p:sp>
        <p:nvSpPr>
          <p:cNvPr id="3" name="Подзаголовок 2"/>
          <p:cNvSpPr>
            <a:spLocks noGrp="1"/>
          </p:cNvSpPr>
          <p:nvPr>
            <p:ph type="subTitle" idx="1"/>
          </p:nvPr>
        </p:nvSpPr>
        <p:spPr>
          <a:xfrm>
            <a:off x="251520" y="3212976"/>
            <a:ext cx="8496944" cy="1800200"/>
          </a:xfrm>
        </p:spPr>
        <p:txBody>
          <a:bodyPr>
            <a:noAutofit/>
          </a:bodyPr>
          <a:lstStyle/>
          <a:p>
            <a:pPr algn="ctr"/>
            <a:r>
              <a:rPr lang="ru-RU" sz="2800" b="1" i="1" dirty="0" smtClean="0">
                <a:latin typeface="Arial Black" panose="020B0A04020102020204" pitchFamily="34" charset="0"/>
              </a:rPr>
              <a:t>к решению о проекте  бюджета муниципального образования поселок Боровский на 2021 </a:t>
            </a:r>
            <a:r>
              <a:rPr lang="ru-RU" sz="2800" b="1" i="1" dirty="0">
                <a:latin typeface="Arial Black" panose="020B0A04020102020204" pitchFamily="34" charset="0"/>
              </a:rPr>
              <a:t>год и плановый период </a:t>
            </a:r>
            <a:r>
              <a:rPr lang="ru-RU" sz="2800" b="1" i="1" dirty="0" smtClean="0">
                <a:latin typeface="Arial Black" panose="020B0A04020102020204" pitchFamily="34" charset="0"/>
              </a:rPr>
              <a:t>2022  и 2023 </a:t>
            </a:r>
            <a:r>
              <a:rPr lang="ru-RU" sz="2800" b="1" i="1" dirty="0">
                <a:latin typeface="Arial Black" panose="020B0A04020102020204" pitchFamily="34" charset="0"/>
              </a:rPr>
              <a:t>годов </a:t>
            </a:r>
          </a:p>
        </p:txBody>
      </p:sp>
    </p:spTree>
    <p:extLst>
      <p:ext uri="{BB962C8B-B14F-4D97-AF65-F5344CB8AC3E}">
        <p14:creationId xmlns:p14="http://schemas.microsoft.com/office/powerpoint/2010/main" val="6014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420656"/>
          </a:xfrm>
        </p:spPr>
        <p:txBody>
          <a:bodyPr>
            <a:normAutofit fontScale="90000"/>
          </a:bodyPr>
          <a:lstStyle/>
          <a:p>
            <a:pPr algn="ctr"/>
            <a:r>
              <a:rPr lang="ru-RU" sz="2800" dirty="0" smtClean="0">
                <a:latin typeface="Arial Black" panose="020B0A04020102020204" pitchFamily="34" charset="0"/>
              </a:rPr>
              <a:t/>
            </a:r>
            <a:br>
              <a:rPr lang="ru-RU" sz="2800" dirty="0" smtClean="0">
                <a:latin typeface="Arial Black" panose="020B0A04020102020204" pitchFamily="34" charset="0"/>
              </a:rPr>
            </a:br>
            <a:r>
              <a:rPr lang="ru-RU" sz="2800" dirty="0" smtClean="0">
                <a:latin typeface="Arial Black" panose="020B0A04020102020204" pitchFamily="34" charset="0"/>
              </a:rPr>
              <a:t>Какие </a:t>
            </a:r>
            <a:r>
              <a:rPr lang="ru-RU" sz="2800" dirty="0">
                <a:latin typeface="Arial Black" panose="020B0A04020102020204" pitchFamily="34" charset="0"/>
              </a:rPr>
              <a:t>налоги </a:t>
            </a:r>
            <a:r>
              <a:rPr lang="ru-RU" sz="2800" dirty="0" smtClean="0">
                <a:latin typeface="Arial Black" panose="020B0A04020102020204" pitchFamily="34" charset="0"/>
              </a:rPr>
              <a:t>поступают </a:t>
            </a:r>
            <a:r>
              <a:rPr lang="ru-RU" sz="2800" dirty="0">
                <a:latin typeface="Arial Black" panose="020B0A04020102020204" pitchFamily="34" charset="0"/>
              </a:rPr>
              <a:t>в </a:t>
            </a:r>
            <a:r>
              <a:rPr lang="ru-RU" sz="2800" dirty="0" smtClean="0">
                <a:latin typeface="Arial Black" panose="020B0A04020102020204" pitchFamily="34" charset="0"/>
              </a:rPr>
              <a:t>местный бюджет?</a:t>
            </a:r>
            <a:endParaRPr lang="ru-RU" sz="2800" dirty="0">
              <a:latin typeface="Arial Black" panose="020B0A040201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211552955"/>
              </p:ext>
            </p:extLst>
          </p:nvPr>
        </p:nvGraphicFramePr>
        <p:xfrm>
          <a:off x="107504" y="491228"/>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13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BD7E4FF-BAC5-4BAE-BD49-F06472EC791C}" type="slidenum">
              <a:rPr lang="ru-RU"/>
              <a:pPr>
                <a:defRPr/>
              </a:pPr>
              <a:t>11</a:t>
            </a:fld>
            <a:endParaRPr lang="ru-RU" dirty="0"/>
          </a:p>
        </p:txBody>
      </p:sp>
      <p:sp>
        <p:nvSpPr>
          <p:cNvPr id="5" name="Блок-схема: внутренняя память 4"/>
          <p:cNvSpPr/>
          <p:nvPr/>
        </p:nvSpPr>
        <p:spPr>
          <a:xfrm>
            <a:off x="25400" y="0"/>
            <a:ext cx="9121775" cy="5492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Межбюджетные трансферты</a:t>
            </a:r>
          </a:p>
        </p:txBody>
      </p:sp>
      <p:graphicFrame>
        <p:nvGraphicFramePr>
          <p:cNvPr id="2" name="Таблица 1"/>
          <p:cNvGraphicFramePr>
            <a:graphicFrameLocks noGrp="1"/>
          </p:cNvGraphicFramePr>
          <p:nvPr>
            <p:extLst>
              <p:ext uri="{D42A27DB-BD31-4B8C-83A1-F6EECF244321}">
                <p14:modId xmlns:p14="http://schemas.microsoft.com/office/powerpoint/2010/main" val="2172104996"/>
              </p:ext>
            </p:extLst>
          </p:nvPr>
        </p:nvGraphicFramePr>
        <p:xfrm>
          <a:off x="323850" y="1844675"/>
          <a:ext cx="8496300" cy="5002857"/>
        </p:xfrm>
        <a:graphic>
          <a:graphicData uri="http://schemas.openxmlformats.org/drawingml/2006/table">
            <a:tbl>
              <a:tblPr firstRow="1" bandRow="1">
                <a:tableStyleId>{5C22544A-7EE6-4342-B048-85BDC9FD1C3A}</a:tableStyleId>
              </a:tblPr>
              <a:tblGrid>
                <a:gridCol w="4248150"/>
                <a:gridCol w="4248150"/>
              </a:tblGrid>
              <a:tr h="647997">
                <a:tc>
                  <a:txBody>
                    <a:bodyPr/>
                    <a:lstStyle/>
                    <a:p>
                      <a:pPr algn="ctr">
                        <a:lnSpc>
                          <a:spcPct val="150000"/>
                        </a:lnSpc>
                      </a:pPr>
                      <a:r>
                        <a:rPr lang="ru-RU" sz="2000" dirty="0" smtClean="0"/>
                        <a:t>Виды межбюджетных трансфертов</a:t>
                      </a:r>
                      <a:endParaRPr lang="ru-RU" sz="2000" dirty="0"/>
                    </a:p>
                  </a:txBody>
                  <a:tcPr marL="91433" marR="91433" marT="45715" marB="45715"/>
                </a:tc>
                <a:tc>
                  <a:txBody>
                    <a:bodyPr/>
                    <a:lstStyle/>
                    <a:p>
                      <a:pPr algn="ctr">
                        <a:lnSpc>
                          <a:spcPct val="150000"/>
                        </a:lnSpc>
                      </a:pPr>
                      <a:r>
                        <a:rPr lang="ru-RU" sz="2000" dirty="0" smtClean="0"/>
                        <a:t>Определение</a:t>
                      </a:r>
                      <a:endParaRPr lang="ru-RU" sz="2000" dirty="0"/>
                    </a:p>
                  </a:txBody>
                  <a:tcPr marL="91433" marR="91433" marT="45715" marB="45715"/>
                </a:tc>
              </a:tr>
              <a:tr h="1261040">
                <a:tc>
                  <a:txBody>
                    <a:bodyPr/>
                    <a:lstStyle/>
                    <a:p>
                      <a:r>
                        <a:rPr lang="ru-RU" sz="2000" b="1" dirty="0" smtClean="0">
                          <a:solidFill>
                            <a:schemeClr val="tx1"/>
                          </a:solidFill>
                        </a:rPr>
                        <a:t>Дотации (от лат. “</a:t>
                      </a:r>
                      <a:r>
                        <a:rPr lang="en-US" sz="2000" b="1" dirty="0" smtClean="0">
                          <a:solidFill>
                            <a:schemeClr val="tx1"/>
                          </a:solidFill>
                        </a:rPr>
                        <a:t>Dotatio</a:t>
                      </a:r>
                      <a:r>
                        <a:rPr lang="ru-RU" sz="2000" b="1" dirty="0" smtClean="0">
                          <a:solidFill>
                            <a:schemeClr val="tx1"/>
                          </a:solidFill>
                        </a:rPr>
                        <a:t>» – дар, пожертвование)</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без определения конкретной цели их использования</a:t>
                      </a:r>
                      <a:endParaRPr lang="ru-RU" sz="2000" b="1" dirty="0"/>
                    </a:p>
                  </a:txBody>
                  <a:tcPr marL="91433" marR="91433" marT="45715" marB="45715"/>
                </a:tc>
              </a:tr>
              <a:tr h="1474947">
                <a:tc>
                  <a:txBody>
                    <a:bodyPr/>
                    <a:lstStyle/>
                    <a:p>
                      <a:r>
                        <a:rPr lang="ru-RU" sz="2000" b="1" dirty="0" smtClean="0">
                          <a:solidFill>
                            <a:schemeClr val="tx1"/>
                          </a:solidFill>
                        </a:rPr>
                        <a:t>Субвенции (от лат «</a:t>
                      </a:r>
                      <a:r>
                        <a:rPr lang="en-US" sz="2000" b="1" dirty="0" smtClean="0">
                          <a:solidFill>
                            <a:schemeClr val="tx1"/>
                          </a:solidFill>
                        </a:rPr>
                        <a:t>Subvenire</a:t>
                      </a:r>
                      <a:r>
                        <a:rPr lang="ru-RU" sz="2000" b="1" dirty="0" smtClean="0">
                          <a:solidFill>
                            <a:schemeClr val="tx1"/>
                          </a:solidFill>
                        </a:rPr>
                        <a:t>» - приходить</a:t>
                      </a:r>
                      <a:r>
                        <a:rPr lang="ru-RU" sz="2000" b="1" baseline="0" dirty="0" smtClean="0">
                          <a:solidFill>
                            <a:schemeClr val="tx1"/>
                          </a:solidFill>
                        </a:rPr>
                        <a:t> на помощь)</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на финансирование «переданных» другим публично-правовым образованиям полномочий</a:t>
                      </a:r>
                      <a:endParaRPr lang="ru-RU" sz="2000" b="1" dirty="0"/>
                    </a:p>
                  </a:txBody>
                  <a:tcPr marL="91433" marR="91433" marT="45715" marB="45715"/>
                </a:tc>
              </a:tr>
              <a:tr h="126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Субсидии (от лат «</a:t>
                      </a:r>
                      <a:r>
                        <a:rPr lang="en-US" sz="2000" b="1" dirty="0" smtClean="0">
                          <a:solidFill>
                            <a:schemeClr val="tx1"/>
                          </a:solidFill>
                        </a:rPr>
                        <a:t>Subsidium</a:t>
                      </a:r>
                      <a:r>
                        <a:rPr lang="ru-RU" sz="2000" b="1" dirty="0" smtClean="0">
                          <a:solidFill>
                            <a:schemeClr val="tx1"/>
                          </a:solidFill>
                        </a:rPr>
                        <a:t>» - поддержка</a:t>
                      </a:r>
                      <a:r>
                        <a:rPr lang="ru-RU" sz="2000" b="1" baseline="0" dirty="0" smtClean="0">
                          <a:solidFill>
                            <a:schemeClr val="tx1"/>
                          </a:solidFill>
                        </a:rPr>
                        <a:t>)</a:t>
                      </a:r>
                      <a:endParaRPr lang="ru-RU" sz="2000" b="1" dirty="0" smtClean="0">
                        <a:solidFill>
                          <a:schemeClr val="tx1"/>
                        </a:solidFill>
                      </a:endParaRPr>
                    </a:p>
                    <a:p>
                      <a:endParaRPr lang="ru-RU" sz="2000" b="1" dirty="0">
                        <a:solidFill>
                          <a:schemeClr val="tx1"/>
                        </a:solidFill>
                      </a:endParaRPr>
                    </a:p>
                  </a:txBody>
                  <a:tcPr marL="91433" marR="91433" marT="45715" marB="45715"/>
                </a:tc>
                <a:tc>
                  <a:txBody>
                    <a:bodyPr/>
                    <a:lstStyle/>
                    <a:p>
                      <a:r>
                        <a:rPr lang="ru-RU" sz="2000" b="1" dirty="0" smtClean="0"/>
                        <a:t>Предоставляются на условиях долевого софинансирования расходов других бюджетов</a:t>
                      </a:r>
                      <a:endParaRPr lang="ru-RU" sz="2000" b="1" dirty="0"/>
                    </a:p>
                  </a:txBody>
                  <a:tcPr marL="91433" marR="91433" marT="45715" marB="45715"/>
                </a:tc>
              </a:tr>
            </a:tbl>
          </a:graphicData>
        </a:graphic>
      </p:graphicFrame>
      <p:sp>
        <p:nvSpPr>
          <p:cNvPr id="8" name="Рамка 7"/>
          <p:cNvSpPr/>
          <p:nvPr/>
        </p:nvSpPr>
        <p:spPr>
          <a:xfrm>
            <a:off x="119063" y="620713"/>
            <a:ext cx="8845550" cy="954087"/>
          </a:xfrm>
          <a:prstGeom prst="frame">
            <a:avLst>
              <a:gd name="adj1" fmla="val 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Межбюджетные трансферты– денежные средства, перечисляемые из одного бюджета бюджетной системы Российской Федерации другому</a:t>
            </a:r>
            <a:endParaRPr lang="ru-RU" sz="2000" dirty="0">
              <a:solidFill>
                <a:schemeClr val="tx1"/>
              </a:solidFill>
            </a:endParaRPr>
          </a:p>
        </p:txBody>
      </p:sp>
    </p:spTree>
    <p:extLst>
      <p:ext uri="{BB962C8B-B14F-4D97-AF65-F5344CB8AC3E}">
        <p14:creationId xmlns:p14="http://schemas.microsoft.com/office/powerpoint/2010/main" val="351235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ECC828D-D567-4665-BBED-91EB62CE4FB7}" type="slidenum">
              <a:rPr lang="ru-RU"/>
              <a:pPr>
                <a:defRPr/>
              </a:pPr>
              <a:t>12</a:t>
            </a:fld>
            <a:endParaRPr lang="ru-RU" dirty="0"/>
          </a:p>
        </p:txBody>
      </p:sp>
      <p:sp>
        <p:nvSpPr>
          <p:cNvPr id="7" name="Блок-схема: внутренняя память 6"/>
          <p:cNvSpPr/>
          <p:nvPr/>
        </p:nvSpPr>
        <p:spPr>
          <a:xfrm>
            <a:off x="60325" y="44450"/>
            <a:ext cx="9085263" cy="6254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a:t>
            </a:r>
          </a:p>
        </p:txBody>
      </p:sp>
      <p:graphicFrame>
        <p:nvGraphicFramePr>
          <p:cNvPr id="5" name="Схема 4"/>
          <p:cNvGraphicFramePr/>
          <p:nvPr/>
        </p:nvGraphicFramePr>
        <p:xfrm>
          <a:off x="653248" y="1988840"/>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мка 5"/>
          <p:cNvSpPr/>
          <p:nvPr/>
        </p:nvSpPr>
        <p:spPr>
          <a:xfrm>
            <a:off x="119063" y="765175"/>
            <a:ext cx="8845550" cy="10795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 </a:t>
            </a:r>
            <a:r>
              <a:rPr lang="ru-RU" sz="2800" dirty="0">
                <a:solidFill>
                  <a:schemeClr val="tx1"/>
                </a:solidFill>
              </a:rPr>
              <a:t>– </a:t>
            </a:r>
            <a:r>
              <a:rPr lang="ru-RU" sz="2800" b="1" dirty="0">
                <a:solidFill>
                  <a:schemeClr val="tx1"/>
                </a:solidFill>
              </a:rPr>
              <a:t>выплачиваемые из бюджета </a:t>
            </a:r>
          </a:p>
          <a:p>
            <a:pPr algn="ctr" fontAlgn="auto">
              <a:spcBef>
                <a:spcPts val="0"/>
              </a:spcBef>
              <a:spcAft>
                <a:spcPts val="0"/>
              </a:spcAft>
              <a:defRPr/>
            </a:pPr>
            <a:r>
              <a:rPr lang="ru-RU" sz="2800" b="1" dirty="0">
                <a:solidFill>
                  <a:schemeClr val="tx1"/>
                </a:solidFill>
              </a:rPr>
              <a:t>                      денежные средства</a:t>
            </a:r>
            <a:endParaRPr lang="ru-RU" sz="2800" dirty="0">
              <a:solidFill>
                <a:schemeClr val="tx1"/>
              </a:solidFill>
            </a:endParaRPr>
          </a:p>
        </p:txBody>
      </p:sp>
    </p:spTree>
    <p:extLst>
      <p:ext uri="{BB962C8B-B14F-4D97-AF65-F5344CB8AC3E}">
        <p14:creationId xmlns:p14="http://schemas.microsoft.com/office/powerpoint/2010/main" val="311496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8F09B1-1FF8-4790-8955-CDF9E813DD29}" type="slidenum">
              <a:rPr lang="ru-RU"/>
              <a:pPr>
                <a:defRPr/>
              </a:pPr>
              <a:t>13</a:t>
            </a:fld>
            <a:endParaRPr lang="ru-RU" dirty="0"/>
          </a:p>
        </p:txBody>
      </p:sp>
      <p:sp>
        <p:nvSpPr>
          <p:cNvPr id="7" name="Блок-схема: внутренняя память 6"/>
          <p:cNvSpPr/>
          <p:nvPr/>
        </p:nvSpPr>
        <p:spPr>
          <a:xfrm>
            <a:off x="22225" y="44450"/>
            <a:ext cx="9121775" cy="50482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Расходные полномочия</a:t>
            </a:r>
          </a:p>
        </p:txBody>
      </p:sp>
      <p:sp>
        <p:nvSpPr>
          <p:cNvPr id="5" name="Рамка 4"/>
          <p:cNvSpPr/>
          <p:nvPr/>
        </p:nvSpPr>
        <p:spPr>
          <a:xfrm>
            <a:off x="22225" y="620713"/>
            <a:ext cx="9121775" cy="8636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Расходное обязательство – обязанность выплатить денежные средства из                 </a:t>
            </a:r>
          </a:p>
          <a:p>
            <a:pPr algn="ctr" fontAlgn="auto">
              <a:spcBef>
                <a:spcPts val="0"/>
              </a:spcBef>
              <a:spcAft>
                <a:spcPts val="0"/>
              </a:spcAft>
              <a:defRPr/>
            </a:pPr>
            <a:r>
              <a:rPr lang="ru-RU" sz="2000" b="1" dirty="0">
                <a:solidFill>
                  <a:schemeClr val="tx1"/>
                </a:solidFill>
              </a:rPr>
              <a:t>           </a:t>
            </a:r>
            <a:r>
              <a:rPr lang="ru-RU" sz="2000" b="1" dirty="0" smtClean="0">
                <a:solidFill>
                  <a:schemeClr val="tx1"/>
                </a:solidFill>
              </a:rPr>
              <a:t>соответствующего </a:t>
            </a:r>
            <a:r>
              <a:rPr lang="ru-RU" sz="2000" b="1" dirty="0">
                <a:solidFill>
                  <a:schemeClr val="tx1"/>
                </a:solidFill>
              </a:rPr>
              <a:t>бюджета </a:t>
            </a:r>
            <a:endParaRPr lang="ru-RU" sz="20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98743829"/>
              </p:ext>
            </p:extLst>
          </p:nvPr>
        </p:nvGraphicFramePr>
        <p:xfrm>
          <a:off x="179388" y="1628775"/>
          <a:ext cx="8856662" cy="4909199"/>
        </p:xfrm>
        <a:graphic>
          <a:graphicData uri="http://schemas.openxmlformats.org/drawingml/2006/table">
            <a:tbl>
              <a:tblPr firstRow="1" bandRow="1">
                <a:tableStyleId>{5C22544A-7EE6-4342-B048-85BDC9FD1C3A}</a:tableStyleId>
              </a:tblPr>
              <a:tblGrid>
                <a:gridCol w="2304172"/>
                <a:gridCol w="6552490"/>
              </a:tblGrid>
              <a:tr h="701054">
                <a:tc>
                  <a:txBody>
                    <a:bodyPr/>
                    <a:lstStyle/>
                    <a:p>
                      <a:pPr algn="ctr">
                        <a:lnSpc>
                          <a:spcPct val="100000"/>
                        </a:lnSpc>
                      </a:pPr>
                      <a:r>
                        <a:rPr lang="ru-RU" sz="2000" dirty="0" smtClean="0"/>
                        <a:t>Расходные полномочия</a:t>
                      </a:r>
                      <a:endParaRPr lang="ru-RU" sz="2000" dirty="0"/>
                    </a:p>
                  </a:txBody>
                  <a:tcPr marL="91437" marR="91437" marT="45721" marB="45721"/>
                </a:tc>
                <a:tc>
                  <a:txBody>
                    <a:bodyPr/>
                    <a:lstStyle/>
                    <a:p>
                      <a:pPr algn="ctr">
                        <a:lnSpc>
                          <a:spcPct val="150000"/>
                        </a:lnSpc>
                      </a:pPr>
                      <a:endParaRPr lang="ru-RU" sz="2000" dirty="0">
                        <a:solidFill>
                          <a:schemeClr val="bg1"/>
                        </a:solidFill>
                      </a:endParaRPr>
                    </a:p>
                  </a:txBody>
                  <a:tcPr marL="91437" marR="91437" marT="45721" marB="45721"/>
                </a:tc>
              </a:tr>
              <a:tr h="1099181">
                <a:tc>
                  <a:txBody>
                    <a:bodyPr/>
                    <a:lstStyle/>
                    <a:p>
                      <a:r>
                        <a:rPr lang="ru-RU" sz="2000" b="1" dirty="0" smtClean="0">
                          <a:solidFill>
                            <a:schemeClr val="tx1"/>
                          </a:solidFill>
                        </a:rPr>
                        <a:t>Государственные полномочия</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отнесенные федеральным законодательством к компетенции субъекта РФ, переданные для осуществления на уровень органов местного самоуправления в установленном порядке </a:t>
                      </a:r>
                      <a:r>
                        <a:rPr lang="ru-RU" sz="1600" b="1" i="0" u="none" strike="noStrike" kern="1200" baseline="0" dirty="0" smtClean="0">
                          <a:solidFill>
                            <a:schemeClr val="dk1"/>
                          </a:solidFill>
                          <a:latin typeface="+mn-lt"/>
                          <a:ea typeface="+mn-ea"/>
                          <a:cs typeface="+mn-cs"/>
                        </a:rPr>
                        <a:t>(осуществляются за счет субвенций)</a:t>
                      </a:r>
                      <a:endParaRPr lang="ru-RU" sz="1600" b="1" i="0" u="none" strike="noStrike" kern="1200" baseline="0" dirty="0">
                        <a:solidFill>
                          <a:schemeClr val="dk1"/>
                        </a:solidFill>
                        <a:latin typeface="+mn-lt"/>
                        <a:ea typeface="+mn-ea"/>
                        <a:cs typeface="+mn-cs"/>
                      </a:endParaRPr>
                    </a:p>
                  </a:txBody>
                  <a:tcPr marL="91437" marR="91437" marT="45721" marB="45721"/>
                </a:tc>
              </a:tr>
              <a:tr h="1468616">
                <a:tc>
                  <a:txBody>
                    <a:bodyPr/>
                    <a:lstStyle/>
                    <a:p>
                      <a:r>
                        <a:rPr lang="ru-RU" sz="2000" b="1" kern="1200" dirty="0" smtClean="0">
                          <a:solidFill>
                            <a:schemeClr val="tx1"/>
                          </a:solidFill>
                          <a:latin typeface="+mn-lt"/>
                          <a:ea typeface="+mn-ea"/>
                          <a:cs typeface="+mn-cs"/>
                        </a:rPr>
                        <a:t>Вопросы местного значения</a:t>
                      </a:r>
                      <a:endParaRPr lang="ru-RU" sz="2000" b="1" kern="1200" dirty="0">
                        <a:solidFill>
                          <a:schemeClr val="tx1"/>
                        </a:solidFill>
                        <a:latin typeface="+mn-lt"/>
                        <a:ea typeface="+mn-ea"/>
                        <a:cs typeface="+mn-cs"/>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непосредственного обеспечения жизнедеятельности населения муниципального образования, решение которых в соответствии с Конституцией РФ и Федеральным законом  № 131 - ФЗ  осуществляется органами местного самоуправления самостоятельно   </a:t>
                      </a:r>
                      <a:r>
                        <a:rPr lang="ru-RU" sz="1600" b="1" i="0" u="none" strike="noStrike" kern="1200" baseline="0" dirty="0" smtClean="0">
                          <a:solidFill>
                            <a:schemeClr val="dk1"/>
                          </a:solidFill>
                          <a:latin typeface="+mn-lt"/>
                          <a:ea typeface="+mn-ea"/>
                          <a:cs typeface="+mn-cs"/>
                        </a:rPr>
                        <a:t>(за счет собственных доходов местных бюджетов)</a:t>
                      </a:r>
                      <a:endParaRPr lang="ru-RU" sz="1600" b="1" i="1" u="none" dirty="0">
                        <a:solidFill>
                          <a:srgbClr val="FF0000"/>
                        </a:solidFill>
                      </a:endParaRPr>
                    </a:p>
                  </a:txBody>
                  <a:tcPr marL="91437" marR="91437" marT="45721" marB="45721"/>
                </a:tc>
              </a:tr>
              <a:tr h="139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Дополнительные расходные обязательства</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РФ </a:t>
                      </a:r>
                      <a:r>
                        <a:rPr lang="ru-RU" sz="1600" b="1" i="0" u="none" strike="noStrike" kern="1200" baseline="0" dirty="0" smtClean="0">
                          <a:solidFill>
                            <a:schemeClr val="dk1"/>
                          </a:solidFill>
                          <a:latin typeface="+mn-lt"/>
                          <a:ea typeface="+mn-ea"/>
                          <a:cs typeface="+mn-cs"/>
                        </a:rPr>
                        <a:t>(осуществляются за счет собственных доходов местных бюджетов)</a:t>
                      </a:r>
                      <a:endParaRPr lang="ru-RU" sz="1600" b="1" dirty="0">
                        <a:solidFill>
                          <a:srgbClr val="FF0000"/>
                        </a:solidFill>
                      </a:endParaRPr>
                    </a:p>
                  </a:txBody>
                  <a:tcPr marL="91437" marR="91437" marT="45721" marB="45721"/>
                </a:tc>
              </a:tr>
            </a:tbl>
          </a:graphicData>
        </a:graphic>
      </p:graphicFrame>
    </p:spTree>
    <p:extLst>
      <p:ext uri="{BB962C8B-B14F-4D97-AF65-F5344CB8AC3E}">
        <p14:creationId xmlns:p14="http://schemas.microsoft.com/office/powerpoint/2010/main" val="394575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368" y="268660"/>
            <a:ext cx="8147248" cy="1143000"/>
          </a:xfrm>
        </p:spPr>
        <p:txBody>
          <a:bodyPr>
            <a:normAutofit/>
          </a:bodyPr>
          <a:lstStyle/>
          <a:p>
            <a:pPr algn="ctr"/>
            <a:r>
              <a:rPr lang="ru-RU" sz="2800" dirty="0"/>
              <a:t>Основные подходы при формировании расходной части бюджета</a:t>
            </a:r>
          </a:p>
        </p:txBody>
      </p:sp>
      <p:sp>
        <p:nvSpPr>
          <p:cNvPr id="4" name="Прямоугольник 3"/>
          <p:cNvSpPr/>
          <p:nvPr/>
        </p:nvSpPr>
        <p:spPr>
          <a:xfrm>
            <a:off x="683568" y="1412776"/>
            <a:ext cx="7632848" cy="4924425"/>
          </a:xfrm>
          <a:prstGeom prst="rect">
            <a:avLst/>
          </a:prstGeom>
        </p:spPr>
        <p:txBody>
          <a:bodyPr wrap="square">
            <a:spAutoFit/>
          </a:bodyPr>
          <a:lstStyle/>
          <a:p>
            <a:endParaRPr lang="ru-RU" sz="1400" dirty="0" smtClean="0"/>
          </a:p>
          <a:p>
            <a:r>
              <a:rPr lang="ru-RU" sz="2000" dirty="0" smtClean="0"/>
              <a:t>Расходы </a:t>
            </a:r>
            <a:r>
              <a:rPr lang="ru-RU" sz="2000" dirty="0"/>
              <a:t>на обеспечение текущей деятельности муниципального образования запланированы в соответствии с фактическими объемами и установленными нормативами финансовых затрат с учетом индексов-дефляторов на коммунальные услуги (в 2022 году - 104 %, в 2023 году - 104 %, в 2024 году – 104 %); </a:t>
            </a:r>
            <a:endParaRPr lang="ru-RU" sz="2000" dirty="0" smtClean="0"/>
          </a:p>
          <a:p>
            <a:endParaRPr lang="ru-RU" sz="2000" dirty="0" smtClean="0"/>
          </a:p>
          <a:p>
            <a:r>
              <a:rPr lang="ru-RU" sz="2000" dirty="0" smtClean="0"/>
              <a:t>Расходы </a:t>
            </a:r>
            <a:r>
              <a:rPr lang="ru-RU" sz="2000" dirty="0"/>
              <a:t>на содержание органов местного самоуправления сформированы в пределах нормативов формирования расходов на содержание ОМС, установленных Правительством Тюменской области</a:t>
            </a:r>
            <a:r>
              <a:rPr lang="ru-RU" sz="2000" dirty="0" smtClean="0"/>
              <a:t>;</a:t>
            </a:r>
          </a:p>
          <a:p>
            <a:r>
              <a:rPr lang="ru-RU" sz="2000" dirty="0" smtClean="0"/>
              <a:t> </a:t>
            </a:r>
          </a:p>
          <a:p>
            <a:r>
              <a:rPr lang="ru-RU" sz="2000" dirty="0" smtClean="0"/>
              <a:t>Расходы </a:t>
            </a:r>
            <a:r>
              <a:rPr lang="ru-RU" sz="2000" dirty="0"/>
              <a:t>на реализацию государственных полномочий сформированы в соответствии с проектом закона Тюменской области об областном бюджете. </a:t>
            </a:r>
          </a:p>
        </p:txBody>
      </p:sp>
    </p:spTree>
    <p:extLst>
      <p:ext uri="{BB962C8B-B14F-4D97-AF65-F5344CB8AC3E}">
        <p14:creationId xmlns:p14="http://schemas.microsoft.com/office/powerpoint/2010/main" val="370373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757DD7C-8405-4F84-8005-A9E3FC0950D7}" type="slidenum">
              <a:rPr lang="ru-RU"/>
              <a:pPr>
                <a:defRPr/>
              </a:pPr>
              <a:t>15</a:t>
            </a:fld>
            <a:endParaRPr lang="ru-RU" dirty="0"/>
          </a:p>
        </p:txBody>
      </p:sp>
      <p:sp>
        <p:nvSpPr>
          <p:cNvPr id="7" name="Блок-схема: внутренняя память 6"/>
          <p:cNvSpPr/>
          <p:nvPr/>
        </p:nvSpPr>
        <p:spPr>
          <a:xfrm>
            <a:off x="22225" y="-4763"/>
            <a:ext cx="9144000"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Расходы бюджета по основным функциям (разделам)</a:t>
            </a:r>
          </a:p>
        </p:txBody>
      </p:sp>
      <p:grpSp>
        <p:nvGrpSpPr>
          <p:cNvPr id="14340" name="Group 6"/>
          <p:cNvGrpSpPr>
            <a:grpSpLocks noChangeAspect="1"/>
          </p:cNvGrpSpPr>
          <p:nvPr/>
        </p:nvGrpSpPr>
        <p:grpSpPr bwMode="auto">
          <a:xfrm>
            <a:off x="0" y="461963"/>
            <a:ext cx="9144000" cy="663575"/>
            <a:chOff x="0" y="527"/>
            <a:chExt cx="5760" cy="418"/>
          </a:xfrm>
        </p:grpSpPr>
        <p:sp>
          <p:nvSpPr>
            <p:cNvPr id="14353" name="AutoShape 7"/>
            <p:cNvSpPr>
              <a:spLocks noChangeAspect="1" noChangeArrowheads="1" noTextEdit="1"/>
            </p:cNvSpPr>
            <p:nvPr/>
          </p:nvSpPr>
          <p:spPr bwMode="auto">
            <a:xfrm>
              <a:off x="0" y="527"/>
              <a:ext cx="576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43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
              <a:ext cx="576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6200000">
            <a:off x="-1795462" y="2955925"/>
            <a:ext cx="4368800" cy="708025"/>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0100  «Общегосударственные вопросы»</a:t>
            </a:r>
          </a:p>
        </p:txBody>
      </p:sp>
      <p:sp>
        <p:nvSpPr>
          <p:cNvPr id="9" name="TextBox 8"/>
          <p:cNvSpPr txBox="1"/>
          <p:nvPr/>
        </p:nvSpPr>
        <p:spPr>
          <a:xfrm rot="16200000">
            <a:off x="-507999" y="3017550"/>
            <a:ext cx="4368800" cy="58477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0300  «Национальная безопасность и правоохранительная деятельность»</a:t>
            </a:r>
          </a:p>
        </p:txBody>
      </p:sp>
      <p:sp>
        <p:nvSpPr>
          <p:cNvPr id="10" name="TextBox 9"/>
          <p:cNvSpPr txBox="1"/>
          <p:nvPr/>
        </p:nvSpPr>
        <p:spPr>
          <a:xfrm rot="16200000">
            <a:off x="198438" y="3140661"/>
            <a:ext cx="4368800" cy="338554"/>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0400  «Национальная экономика»</a:t>
            </a:r>
          </a:p>
        </p:txBody>
      </p:sp>
      <p:sp>
        <p:nvSpPr>
          <p:cNvPr id="11" name="TextBox 10"/>
          <p:cNvSpPr txBox="1"/>
          <p:nvPr/>
        </p:nvSpPr>
        <p:spPr>
          <a:xfrm rot="16200000">
            <a:off x="858044" y="2955131"/>
            <a:ext cx="4370388"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0500  «Жилищно-коммунальное хозяйство»</a:t>
            </a:r>
          </a:p>
        </p:txBody>
      </p:sp>
      <p:sp>
        <p:nvSpPr>
          <p:cNvPr id="13" name="Рамка 12"/>
          <p:cNvSpPr/>
          <p:nvPr/>
        </p:nvSpPr>
        <p:spPr>
          <a:xfrm>
            <a:off x="25400" y="5667375"/>
            <a:ext cx="9126538" cy="962819"/>
          </a:xfrm>
          <a:prstGeom prst="frame">
            <a:avLst>
              <a:gd name="adj1" fmla="val 3718"/>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altLang="ru-RU" sz="2000" b="1" dirty="0">
                <a:solidFill>
                  <a:schemeClr val="tx1"/>
                </a:solidFill>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14346" name="Rectangle 28"/>
          <p:cNvSpPr>
            <a:spLocks noChangeArrowheads="1"/>
          </p:cNvSpPr>
          <p:nvPr/>
        </p:nvSpPr>
        <p:spPr bwMode="auto">
          <a:xfrm>
            <a:off x="215900" y="6491288"/>
            <a:ext cx="86772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t>Полный перечень разделов и подразделов классификации расходов бюджетов приведен в статье 21 Бюджетного кодекса РФ</a:t>
            </a:r>
          </a:p>
        </p:txBody>
      </p:sp>
      <p:sp>
        <p:nvSpPr>
          <p:cNvPr id="16" name="TextBox 15"/>
          <p:cNvSpPr txBox="1"/>
          <p:nvPr/>
        </p:nvSpPr>
        <p:spPr>
          <a:xfrm rot="16200000">
            <a:off x="2158206" y="3129757"/>
            <a:ext cx="4411663"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0700  «Образование»</a:t>
            </a:r>
          </a:p>
        </p:txBody>
      </p:sp>
      <p:sp>
        <p:nvSpPr>
          <p:cNvPr id="17" name="TextBox 16"/>
          <p:cNvSpPr txBox="1"/>
          <p:nvPr/>
        </p:nvSpPr>
        <p:spPr>
          <a:xfrm rot="16200000">
            <a:off x="2785268" y="3163680"/>
            <a:ext cx="4405313" cy="338554"/>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0800  «Культура, кинематография»</a:t>
            </a:r>
          </a:p>
        </p:txBody>
      </p:sp>
      <p:sp>
        <p:nvSpPr>
          <p:cNvPr id="19" name="TextBox 18"/>
          <p:cNvSpPr txBox="1"/>
          <p:nvPr/>
        </p:nvSpPr>
        <p:spPr>
          <a:xfrm rot="16200000">
            <a:off x="4076700" y="3127376"/>
            <a:ext cx="4416425"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1000  «Социальная политика»</a:t>
            </a:r>
          </a:p>
        </p:txBody>
      </p:sp>
      <p:sp>
        <p:nvSpPr>
          <p:cNvPr id="20" name="TextBox 19"/>
          <p:cNvSpPr txBox="1"/>
          <p:nvPr/>
        </p:nvSpPr>
        <p:spPr>
          <a:xfrm rot="16200000">
            <a:off x="4724400" y="3127961"/>
            <a:ext cx="4416425" cy="338554"/>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1600" b="1" dirty="0">
                <a:latin typeface="+mn-lt"/>
                <a:cs typeface="+mn-cs"/>
              </a:rPr>
              <a:t>1100  «Физическая культура и спорт»</a:t>
            </a:r>
          </a:p>
        </p:txBody>
      </p:sp>
      <p:sp>
        <p:nvSpPr>
          <p:cNvPr id="21" name="TextBox 20"/>
          <p:cNvSpPr txBox="1"/>
          <p:nvPr/>
        </p:nvSpPr>
        <p:spPr>
          <a:xfrm rot="16200000">
            <a:off x="-1125325" y="3165661"/>
            <a:ext cx="4339801" cy="400110"/>
          </a:xfrm>
          <a:prstGeom prst="rect">
            <a:avLst/>
          </a:prstGeom>
          <a:noFill/>
          <a:ln w="57150">
            <a:solidFill>
              <a:schemeClr val="accent1">
                <a:lumMod val="75000"/>
              </a:schemeClr>
            </a:solidFill>
          </a:ln>
        </p:spPr>
        <p:txBody>
          <a:bodyPr wrap="square">
            <a:spAutoFit/>
          </a:bodyPr>
          <a:lstStyle/>
          <a:p>
            <a:pPr fontAlgn="auto">
              <a:spcBef>
                <a:spcPts val="0"/>
              </a:spcBef>
              <a:spcAft>
                <a:spcPts val="0"/>
              </a:spcAft>
              <a:defRPr/>
            </a:pPr>
            <a:r>
              <a:rPr lang="ru-RU" sz="2000" b="1" dirty="0" smtClean="0">
                <a:latin typeface="+mn-lt"/>
                <a:cs typeface="+mn-cs"/>
              </a:rPr>
              <a:t>0200  </a:t>
            </a:r>
            <a:r>
              <a:rPr lang="ru-RU" sz="2000" b="1" dirty="0">
                <a:latin typeface="+mn-lt"/>
                <a:cs typeface="+mn-cs"/>
              </a:rPr>
              <a:t>«Национальная </a:t>
            </a:r>
            <a:r>
              <a:rPr lang="ru-RU" sz="2000" b="1" dirty="0" smtClean="0">
                <a:latin typeface="+mn-lt"/>
                <a:cs typeface="+mn-cs"/>
              </a:rPr>
              <a:t>оборона»</a:t>
            </a:r>
            <a:endParaRPr lang="ru-RU" sz="2000" b="1" dirty="0">
              <a:latin typeface="+mn-lt"/>
              <a:cs typeface="+mn-cs"/>
            </a:endParaRPr>
          </a:p>
        </p:txBody>
      </p:sp>
    </p:spTree>
    <p:extLst>
      <p:ext uri="{BB962C8B-B14F-4D97-AF65-F5344CB8AC3E}">
        <p14:creationId xmlns:p14="http://schemas.microsoft.com/office/powerpoint/2010/main" val="2242902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80728"/>
            <a:ext cx="7979590" cy="3744416"/>
          </a:xfrm>
        </p:spPr>
        <p:txBody>
          <a:bodyPr>
            <a:noAutofit/>
          </a:bodyPr>
          <a:lstStyle/>
          <a:p>
            <a:pPr algn="ctr"/>
            <a:r>
              <a:rPr lang="ru-RU" sz="3200" b="1" dirty="0" smtClean="0">
                <a:latin typeface="Arial" panose="020B0604020202020204" pitchFamily="34" charset="0"/>
                <a:cs typeface="Arial" panose="020B0604020202020204" pitchFamily="34" charset="0"/>
              </a:rPr>
              <a:t>Основные показатели развития экономики поселка Боровский</a:t>
            </a:r>
          </a:p>
          <a:p>
            <a:pPr algn="ctr"/>
            <a:endParaRPr lang="ru-RU" sz="3200" b="1" dirty="0">
              <a:latin typeface="Arial" panose="020B0604020202020204" pitchFamily="34" charset="0"/>
              <a:cs typeface="Arial" panose="020B0604020202020204" pitchFamily="34" charset="0"/>
            </a:endParaRPr>
          </a:p>
          <a:p>
            <a:pPr marL="0" indent="0" algn="ctr">
              <a:buNone/>
            </a:pPr>
            <a:r>
              <a:rPr lang="ru-RU" altLang="ru-RU" sz="3200" b="1" dirty="0">
                <a:latin typeface="Arial" panose="020B0604020202020204" pitchFamily="34" charset="0"/>
                <a:cs typeface="Arial" panose="020B0604020202020204" pitchFamily="34" charset="0"/>
              </a:rPr>
              <a:t>в соответствии с прогнозом социально-экономического развития </a:t>
            </a:r>
            <a:r>
              <a:rPr lang="ru-RU" altLang="ru-RU" sz="3200" b="1" dirty="0" smtClean="0">
                <a:latin typeface="Arial" panose="020B0604020202020204" pitchFamily="34" charset="0"/>
                <a:cs typeface="Arial" panose="020B0604020202020204" pitchFamily="34" charset="0"/>
              </a:rPr>
              <a:t>муниципального образования поселок Боровский на 2022 </a:t>
            </a:r>
            <a:r>
              <a:rPr lang="ru-RU" altLang="ru-RU" sz="3200" b="1" dirty="0">
                <a:latin typeface="Arial" panose="020B0604020202020204" pitchFamily="34" charset="0"/>
                <a:cs typeface="Arial" panose="020B0604020202020204" pitchFamily="34" charset="0"/>
              </a:rPr>
              <a:t>год и на плановый период </a:t>
            </a:r>
            <a:r>
              <a:rPr lang="ru-RU" altLang="ru-RU" sz="3200" b="1" dirty="0" smtClean="0">
                <a:latin typeface="Arial" panose="020B0604020202020204" pitchFamily="34" charset="0"/>
                <a:cs typeface="Arial" panose="020B0604020202020204" pitchFamily="34" charset="0"/>
              </a:rPr>
              <a:t>2023 </a:t>
            </a:r>
            <a:r>
              <a:rPr lang="ru-RU" altLang="ru-RU" sz="3200" b="1" dirty="0">
                <a:latin typeface="Arial" panose="020B0604020202020204" pitchFamily="34" charset="0"/>
                <a:cs typeface="Arial" panose="020B0604020202020204" pitchFamily="34" charset="0"/>
              </a:rPr>
              <a:t>и </a:t>
            </a:r>
            <a:r>
              <a:rPr lang="ru-RU" altLang="ru-RU" sz="3200" b="1" dirty="0" smtClean="0">
                <a:latin typeface="Arial" panose="020B0604020202020204" pitchFamily="34" charset="0"/>
                <a:cs typeface="Arial" panose="020B0604020202020204" pitchFamily="34" charset="0"/>
              </a:rPr>
              <a:t>2024 годов</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8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107950" y="4149725"/>
            <a:ext cx="7307263"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Скругленный прямоугольник 2"/>
          <p:cNvSpPr/>
          <p:nvPr/>
        </p:nvSpPr>
        <p:spPr>
          <a:xfrm>
            <a:off x="1692275" y="981075"/>
            <a:ext cx="7380288"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Номер слайда 3"/>
          <p:cNvSpPr>
            <a:spLocks noGrp="1"/>
          </p:cNvSpPr>
          <p:nvPr>
            <p:ph type="sldNum" sz="quarter" idx="12"/>
          </p:nvPr>
        </p:nvSpPr>
        <p:spPr>
          <a:xfrm>
            <a:off x="6588125" y="6381750"/>
            <a:ext cx="2133600" cy="365125"/>
          </a:xfrm>
        </p:spPr>
        <p:txBody>
          <a:bodyPr>
            <a:normAutofit/>
          </a:bodyPr>
          <a:lstStyle/>
          <a:p>
            <a:pPr>
              <a:defRPr/>
            </a:pPr>
            <a:fld id="{B91E31E2-C459-40AA-BE94-1EC6F14E2909}" type="slidenum">
              <a:rPr lang="ru-RU"/>
              <a:pPr>
                <a:defRPr/>
              </a:pPr>
              <a:t>17</a:t>
            </a:fld>
            <a:endParaRPr lang="ru-RU" dirty="0"/>
          </a:p>
        </p:txBody>
      </p:sp>
      <p:sp>
        <p:nvSpPr>
          <p:cNvPr id="9" name="Text Box 16"/>
          <p:cNvSpPr txBox="1">
            <a:spLocks noChangeArrowheads="1"/>
          </p:cNvSpPr>
          <p:nvPr/>
        </p:nvSpPr>
        <p:spPr bwMode="auto">
          <a:xfrm>
            <a:off x="1872208" y="1162487"/>
            <a:ext cx="7020272" cy="2477601"/>
          </a:xfrm>
          <a:prstGeom prst="rect">
            <a:avLst/>
          </a:prstGeom>
          <a:solidFill>
            <a:schemeClr val="accent1"/>
          </a:solidFill>
          <a:ln>
            <a:solidFill>
              <a:schemeClr val="accent1">
                <a:lumMod val="75000"/>
              </a:schemeClr>
            </a:solidFill>
          </a:ln>
          <a:effectLst>
            <a:innerShdw blurRad="63500" dist="50800" dir="8100000">
              <a:schemeClr val="accent1">
                <a:lumMod val="75000"/>
                <a:alpha val="50000"/>
              </a:scheme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defRPr/>
            </a:pPr>
            <a:r>
              <a:rPr lang="ru-RU" altLang="ru-RU" sz="1300" b="1" dirty="0" smtClean="0">
                <a:solidFill>
                  <a:srgbClr val="686868"/>
                </a:solidFill>
                <a:latin typeface="Tahoma" pitchFamily="34" charset="0"/>
                <a:cs typeface="+mn-cs"/>
              </a:rPr>
              <a:t>              </a:t>
            </a:r>
            <a:r>
              <a:rPr lang="ru-RU" altLang="ru-RU" sz="1300" b="1" dirty="0" smtClean="0">
                <a:latin typeface="Tahoma" pitchFamily="34" charset="0"/>
                <a:cs typeface="+mn-cs"/>
              </a:rPr>
              <a:t>на 01.01.2021г. – 19450 человек,</a:t>
            </a:r>
          </a:p>
          <a:p>
            <a:pPr>
              <a:spcBef>
                <a:spcPts val="600"/>
              </a:spcBef>
              <a:buClrTx/>
              <a:buFontTx/>
              <a:buNone/>
              <a:defRPr/>
            </a:pPr>
            <a:r>
              <a:rPr lang="ru-RU" altLang="ru-RU" sz="1300" b="1" dirty="0" smtClean="0">
                <a:latin typeface="Tahoma" pitchFamily="34" charset="0"/>
                <a:cs typeface="+mn-cs"/>
              </a:rPr>
              <a:t>              на 01.01.2025 г. – 20500 человек. </a:t>
            </a:r>
          </a:p>
          <a:p>
            <a:pPr>
              <a:spcBef>
                <a:spcPts val="600"/>
              </a:spcBef>
              <a:buClrTx/>
              <a:buFontTx/>
              <a:buNone/>
              <a:defRPr/>
            </a:pPr>
            <a:r>
              <a:rPr lang="ru-RU" altLang="ru-RU" sz="1300" b="1" dirty="0" smtClean="0">
                <a:latin typeface="Tahoma" pitchFamily="34" charset="0"/>
                <a:cs typeface="+mn-cs"/>
              </a:rPr>
              <a:t>              Величина естественной убыли в 2020г. составила -78 человек. Родилось 187 человек, умерло 265 человек.</a:t>
            </a:r>
          </a:p>
          <a:p>
            <a:pPr>
              <a:spcBef>
                <a:spcPts val="600"/>
              </a:spcBef>
              <a:buClrTx/>
              <a:buFontTx/>
              <a:buNone/>
              <a:defRPr/>
            </a:pPr>
            <a:r>
              <a:rPr lang="ru-RU" altLang="ru-RU" sz="1300" b="1" dirty="0" smtClean="0">
                <a:latin typeface="Tahoma" pitchFamily="34" charset="0"/>
                <a:cs typeface="+mn-cs"/>
              </a:rPr>
              <a:t>                  В прогнозируемом периоде 2022-2024 гг. ежегодный естественный                     прирост населения составит 5-10 человек.</a:t>
            </a:r>
          </a:p>
          <a:p>
            <a:pPr>
              <a:spcBef>
                <a:spcPts val="600"/>
              </a:spcBef>
              <a:buClrTx/>
              <a:buFontTx/>
              <a:buNone/>
              <a:defRPr/>
            </a:pPr>
            <a:r>
              <a:rPr lang="ru-RU" altLang="ru-RU" sz="1300" b="1" dirty="0" smtClean="0">
                <a:latin typeface="Tahoma" pitchFamily="34" charset="0"/>
                <a:cs typeface="+mn-cs"/>
              </a:rPr>
              <a:t>Величина миграционного прироста населения за период с 2020 г. по 2024г. составит 282 человека.</a:t>
            </a:r>
          </a:p>
          <a:p>
            <a:pPr>
              <a:spcBef>
                <a:spcPts val="600"/>
              </a:spcBef>
              <a:buClrTx/>
              <a:buFontTx/>
              <a:buNone/>
              <a:defRPr/>
            </a:pPr>
            <a:r>
              <a:rPr lang="ru-RU" altLang="ru-RU" sz="1300" b="1" dirty="0" smtClean="0">
                <a:latin typeface="Tahoma" pitchFamily="34" charset="0"/>
                <a:cs typeface="+mn-cs"/>
              </a:rPr>
              <a:t>В прогнозируемом периоде 2021-2023гг. ожидается увеличение численности населения на 1050 человек .</a:t>
            </a:r>
          </a:p>
        </p:txBody>
      </p:sp>
      <p:sp>
        <p:nvSpPr>
          <p:cNvPr id="10" name="Text Box 20"/>
          <p:cNvSpPr txBox="1">
            <a:spLocks noChangeArrowheads="1"/>
          </p:cNvSpPr>
          <p:nvPr/>
        </p:nvSpPr>
        <p:spPr bwMode="auto">
          <a:xfrm>
            <a:off x="393476" y="4568725"/>
            <a:ext cx="6698804" cy="1741502"/>
          </a:xfrm>
          <a:prstGeom prst="rect">
            <a:avLst/>
          </a:prstGeom>
          <a:solidFill>
            <a:schemeClr val="accent1"/>
          </a:solidFill>
          <a:ln>
            <a:noFill/>
          </a:ln>
          <a:effectLst>
            <a:innerShdw blurRad="63500" dist="50800" dir="8100000">
              <a:prstClr val="black">
                <a:alpha val="50000"/>
              </a:prst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700"/>
              </a:spcBef>
              <a:buClrTx/>
              <a:buFontTx/>
              <a:buNone/>
              <a:defRPr/>
            </a:pPr>
            <a:r>
              <a:rPr lang="ru-RU" altLang="ru-RU" sz="1300" b="1" dirty="0" smtClean="0">
                <a:latin typeface="Tahoma" pitchFamily="34" charset="0"/>
                <a:cs typeface="+mn-cs"/>
              </a:rPr>
              <a:t>В</a:t>
            </a:r>
            <a:r>
              <a:rPr lang="ru-RU" altLang="ru-RU" sz="1300" b="1" dirty="0" smtClean="0">
                <a:solidFill>
                  <a:srgbClr val="5F5F5F"/>
                </a:solidFill>
                <a:latin typeface="Tahoma" pitchFamily="34" charset="0"/>
                <a:cs typeface="+mn-cs"/>
              </a:rPr>
              <a:t> </a:t>
            </a:r>
            <a:r>
              <a:rPr lang="ru-RU" altLang="ru-RU" sz="1300" b="1" dirty="0" smtClean="0">
                <a:latin typeface="Tahoma" pitchFamily="34" charset="0"/>
                <a:cs typeface="+mn-cs"/>
              </a:rPr>
              <a:t>экономике поселка в 2021 году было занято около 40 % населения.</a:t>
            </a:r>
          </a:p>
          <a:p>
            <a:pPr>
              <a:spcBef>
                <a:spcPts val="700"/>
              </a:spcBef>
              <a:buClrTx/>
              <a:buFontTx/>
              <a:buNone/>
              <a:defRPr/>
            </a:pPr>
            <a:r>
              <a:rPr lang="ru-RU" altLang="ru-RU" sz="1300" b="1" dirty="0" smtClean="0">
                <a:latin typeface="Tahoma" pitchFamily="34" charset="0"/>
                <a:cs typeface="+mn-cs"/>
              </a:rPr>
              <a:t> В 2021году уровень зарегистрированной безработицы составил </a:t>
            </a:r>
            <a:r>
              <a:rPr lang="ru-RU" altLang="ru-RU" sz="1300" b="1" dirty="0" smtClean="0">
                <a:latin typeface="Tahoma" pitchFamily="34" charset="0"/>
              </a:rPr>
              <a:t>0,7</a:t>
            </a:r>
            <a:r>
              <a:rPr lang="ru-RU" altLang="ru-RU" sz="1300" b="1" dirty="0" smtClean="0">
                <a:latin typeface="Tahoma" pitchFamily="34" charset="0"/>
                <a:cs typeface="+mn-cs"/>
              </a:rPr>
              <a:t> %.</a:t>
            </a:r>
          </a:p>
          <a:p>
            <a:pPr>
              <a:spcBef>
                <a:spcPts val="700"/>
              </a:spcBef>
              <a:buClrTx/>
              <a:buFontTx/>
              <a:buNone/>
              <a:defRPr/>
            </a:pPr>
            <a:r>
              <a:rPr lang="ru-RU" altLang="ru-RU" sz="1300" b="1" dirty="0" smtClean="0">
                <a:latin typeface="Tahoma" pitchFamily="34" charset="0"/>
                <a:cs typeface="+mn-cs"/>
              </a:rPr>
              <a:t>К концу 2021 года уровень зарегистрированной безработицы </a:t>
            </a:r>
          </a:p>
          <a:p>
            <a:pPr>
              <a:spcBef>
                <a:spcPts val="700"/>
              </a:spcBef>
              <a:buClrTx/>
              <a:buFontTx/>
              <a:buNone/>
              <a:defRPr/>
            </a:pPr>
            <a:r>
              <a:rPr lang="ru-RU" altLang="ru-RU" sz="1300" b="1" dirty="0" smtClean="0">
                <a:latin typeface="Tahoma" pitchFamily="34" charset="0"/>
                <a:cs typeface="+mn-cs"/>
              </a:rPr>
              <a:t>увеличится.  В течение</a:t>
            </a:r>
          </a:p>
          <a:p>
            <a:pPr>
              <a:spcBef>
                <a:spcPts val="700"/>
              </a:spcBef>
              <a:buClrTx/>
              <a:buFontTx/>
              <a:buNone/>
              <a:defRPr/>
            </a:pPr>
            <a:r>
              <a:rPr lang="ru-RU" altLang="ru-RU" sz="1300" b="1" dirty="0" smtClean="0">
                <a:latin typeface="Tahoma" pitchFamily="34" charset="0"/>
                <a:cs typeface="+mn-cs"/>
              </a:rPr>
              <a:t> всего прогнозируемого периода </a:t>
            </a:r>
            <a:r>
              <a:rPr lang="ru-RU" altLang="ru-RU" sz="1300" b="1" dirty="0" smtClean="0">
                <a:latin typeface="Tahoma" pitchFamily="34" charset="0"/>
              </a:rPr>
              <a:t>2022-2024гг</a:t>
            </a:r>
            <a:r>
              <a:rPr lang="ru-RU" altLang="ru-RU" sz="1300" b="1" dirty="0">
                <a:latin typeface="Tahoma" pitchFamily="34" charset="0"/>
              </a:rPr>
              <a:t>. </a:t>
            </a:r>
            <a:r>
              <a:rPr lang="ru-RU" altLang="ru-RU" sz="1300" b="1" dirty="0" smtClean="0">
                <a:latin typeface="Tahoma" pitchFamily="34" charset="0"/>
              </a:rPr>
              <a:t> Уменьшение</a:t>
            </a:r>
          </a:p>
          <a:p>
            <a:pPr>
              <a:spcBef>
                <a:spcPts val="700"/>
              </a:spcBef>
              <a:buClrTx/>
              <a:buFontTx/>
              <a:buNone/>
              <a:defRPr/>
            </a:pPr>
            <a:r>
              <a:rPr lang="ru-RU" altLang="ru-RU" sz="1300" b="1" dirty="0" smtClean="0">
                <a:latin typeface="Tahoma" pitchFamily="34" charset="0"/>
              </a:rPr>
              <a:t> уровня </a:t>
            </a:r>
            <a:r>
              <a:rPr lang="ru-RU" altLang="ru-RU" sz="1300" b="1" dirty="0">
                <a:latin typeface="Tahoma" pitchFamily="34" charset="0"/>
              </a:rPr>
              <a:t>зарегистрированной безработицы </a:t>
            </a:r>
            <a:endParaRPr lang="ru-RU" altLang="ru-RU" sz="1300" b="1" dirty="0" smtClean="0">
              <a:latin typeface="Tahoma" pitchFamily="34" charset="0"/>
              <a:cs typeface="+mn-cs"/>
            </a:endParaRPr>
          </a:p>
        </p:txBody>
      </p:sp>
      <p:sp>
        <p:nvSpPr>
          <p:cNvPr id="11" name="AutoShape 19"/>
          <p:cNvSpPr>
            <a:spLocks noChangeArrowheads="1"/>
          </p:cNvSpPr>
          <p:nvPr/>
        </p:nvSpPr>
        <p:spPr bwMode="auto">
          <a:xfrm>
            <a:off x="6011863" y="5157788"/>
            <a:ext cx="2495550" cy="728662"/>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Трудовые ресурсы</a:t>
            </a:r>
            <a:endParaRPr lang="ru-RU" altLang="ru-RU" sz="1800" kern="0" dirty="0" smtClean="0">
              <a:solidFill>
                <a:srgbClr val="046996"/>
              </a:solidFill>
              <a:latin typeface="Tahoma" pitchFamily="34" charset="0"/>
              <a:cs typeface="Tahoma" pitchFamily="34" charset="0"/>
            </a:endParaRPr>
          </a:p>
        </p:txBody>
      </p:sp>
      <p:sp>
        <p:nvSpPr>
          <p:cNvPr id="7" name="AutoShape 17"/>
          <p:cNvSpPr>
            <a:spLocks noChangeArrowheads="1"/>
          </p:cNvSpPr>
          <p:nvPr/>
        </p:nvSpPr>
        <p:spPr bwMode="auto">
          <a:xfrm>
            <a:off x="-108520" y="1162487"/>
            <a:ext cx="2495550" cy="728663"/>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Численность населения </a:t>
            </a:r>
          </a:p>
        </p:txBody>
      </p:sp>
      <p:sp>
        <p:nvSpPr>
          <p:cNvPr id="13" name="Блок-схема: внутренняя память 12"/>
          <p:cNvSpPr/>
          <p:nvPr/>
        </p:nvSpPr>
        <p:spPr>
          <a:xfrm>
            <a:off x="-19050" y="44449"/>
            <a:ext cx="9163050" cy="936625"/>
          </a:xfrm>
          <a:prstGeom prst="flowChartInternalStorag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Прогноз социально-экономического развития </a:t>
            </a:r>
            <a:r>
              <a:rPr lang="ru-RU" sz="2200" b="1" dirty="0" smtClean="0">
                <a:solidFill>
                  <a:schemeClr val="tx1"/>
                </a:solidFill>
              </a:rPr>
              <a:t>поселка Боровский</a:t>
            </a:r>
            <a:endParaRPr lang="ru-RU" sz="2200" b="1" dirty="0">
              <a:solidFill>
                <a:schemeClr val="tx1"/>
              </a:solidFill>
            </a:endParaRPr>
          </a:p>
        </p:txBody>
      </p:sp>
    </p:spTree>
    <p:extLst>
      <p:ext uri="{BB962C8B-B14F-4D97-AF65-F5344CB8AC3E}">
        <p14:creationId xmlns:p14="http://schemas.microsoft.com/office/powerpoint/2010/main" val="928213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dirty="0">
                <a:solidFill>
                  <a:schemeClr val="tx1"/>
                </a:solidFill>
                <a:effectLst/>
              </a:rPr>
              <a:t>Инвестиционная</a:t>
            </a:r>
            <a:r>
              <a:rPr lang="ru-RU" sz="3600" b="1" dirty="0">
                <a:solidFill>
                  <a:schemeClr val="tx1"/>
                </a:solidFill>
              </a:rPr>
              <a:t> </a:t>
            </a:r>
            <a:r>
              <a:rPr lang="ru-RU" sz="3600" b="1" dirty="0" smtClean="0">
                <a:solidFill>
                  <a:schemeClr val="tx1"/>
                </a:solidFill>
                <a:effectLst/>
              </a:rPr>
              <a:t>деятельность 2020 год</a:t>
            </a:r>
            <a:endParaRPr lang="ru-RU" sz="3600" b="1" dirty="0">
              <a:solidFill>
                <a:schemeClr val="tx1"/>
              </a:solidFill>
              <a:effectLst/>
            </a:endParaRPr>
          </a:p>
        </p:txBody>
      </p:sp>
      <p:sp>
        <p:nvSpPr>
          <p:cNvPr id="4" name="Номер слайда 3"/>
          <p:cNvSpPr>
            <a:spLocks noGrp="1"/>
          </p:cNvSpPr>
          <p:nvPr>
            <p:ph type="sldNum" sz="quarter" idx="12"/>
          </p:nvPr>
        </p:nvSpPr>
        <p:spPr/>
        <p:txBody>
          <a:bodyPr/>
          <a:lstStyle/>
          <a:p>
            <a:pPr defTabSz="685800"/>
            <a:fld id="{2528E1DD-1224-497A-9F36-D87396AA1F73}" type="slidenum">
              <a:rPr lang="ru-RU" altLang="ru-RU">
                <a:solidFill>
                  <a:srgbClr val="E3DED1">
                    <a:shade val="50000"/>
                  </a:srgbClr>
                </a:solidFill>
                <a:latin typeface="Verdana"/>
              </a:rPr>
              <a:pPr defTabSz="685800"/>
              <a:t>18</a:t>
            </a:fld>
            <a:endParaRPr lang="ru-RU" altLang="ru-RU">
              <a:solidFill>
                <a:srgbClr val="E3DED1">
                  <a:shade val="50000"/>
                </a:srgbClr>
              </a:solidFill>
              <a:latin typeface="Verdana"/>
            </a:endParaRPr>
          </a:p>
        </p:txBody>
      </p:sp>
      <p:sp>
        <p:nvSpPr>
          <p:cNvPr id="5" name="Скругленный прямоугольник 4"/>
          <p:cNvSpPr/>
          <p:nvPr/>
        </p:nvSpPr>
        <p:spPr>
          <a:xfrm>
            <a:off x="3410712" y="1917954"/>
            <a:ext cx="1810512" cy="694944"/>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smtClean="0">
                <a:solidFill>
                  <a:prstClr val="black"/>
                </a:solidFill>
                <a:latin typeface="Times New Roman" pitchFamily="18" charset="0"/>
                <a:cs typeface="Times New Roman" pitchFamily="18" charset="0"/>
              </a:rPr>
              <a:t>25 </a:t>
            </a:r>
            <a:r>
              <a:rPr lang="ru-RU" sz="1400" b="1" dirty="0">
                <a:solidFill>
                  <a:prstClr val="black"/>
                </a:solidFill>
                <a:latin typeface="Times New Roman" pitchFamily="18" charset="0"/>
                <a:cs typeface="Times New Roman" pitchFamily="18" charset="0"/>
              </a:rPr>
              <a:t>инвестиционных проектов</a:t>
            </a:r>
          </a:p>
        </p:txBody>
      </p:sp>
      <p:sp>
        <p:nvSpPr>
          <p:cNvPr id="6" name="Скругленный прямоугольник 5"/>
          <p:cNvSpPr/>
          <p:nvPr/>
        </p:nvSpPr>
        <p:spPr>
          <a:xfrm>
            <a:off x="1127776" y="2382727"/>
            <a:ext cx="1810512" cy="694944"/>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a:solidFill>
                  <a:schemeClr val="tx1">
                    <a:lumMod val="50000"/>
                  </a:schemeClr>
                </a:solidFill>
                <a:latin typeface="Times New Roman" pitchFamily="18" charset="0"/>
                <a:cs typeface="Times New Roman" pitchFamily="18" charset="0"/>
              </a:rPr>
              <a:t>Инвестиции </a:t>
            </a:r>
          </a:p>
          <a:p>
            <a:pPr algn="ctr" defTabSz="685800"/>
            <a:r>
              <a:rPr lang="ru-RU" sz="1400" b="1" dirty="0" smtClean="0">
                <a:solidFill>
                  <a:schemeClr val="tx1">
                    <a:lumMod val="50000"/>
                  </a:schemeClr>
                </a:solidFill>
                <a:latin typeface="Times New Roman" pitchFamily="18" charset="0"/>
                <a:cs typeface="Times New Roman" pitchFamily="18" charset="0"/>
              </a:rPr>
              <a:t>7119,1 </a:t>
            </a:r>
            <a:r>
              <a:rPr lang="ru-RU" sz="1400" b="1" dirty="0" err="1" smtClean="0">
                <a:solidFill>
                  <a:schemeClr val="tx1">
                    <a:lumMod val="50000"/>
                  </a:schemeClr>
                </a:solidFill>
                <a:latin typeface="Times New Roman" pitchFamily="18" charset="0"/>
                <a:cs typeface="Times New Roman" pitchFamily="18" charset="0"/>
              </a:rPr>
              <a:t>млн.рублей</a:t>
            </a:r>
            <a:endParaRPr lang="ru-RU" sz="1400" b="1" dirty="0">
              <a:solidFill>
                <a:schemeClr val="tx1">
                  <a:lumMod val="50000"/>
                </a:schemeClr>
              </a:solidFill>
              <a:latin typeface="Times New Roman" pitchFamily="18" charset="0"/>
              <a:cs typeface="Times New Roman" pitchFamily="18" charset="0"/>
            </a:endParaRPr>
          </a:p>
        </p:txBody>
      </p:sp>
      <p:sp>
        <p:nvSpPr>
          <p:cNvPr id="11" name="Скругленный прямоугольник 10"/>
          <p:cNvSpPr/>
          <p:nvPr/>
        </p:nvSpPr>
        <p:spPr>
          <a:xfrm>
            <a:off x="5692140" y="2432194"/>
            <a:ext cx="1810512" cy="694944"/>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smtClean="0">
                <a:solidFill>
                  <a:prstClr val="black"/>
                </a:solidFill>
                <a:latin typeface="Times New Roman" pitchFamily="18" charset="0"/>
                <a:cs typeface="Times New Roman" pitchFamily="18" charset="0"/>
              </a:rPr>
              <a:t>926  </a:t>
            </a:r>
            <a:r>
              <a:rPr lang="ru-RU" sz="1400" b="1" dirty="0">
                <a:solidFill>
                  <a:prstClr val="black"/>
                </a:solidFill>
                <a:latin typeface="Times New Roman" pitchFamily="18" charset="0"/>
                <a:cs typeface="Times New Roman" pitchFamily="18" charset="0"/>
              </a:rPr>
              <a:t>новых рабочих мест</a:t>
            </a:r>
          </a:p>
        </p:txBody>
      </p:sp>
      <p:cxnSp>
        <p:nvCxnSpPr>
          <p:cNvPr id="13" name="Прямая со стрелкой 12"/>
          <p:cNvCxnSpPr>
            <a:stCxn id="5" idx="3"/>
            <a:endCxn id="11" idx="1"/>
          </p:cNvCxnSpPr>
          <p:nvPr/>
        </p:nvCxnSpPr>
        <p:spPr>
          <a:xfrm>
            <a:off x="5221224" y="2265426"/>
            <a:ext cx="470916" cy="514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4314460" y="2751943"/>
            <a:ext cx="20684" cy="776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p:nvPr/>
        </p:nvCxnSpPr>
        <p:spPr>
          <a:xfrm rot="5400000">
            <a:off x="2514600" y="2020051"/>
            <a:ext cx="589788" cy="30129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Соединительная линия уступом 29"/>
          <p:cNvCxnSpPr/>
          <p:nvPr/>
        </p:nvCxnSpPr>
        <p:spPr>
          <a:xfrm rot="16200000" flipH="1">
            <a:off x="5634696" y="1914124"/>
            <a:ext cx="585216" cy="318668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5" idx="1"/>
            <a:endCxn id="6" idx="3"/>
          </p:cNvCxnSpPr>
          <p:nvPr/>
        </p:nvCxnSpPr>
        <p:spPr>
          <a:xfrm flipH="1">
            <a:off x="2938288" y="2265426"/>
            <a:ext cx="472424" cy="464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6" idx="3"/>
            <a:endCxn id="5" idx="1"/>
          </p:cNvCxnSpPr>
          <p:nvPr/>
        </p:nvCxnSpPr>
        <p:spPr>
          <a:xfrm flipV="1">
            <a:off x="2938288" y="2265426"/>
            <a:ext cx="472424" cy="464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11" idx="1"/>
            <a:endCxn id="5" idx="3"/>
          </p:cNvCxnSpPr>
          <p:nvPr/>
        </p:nvCxnSpPr>
        <p:spPr>
          <a:xfrm flipH="1" flipV="1">
            <a:off x="5221224" y="2265426"/>
            <a:ext cx="470916" cy="514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388102" y="3507466"/>
            <a:ext cx="7245" cy="437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3323326" y="3534369"/>
            <a:ext cx="8626" cy="383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275200" y="3846024"/>
            <a:ext cx="2208276" cy="579235"/>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smtClean="0">
                <a:solidFill>
                  <a:prstClr val="black"/>
                </a:solidFill>
                <a:latin typeface="Times New Roman" pitchFamily="18" charset="0"/>
                <a:cs typeface="Times New Roman" pitchFamily="18" charset="0"/>
              </a:rPr>
              <a:t>Промышленность- 5</a:t>
            </a:r>
          </a:p>
          <a:p>
            <a:pPr algn="ctr" defTabSz="685800"/>
            <a:r>
              <a:rPr lang="ru-RU" sz="1400" b="1" dirty="0" smtClean="0">
                <a:solidFill>
                  <a:prstClr val="black"/>
                </a:solidFill>
                <a:latin typeface="Times New Roman" pitchFamily="18" charset="0"/>
                <a:cs typeface="Times New Roman" pitchFamily="18" charset="0"/>
              </a:rPr>
              <a:t>Сельское хозяйство -1</a:t>
            </a:r>
            <a:endParaRPr lang="ru-RU" sz="1400" b="1" dirty="0">
              <a:solidFill>
                <a:prstClr val="black"/>
              </a:solidFill>
              <a:latin typeface="Times New Roman" pitchFamily="18" charset="0"/>
              <a:cs typeface="Times New Roman" pitchFamily="18" charset="0"/>
            </a:endParaRPr>
          </a:p>
        </p:txBody>
      </p:sp>
      <p:sp>
        <p:nvSpPr>
          <p:cNvPr id="31" name="Скругленный прямоугольник 30"/>
          <p:cNvSpPr/>
          <p:nvPr/>
        </p:nvSpPr>
        <p:spPr>
          <a:xfrm>
            <a:off x="6708450" y="3821420"/>
            <a:ext cx="2268125" cy="636418"/>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a:solidFill>
                  <a:prstClr val="black"/>
                </a:solidFill>
                <a:latin typeface="Times New Roman" pitchFamily="18" charset="0"/>
                <a:cs typeface="Times New Roman" pitchFamily="18" charset="0"/>
              </a:rPr>
              <a:t>Пищевая </a:t>
            </a:r>
            <a:r>
              <a:rPr lang="ru-RU" sz="1400" b="1" dirty="0" smtClean="0">
                <a:solidFill>
                  <a:prstClr val="black"/>
                </a:solidFill>
                <a:latin typeface="Times New Roman" pitchFamily="18" charset="0"/>
                <a:cs typeface="Times New Roman" pitchFamily="18" charset="0"/>
              </a:rPr>
              <a:t>промышленность -11</a:t>
            </a:r>
            <a:endParaRPr lang="ru-RU" sz="1400" b="1" dirty="0">
              <a:solidFill>
                <a:prstClr val="black"/>
              </a:solidFill>
              <a:latin typeface="Times New Roman" pitchFamily="18" charset="0"/>
              <a:cs typeface="Times New Roman" pitchFamily="18" charset="0"/>
            </a:endParaRPr>
          </a:p>
        </p:txBody>
      </p:sp>
      <p:sp>
        <p:nvSpPr>
          <p:cNvPr id="33" name="Скругленный прямоугольник 32"/>
          <p:cNvSpPr/>
          <p:nvPr/>
        </p:nvSpPr>
        <p:spPr>
          <a:xfrm>
            <a:off x="4610854" y="3965163"/>
            <a:ext cx="1810512" cy="487430"/>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a:solidFill>
                  <a:prstClr val="black"/>
                </a:solidFill>
                <a:latin typeface="Times New Roman" pitchFamily="18" charset="0"/>
                <a:cs typeface="Times New Roman" pitchFamily="18" charset="0"/>
              </a:rPr>
              <a:t>Спорт, </a:t>
            </a:r>
            <a:r>
              <a:rPr lang="ru-RU" sz="1400" b="1" dirty="0" smtClean="0">
                <a:solidFill>
                  <a:prstClr val="black"/>
                </a:solidFill>
                <a:latin typeface="Times New Roman" pitchFamily="18" charset="0"/>
                <a:cs typeface="Times New Roman" pitchFamily="18" charset="0"/>
              </a:rPr>
              <a:t>развлечения - 1</a:t>
            </a:r>
            <a:endParaRPr lang="ru-RU" sz="1400" b="1" dirty="0">
              <a:solidFill>
                <a:prstClr val="black"/>
              </a:solidFill>
              <a:latin typeface="Times New Roman" pitchFamily="18" charset="0"/>
              <a:cs typeface="Times New Roman" pitchFamily="18" charset="0"/>
            </a:endParaRPr>
          </a:p>
        </p:txBody>
      </p:sp>
      <p:sp>
        <p:nvSpPr>
          <p:cNvPr id="35" name="Скругленный прямоугольник 34"/>
          <p:cNvSpPr/>
          <p:nvPr/>
        </p:nvSpPr>
        <p:spPr>
          <a:xfrm>
            <a:off x="2530929" y="3932738"/>
            <a:ext cx="1810512" cy="519855"/>
          </a:xfrm>
          <a:prstGeom prst="roundRect">
            <a:avLst/>
          </a:prstGeom>
          <a:solidFill>
            <a:schemeClr val="bg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ru-RU" sz="1400" b="1" dirty="0" smtClean="0">
                <a:solidFill>
                  <a:prstClr val="black"/>
                </a:solidFill>
                <a:latin typeface="Times New Roman" pitchFamily="18" charset="0"/>
                <a:cs typeface="Times New Roman" pitchFamily="18" charset="0"/>
              </a:rPr>
              <a:t>Торговля и услуги сервиса </a:t>
            </a:r>
            <a:r>
              <a:rPr lang="ru-RU" sz="1400" b="1" smtClean="0">
                <a:solidFill>
                  <a:prstClr val="black"/>
                </a:solidFill>
                <a:latin typeface="Times New Roman" pitchFamily="18" charset="0"/>
                <a:cs typeface="Times New Roman" pitchFamily="18" charset="0"/>
              </a:rPr>
              <a:t>- 7</a:t>
            </a:r>
            <a:endParaRPr lang="ru-RU" sz="1400" b="1" dirty="0">
              <a:solidFill>
                <a:prstClr val="black"/>
              </a:solidFill>
              <a:latin typeface="Times New Roman" pitchFamily="18" charset="0"/>
              <a:cs typeface="Times New Roman" pitchFamily="18" charset="0"/>
            </a:endParaRPr>
          </a:p>
        </p:txBody>
      </p:sp>
      <p:sp>
        <p:nvSpPr>
          <p:cNvPr id="25" name="TextBox 24"/>
          <p:cNvSpPr txBox="1"/>
          <p:nvPr/>
        </p:nvSpPr>
        <p:spPr>
          <a:xfrm>
            <a:off x="371474" y="4593062"/>
            <a:ext cx="2112001" cy="1015663"/>
          </a:xfrm>
          <a:prstGeom prst="rect">
            <a:avLst/>
          </a:prstGeom>
          <a:noFill/>
        </p:spPr>
        <p:txBody>
          <a:bodyPr wrap="square" rtlCol="0">
            <a:spAutoFit/>
          </a:bodyPr>
          <a:lstStyle/>
          <a:p>
            <a:r>
              <a:rPr lang="ru-RU" sz="1000" b="1" dirty="0" smtClean="0"/>
              <a:t>ООО «</a:t>
            </a:r>
            <a:r>
              <a:rPr lang="ru-RU" sz="1000" b="1" dirty="0" err="1" smtClean="0"/>
              <a:t>Энерготехсервис</a:t>
            </a:r>
            <a:r>
              <a:rPr lang="ru-RU" sz="1000" b="1" dirty="0" smtClean="0"/>
              <a:t>»</a:t>
            </a:r>
          </a:p>
          <a:p>
            <a:r>
              <a:rPr lang="ru-RU" sz="1000" b="1" dirty="0" smtClean="0"/>
              <a:t>ООО «НГ-Групп»</a:t>
            </a:r>
          </a:p>
          <a:p>
            <a:r>
              <a:rPr lang="ru-RU" sz="1000" b="1" dirty="0" smtClean="0"/>
              <a:t>ООО «</a:t>
            </a:r>
            <a:r>
              <a:rPr lang="ru-RU" sz="1000" b="1" dirty="0" err="1" smtClean="0"/>
              <a:t>Тюменьприбор</a:t>
            </a:r>
            <a:r>
              <a:rPr lang="ru-RU" sz="1000" b="1" dirty="0" smtClean="0"/>
              <a:t>»</a:t>
            </a:r>
          </a:p>
          <a:p>
            <a:r>
              <a:rPr lang="ru-RU" sz="1000" b="1" dirty="0" smtClean="0"/>
              <a:t>ООО НПО «</a:t>
            </a:r>
            <a:r>
              <a:rPr lang="ru-RU" sz="1000" b="1" dirty="0" err="1" smtClean="0"/>
              <a:t>СиБурМаш</a:t>
            </a:r>
            <a:r>
              <a:rPr lang="ru-RU" sz="1000" b="1" dirty="0" smtClean="0"/>
              <a:t>»</a:t>
            </a:r>
          </a:p>
          <a:p>
            <a:r>
              <a:rPr lang="ru-RU" sz="1000" b="1" dirty="0" smtClean="0"/>
              <a:t>ООО «</a:t>
            </a:r>
            <a:r>
              <a:rPr lang="ru-RU" sz="1000" b="1" dirty="0" err="1" smtClean="0"/>
              <a:t>Техносваркомлект</a:t>
            </a:r>
            <a:r>
              <a:rPr lang="ru-RU" sz="1000" b="1" dirty="0" smtClean="0"/>
              <a:t>»</a:t>
            </a:r>
          </a:p>
          <a:p>
            <a:r>
              <a:rPr lang="ru-RU" sz="1000" b="1" dirty="0" smtClean="0"/>
              <a:t>ПАО «ПФ «</a:t>
            </a:r>
            <a:r>
              <a:rPr lang="ru-RU" sz="1000" b="1" dirty="0" err="1" smtClean="0"/>
              <a:t>Боровская</a:t>
            </a:r>
            <a:r>
              <a:rPr lang="ru-RU" sz="1000" b="1" dirty="0" smtClean="0"/>
              <a:t>»</a:t>
            </a:r>
            <a:endParaRPr lang="ru-RU" sz="1000" b="1" dirty="0"/>
          </a:p>
        </p:txBody>
      </p:sp>
      <p:sp>
        <p:nvSpPr>
          <p:cNvPr id="12" name="TextBox 11"/>
          <p:cNvSpPr txBox="1"/>
          <p:nvPr/>
        </p:nvSpPr>
        <p:spPr>
          <a:xfrm>
            <a:off x="2669675" y="4628406"/>
            <a:ext cx="1504950" cy="1169551"/>
          </a:xfrm>
          <a:prstGeom prst="rect">
            <a:avLst/>
          </a:prstGeom>
          <a:noFill/>
        </p:spPr>
        <p:txBody>
          <a:bodyPr wrap="square" rtlCol="0">
            <a:spAutoFit/>
          </a:bodyPr>
          <a:lstStyle/>
          <a:p>
            <a:r>
              <a:rPr lang="ru-RU" sz="1000" b="1" dirty="0" smtClean="0"/>
              <a:t>ИП </a:t>
            </a:r>
            <a:r>
              <a:rPr lang="ru-RU" sz="1000" b="1" dirty="0" err="1" smtClean="0"/>
              <a:t>Плешев</a:t>
            </a:r>
            <a:r>
              <a:rPr lang="ru-RU" sz="1000" b="1" dirty="0" smtClean="0"/>
              <a:t> Г.Д.</a:t>
            </a:r>
          </a:p>
          <a:p>
            <a:r>
              <a:rPr lang="ru-RU" sz="1000" b="1" dirty="0" smtClean="0"/>
              <a:t>ООО «</a:t>
            </a:r>
            <a:r>
              <a:rPr lang="ru-RU" sz="1000" b="1" dirty="0" err="1" smtClean="0"/>
              <a:t>Промхолод</a:t>
            </a:r>
            <a:r>
              <a:rPr lang="ru-RU" sz="1000" b="1" dirty="0" smtClean="0"/>
              <a:t>» - 2 проекта</a:t>
            </a:r>
          </a:p>
          <a:p>
            <a:r>
              <a:rPr lang="ru-RU" sz="1000" b="1" dirty="0" smtClean="0"/>
              <a:t>ООО «</a:t>
            </a:r>
            <a:r>
              <a:rPr lang="ru-RU" sz="1000" b="1" dirty="0" err="1" smtClean="0"/>
              <a:t>Эриус</a:t>
            </a:r>
            <a:r>
              <a:rPr lang="ru-RU" sz="1000" b="1" dirty="0" smtClean="0"/>
              <a:t>»</a:t>
            </a:r>
          </a:p>
          <a:p>
            <a:r>
              <a:rPr lang="ru-RU" sz="1000" b="1" dirty="0" smtClean="0"/>
              <a:t>ИП </a:t>
            </a:r>
            <a:r>
              <a:rPr lang="ru-RU" sz="1000" b="1" dirty="0" err="1" smtClean="0"/>
              <a:t>Дацюк</a:t>
            </a:r>
            <a:r>
              <a:rPr lang="ru-RU" sz="1000" b="1" dirty="0" smtClean="0"/>
              <a:t> С.П.</a:t>
            </a:r>
          </a:p>
          <a:p>
            <a:r>
              <a:rPr lang="ru-RU" sz="1000" b="1" dirty="0" smtClean="0"/>
              <a:t>ИП Шилоносова С.В.</a:t>
            </a:r>
          </a:p>
          <a:p>
            <a:r>
              <a:rPr lang="ru-RU" sz="1000" b="1" dirty="0" smtClean="0"/>
              <a:t>ООО  «Срочное фото»</a:t>
            </a:r>
            <a:endParaRPr lang="ru-RU" sz="1000" b="1" dirty="0"/>
          </a:p>
        </p:txBody>
      </p:sp>
      <p:sp>
        <p:nvSpPr>
          <p:cNvPr id="14" name="TextBox 13"/>
          <p:cNvSpPr txBox="1"/>
          <p:nvPr/>
        </p:nvSpPr>
        <p:spPr>
          <a:xfrm>
            <a:off x="4730297" y="4593062"/>
            <a:ext cx="1571625" cy="400110"/>
          </a:xfrm>
          <a:prstGeom prst="rect">
            <a:avLst/>
          </a:prstGeom>
          <a:noFill/>
        </p:spPr>
        <p:txBody>
          <a:bodyPr wrap="square" rtlCol="0">
            <a:spAutoFit/>
          </a:bodyPr>
          <a:lstStyle/>
          <a:p>
            <a:endParaRPr lang="ru-RU" sz="1000" b="1" dirty="0" smtClean="0"/>
          </a:p>
          <a:p>
            <a:r>
              <a:rPr lang="ru-RU" sz="1000" b="1" dirty="0" smtClean="0"/>
              <a:t>ООО МО «</a:t>
            </a:r>
            <a:r>
              <a:rPr lang="ru-RU" sz="1000" b="1" dirty="0" err="1" smtClean="0"/>
              <a:t>Ната</a:t>
            </a:r>
            <a:r>
              <a:rPr lang="ru-RU" sz="1000" b="1" dirty="0" smtClean="0"/>
              <a:t>»</a:t>
            </a:r>
            <a:endParaRPr lang="ru-RU" sz="1000" b="1" dirty="0"/>
          </a:p>
        </p:txBody>
      </p:sp>
      <p:sp>
        <p:nvSpPr>
          <p:cNvPr id="37" name="TextBox 36"/>
          <p:cNvSpPr txBox="1"/>
          <p:nvPr/>
        </p:nvSpPr>
        <p:spPr>
          <a:xfrm>
            <a:off x="7056699" y="4705350"/>
            <a:ext cx="1811076" cy="1785104"/>
          </a:xfrm>
          <a:prstGeom prst="rect">
            <a:avLst/>
          </a:prstGeom>
          <a:noFill/>
        </p:spPr>
        <p:txBody>
          <a:bodyPr wrap="square" rtlCol="0">
            <a:spAutoFit/>
          </a:bodyPr>
          <a:lstStyle/>
          <a:p>
            <a:r>
              <a:rPr lang="ru-RU" sz="1000" b="1" dirty="0" smtClean="0"/>
              <a:t>ООО ТПК «Ягоды Плюс»</a:t>
            </a:r>
          </a:p>
          <a:p>
            <a:r>
              <a:rPr lang="ru-RU" sz="1000" b="1" dirty="0" smtClean="0"/>
              <a:t>ООО «Сибирь-</a:t>
            </a:r>
            <a:r>
              <a:rPr lang="ru-RU" sz="1000" b="1" dirty="0" err="1" smtClean="0"/>
              <a:t>ТрансЭК</a:t>
            </a:r>
            <a:r>
              <a:rPr lang="ru-RU" sz="1000" b="1" dirty="0" smtClean="0"/>
              <a:t>»</a:t>
            </a:r>
          </a:p>
          <a:p>
            <a:r>
              <a:rPr lang="ru-RU" sz="1000" b="1" dirty="0" smtClean="0"/>
              <a:t>ООО «</a:t>
            </a:r>
            <a:r>
              <a:rPr lang="ru-RU" sz="1000" b="1" dirty="0" err="1" smtClean="0"/>
              <a:t>Окейч</a:t>
            </a:r>
            <a:r>
              <a:rPr lang="ru-RU" sz="1000" b="1" dirty="0" smtClean="0"/>
              <a:t>»</a:t>
            </a:r>
          </a:p>
          <a:p>
            <a:r>
              <a:rPr lang="ru-RU" sz="1000" b="1" dirty="0" smtClean="0"/>
              <a:t>ООО «</a:t>
            </a:r>
            <a:r>
              <a:rPr lang="ru-RU" sz="1000" b="1" dirty="0" err="1" smtClean="0"/>
              <a:t>ПровансГрупп</a:t>
            </a:r>
            <a:r>
              <a:rPr lang="ru-RU" sz="1000" b="1" dirty="0" smtClean="0"/>
              <a:t>»</a:t>
            </a:r>
          </a:p>
          <a:p>
            <a:r>
              <a:rPr lang="ru-RU" sz="1000" b="1" dirty="0" smtClean="0"/>
              <a:t>ООО «</a:t>
            </a:r>
            <a:r>
              <a:rPr lang="ru-RU" sz="1000" b="1" dirty="0" err="1" smtClean="0"/>
              <a:t>РостГриб</a:t>
            </a:r>
            <a:r>
              <a:rPr lang="ru-RU" sz="1000" b="1" dirty="0" smtClean="0"/>
              <a:t>»</a:t>
            </a:r>
          </a:p>
          <a:p>
            <a:r>
              <a:rPr lang="ru-RU" sz="1000" b="1" dirty="0" smtClean="0"/>
              <a:t>ООО «Ландис»</a:t>
            </a:r>
          </a:p>
          <a:p>
            <a:r>
              <a:rPr lang="ru-RU" sz="1000" b="1" dirty="0" smtClean="0"/>
              <a:t>ООО «Магия вкуса»</a:t>
            </a:r>
          </a:p>
          <a:p>
            <a:r>
              <a:rPr lang="ru-RU" sz="1000" b="1" dirty="0" smtClean="0"/>
              <a:t>ООО «АРС-Трейд»</a:t>
            </a:r>
          </a:p>
          <a:p>
            <a:r>
              <a:rPr lang="ru-RU" sz="1000" b="1" dirty="0" smtClean="0"/>
              <a:t>ИП Богданов А.К.</a:t>
            </a:r>
          </a:p>
          <a:p>
            <a:r>
              <a:rPr lang="ru-RU" sz="1000" b="1" dirty="0" smtClean="0"/>
              <a:t>ООО «Р-Крафт»</a:t>
            </a:r>
          </a:p>
          <a:p>
            <a:r>
              <a:rPr lang="ru-RU" sz="1000" b="1" dirty="0" smtClean="0"/>
              <a:t>ООО «Автокомбинат»</a:t>
            </a:r>
            <a:endParaRPr lang="ru-RU" sz="1000" b="1" dirty="0"/>
          </a:p>
        </p:txBody>
      </p:sp>
    </p:spTree>
    <p:extLst>
      <p:ext uri="{BB962C8B-B14F-4D97-AF65-F5344CB8AC3E}">
        <p14:creationId xmlns:p14="http://schemas.microsoft.com/office/powerpoint/2010/main" val="11523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543800" cy="697069"/>
          </a:xfrm>
        </p:spPr>
        <p:txBody>
          <a:bodyPr anchor="t">
            <a:normAutofit fontScale="90000"/>
          </a:bodyPr>
          <a:lstStyle/>
          <a:p>
            <a:pPr algn="ctr"/>
            <a:r>
              <a:rPr lang="ru-RU" b="1" dirty="0" smtClean="0">
                <a:solidFill>
                  <a:schemeClr val="tx1"/>
                </a:solidFill>
              </a:rPr>
              <a:t>Ввод жилья</a:t>
            </a:r>
            <a:endParaRPr lang="ru-RU" b="1" dirty="0">
              <a:solidFill>
                <a:schemeClr val="tx1"/>
              </a:solidFill>
            </a:endParaRPr>
          </a:p>
        </p:txBody>
      </p:sp>
      <p:graphicFrame>
        <p:nvGraphicFramePr>
          <p:cNvPr id="10" name="Объект 9"/>
          <p:cNvGraphicFramePr>
            <a:graphicFrameLocks noGrp="1"/>
          </p:cNvGraphicFramePr>
          <p:nvPr>
            <p:ph sz="half" idx="1"/>
            <p:extLst>
              <p:ext uri="{D42A27DB-BD31-4B8C-83A1-F6EECF244321}">
                <p14:modId xmlns:p14="http://schemas.microsoft.com/office/powerpoint/2010/main" val="772885593"/>
              </p:ext>
            </p:extLst>
          </p:nvPr>
        </p:nvGraphicFramePr>
        <p:xfrm>
          <a:off x="458869" y="1136073"/>
          <a:ext cx="5027531" cy="5161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Объект 2"/>
          <p:cNvGraphicFramePr>
            <a:graphicFrameLocks noGrp="1"/>
          </p:cNvGraphicFramePr>
          <p:nvPr>
            <p:ph sz="half" idx="2"/>
            <p:extLst>
              <p:ext uri="{D42A27DB-BD31-4B8C-83A1-F6EECF244321}">
                <p14:modId xmlns:p14="http://schemas.microsoft.com/office/powerpoint/2010/main" val="1984467673"/>
              </p:ext>
            </p:extLst>
          </p:nvPr>
        </p:nvGraphicFramePr>
        <p:xfrm>
          <a:off x="5459163" y="1120464"/>
          <a:ext cx="3517411" cy="55168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7524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20940" cy="3579849"/>
          </a:xfrm>
        </p:spPr>
        <p:txBody>
          <a:bodyPr>
            <a:normAutofit/>
          </a:bodyPr>
          <a:lstStyle/>
          <a:p>
            <a:endParaRPr lang="ru-RU" altLang="ru-RU" sz="6600" dirty="0" smtClean="0">
              <a:latin typeface="Arial" panose="020B0604020202020204" pitchFamily="34" charset="0"/>
              <a:cs typeface="Arial" panose="020B0604020202020204" pitchFamily="34" charset="0"/>
            </a:endParaRPr>
          </a:p>
          <a:p>
            <a:pPr algn="ctr"/>
            <a:r>
              <a:rPr lang="ru-RU" altLang="ru-RU" sz="6600" dirty="0" smtClean="0">
                <a:latin typeface="Arial" panose="020B0604020202020204" pitchFamily="34" charset="0"/>
                <a:cs typeface="Arial" panose="020B0604020202020204" pitchFamily="34" charset="0"/>
              </a:rPr>
              <a:t>Вводная часть</a:t>
            </a:r>
            <a:endParaRPr lang="ru-R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6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a:latin typeface="Arial" panose="020B0604020202020204" pitchFamily="34" charset="0"/>
                <a:cs typeface="Arial" panose="020B0604020202020204" pitchFamily="34" charset="0"/>
              </a:rPr>
              <a:t>Общие характеристики </a:t>
            </a:r>
            <a:endParaRPr lang="ru-RU" altLang="ru-RU" sz="4000" dirty="0" smtClean="0">
              <a:latin typeface="Arial" panose="020B0604020202020204" pitchFamily="34" charset="0"/>
              <a:cs typeface="Arial" panose="020B0604020202020204" pitchFamily="34" charset="0"/>
            </a:endParaRP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18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E3B7E79-744F-4E46-8FDC-C8A560076589}" type="slidenum">
              <a:rPr lang="ru-RU"/>
              <a:pPr>
                <a:defRPr/>
              </a:pPr>
              <a:t>21</a:t>
            </a:fld>
            <a:endParaRPr lang="ru-RU" dirty="0"/>
          </a:p>
        </p:txBody>
      </p:sp>
      <p:graphicFrame>
        <p:nvGraphicFramePr>
          <p:cNvPr id="3" name="Схема 2"/>
          <p:cNvGraphicFramePr/>
          <p:nvPr>
            <p:extLst>
              <p:ext uri="{D42A27DB-BD31-4B8C-83A1-F6EECF244321}">
                <p14:modId xmlns:p14="http://schemas.microsoft.com/office/powerpoint/2010/main" val="2615916021"/>
              </p:ext>
            </p:extLst>
          </p:nvPr>
        </p:nvGraphicFramePr>
        <p:xfrm>
          <a:off x="125760" y="548680"/>
          <a:ext cx="88924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Блок-схема: внутренняя память 5"/>
          <p:cNvSpPr/>
          <p:nvPr/>
        </p:nvSpPr>
        <p:spPr>
          <a:xfrm>
            <a:off x="0" y="-26988"/>
            <a:ext cx="9144000" cy="1007716"/>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Основные направления бюджетной политики </a:t>
            </a:r>
            <a:r>
              <a:rPr lang="ru-RU" sz="2200" b="1" dirty="0" smtClean="0">
                <a:solidFill>
                  <a:schemeClr val="tx1"/>
                </a:solidFill>
              </a:rPr>
              <a:t>муниципального образования поселок Боровский на 2022 </a:t>
            </a:r>
            <a:r>
              <a:rPr lang="ru-RU" sz="2200" b="1" dirty="0">
                <a:solidFill>
                  <a:schemeClr val="tx1"/>
                </a:solidFill>
              </a:rPr>
              <a:t>год и на плановый период </a:t>
            </a:r>
            <a:r>
              <a:rPr lang="ru-RU" sz="2200" b="1" dirty="0" smtClean="0">
                <a:solidFill>
                  <a:schemeClr val="tx1"/>
                </a:solidFill>
              </a:rPr>
              <a:t>2023 </a:t>
            </a:r>
            <a:r>
              <a:rPr lang="ru-RU" sz="2200" b="1" dirty="0">
                <a:solidFill>
                  <a:schemeClr val="tx1"/>
                </a:solidFill>
              </a:rPr>
              <a:t>и </a:t>
            </a:r>
            <a:r>
              <a:rPr lang="ru-RU" sz="2200" b="1" dirty="0" smtClean="0">
                <a:solidFill>
                  <a:schemeClr val="tx1"/>
                </a:solidFill>
              </a:rPr>
              <a:t>2024 годов</a:t>
            </a:r>
            <a:endParaRPr lang="ru-RU" sz="2200" b="1" dirty="0">
              <a:solidFill>
                <a:schemeClr val="tx1"/>
              </a:solidFill>
            </a:endParaRPr>
          </a:p>
        </p:txBody>
      </p:sp>
    </p:spTree>
    <p:extLst>
      <p:ext uri="{BB962C8B-B14F-4D97-AF65-F5344CB8AC3E}">
        <p14:creationId xmlns:p14="http://schemas.microsoft.com/office/powerpoint/2010/main" val="753267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ADD873B7-17F2-4EB7-A5CF-B5F383A2D377}" type="slidenum">
              <a:rPr lang="ru-RU"/>
              <a:pPr>
                <a:defRPr/>
              </a:pPr>
              <a:t>22</a:t>
            </a:fld>
            <a:endParaRPr lang="ru-RU" dirty="0"/>
          </a:p>
        </p:txBody>
      </p:sp>
      <p:sp>
        <p:nvSpPr>
          <p:cNvPr id="4" name="Блок-схема: внутренняя память 3"/>
          <p:cNvSpPr/>
          <p:nvPr/>
        </p:nvSpPr>
        <p:spPr>
          <a:xfrm>
            <a:off x="22225" y="-26988"/>
            <a:ext cx="9121775" cy="10795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solidFill>
                  <a:schemeClr val="tx1"/>
                </a:solidFill>
              </a:rPr>
              <a:t>Основные параметры </a:t>
            </a:r>
            <a:r>
              <a:rPr lang="ru-RU" sz="2300" b="1" dirty="0" smtClean="0">
                <a:solidFill>
                  <a:schemeClr val="tx1"/>
                </a:solidFill>
              </a:rPr>
              <a:t>бюджета</a:t>
            </a:r>
            <a:endParaRPr lang="ru-RU" sz="2300" b="1" dirty="0">
              <a:solidFill>
                <a:schemeClr val="tx1"/>
              </a:solidFill>
            </a:endParaRPr>
          </a:p>
          <a:p>
            <a:pPr algn="ctr" fontAlgn="auto">
              <a:spcBef>
                <a:spcPts val="0"/>
              </a:spcBef>
              <a:spcAft>
                <a:spcPts val="0"/>
              </a:spcAft>
              <a:defRPr/>
            </a:pPr>
            <a:r>
              <a:rPr lang="ru-RU" sz="2300" b="1" dirty="0">
                <a:solidFill>
                  <a:schemeClr val="tx1"/>
                </a:solidFill>
              </a:rPr>
              <a:t>на </a:t>
            </a:r>
            <a:r>
              <a:rPr lang="ru-RU" sz="2300" b="1" dirty="0" smtClean="0">
                <a:solidFill>
                  <a:schemeClr val="tx1"/>
                </a:solidFill>
              </a:rPr>
              <a:t>2020, 2021 </a:t>
            </a:r>
            <a:r>
              <a:rPr lang="ru-RU" sz="2300" b="1" dirty="0">
                <a:solidFill>
                  <a:schemeClr val="tx1"/>
                </a:solidFill>
              </a:rPr>
              <a:t>годы и на плановый период </a:t>
            </a:r>
            <a:r>
              <a:rPr lang="ru-RU" sz="2300" b="1" dirty="0" smtClean="0">
                <a:solidFill>
                  <a:schemeClr val="tx1"/>
                </a:solidFill>
              </a:rPr>
              <a:t>2022 </a:t>
            </a:r>
            <a:r>
              <a:rPr lang="ru-RU" sz="2300" b="1" dirty="0">
                <a:solidFill>
                  <a:schemeClr val="tx1"/>
                </a:solidFill>
              </a:rPr>
              <a:t>и </a:t>
            </a:r>
            <a:r>
              <a:rPr lang="ru-RU" sz="2300" b="1" dirty="0" smtClean="0">
                <a:solidFill>
                  <a:schemeClr val="tx1"/>
                </a:solidFill>
              </a:rPr>
              <a:t>2023 </a:t>
            </a:r>
            <a:r>
              <a:rPr lang="ru-RU" sz="2300" b="1" dirty="0">
                <a:solidFill>
                  <a:schemeClr val="tx1"/>
                </a:solidFill>
              </a:rPr>
              <a:t>годов</a:t>
            </a:r>
          </a:p>
        </p:txBody>
      </p:sp>
      <p:sp>
        <p:nvSpPr>
          <p:cNvPr id="26628" name="TextBox 1"/>
          <p:cNvSpPr txBox="1">
            <a:spLocks noChangeArrowheads="1"/>
          </p:cNvSpPr>
          <p:nvPr/>
        </p:nvSpPr>
        <p:spPr bwMode="auto">
          <a:xfrm>
            <a:off x="7812088" y="1089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b="1"/>
              <a:t>млн. руб.</a:t>
            </a:r>
          </a:p>
        </p:txBody>
      </p:sp>
      <p:graphicFrame>
        <p:nvGraphicFramePr>
          <p:cNvPr id="26629" name="Объект 2"/>
          <p:cNvGraphicFramePr>
            <a:graphicFrameLocks noChangeAspect="1"/>
          </p:cNvGraphicFramePr>
          <p:nvPr>
            <p:extLst>
              <p:ext uri="{D42A27DB-BD31-4B8C-83A1-F6EECF244321}">
                <p14:modId xmlns:p14="http://schemas.microsoft.com/office/powerpoint/2010/main" val="2126724868"/>
              </p:ext>
            </p:extLst>
          </p:nvPr>
        </p:nvGraphicFramePr>
        <p:xfrm>
          <a:off x="288277" y="1468535"/>
          <a:ext cx="8674100" cy="5138439"/>
        </p:xfrm>
        <a:graphic>
          <a:graphicData uri="http://schemas.openxmlformats.org/presentationml/2006/ole">
            <mc:AlternateContent xmlns:mc="http://schemas.openxmlformats.org/markup-compatibility/2006">
              <mc:Choice xmlns:v="urn:schemas-microsoft-com:vml" Requires="v">
                <p:oleObj spid="_x0000_s5164" name="Лист" r:id="rId3" imgW="8715375" imgH="4448270" progId="Excel.Sheet.12">
                  <p:embed/>
                </p:oleObj>
              </mc:Choice>
              <mc:Fallback>
                <p:oleObj name="Лист" r:id="rId3" imgW="8715375" imgH="4448270" progId="Excel.Sheet.12">
                  <p:embed/>
                  <p:pic>
                    <p:nvPicPr>
                      <p:cNvPr id="0" name=""/>
                      <p:cNvPicPr>
                        <a:picLocks noChangeAspect="1" noChangeArrowheads="1"/>
                      </p:cNvPicPr>
                      <p:nvPr/>
                    </p:nvPicPr>
                    <p:blipFill>
                      <a:blip r:embed="rId4"/>
                      <a:srcRect/>
                      <a:stretch>
                        <a:fillRect/>
                      </a:stretch>
                    </p:blipFill>
                    <p:spPr bwMode="auto">
                      <a:xfrm>
                        <a:off x="288277" y="1468535"/>
                        <a:ext cx="8674100" cy="51384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25078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Доходы </a:t>
            </a: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313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6001" y="333375"/>
            <a:ext cx="9108000" cy="863600"/>
          </a:xfrm>
        </p:spPr>
        <p:txBody>
          <a:bodyPr rtlCol="0">
            <a:normAutofit fontScale="90000"/>
          </a:bodyPr>
          <a:lstStyle/>
          <a:p>
            <a:pPr algn="ctr" eaLnBrk="1" fontAlgn="auto" hangingPunct="1">
              <a:spcAft>
                <a:spcPts val="0"/>
              </a:spcAft>
              <a:defRPr/>
            </a:pPr>
            <a:r>
              <a:rPr lang="ru-RU" altLang="ru-RU" sz="2800" b="1" dirty="0" smtClean="0"/>
              <a:t>Из каких поступлений в настоящее время формируется доходная часть бюджета?</a:t>
            </a:r>
          </a:p>
        </p:txBody>
      </p:sp>
      <p:graphicFrame>
        <p:nvGraphicFramePr>
          <p:cNvPr id="4" name="Объект 3"/>
          <p:cNvGraphicFramePr>
            <a:graphicFrameLocks noGrp="1"/>
          </p:cNvGraphicFramePr>
          <p:nvPr>
            <p:ph idx="1"/>
          </p:nvPr>
        </p:nvGraphicFramePr>
        <p:xfrm>
          <a:off x="1" y="1196756"/>
          <a:ext cx="9252520"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6"/>
          <p:cNvGraphicFramePr>
            <a:graphicFrameLocks/>
          </p:cNvGraphicFramePr>
          <p:nvPr>
            <p:extLst>
              <p:ext uri="{D42A27DB-BD31-4B8C-83A1-F6EECF244321}">
                <p14:modId xmlns:p14="http://schemas.microsoft.com/office/powerpoint/2010/main" val="4145473306"/>
              </p:ext>
            </p:extLst>
          </p:nvPr>
        </p:nvGraphicFramePr>
        <p:xfrm>
          <a:off x="112721" y="4581526"/>
          <a:ext cx="2942560" cy="2087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Диаграмма 7"/>
          <p:cNvGraphicFramePr>
            <a:graphicFrameLocks/>
          </p:cNvGraphicFramePr>
          <p:nvPr>
            <p:extLst>
              <p:ext uri="{D42A27DB-BD31-4B8C-83A1-F6EECF244321}">
                <p14:modId xmlns:p14="http://schemas.microsoft.com/office/powerpoint/2010/main" val="2100308621"/>
              </p:ext>
            </p:extLst>
          </p:nvPr>
        </p:nvGraphicFramePr>
        <p:xfrm>
          <a:off x="3352721" y="4652963"/>
          <a:ext cx="2942560" cy="20891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Диаграмма 8"/>
          <p:cNvGraphicFramePr>
            <a:graphicFrameLocks/>
          </p:cNvGraphicFramePr>
          <p:nvPr>
            <p:extLst>
              <p:ext uri="{D42A27DB-BD31-4B8C-83A1-F6EECF244321}">
                <p14:modId xmlns:p14="http://schemas.microsoft.com/office/powerpoint/2010/main" val="3878263652"/>
              </p:ext>
            </p:extLst>
          </p:nvPr>
        </p:nvGraphicFramePr>
        <p:xfrm>
          <a:off x="6201440" y="4725144"/>
          <a:ext cx="2942560" cy="208915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45369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altLang="ru-RU" sz="4000" b="1" dirty="0" smtClean="0"/>
              <a:t>Бюджет 2021-2024 года (собственные доходы)</a:t>
            </a:r>
          </a:p>
        </p:txBody>
      </p:sp>
      <p:graphicFrame>
        <p:nvGraphicFramePr>
          <p:cNvPr id="5123" name="Group 3"/>
          <p:cNvGraphicFramePr>
            <a:graphicFrameLocks noGrp="1"/>
          </p:cNvGraphicFramePr>
          <p:nvPr>
            <p:ph type="tbl" idx="1"/>
            <p:extLst>
              <p:ext uri="{D42A27DB-BD31-4B8C-83A1-F6EECF244321}">
                <p14:modId xmlns:p14="http://schemas.microsoft.com/office/powerpoint/2010/main" val="3396246047"/>
              </p:ext>
            </p:extLst>
          </p:nvPr>
        </p:nvGraphicFramePr>
        <p:xfrm>
          <a:off x="324000" y="1628776"/>
          <a:ext cx="8428319" cy="5147629"/>
        </p:xfrm>
        <a:graphic>
          <a:graphicData uri="http://schemas.openxmlformats.org/drawingml/2006/table">
            <a:tbl>
              <a:tblPr/>
              <a:tblGrid>
                <a:gridCol w="1831252"/>
                <a:gridCol w="1567620"/>
                <a:gridCol w="1698255"/>
                <a:gridCol w="1632937"/>
                <a:gridCol w="1698255"/>
              </a:tblGrid>
              <a:tr h="1977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2021 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2022 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2023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2024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Собственные доходы</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29,3</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36,4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36,6</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37,4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Разница с предыдущем годом</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+7,1</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+0,2</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+0,8</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6290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921" y="274639"/>
            <a:ext cx="8229600" cy="561975"/>
          </a:xfrm>
        </p:spPr>
        <p:txBody>
          <a:bodyPr rtlCol="0">
            <a:normAutofit fontScale="90000"/>
          </a:bodyPr>
          <a:lstStyle/>
          <a:p>
            <a:pPr algn="ctr" eaLnBrk="1" fontAlgn="auto" hangingPunct="1">
              <a:spcAft>
                <a:spcPts val="0"/>
              </a:spcAft>
              <a:defRPr/>
            </a:pPr>
            <a:r>
              <a:rPr lang="ru-RU" altLang="ru-RU" dirty="0" smtClean="0"/>
              <a:t>Собственные доходы</a:t>
            </a: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1201782091"/>
              </p:ext>
            </p:extLst>
          </p:nvPr>
        </p:nvGraphicFramePr>
        <p:xfrm>
          <a:off x="260640" y="906464"/>
          <a:ext cx="8490240" cy="5042815"/>
        </p:xfrm>
        <a:graphic>
          <a:graphicData uri="http://schemas.openxmlformats.org/drawingml/2006/table">
            <a:tbl>
              <a:tblPr/>
              <a:tblGrid>
                <a:gridCol w="2808615"/>
                <a:gridCol w="1959499"/>
                <a:gridCol w="2024816"/>
                <a:gridCol w="1697310"/>
              </a:tblGrid>
              <a:tr h="1188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2021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2022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Разница, млн. руб.</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НДФЛ</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5,7</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+5,1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Налог на имущество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+0,2</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Земельный налог</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17,6</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17,9</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+0,3</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Аренда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3,5</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Прочие 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+0,4</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Итого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29,3</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36,4</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+7,1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9564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188640"/>
            <a:ext cx="8229600" cy="1143000"/>
          </a:xfrm>
        </p:spPr>
        <p:txBody>
          <a:bodyPr>
            <a:normAutofit/>
          </a:bodyPr>
          <a:lstStyle/>
          <a:p>
            <a:pPr algn="ctr" eaLnBrk="1" hangingPunct="1"/>
            <a:r>
              <a:rPr lang="ru-RU" altLang="ru-RU" sz="3200" b="1" dirty="0" smtClean="0">
                <a:solidFill>
                  <a:schemeClr val="tx1">
                    <a:lumMod val="95000"/>
                    <a:lumOff val="5000"/>
                  </a:schemeClr>
                </a:solidFill>
                <a:latin typeface="Arial" pitchFamily="34" charset="0"/>
                <a:cs typeface="Arial" pitchFamily="34" charset="0"/>
              </a:rPr>
              <a:t>Безвозмездные поступления в бюджет в 2022 году</a:t>
            </a:r>
          </a:p>
        </p:txBody>
      </p:sp>
      <p:sp>
        <p:nvSpPr>
          <p:cNvPr id="24579" name="Rectangle 3"/>
          <p:cNvSpPr>
            <a:spLocks noGrp="1" noChangeArrowheads="1"/>
          </p:cNvSpPr>
          <p:nvPr>
            <p:ph idx="1"/>
          </p:nvPr>
        </p:nvSpPr>
        <p:spPr>
          <a:xfrm>
            <a:off x="456480" y="1600200"/>
            <a:ext cx="8231040" cy="4997450"/>
          </a:xfrm>
        </p:spPr>
        <p:txBody>
          <a:bodyPr rtlCol="0">
            <a:normAutofit/>
          </a:bodyPr>
          <a:lstStyle/>
          <a:p>
            <a:pPr eaLnBrk="1" fontAlgn="auto" hangingPunct="1">
              <a:spcAft>
                <a:spcPts val="0"/>
              </a:spcAft>
              <a:defRPr/>
            </a:pPr>
            <a:r>
              <a:rPr lang="ru-RU" sz="3600" b="0" dirty="0" smtClean="0"/>
              <a:t>Дотация - 424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Субвенция «Воинский учет» -1368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Иные межбюджетные трансферты– </a:t>
            </a:r>
            <a:r>
              <a:rPr lang="ru-RU" sz="3600" dirty="0" smtClean="0"/>
              <a:t>19543,5</a:t>
            </a:r>
            <a:r>
              <a:rPr lang="ru-RU" sz="3600" b="0" dirty="0" smtClean="0"/>
              <a:t> тыс. руб. </a:t>
            </a:r>
          </a:p>
        </p:txBody>
      </p:sp>
    </p:spTree>
    <p:extLst>
      <p:ext uri="{BB962C8B-B14F-4D97-AF65-F5344CB8AC3E}">
        <p14:creationId xmlns:p14="http://schemas.microsoft.com/office/powerpoint/2010/main" val="1645732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BE08F0-374A-421C-A977-0FBF04EA3C7F}" type="slidenum">
              <a:rPr lang="ru-RU"/>
              <a:pPr>
                <a:defRPr/>
              </a:pPr>
              <a:t>28</a:t>
            </a:fld>
            <a:endParaRPr lang="ru-RU" dirty="0"/>
          </a:p>
        </p:txBody>
      </p:sp>
      <p:sp>
        <p:nvSpPr>
          <p:cNvPr id="5" name="Блок-схема: внутренняя память 4"/>
          <p:cNvSpPr/>
          <p:nvPr/>
        </p:nvSpPr>
        <p:spPr>
          <a:xfrm>
            <a:off x="0" y="-17463"/>
            <a:ext cx="9144000" cy="817364"/>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900" b="1" dirty="0">
                <a:solidFill>
                  <a:schemeClr val="tx1"/>
                </a:solidFill>
              </a:rPr>
              <a:t>Безвозмездные поступления из вышестоящего бюджета </a:t>
            </a:r>
            <a:r>
              <a:rPr lang="ru-RU" sz="1900" b="1" dirty="0" smtClean="0">
                <a:solidFill>
                  <a:schemeClr val="tx1"/>
                </a:solidFill>
              </a:rPr>
              <a:t>2021-2022 </a:t>
            </a:r>
            <a:r>
              <a:rPr lang="ru-RU" sz="1900" b="1" dirty="0">
                <a:solidFill>
                  <a:schemeClr val="tx1"/>
                </a:solidFill>
              </a:rPr>
              <a:t>годы </a:t>
            </a:r>
          </a:p>
        </p:txBody>
      </p:sp>
      <p:sp>
        <p:nvSpPr>
          <p:cNvPr id="32772" name="TextBox 5"/>
          <p:cNvSpPr txBox="1">
            <a:spLocks noChangeArrowheads="1"/>
          </p:cNvSpPr>
          <p:nvPr/>
        </p:nvSpPr>
        <p:spPr bwMode="auto">
          <a:xfrm>
            <a:off x="7883936" y="799901"/>
            <a:ext cx="1150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err="1" smtClean="0"/>
              <a:t>Тыс.руб</a:t>
            </a:r>
            <a:r>
              <a:rPr lang="ru-RU" altLang="ru-RU" sz="1400" b="1" dirty="0" smtClean="0"/>
              <a:t>.</a:t>
            </a:r>
            <a:endParaRPr lang="ru-RU" altLang="ru-RU" sz="1400" b="1" dirty="0"/>
          </a:p>
        </p:txBody>
      </p:sp>
      <p:graphicFrame>
        <p:nvGraphicFramePr>
          <p:cNvPr id="32773" name="Объект 8"/>
          <p:cNvGraphicFramePr>
            <a:graphicFrameLocks noChangeAspect="1"/>
          </p:cNvGraphicFramePr>
          <p:nvPr>
            <p:extLst>
              <p:ext uri="{D42A27DB-BD31-4B8C-83A1-F6EECF244321}">
                <p14:modId xmlns:p14="http://schemas.microsoft.com/office/powerpoint/2010/main" val="3373665310"/>
              </p:ext>
            </p:extLst>
          </p:nvPr>
        </p:nvGraphicFramePr>
        <p:xfrm>
          <a:off x="134671" y="953788"/>
          <a:ext cx="8928992" cy="5715571"/>
        </p:xfrm>
        <a:graphic>
          <a:graphicData uri="http://schemas.openxmlformats.org/presentationml/2006/ole">
            <mc:AlternateContent xmlns:mc="http://schemas.openxmlformats.org/markup-compatibility/2006">
              <mc:Choice xmlns:v="urn:schemas-microsoft-com:vml" Requires="v">
                <p:oleObj spid="_x0000_s6187" name="Лист" r:id="rId3" imgW="3181540" imgH="2285857" progId="Excel.Sheet.12">
                  <p:embed/>
                </p:oleObj>
              </mc:Choice>
              <mc:Fallback>
                <p:oleObj name="Лист" r:id="rId3" imgW="3181540" imgH="2285857" progId="Excel.Sheet.12">
                  <p:embed/>
                  <p:pic>
                    <p:nvPicPr>
                      <p:cNvPr id="0" name=""/>
                      <p:cNvPicPr>
                        <a:picLocks noChangeAspect="1" noChangeArrowheads="1"/>
                      </p:cNvPicPr>
                      <p:nvPr/>
                    </p:nvPicPr>
                    <p:blipFill>
                      <a:blip r:embed="rId4"/>
                      <a:srcRect/>
                      <a:stretch>
                        <a:fillRect/>
                      </a:stretch>
                    </p:blipFill>
                    <p:spPr bwMode="auto">
                      <a:xfrm>
                        <a:off x="134671" y="953788"/>
                        <a:ext cx="8928992" cy="57155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229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80001" y="188914"/>
            <a:ext cx="8856000" cy="1152525"/>
          </a:xfrm>
        </p:spPr>
        <p:txBody>
          <a:bodyPr/>
          <a:lstStyle/>
          <a:p>
            <a:pPr algn="ctr" eaLnBrk="1" hangingPunct="1"/>
            <a:r>
              <a:rPr lang="ru-RU" altLang="ru-RU" sz="2800" b="1" dirty="0" smtClean="0"/>
              <a:t>В каких пропорциях распределены расходы  бюджета в 2022 году? </a:t>
            </a:r>
            <a:endParaRPr lang="ru-RU" altLang="ru-RU" sz="2800" dirty="0" smtClean="0"/>
          </a:p>
        </p:txBody>
      </p:sp>
      <p:graphicFrame>
        <p:nvGraphicFramePr>
          <p:cNvPr id="2" name="Объект 3"/>
          <p:cNvGraphicFramePr>
            <a:graphicFrameLocks noGrp="1"/>
          </p:cNvGraphicFramePr>
          <p:nvPr>
            <p:ph idx="1"/>
            <p:extLst>
              <p:ext uri="{D42A27DB-BD31-4B8C-83A1-F6EECF244321}">
                <p14:modId xmlns:p14="http://schemas.microsoft.com/office/powerpoint/2010/main" val="2191246094"/>
              </p:ext>
            </p:extLst>
          </p:nvPr>
        </p:nvGraphicFramePr>
        <p:xfrm>
          <a:off x="251520" y="1412776"/>
          <a:ext cx="849694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459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720080"/>
          </a:xfrm>
        </p:spPr>
        <p:txBody>
          <a:bodyPr>
            <a:normAutofit fontScale="90000"/>
          </a:bodyPr>
          <a:lstStyle/>
          <a:p>
            <a:r>
              <a:rPr lang="ru-RU" b="1" dirty="0"/>
              <a:t>Что такое «Бюджет для граждан?» </a:t>
            </a:r>
            <a:endParaRPr lang="ru-RU" dirty="0"/>
          </a:p>
        </p:txBody>
      </p:sp>
      <p:sp>
        <p:nvSpPr>
          <p:cNvPr id="3" name="Объект 2"/>
          <p:cNvSpPr>
            <a:spLocks noGrp="1"/>
          </p:cNvSpPr>
          <p:nvPr>
            <p:ph idx="1"/>
          </p:nvPr>
        </p:nvSpPr>
        <p:spPr>
          <a:xfrm>
            <a:off x="457200" y="1340768"/>
            <a:ext cx="8229600" cy="4785395"/>
          </a:xfrm>
        </p:spPr>
        <p:txBody>
          <a:bodyPr>
            <a:normAutofit fontScale="55000" lnSpcReduction="20000"/>
          </a:bodyPr>
          <a:lstStyle/>
          <a:p>
            <a:r>
              <a:rPr lang="ru-RU" sz="5100" b="1" dirty="0">
                <a:solidFill>
                  <a:schemeClr val="tx2"/>
                </a:solidFill>
              </a:rPr>
              <a:t>«</a:t>
            </a:r>
            <a:r>
              <a:rPr lang="ru-RU" sz="4200" b="1" dirty="0"/>
              <a:t>Бюджет для граждан» познакомит вас с положениями основного финансового документа </a:t>
            </a:r>
            <a:r>
              <a:rPr lang="ru-RU" sz="4200" b="1" dirty="0" smtClean="0"/>
              <a:t>поселка Боровский- местного </a:t>
            </a:r>
            <a:r>
              <a:rPr lang="ru-RU" sz="4200" b="1" dirty="0"/>
              <a:t>бюджета, а именно: проекта </a:t>
            </a:r>
            <a:r>
              <a:rPr lang="ru-RU" sz="4200" b="1" dirty="0" smtClean="0"/>
              <a:t>бюджета муниципального образования </a:t>
            </a:r>
            <a:r>
              <a:rPr lang="ru-RU" sz="4200" b="1" dirty="0"/>
              <a:t>на предстоящие три года: </a:t>
            </a:r>
            <a:r>
              <a:rPr lang="ru-RU" sz="4200" b="1" dirty="0" smtClean="0"/>
              <a:t>2022 </a:t>
            </a:r>
            <a:r>
              <a:rPr lang="ru-RU" sz="4200" b="1" dirty="0"/>
              <a:t>год и </a:t>
            </a:r>
            <a:r>
              <a:rPr lang="ru-RU" sz="4200" b="1" dirty="0" smtClean="0"/>
              <a:t>2023-2024 годы. </a:t>
            </a:r>
          </a:p>
          <a:p>
            <a:endParaRPr lang="ru-RU" sz="4200" dirty="0"/>
          </a:p>
          <a:p>
            <a:endParaRPr lang="ru-RU" sz="4200" dirty="0"/>
          </a:p>
          <a:p>
            <a:r>
              <a:rPr lang="ru-RU" sz="4200" b="1" dirty="0"/>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sz="4200" b="1" dirty="0" smtClean="0"/>
              <a:t>пенсионерам </a:t>
            </a:r>
            <a:r>
              <a:rPr lang="ru-RU" sz="4200" b="1" dirty="0"/>
              <a:t>и другим категориям населения, так как </a:t>
            </a:r>
            <a:r>
              <a:rPr lang="ru-RU" sz="4200" b="1" dirty="0" smtClean="0"/>
              <a:t>бюджет </a:t>
            </a:r>
            <a:r>
              <a:rPr lang="ru-RU" sz="4200" b="1" dirty="0"/>
              <a:t>затрагивает интересы </a:t>
            </a:r>
            <a:r>
              <a:rPr lang="ru-RU" sz="4200" b="1" dirty="0" smtClean="0"/>
              <a:t>жителей поселка Боровский. </a:t>
            </a:r>
            <a:r>
              <a:rPr lang="ru-RU" sz="4200" b="1" dirty="0"/>
              <a:t>Мы постарались в доступной и понятной форме для граждан, показать основные показатели </a:t>
            </a:r>
            <a:r>
              <a:rPr lang="ru-RU" sz="4200" b="1" dirty="0" smtClean="0"/>
              <a:t>местного бюджета</a:t>
            </a:r>
            <a:r>
              <a:rPr lang="ru-RU" sz="4200" b="1" dirty="0"/>
              <a:t>. </a:t>
            </a:r>
          </a:p>
        </p:txBody>
      </p:sp>
    </p:spTree>
    <p:extLst>
      <p:ext uri="{BB962C8B-B14F-4D97-AF65-F5344CB8AC3E}">
        <p14:creationId xmlns:p14="http://schemas.microsoft.com/office/powerpoint/2010/main" val="14217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2"/>
          <p:cNvSpPr>
            <a:spLocks noGrp="1"/>
          </p:cNvSpPr>
          <p:nvPr>
            <p:ph type="ctrTitle"/>
          </p:nvPr>
        </p:nvSpPr>
        <p:spPr>
          <a:xfrm>
            <a:off x="684213" y="2349500"/>
            <a:ext cx="7127875" cy="2087563"/>
          </a:xfrm>
        </p:spPr>
        <p:txBody>
          <a:bodyPr/>
          <a:lstStyle/>
          <a:p>
            <a:r>
              <a:rPr lang="ru-RU" altLang="ru-RU" sz="4800" b="1" smtClean="0">
                <a:solidFill>
                  <a:schemeClr val="bg1"/>
                </a:solidFill>
              </a:rPr>
              <a:t>Расходы</a:t>
            </a:r>
            <a:br>
              <a:rPr lang="ru-RU" altLang="ru-RU" sz="4800" b="1" smtClean="0">
                <a:solidFill>
                  <a:schemeClr val="bg1"/>
                </a:solidFill>
              </a:rPr>
            </a:br>
            <a:r>
              <a:rPr lang="ru-RU" altLang="ru-RU" sz="4800" b="1" smtClean="0">
                <a:solidFill>
                  <a:schemeClr val="bg1"/>
                </a:solidFill>
              </a:rPr>
              <a:t>бюджета города Тюмени</a:t>
            </a:r>
          </a:p>
        </p:txBody>
      </p:sp>
      <p:sp>
        <p:nvSpPr>
          <p:cNvPr id="4" name="Номер слайда 3"/>
          <p:cNvSpPr>
            <a:spLocks noGrp="1"/>
          </p:cNvSpPr>
          <p:nvPr>
            <p:ph type="sldNum" sz="quarter" idx="12"/>
          </p:nvPr>
        </p:nvSpPr>
        <p:spPr/>
        <p:txBody>
          <a:bodyPr/>
          <a:lstStyle/>
          <a:p>
            <a:pPr>
              <a:defRPr/>
            </a:pPr>
            <a:fld id="{27516906-AFFD-41C2-B61E-0BFA058E0BBA}" type="slidenum">
              <a:rPr lang="ru-RU"/>
              <a:pPr>
                <a:defRPr/>
              </a:pPr>
              <a:t>30</a:t>
            </a:fld>
            <a:endParaRPr lang="ru-RU" dirty="0"/>
          </a:p>
        </p:txBody>
      </p:sp>
      <p:sp>
        <p:nvSpPr>
          <p:cNvPr id="5" name="Блок-схема: внутренняя память 4"/>
          <p:cNvSpPr/>
          <p:nvPr/>
        </p:nvSpPr>
        <p:spPr>
          <a:xfrm>
            <a:off x="0" y="-26988"/>
            <a:ext cx="9144000" cy="503238"/>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a:t>
            </a:r>
            <a:r>
              <a:rPr lang="ru-RU" sz="2400" b="1" dirty="0" smtClean="0">
                <a:solidFill>
                  <a:schemeClr val="tx1"/>
                </a:solidFill>
              </a:rPr>
              <a:t>2021 </a:t>
            </a:r>
            <a:r>
              <a:rPr lang="ru-RU" sz="2400" b="1" dirty="0">
                <a:solidFill>
                  <a:schemeClr val="tx1"/>
                </a:solidFill>
              </a:rPr>
              <a:t>– </a:t>
            </a:r>
            <a:r>
              <a:rPr lang="ru-RU" sz="2400" b="1" dirty="0" smtClean="0">
                <a:solidFill>
                  <a:schemeClr val="tx1"/>
                </a:solidFill>
              </a:rPr>
              <a:t>2022 </a:t>
            </a:r>
            <a:r>
              <a:rPr lang="ru-RU" sz="2400" b="1" dirty="0">
                <a:solidFill>
                  <a:schemeClr val="tx1"/>
                </a:solidFill>
              </a:rPr>
              <a:t>годы</a:t>
            </a:r>
          </a:p>
        </p:txBody>
      </p:sp>
      <p:graphicFrame>
        <p:nvGraphicFramePr>
          <p:cNvPr id="35845" name="Объект 7"/>
          <p:cNvGraphicFramePr>
            <a:graphicFrameLocks noChangeAspect="1"/>
          </p:cNvGraphicFramePr>
          <p:nvPr>
            <p:extLst>
              <p:ext uri="{D42A27DB-BD31-4B8C-83A1-F6EECF244321}">
                <p14:modId xmlns:p14="http://schemas.microsoft.com/office/powerpoint/2010/main" val="1328860012"/>
              </p:ext>
            </p:extLst>
          </p:nvPr>
        </p:nvGraphicFramePr>
        <p:xfrm>
          <a:off x="382587" y="489620"/>
          <a:ext cx="8761413" cy="5624513"/>
        </p:xfrm>
        <a:graphic>
          <a:graphicData uri="http://schemas.openxmlformats.org/presentationml/2006/ole">
            <mc:AlternateContent xmlns:mc="http://schemas.openxmlformats.org/markup-compatibility/2006">
              <mc:Choice xmlns:v="urn:schemas-microsoft-com:vml" Requires="v">
                <p:oleObj spid="_x0000_s8237" name="Лист" r:id="rId3" imgW="5181790" imgH="3248120" progId="Excel.Sheet.12">
                  <p:embed/>
                </p:oleObj>
              </mc:Choice>
              <mc:Fallback>
                <p:oleObj name="Лист" r:id="rId3" imgW="5181790" imgH="3248120" progId="Excel.Sheet.12">
                  <p:embed/>
                  <p:pic>
                    <p:nvPicPr>
                      <p:cNvPr id="0" name=""/>
                      <p:cNvPicPr>
                        <a:picLocks noChangeAspect="1" noChangeArrowheads="1"/>
                      </p:cNvPicPr>
                      <p:nvPr/>
                    </p:nvPicPr>
                    <p:blipFill>
                      <a:blip r:embed="rId4"/>
                      <a:srcRect/>
                      <a:stretch>
                        <a:fillRect/>
                      </a:stretch>
                    </p:blipFill>
                    <p:spPr bwMode="auto">
                      <a:xfrm>
                        <a:off x="382587" y="489620"/>
                        <a:ext cx="87614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Box 9"/>
          <p:cNvSpPr txBox="1">
            <a:spLocks noChangeArrowheads="1"/>
          </p:cNvSpPr>
          <p:nvPr/>
        </p:nvSpPr>
        <p:spPr bwMode="auto">
          <a:xfrm>
            <a:off x="7991475" y="4762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smtClean="0"/>
              <a:t>Млн. </a:t>
            </a:r>
            <a:r>
              <a:rPr lang="ru-RU" altLang="ru-RU" sz="1400" b="1" dirty="0"/>
              <a:t>руб.</a:t>
            </a:r>
          </a:p>
        </p:txBody>
      </p:sp>
    </p:spTree>
    <p:extLst>
      <p:ext uri="{BB962C8B-B14F-4D97-AF65-F5344CB8AC3E}">
        <p14:creationId xmlns:p14="http://schemas.microsoft.com/office/powerpoint/2010/main" val="4215206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36712"/>
            <a:ext cx="7239000" cy="4846320"/>
          </a:xfrm>
        </p:spPr>
        <p:txBody>
          <a:bodyPr>
            <a:normAutofit/>
          </a:bodyPr>
          <a:lstStyle/>
          <a:p>
            <a:pPr algn="ctr"/>
            <a:r>
              <a:rPr lang="ru-RU" altLang="ru-RU" sz="4000" dirty="0" smtClean="0">
                <a:latin typeface="Arial" panose="020B0604020202020204" pitchFamily="34" charset="0"/>
                <a:cs typeface="Arial" panose="020B0604020202020204" pitchFamily="34" charset="0"/>
              </a:rPr>
              <a:t>Расходы </a:t>
            </a:r>
          </a:p>
          <a:p>
            <a:pPr marL="0" indent="0" algn="ctr">
              <a:buNone/>
            </a:pP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36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2021-2024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320697910"/>
              </p:ext>
            </p:extLst>
          </p:nvPr>
        </p:nvGraphicFramePr>
        <p:xfrm>
          <a:off x="251520" y="836712"/>
          <a:ext cx="8572809" cy="5357459"/>
        </p:xfrm>
        <a:graphic>
          <a:graphicData uri="http://schemas.openxmlformats.org/drawingml/2006/table">
            <a:tbl>
              <a:tblPr/>
              <a:tblGrid>
                <a:gridCol w="2668153"/>
                <a:gridCol w="504056"/>
                <a:gridCol w="576064"/>
                <a:gridCol w="720080"/>
                <a:gridCol w="860239"/>
                <a:gridCol w="723937"/>
                <a:gridCol w="720080"/>
                <a:gridCol w="801617"/>
                <a:gridCol w="998583"/>
              </a:tblGrid>
              <a:tr h="96541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Раздел, подраздел</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Рз</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Пз</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2021</a:t>
                      </a:r>
                    </a:p>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 01.11</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Разница 2022-2021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614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78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18,3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22,2</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20,8</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17,9</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1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Глава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4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Администрация</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15,6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15,8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14,3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14,3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3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Финансовый контроль</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18тр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18тр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18тр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18тр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defRPr/>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18тр</a:t>
                      </a:r>
                    </a:p>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Резервный фонд</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96тр</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97тр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97тр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97тр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+1тр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71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Другие 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03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 том числе газета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0,35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0,29</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0,29</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-0,06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1706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84"/>
          <p:cNvSpPr>
            <a:spLocks noGrp="1" noChangeArrowheads="1"/>
          </p:cNvSpPr>
          <p:nvPr>
            <p:ph type="title"/>
          </p:nvPr>
        </p:nvSpPr>
        <p:spPr>
          <a:xfrm>
            <a:off x="467544" y="116632"/>
            <a:ext cx="8229600" cy="417512"/>
          </a:xfrm>
        </p:spPr>
        <p:txBody>
          <a:bodyPr rtlCol="0">
            <a:normAutofit fontScale="90000"/>
          </a:bodyPr>
          <a:lstStyle/>
          <a:p>
            <a:pPr eaLnBrk="1" fontAlgn="auto" hangingPunct="1">
              <a:spcAft>
                <a:spcPts val="0"/>
              </a:spcAft>
              <a:defRPr/>
            </a:pPr>
            <a:r>
              <a:rPr lang="ru-RU" altLang="ru-RU" sz="2800" b="1" dirty="0" smtClean="0"/>
              <a:t>Бюджет 2021-2024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17670155"/>
              </p:ext>
            </p:extLst>
          </p:nvPr>
        </p:nvGraphicFramePr>
        <p:xfrm>
          <a:off x="77788" y="764704"/>
          <a:ext cx="9036496" cy="5330753"/>
        </p:xfrm>
        <a:graphic>
          <a:graphicData uri="http://schemas.openxmlformats.org/drawingml/2006/table">
            <a:tbl>
              <a:tblPr/>
              <a:tblGrid>
                <a:gridCol w="3168352"/>
                <a:gridCol w="504056"/>
                <a:gridCol w="432048"/>
                <a:gridCol w="720080"/>
                <a:gridCol w="936104"/>
                <a:gridCol w="720080"/>
                <a:gridCol w="720080"/>
                <a:gridCol w="748340"/>
                <a:gridCol w="1087356"/>
              </a:tblGrid>
              <a:tr h="77652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Раздел, подраздел</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Рз</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57150" marR="0" lvl="0" indent="-5715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Пз</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2021</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На01.11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Разница 2022-2021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8623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Национальная оборона</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1,9</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1,9</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1,9</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1,9</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1,9</a:t>
                      </a:r>
                      <a:endParaRPr lang="ru-RU" sz="1600" b="1" i="0" dirty="0" smtClean="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0</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Национальная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2,6</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1,5</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2,8</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2,8</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2,8</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+0,2</a:t>
                      </a:r>
                      <a:endParaRPr lang="ru-RU" sz="1600" b="1"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80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Безопасность на водных объектах</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50тр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50тр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51тр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smtClean="0">
                          <a:latin typeface="Times New Roman" pitchFamily="18" charset="0"/>
                          <a:cs typeface="Times New Roman" pitchFamily="18" charset="0"/>
                        </a:rPr>
                        <a:t>51тр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51тр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0,1тр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81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Предупреждение и ликвидация ЧС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28,8тр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124,8тр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69,6тр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73,2тр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76,8тр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+40,8тр</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81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Пожарная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2,1</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1,4</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2,2</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2,2</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2,2</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+0,1</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ДНД</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0,4</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0,4</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0,5</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0,5</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0,5</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+0,1</a:t>
                      </a:r>
                      <a:endParaRPr lang="ru-RU" sz="1600" i="0" dirty="0">
                        <a:latin typeface="Times New Roman" pitchFamily="18" charset="0"/>
                        <a:cs typeface="Times New Roman" pitchFamily="18"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6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Национальная экономика</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15,2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5,6</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5,6</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1" i="0" dirty="0" smtClean="0">
                          <a:latin typeface="Times New Roman" pitchFamily="18" charset="0"/>
                          <a:cs typeface="Times New Roman" pitchFamily="18" charset="0"/>
                        </a:rPr>
                        <a:t>+1,2</a:t>
                      </a:r>
                      <a:endParaRPr lang="ru-RU" sz="1600" b="1" i="0" dirty="0">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r>
                        <a:rPr lang="ru-RU" sz="1600" i="0" kern="1200" dirty="0" smtClean="0">
                          <a:solidFill>
                            <a:schemeClr val="tx1"/>
                          </a:solidFill>
                          <a:effectLst/>
                          <a:latin typeface="Times New Roman" pitchFamily="18" charset="0"/>
                          <a:ea typeface="+mn-ea"/>
                          <a:cs typeface="Times New Roman" pitchFamily="18" charset="0"/>
                        </a:rPr>
                        <a:t>Общеэкономические вопросы</a:t>
                      </a:r>
                      <a:endParaRPr lang="ru-RU" sz="1600" i="0" dirty="0">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i="0" dirty="0" smtClean="0">
                          <a:latin typeface="Times New Roman" pitchFamily="18" charset="0"/>
                          <a:cs typeface="Times New Roman" pitchFamily="18" charset="0"/>
                        </a:rPr>
                        <a:t>04</a:t>
                      </a:r>
                      <a:endParaRPr lang="ru-RU" sz="1600" i="0" dirty="0">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600" i="0" dirty="0" smtClean="0">
                          <a:latin typeface="Times New Roman" pitchFamily="18" charset="0"/>
                          <a:cs typeface="Times New Roman" pitchFamily="18" charset="0"/>
                        </a:rPr>
                        <a:t>01</a:t>
                      </a:r>
                      <a:endParaRPr lang="ru-RU" sz="1600" i="0" dirty="0">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Дорожное хозяйство</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3,7</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12,2</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5,6</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5,6</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8462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84"/>
          <p:cNvSpPr>
            <a:spLocks noGrp="1" noChangeArrowheads="1"/>
          </p:cNvSpPr>
          <p:nvPr>
            <p:ph type="title"/>
          </p:nvPr>
        </p:nvSpPr>
        <p:spPr>
          <a:xfrm>
            <a:off x="755576" y="57150"/>
            <a:ext cx="8229600" cy="417512"/>
          </a:xfrm>
        </p:spPr>
        <p:txBody>
          <a:bodyPr rtlCol="0">
            <a:normAutofit fontScale="90000"/>
          </a:bodyPr>
          <a:lstStyle/>
          <a:p>
            <a:pPr eaLnBrk="1" fontAlgn="auto" hangingPunct="1">
              <a:spcAft>
                <a:spcPts val="0"/>
              </a:spcAft>
              <a:defRPr/>
            </a:pPr>
            <a:r>
              <a:rPr lang="ru-RU" altLang="ru-RU" sz="2800" b="1" dirty="0" smtClean="0"/>
              <a:t>Бюджет </a:t>
            </a:r>
            <a:r>
              <a:rPr lang="ru-RU" altLang="ru-RU" sz="2800" b="1" dirty="0" smtClean="0"/>
              <a:t>2021-2024 </a:t>
            </a:r>
            <a:r>
              <a:rPr lang="ru-RU" altLang="ru-RU" sz="2800" b="1" dirty="0" smtClean="0"/>
              <a:t>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801111100"/>
              </p:ext>
            </p:extLst>
          </p:nvPr>
        </p:nvGraphicFramePr>
        <p:xfrm>
          <a:off x="30480" y="485798"/>
          <a:ext cx="8964489" cy="5967539"/>
        </p:xfrm>
        <a:graphic>
          <a:graphicData uri="http://schemas.openxmlformats.org/drawingml/2006/table">
            <a:tbl>
              <a:tblPr/>
              <a:tblGrid>
                <a:gridCol w="3024336"/>
                <a:gridCol w="576064"/>
                <a:gridCol w="504056"/>
                <a:gridCol w="936104"/>
                <a:gridCol w="941120"/>
                <a:gridCol w="720080"/>
                <a:gridCol w="720080"/>
                <a:gridCol w="727696"/>
                <a:gridCol w="814953"/>
              </a:tblGrid>
              <a:tr h="114030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Раздел, подраздел</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Рз</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Пз</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2021</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 01.10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Разница 2022-2021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5839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Межевание земли</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84635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Жилищно-коммунальное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15,5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20,7</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19,4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17,5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17,5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Взносы на КР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Благоустройство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20,7</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18,9</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44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Молодежная политика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96тр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96тр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164тр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164тр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164тр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+68тр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Культура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Пенсии</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042">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Социальное обеспечение населения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042">
                <a:tc>
                  <a:txBody>
                    <a:bodyPr/>
                    <a:lstStyle/>
                    <a:p>
                      <a:pPr marL="0" marR="0" lvl="0" indent="0" algn="just" defTabSz="914400" rtl="0" eaLnBrk="1" fontAlgn="t" latinLnBrk="0" hangingPunct="1">
                        <a:lnSpc>
                          <a:spcPct val="100000"/>
                        </a:lnSpc>
                        <a:spcBef>
                          <a:spcPct val="0"/>
                        </a:spcBef>
                        <a:spcAft>
                          <a:spcPct val="0"/>
                        </a:spcAft>
                        <a:buClrTx/>
                        <a:buSzTx/>
                        <a:buFontTx/>
                        <a:buNone/>
                        <a:tabLst>
                          <a:tab pos="720725" algn="l"/>
                        </a:tabLst>
                        <a:defRPr/>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Спорт</a:t>
                      </a:r>
                    </a:p>
                    <a:p>
                      <a:pPr marL="342900" marR="0" lvl="0" indent="-342900" algn="just"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8,1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8,1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8,1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391">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итого</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52,8</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72,9</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57,9</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59,4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+8,2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6200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2060848"/>
            <a:ext cx="7344816" cy="1846659"/>
          </a:xfrm>
          <a:prstGeom prst="rect">
            <a:avLst/>
          </a:prstGeom>
          <a:noFill/>
        </p:spPr>
        <p:txBody>
          <a:bodyPr wrap="square" rtlCol="0">
            <a:spAutoFit/>
          </a:bodyPr>
          <a:lstStyle/>
          <a:p>
            <a:pPr algn="ctr"/>
            <a:r>
              <a:rPr lang="ru-RU" sz="3200" b="1" dirty="0">
                <a:solidFill>
                  <a:schemeClr val="accent3">
                    <a:lumMod val="50000"/>
                  </a:schemeClr>
                </a:solidFill>
              </a:rPr>
              <a:t>МУНИЦИПАЛЬНЫЕ ПРОГРАММЫ МУНИЦИПАЛЬНОГО ОБРАЗОВАНИЯ ПОСЕЛОК БОРОВСКИЙ</a:t>
            </a:r>
          </a:p>
          <a:p>
            <a:endParaRPr lang="ru-RU" b="1" dirty="0"/>
          </a:p>
        </p:txBody>
      </p:sp>
    </p:spTree>
    <p:extLst>
      <p:ext uri="{BB962C8B-B14F-4D97-AF65-F5344CB8AC3E}">
        <p14:creationId xmlns:p14="http://schemas.microsoft.com/office/powerpoint/2010/main" val="44490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4267364467"/>
              </p:ext>
            </p:extLst>
          </p:nvPr>
        </p:nvGraphicFramePr>
        <p:xfrm>
          <a:off x="-19050" y="549275"/>
          <a:ext cx="8999538" cy="5251450"/>
        </p:xfrm>
        <a:graphic>
          <a:graphicData uri="http://schemas.openxmlformats.org/presentationml/2006/ole">
            <mc:AlternateContent xmlns:mc="http://schemas.openxmlformats.org/markup-compatibility/2006">
              <mc:Choice xmlns:v="urn:schemas-microsoft-com:vml" Requires="v">
                <p:oleObj spid="_x0000_s9227" name="Лист" r:id="rId3" imgW="4514850" imgH="2714482" progId="Excel.Sheet.12">
                  <p:embed/>
                </p:oleObj>
              </mc:Choice>
              <mc:Fallback>
                <p:oleObj name="Лист" r:id="rId3" imgW="4514850" imgH="2714482" progId="Excel.Sheet.12">
                  <p:embed/>
                  <p:pic>
                    <p:nvPicPr>
                      <p:cNvPr id="0" name=""/>
                      <p:cNvPicPr>
                        <a:picLocks noChangeAspect="1" noChangeArrowheads="1"/>
                      </p:cNvPicPr>
                      <p:nvPr/>
                    </p:nvPicPr>
                    <p:blipFill>
                      <a:blip r:embed="rId4"/>
                      <a:srcRect/>
                      <a:stretch>
                        <a:fillRect/>
                      </a:stretch>
                    </p:blipFill>
                    <p:spPr bwMode="auto">
                      <a:xfrm>
                        <a:off x="-19050" y="549275"/>
                        <a:ext cx="8999538"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1532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520940" cy="548640"/>
          </a:xfrm>
        </p:spPr>
        <p:txBody>
          <a:bodyPr>
            <a:normAutofit fontScale="90000"/>
          </a:bodyPr>
          <a:lstStyle/>
          <a:p>
            <a:pPr algn="ctr"/>
            <a:r>
              <a:rPr lang="ru-RU" sz="1800" b="1" dirty="0"/>
              <a:t>Муниципальная программа «Развитие муниципальной службы в муниципальном  образовании поселок Боровский на </a:t>
            </a:r>
            <a:r>
              <a:rPr lang="ru-RU" sz="1800" b="1" dirty="0" smtClean="0"/>
              <a:t>2022 </a:t>
            </a:r>
            <a:r>
              <a:rPr lang="ru-RU" sz="1800" b="1" dirty="0"/>
              <a:t>- </a:t>
            </a:r>
            <a:r>
              <a:rPr lang="ru-RU" sz="1800" b="1" dirty="0" smtClean="0"/>
              <a:t>2024 </a:t>
            </a:r>
            <a:r>
              <a:rPr lang="ru-RU" sz="18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58374334"/>
              </p:ext>
            </p:extLst>
          </p:nvPr>
        </p:nvGraphicFramePr>
        <p:xfrm>
          <a:off x="323528" y="1100138"/>
          <a:ext cx="8712967"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068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280920" cy="864096"/>
          </a:xfrm>
        </p:spPr>
        <p:txBody>
          <a:bodyPr/>
          <a:lstStyle/>
          <a:p>
            <a:pPr algn="ctr"/>
            <a:r>
              <a:rPr lang="ru-RU" sz="1600" b="1" dirty="0">
                <a:solidFill>
                  <a:schemeClr val="tx1"/>
                </a:solidFill>
              </a:rPr>
              <a:t>Муниципальная программа " Повышение эффективности управления и распоряжения  собственностью муниципального образования поселок Боровский на </a:t>
            </a:r>
            <a:r>
              <a:rPr lang="ru-RU" sz="1600" b="1" dirty="0" smtClean="0">
                <a:solidFill>
                  <a:schemeClr val="tx1"/>
                </a:solidFill>
              </a:rPr>
              <a:t>2022-2024 </a:t>
            </a:r>
            <a:r>
              <a:rPr lang="ru-RU" sz="1600" b="1" dirty="0">
                <a:solidFill>
                  <a:schemeClr val="tx1"/>
                </a:solidFill>
              </a:rPr>
              <a:t>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0296097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359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856"/>
            <a:ext cx="7239000" cy="1143000"/>
          </a:xfrm>
        </p:spPr>
        <p:txBody>
          <a:bodyPr/>
          <a:lstStyle/>
          <a:p>
            <a:pPr algn="ctr"/>
            <a:r>
              <a:rPr lang="ru-RU" sz="1600" b="1" dirty="0"/>
              <a:t>Муниципальная программа «Организация и осуществление первичного воинского учета  на территории муниципального образования поселок </a:t>
            </a:r>
            <a:r>
              <a:rPr lang="ru-RU" sz="1600" b="1" dirty="0" smtClean="0"/>
              <a:t>Боровский»</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9248447"/>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16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мп.рф/upload/iblock/a37/a37b8347f5de29740ffbfb939e39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4116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423402416"/>
              </p:ext>
            </p:extLst>
          </p:nvPr>
        </p:nvGraphicFramePr>
        <p:xfrm>
          <a:off x="22739" y="620688"/>
          <a:ext cx="872572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208D70AE-1B9F-43A2-A0F1-2EE94F18C290}" type="slidenum">
              <a:rPr lang="ru-RU"/>
              <a:pPr>
                <a:defRPr/>
              </a:pPr>
              <a:t>4</a:t>
            </a:fld>
            <a:endParaRPr lang="ru-RU" dirty="0"/>
          </a:p>
        </p:txBody>
      </p:sp>
      <p:sp>
        <p:nvSpPr>
          <p:cNvPr id="10" name="Блок-схема: внутренняя память 9"/>
          <p:cNvSpPr/>
          <p:nvPr/>
        </p:nvSpPr>
        <p:spPr>
          <a:xfrm>
            <a:off x="22225" y="-26988"/>
            <a:ext cx="9144000" cy="6477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Нормативная правовая база</a:t>
            </a:r>
          </a:p>
        </p:txBody>
      </p:sp>
    </p:spTree>
    <p:extLst>
      <p:ext uri="{BB962C8B-B14F-4D97-AF65-F5344CB8AC3E}">
        <p14:creationId xmlns:p14="http://schemas.microsoft.com/office/powerpoint/2010/main" val="58125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424936" cy="720080"/>
          </a:xfrm>
        </p:spPr>
        <p:txBody>
          <a:bodyPr>
            <a:normAutofit/>
          </a:bodyPr>
          <a:lstStyle/>
          <a:p>
            <a:pPr algn="ctr"/>
            <a:r>
              <a:rPr lang="ru-RU" sz="1800" b="1" dirty="0"/>
              <a:t>Муниципальная программа "Обеспечение безопасности жизнедеятельности на территории поселка Боровский на </a:t>
            </a:r>
            <a:r>
              <a:rPr lang="ru-RU" sz="1800" b="1" dirty="0" smtClean="0"/>
              <a:t>2022- 2024 </a:t>
            </a:r>
            <a:r>
              <a:rPr lang="ru-RU" sz="18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11476041"/>
              </p:ext>
            </p:extLst>
          </p:nvPr>
        </p:nvGraphicFramePr>
        <p:xfrm>
          <a:off x="323528" y="908720"/>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535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219256" cy="732696"/>
          </a:xfrm>
        </p:spPr>
        <p:txBody>
          <a:bodyPr/>
          <a:lstStyle/>
          <a:p>
            <a:pPr algn="ctr"/>
            <a:r>
              <a:rPr lang="ru-RU" sz="1600" b="1" dirty="0"/>
              <a:t>Муниципальная программа «Благоустройство территории муниципального образования поселок Боровский на </a:t>
            </a:r>
            <a:r>
              <a:rPr lang="ru-RU" sz="1600" b="1" dirty="0" smtClean="0"/>
              <a:t>2022-2024годы</a:t>
            </a:r>
            <a:r>
              <a:rPr lang="ru-RU" sz="1600" b="1" dirty="0"/>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57718328"/>
              </p:ext>
            </p:extLst>
          </p:nvPr>
        </p:nvGraphicFramePr>
        <p:xfrm>
          <a:off x="323528" y="1100138"/>
          <a:ext cx="8640959"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549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776864" cy="1143000"/>
          </a:xfrm>
        </p:spPr>
        <p:txBody>
          <a:bodyPr/>
          <a:lstStyle/>
          <a:p>
            <a:pPr algn="ctr"/>
            <a:r>
              <a:rPr lang="ru-RU" sz="1600" b="1" dirty="0"/>
              <a:t>Муниципальная программа </a:t>
            </a:r>
            <a:r>
              <a:rPr lang="ru-RU" sz="1600" b="1" dirty="0" smtClean="0"/>
              <a:t>" </a:t>
            </a:r>
            <a:r>
              <a:rPr lang="ru-RU" sz="1600" b="1" dirty="0"/>
              <a:t>Основные направления развития молодежной политики в муниципальном образовании поселок Боровский </a:t>
            </a:r>
            <a:r>
              <a:rPr lang="ru-RU" sz="1600" b="1" dirty="0" smtClean="0"/>
              <a:t> на 2022 </a:t>
            </a:r>
            <a:r>
              <a:rPr lang="ru-RU" sz="1600" b="1" dirty="0"/>
              <a:t>- </a:t>
            </a:r>
            <a:r>
              <a:rPr lang="ru-RU" sz="1600" b="1" dirty="0" smtClean="0"/>
              <a:t>2024 </a:t>
            </a:r>
            <a:r>
              <a:rPr lang="ru-RU" sz="1600" b="1" dirty="0"/>
              <a:t>годы "</a:t>
            </a:r>
            <a:br>
              <a:rPr lang="ru-RU" sz="1600" b="1" dirty="0"/>
            </a:br>
            <a:r>
              <a:rPr lang="ru-RU" sz="1600"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618204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860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8064896" cy="1143000"/>
          </a:xfrm>
        </p:spPr>
        <p:txBody>
          <a:bodyPr/>
          <a:lstStyle/>
          <a:p>
            <a:pPr algn="ctr"/>
            <a:r>
              <a:rPr lang="ru-RU" sz="1600" b="1" dirty="0"/>
              <a:t>Муниципальная программа «Содержание автомобильных дорог муниципального образования поселок Боровский на </a:t>
            </a:r>
            <a:r>
              <a:rPr lang="ru-RU" sz="1600" b="1" dirty="0" smtClean="0"/>
              <a:t>2022- 2024 </a:t>
            </a:r>
            <a:r>
              <a:rPr lang="ru-RU" sz="1600" b="1" dirty="0"/>
              <a:t>годы»</a:t>
            </a:r>
            <a:r>
              <a:rPr lang="ru-RU" sz="1600" b="1"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70461790"/>
              </p:ext>
            </p:extLst>
          </p:nvPr>
        </p:nvGraphicFramePr>
        <p:xfrm>
          <a:off x="251520" y="1340768"/>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88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1143000"/>
          </a:xfrm>
        </p:spPr>
        <p:txBody>
          <a:bodyPr/>
          <a:lstStyle/>
          <a:p>
            <a:pPr algn="ctr"/>
            <a:r>
              <a:rPr lang="ru-RU" b="1" dirty="0"/>
              <a:t>Что такое бюджет? </a:t>
            </a:r>
            <a:endParaRPr lang="ru-RU" dirty="0"/>
          </a:p>
        </p:txBody>
      </p:sp>
      <p:sp>
        <p:nvSpPr>
          <p:cNvPr id="3" name="Объект 2"/>
          <p:cNvSpPr>
            <a:spLocks noGrp="1"/>
          </p:cNvSpPr>
          <p:nvPr>
            <p:ph idx="1"/>
          </p:nvPr>
        </p:nvSpPr>
        <p:spPr>
          <a:xfrm>
            <a:off x="107504" y="1412776"/>
            <a:ext cx="9036496" cy="4911824"/>
          </a:xfrm>
          <a:noFill/>
        </p:spPr>
        <p:txBody>
          <a:bodyPr>
            <a:normAutofit fontScale="92500" lnSpcReduction="20000"/>
          </a:bodyPr>
          <a:lstStyle/>
          <a:p>
            <a:r>
              <a:rPr lang="ru-RU" sz="3600" b="1" i="1" dirty="0" smtClean="0">
                <a:solidFill>
                  <a:schemeClr val="accent1"/>
                </a:solidFill>
              </a:rPr>
              <a:t>БЮДЖЕТ </a:t>
            </a:r>
            <a:r>
              <a:rPr lang="ru-RU" sz="3600" b="1" i="1" dirty="0">
                <a:solidFill>
                  <a:schemeClr val="accent1"/>
                </a:solidFill>
              </a:rPr>
              <a:t>– ЭТО ПЛАН ДОХОДОВ И </a:t>
            </a:r>
            <a:r>
              <a:rPr lang="ru-RU" sz="3600" b="1" i="1" dirty="0" smtClean="0">
                <a:solidFill>
                  <a:schemeClr val="accent1"/>
                </a:solidFill>
              </a:rPr>
              <a:t>РАСХОДОВ</a:t>
            </a:r>
          </a:p>
          <a:p>
            <a:r>
              <a:rPr lang="ru-RU" sz="1800" dirty="0" smtClean="0">
                <a:latin typeface="Arial" panose="020B0604020202020204" pitchFamily="34" charset="0"/>
                <a:cs typeface="Arial" panose="020B0604020202020204" pitchFamily="34" charset="0"/>
              </a:rPr>
              <a:t>Бюджет </a:t>
            </a:r>
            <a:r>
              <a:rPr lang="ru-RU" sz="1800" dirty="0">
                <a:latin typeface="Arial" panose="020B0604020202020204" pitchFamily="34" charset="0"/>
                <a:cs typeface="Arial" panose="020B0604020202020204" pitchFamily="34"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800" dirty="0" smtClean="0">
                <a:latin typeface="Arial" panose="020B0604020202020204" pitchFamily="34" charset="0"/>
                <a:cs typeface="Arial" panose="020B0604020202020204" pitchFamily="34" charset="0"/>
              </a:rPr>
              <a:t>самоуправления (гл.1 </a:t>
            </a:r>
            <a:r>
              <a:rPr lang="ru-RU" sz="1800" dirty="0">
                <a:latin typeface="Arial" panose="020B0604020202020204" pitchFamily="34" charset="0"/>
                <a:cs typeface="Arial" panose="020B0604020202020204" pitchFamily="34" charset="0"/>
              </a:rPr>
              <a:t>статья 6 Бюджетного кодекса РФ)</a:t>
            </a:r>
          </a:p>
          <a:p>
            <a:pPr marL="0" indent="0">
              <a:buNone/>
            </a:pPr>
            <a:endParaRPr lang="ru-RU" sz="1800" b="1" dirty="0">
              <a:latin typeface="Arial" panose="020B0604020202020204" pitchFamily="34" charset="0"/>
              <a:cs typeface="Arial" panose="020B0604020202020204" pitchFamily="34" charset="0"/>
            </a:endParaRPr>
          </a:p>
          <a:p>
            <a:pPr marL="0" indent="0" algn="just"/>
            <a:r>
              <a:rPr lang="ru-RU" sz="1800" b="1" dirty="0" smtClean="0">
                <a:latin typeface="Arial" panose="020B0604020202020204" pitchFamily="34" charset="0"/>
                <a:cs typeface="Arial" panose="020B0604020202020204" pitchFamily="34" charset="0"/>
              </a:rPr>
              <a:t>Каждый </a:t>
            </a:r>
            <a:r>
              <a:rPr lang="ru-RU" sz="1800" b="1" dirty="0">
                <a:latin typeface="Arial" panose="020B0604020202020204" pitchFamily="34" charset="0"/>
                <a:cs typeface="Arial" panose="020B0604020202020204" pitchFamily="34" charset="0"/>
              </a:rPr>
              <a:t>житель </a:t>
            </a:r>
            <a:r>
              <a:rPr lang="ru-RU" sz="1800" b="1" dirty="0" smtClean="0">
                <a:latin typeface="Arial" panose="020B0604020202020204" pitchFamily="34" charset="0"/>
                <a:cs typeface="Arial" panose="020B0604020202020204" pitchFamily="34" charset="0"/>
              </a:rPr>
              <a:t>поселка Боровский является </a:t>
            </a:r>
            <a:r>
              <a:rPr lang="ru-RU" sz="1800" b="1" dirty="0">
                <a:latin typeface="Arial" panose="020B0604020202020204" pitchFamily="34" charset="0"/>
                <a:cs typeface="Arial" panose="020B0604020202020204" pitchFamily="34" charset="0"/>
              </a:rPr>
              <a:t>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r>
              <a:rPr lang="ru-RU" sz="1800" b="1" dirty="0" smtClean="0">
                <a:latin typeface="Arial" panose="020B0604020202020204" pitchFamily="34" charset="0"/>
                <a:cs typeface="Arial" panose="020B0604020202020204" pitchFamily="34" charset="0"/>
              </a:rPr>
              <a:t>Муниципалитет </a:t>
            </a:r>
            <a:r>
              <a:rPr lang="ru-RU" sz="1800" b="1" dirty="0">
                <a:latin typeface="Arial" panose="020B0604020202020204" pitchFamily="34" charset="0"/>
                <a:cs typeface="Arial" panose="020B0604020202020204" pitchFamily="34" charset="0"/>
              </a:rPr>
              <a:t>расходует поступившие доходы для выполнения своих функций и предоставление общественных </a:t>
            </a:r>
            <a:r>
              <a:rPr lang="ru-RU" sz="1800" b="1" dirty="0" smtClean="0">
                <a:latin typeface="Arial" panose="020B0604020202020204" pitchFamily="34" charset="0"/>
                <a:cs typeface="Arial" panose="020B0604020202020204" pitchFamily="34" charset="0"/>
              </a:rPr>
              <a:t>(муниципальных ) </a:t>
            </a:r>
            <a:r>
              <a:rPr lang="ru-RU" sz="1800" b="1" dirty="0">
                <a:latin typeface="Arial" panose="020B0604020202020204" pitchFamily="34" charset="0"/>
                <a:cs typeface="Arial" panose="020B0604020202020204" pitchFamily="34" charset="0"/>
              </a:rPr>
              <a:t>услуг</a:t>
            </a:r>
            <a:r>
              <a:rPr lang="ru-RU" sz="1800" b="1" dirty="0" smtClean="0">
                <a:latin typeface="Arial" panose="020B0604020202020204" pitchFamily="34" charset="0"/>
                <a:cs typeface="Arial" panose="020B0604020202020204" pitchFamily="34" charset="0"/>
              </a:rPr>
              <a:t>: </a:t>
            </a:r>
            <a:r>
              <a:rPr lang="ru-RU" sz="1800" b="1" dirty="0">
                <a:latin typeface="Arial" panose="020B0604020202020204" pitchFamily="34" charset="0"/>
                <a:cs typeface="Arial" panose="020B0604020202020204" pitchFamily="34" charset="0"/>
              </a:rPr>
              <a:t>культура, спорт, </a:t>
            </a:r>
            <a:r>
              <a:rPr lang="ru-RU" sz="1800" b="1" dirty="0" smtClean="0">
                <a:latin typeface="Arial" panose="020B0604020202020204" pitchFamily="34" charset="0"/>
                <a:cs typeface="Arial" panose="020B0604020202020204" pitchFamily="34" charset="0"/>
              </a:rPr>
              <a:t>содержание дорог,  благоустройство поселка и </a:t>
            </a:r>
            <a:r>
              <a:rPr lang="ru-RU" sz="1800" b="1" dirty="0">
                <a:latin typeface="Arial" panose="020B0604020202020204" pitchFamily="34" charset="0"/>
                <a:cs typeface="Arial" panose="020B0604020202020204" pitchFamily="34" charset="0"/>
              </a:rPr>
              <a:t>др. </a:t>
            </a:r>
            <a:endParaRPr lang="ru-RU" sz="1800" b="1" dirty="0" smtClean="0">
              <a:latin typeface="Arial" panose="020B0604020202020204" pitchFamily="34" charset="0"/>
              <a:cs typeface="Arial" panose="020B0604020202020204" pitchFamily="34" charset="0"/>
            </a:endParaRPr>
          </a:p>
          <a:p>
            <a:pPr marL="0" indent="0">
              <a:buNone/>
            </a:pPr>
            <a:endParaRPr lang="ru-RU" sz="1800" b="1" dirty="0" smtClean="0">
              <a:latin typeface="Arial" panose="020B0604020202020204" pitchFamily="34" charset="0"/>
              <a:cs typeface="Arial" panose="020B0604020202020204" pitchFamily="34" charset="0"/>
            </a:endParaRPr>
          </a:p>
          <a:p>
            <a:pPr marL="0" indent="0" algn="just"/>
            <a:r>
              <a:rPr lang="ru-RU" sz="1800" b="1" dirty="0">
                <a:latin typeface="Arial" panose="020B0604020202020204" pitchFamily="34" charset="0"/>
                <a:cs typeface="Arial" panose="020B0604020202020204" pitchFamily="34" charset="0"/>
              </a:rPr>
              <a:t>Граждане — и как налогоплательщики, и как потребители общественных услуг — должны быть уверены в том, что передаваемые ими в распоряжение </a:t>
            </a:r>
            <a:r>
              <a:rPr lang="ru-RU" sz="1800" b="1" dirty="0" smtClean="0">
                <a:latin typeface="Arial" panose="020B0604020202020204" pitchFamily="34" charset="0"/>
                <a:cs typeface="Arial" panose="020B0604020202020204" pitchFamily="34" charset="0"/>
              </a:rPr>
              <a:t>муниципалитета </a:t>
            </a:r>
            <a:r>
              <a:rPr lang="ru-RU" sz="1800" b="1" dirty="0">
                <a:latin typeface="Arial" panose="020B0604020202020204" pitchFamily="34" charset="0"/>
                <a:cs typeface="Arial" panose="020B0604020202020204" pitchFamily="34" charset="0"/>
              </a:rPr>
              <a:t>средства используются прозрачно и эффективно, приносят конкретные результаты как для общества в целом, так и для каждой семьи, для каждого человека. </a:t>
            </a:r>
            <a:r>
              <a:rPr lang="ru-RU" sz="18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На чем основывается проект </a:t>
            </a:r>
            <a:r>
              <a:rPr lang="ru-RU" b="1" dirty="0" smtClean="0"/>
              <a:t>местного бюджета</a:t>
            </a:r>
            <a:r>
              <a:rPr lang="ru-RU" b="1"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94125075"/>
              </p:ext>
            </p:extLst>
          </p:nvPr>
        </p:nvGraphicFramePr>
        <p:xfrm>
          <a:off x="395537" y="1100138"/>
          <a:ext cx="7948364"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97436687"/>
              </p:ext>
            </p:extLst>
          </p:nvPr>
        </p:nvGraphicFramePr>
        <p:xfrm>
          <a:off x="323528" y="105273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91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r>
              <a:rPr lang="ru-RU" b="1" dirty="0"/>
              <a:t>Какие этапы проходит бюджет? </a:t>
            </a:r>
            <a:endParaRPr lang="ru-RU" dirty="0"/>
          </a:p>
        </p:txBody>
      </p:sp>
      <p:sp>
        <p:nvSpPr>
          <p:cNvPr id="3" name="Объект 2"/>
          <p:cNvSpPr>
            <a:spLocks noGrp="1"/>
          </p:cNvSpPr>
          <p:nvPr>
            <p:ph idx="1"/>
          </p:nvPr>
        </p:nvSpPr>
        <p:spPr>
          <a:xfrm>
            <a:off x="755576" y="3068960"/>
            <a:ext cx="7967228" cy="3672408"/>
          </a:xfrm>
        </p:spPr>
        <p:txBody>
          <a:bodyPr>
            <a:normAutofit/>
          </a:bodyPr>
          <a:lstStyle/>
          <a:p>
            <a:pPr marL="0" indent="0"/>
            <a:r>
              <a:rPr lang="ru-RU" sz="1800" b="1" dirty="0" smtClean="0">
                <a:latin typeface="Arial" panose="020B0604020202020204" pitchFamily="34" charset="0"/>
                <a:cs typeface="Arial" panose="020B0604020202020204" pitchFamily="34" charset="0"/>
              </a:rPr>
              <a:t>Составленный </a:t>
            </a:r>
            <a:r>
              <a:rPr lang="ru-RU" sz="1800" b="1" dirty="0">
                <a:latin typeface="Arial" panose="020B0604020202020204" pitchFamily="34" charset="0"/>
                <a:cs typeface="Arial" panose="020B0604020202020204" pitchFamily="34" charset="0"/>
              </a:rPr>
              <a:t>проект </a:t>
            </a:r>
            <a:r>
              <a:rPr lang="ru-RU" sz="1800" b="1" dirty="0" smtClean="0">
                <a:latin typeface="Arial" panose="020B0604020202020204" pitchFamily="34" charset="0"/>
                <a:cs typeface="Arial" panose="020B0604020202020204" pitchFamily="34" charset="0"/>
              </a:rPr>
              <a:t>бюджета </a:t>
            </a:r>
            <a:r>
              <a:rPr lang="ru-RU" sz="1800" dirty="0" smtClean="0">
                <a:latin typeface="Arial" panose="020B0604020202020204" pitchFamily="34" charset="0"/>
                <a:cs typeface="Arial" panose="020B0604020202020204" pitchFamily="34" charset="0"/>
              </a:rPr>
              <a:t>представляется </a:t>
            </a:r>
            <a:r>
              <a:rPr lang="ru-RU" sz="1800" dirty="0">
                <a:latin typeface="Arial" panose="020B0604020202020204" pitchFamily="34" charset="0"/>
                <a:cs typeface="Arial" panose="020B0604020202020204" pitchFamily="34" charset="0"/>
              </a:rPr>
              <a:t>на рассмотрение в </a:t>
            </a:r>
            <a:r>
              <a:rPr lang="ru-RU" sz="1800" dirty="0" smtClean="0">
                <a:latin typeface="Arial" panose="020B0604020202020204" pitchFamily="34" charset="0"/>
                <a:cs typeface="Arial" panose="020B0604020202020204" pitchFamily="34" charset="0"/>
              </a:rPr>
              <a:t>Думу муниципального образования до 15  ноября </a:t>
            </a:r>
            <a:r>
              <a:rPr lang="ru-RU" sz="1800" dirty="0">
                <a:latin typeface="Arial" panose="020B0604020202020204" pitchFamily="34" charset="0"/>
                <a:cs typeface="Arial" panose="020B0604020202020204" pitchFamily="34" charset="0"/>
              </a:rPr>
              <a:t>текущего года. </a:t>
            </a:r>
            <a:endParaRPr lang="ru-RU" sz="1800" dirty="0" smtClean="0">
              <a:latin typeface="Arial" panose="020B0604020202020204" pitchFamily="34" charset="0"/>
              <a:cs typeface="Arial" panose="020B0604020202020204" pitchFamily="34" charset="0"/>
            </a:endParaRPr>
          </a:p>
          <a:p>
            <a:pPr marL="0" indent="0"/>
            <a:r>
              <a:rPr lang="ru-RU" sz="1800" b="1" dirty="0" smtClean="0">
                <a:latin typeface="Arial" panose="020B0604020202020204" pitchFamily="34" charset="0"/>
                <a:cs typeface="Arial" panose="020B0604020202020204" pitchFamily="34" charset="0"/>
              </a:rPr>
              <a:t>Рассмотрение </a:t>
            </a:r>
            <a:r>
              <a:rPr lang="ru-RU" sz="1800" b="1" dirty="0">
                <a:latin typeface="Arial" panose="020B0604020202020204" pitchFamily="34" charset="0"/>
                <a:cs typeface="Arial" panose="020B0604020202020204" pitchFamily="34" charset="0"/>
              </a:rPr>
              <a:t>проекта бюджета: </a:t>
            </a:r>
            <a:r>
              <a:rPr lang="ru-RU" sz="1800" dirty="0">
                <a:latin typeface="Arial" panose="020B0604020202020204" pitchFamily="34" charset="0"/>
                <a:cs typeface="Arial" panose="020B0604020202020204" pitchFamily="34" charset="0"/>
              </a:rPr>
              <a:t>Проект </a:t>
            </a:r>
            <a:r>
              <a:rPr lang="ru-RU" sz="1800" dirty="0" smtClean="0">
                <a:latin typeface="Arial" panose="020B0604020202020204" pitchFamily="34" charset="0"/>
                <a:cs typeface="Arial" panose="020B0604020202020204" pitchFamily="34" charset="0"/>
              </a:rPr>
              <a:t>бюджета </a:t>
            </a:r>
            <a:r>
              <a:rPr lang="ru-RU" sz="1800" dirty="0">
                <a:latin typeface="Arial" panose="020B0604020202020204" pitchFamily="34" charset="0"/>
                <a:cs typeface="Arial" panose="020B0604020202020204" pitchFamily="34" charset="0"/>
              </a:rPr>
              <a:t>будет рассмотрен </a:t>
            </a:r>
            <a:r>
              <a:rPr lang="ru-RU" sz="1800" dirty="0" smtClean="0">
                <a:latin typeface="Arial" panose="020B0604020202020204" pitchFamily="34" charset="0"/>
                <a:cs typeface="Arial" panose="020B0604020202020204" pitchFamily="34" charset="0"/>
              </a:rPr>
              <a:t> на публичных слушаниях, которые назначены с 09 ноября по 19 ноября 2021 г. Проект бюджета на рассмотрение направляется в комиссию по </a:t>
            </a:r>
            <a:r>
              <a:rPr lang="ru-RU" sz="1800" dirty="0">
                <a:latin typeface="Arial" panose="020B0604020202020204" pitchFamily="34" charset="0"/>
                <a:cs typeface="Arial" panose="020B0604020202020204" pitchFamily="34" charset="0"/>
              </a:rPr>
              <a:t>экономическому развитию, бюджету, финансам и налогам</a:t>
            </a:r>
            <a:r>
              <a:rPr lang="ru-RU" sz="12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Проект бюджета </a:t>
            </a:r>
            <a:r>
              <a:rPr lang="ru-RU" sz="1800" dirty="0">
                <a:latin typeface="Arial" panose="020B0604020202020204" pitchFamily="34" charset="0"/>
                <a:cs typeface="Arial" panose="020B0604020202020204" pitchFamily="34" charset="0"/>
              </a:rPr>
              <a:t>рассматривается депутатами в двух чтениях. </a:t>
            </a:r>
          </a:p>
          <a:p>
            <a:pPr marL="0" indent="0"/>
            <a:r>
              <a:rPr lang="ru-RU" sz="1800" b="1" dirty="0">
                <a:latin typeface="Arial" panose="020B0604020202020204" pitchFamily="34" charset="0"/>
                <a:cs typeface="Arial" panose="020B0604020202020204" pitchFamily="34" charset="0"/>
              </a:rPr>
              <a:t>Утверждение бюджета: </a:t>
            </a:r>
            <a:r>
              <a:rPr lang="ru-RU" sz="1800" dirty="0" smtClean="0">
                <a:latin typeface="Arial" panose="020B0604020202020204" pitchFamily="34" charset="0"/>
                <a:cs typeface="Arial" panose="020B0604020202020204" pitchFamily="34" charset="0"/>
              </a:rPr>
              <a:t>Решение о бюджете </a:t>
            </a:r>
            <a:r>
              <a:rPr lang="ru-RU" sz="1800" dirty="0">
                <a:latin typeface="Arial" panose="020B0604020202020204" pitchFamily="34" charset="0"/>
                <a:cs typeface="Arial" panose="020B0604020202020204" pitchFamily="34" charset="0"/>
              </a:rPr>
              <a:t>на очередной финансовый год и на плановый период утверждается депутатами Дум муниципального образования ы </a:t>
            </a:r>
          </a:p>
        </p:txBody>
      </p:sp>
      <p:sp>
        <p:nvSpPr>
          <p:cNvPr id="4" name="Скругленный прямоугольник 3"/>
          <p:cNvSpPr/>
          <p:nvPr/>
        </p:nvSpPr>
        <p:spPr>
          <a:xfrm>
            <a:off x="251520" y="1484784"/>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Составление и утверждение </a:t>
            </a:r>
            <a:r>
              <a:rPr lang="ru-RU" sz="2000" b="1" dirty="0" smtClean="0"/>
              <a:t>бюджета </a:t>
            </a:r>
            <a:r>
              <a:rPr lang="ru-RU" sz="2000" b="1" dirty="0"/>
              <a:t>– сложный и многоуровневый процесс, основанный на правовых нормах. Формирование, рассмотрение и утверждение </a:t>
            </a:r>
            <a:r>
              <a:rPr lang="ru-RU" sz="2000" b="1" dirty="0" smtClean="0"/>
              <a:t>бюджета </a:t>
            </a:r>
            <a:r>
              <a:rPr lang="ru-RU" sz="2000" b="1" dirty="0"/>
              <a:t>происходят ежегодно. </a:t>
            </a:r>
          </a:p>
        </p:txBody>
      </p:sp>
    </p:spTree>
    <p:extLst>
      <p:ext uri="{BB962C8B-B14F-4D97-AF65-F5344CB8AC3E}">
        <p14:creationId xmlns:p14="http://schemas.microsoft.com/office/powerpoint/2010/main" val="42716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420656"/>
          </a:xfrm>
        </p:spPr>
        <p:txBody>
          <a:bodyPr>
            <a:normAutofit fontScale="90000"/>
          </a:bodyPr>
          <a:lstStyle/>
          <a:p>
            <a:pPr algn="ctr"/>
            <a:r>
              <a:rPr lang="ru-RU" sz="3200" b="1" dirty="0"/>
              <a:t>Как определяется баланс бюджета? </a:t>
            </a:r>
            <a:endParaRPr lang="ru-RU" sz="3200" dirty="0"/>
          </a:p>
        </p:txBody>
      </p:sp>
      <p:sp>
        <p:nvSpPr>
          <p:cNvPr id="4" name="Прямоугольник 3"/>
          <p:cNvSpPr/>
          <p:nvPr/>
        </p:nvSpPr>
        <p:spPr>
          <a:xfrm>
            <a:off x="179512" y="1196752"/>
            <a:ext cx="8964488" cy="646331"/>
          </a:xfrm>
          <a:prstGeom prst="rect">
            <a:avLst/>
          </a:prstGeom>
        </p:spPr>
        <p:txBody>
          <a:bodyPr wrap="square">
            <a:spAutoFit/>
          </a:bodyPr>
          <a:lstStyle/>
          <a:p>
            <a:pPr algn="ctr"/>
            <a:r>
              <a:rPr lang="ru-RU" b="1" dirty="0">
                <a:latin typeface="Arial Black" panose="020B0A04020102020204" pitchFamily="34" charset="0"/>
              </a:rPr>
              <a:t>Расходы бюджета сопоставляются с доходами, получается их баланс.</a:t>
            </a:r>
          </a:p>
        </p:txBody>
      </p:sp>
      <p:sp>
        <p:nvSpPr>
          <p:cNvPr id="5" name="Скругленный прямоугольник 4"/>
          <p:cNvSpPr/>
          <p:nvPr/>
        </p:nvSpPr>
        <p:spPr>
          <a:xfrm>
            <a:off x="395536" y="1843083"/>
            <a:ext cx="8280920" cy="187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Arial Black" panose="020B0A04020102020204" pitchFamily="34" charset="0"/>
              </a:rPr>
              <a:t>Доходы – Расходы = Дефицит / Профицит </a:t>
            </a:r>
          </a:p>
          <a:p>
            <a:pPr algn="ctr"/>
            <a:r>
              <a:rPr lang="ru-RU" sz="2000" b="1" i="1" dirty="0">
                <a:latin typeface="Arial Black" panose="020B0A04020102020204" pitchFamily="34" charset="0"/>
              </a:rPr>
              <a:t>Если расходы превышают доходы складывается дефицит, если они меньше доходов - профицит </a:t>
            </a:r>
            <a:endParaRPr lang="ru-RU" sz="2000" b="1" dirty="0">
              <a:latin typeface="Arial Black" panose="020B0A04020102020204" pitchFamily="34" charset="0"/>
            </a:endParaRPr>
          </a:p>
        </p:txBody>
      </p:sp>
      <p:sp>
        <p:nvSpPr>
          <p:cNvPr id="6" name="Скругленный прямоугольник 5"/>
          <p:cNvSpPr/>
          <p:nvPr/>
        </p:nvSpPr>
        <p:spPr>
          <a:xfrm>
            <a:off x="384662" y="4149080"/>
            <a:ext cx="82089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Arial Black" panose="020B0A04020102020204" pitchFamily="34" charset="0"/>
              </a:rPr>
              <a:t>Бюджет поселка Боровский  на 2022 год </a:t>
            </a:r>
          </a:p>
          <a:p>
            <a:pPr algn="ctr"/>
            <a:r>
              <a:rPr lang="ru-RU" sz="2000" dirty="0" smtClean="0">
                <a:latin typeface="Arial Black" panose="020B0A04020102020204" pitchFamily="34" charset="0"/>
              </a:rPr>
              <a:t>расходы превышают  доходы</a:t>
            </a:r>
          </a:p>
        </p:txBody>
      </p:sp>
    </p:spTree>
    <p:extLst>
      <p:ext uri="{BB962C8B-B14F-4D97-AF65-F5344CB8AC3E}">
        <p14:creationId xmlns:p14="http://schemas.microsoft.com/office/powerpoint/2010/main" val="17733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8011565"/>
              </p:ext>
            </p:extLst>
          </p:nvPr>
        </p:nvGraphicFramePr>
        <p:xfrm>
          <a:off x="274259" y="836712"/>
          <a:ext cx="8784976" cy="611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BB3B73C2-522D-4C3F-AC66-D5F7D47515CB}" type="slidenum">
              <a:rPr lang="ru-RU"/>
              <a:pPr>
                <a:defRPr/>
              </a:pPr>
              <a:t>9</a:t>
            </a:fld>
            <a:endParaRPr lang="ru-RU" dirty="0"/>
          </a:p>
        </p:txBody>
      </p:sp>
      <p:sp>
        <p:nvSpPr>
          <p:cNvPr id="10" name="Блок-схема: внутренняя память 9"/>
          <p:cNvSpPr/>
          <p:nvPr/>
        </p:nvSpPr>
        <p:spPr>
          <a:xfrm>
            <a:off x="22225" y="-4763"/>
            <a:ext cx="9121775"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a:t>
            </a:r>
          </a:p>
        </p:txBody>
      </p:sp>
      <p:sp>
        <p:nvSpPr>
          <p:cNvPr id="37" name="Рамка 36"/>
          <p:cNvSpPr/>
          <p:nvPr/>
        </p:nvSpPr>
        <p:spPr>
          <a:xfrm>
            <a:off x="274638" y="476249"/>
            <a:ext cx="8545834" cy="936625"/>
          </a:xfrm>
          <a:prstGeom prst="frame">
            <a:avLst>
              <a:gd name="adj1" fmla="val 6316"/>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 </a:t>
            </a:r>
            <a:r>
              <a:rPr lang="ru-RU" sz="2000" b="1" dirty="0">
                <a:solidFill>
                  <a:schemeClr val="tx1"/>
                </a:solidFill>
              </a:rPr>
              <a:t>– безвозмездные и безвозвратные поступления     </a:t>
            </a:r>
          </a:p>
          <a:p>
            <a:pPr algn="ctr" fontAlgn="auto">
              <a:spcBef>
                <a:spcPts val="0"/>
              </a:spcBef>
              <a:spcAft>
                <a:spcPts val="0"/>
              </a:spcAft>
              <a:defRPr/>
            </a:pPr>
            <a:r>
              <a:rPr lang="ru-RU" sz="2000" b="1" dirty="0">
                <a:solidFill>
                  <a:schemeClr val="tx1"/>
                </a:solidFill>
              </a:rPr>
              <a:t>          денежных средств в бюджет</a:t>
            </a:r>
            <a:r>
              <a:rPr lang="ru-RU" sz="2000" b="1" dirty="0"/>
              <a:t> </a:t>
            </a:r>
            <a:endParaRPr lang="ru-RU" sz="2000" b="1" dirty="0">
              <a:solidFill>
                <a:schemeClr val="tx1"/>
              </a:solidFill>
            </a:endParaRPr>
          </a:p>
        </p:txBody>
      </p:sp>
      <p:sp>
        <p:nvSpPr>
          <p:cNvPr id="6" name="Стрелка вниз 5"/>
          <p:cNvSpPr/>
          <p:nvPr/>
        </p:nvSpPr>
        <p:spPr>
          <a:xfrm>
            <a:off x="2987675" y="1412875"/>
            <a:ext cx="2520950" cy="215900"/>
          </a:xfrm>
          <a:prstGeom prst="downArrow">
            <a:avLst>
              <a:gd name="adj1" fmla="val 50000"/>
              <a:gd name="adj2" fmla="val 537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02088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2801</TotalTime>
  <Words>3019</Words>
  <Application>Microsoft Office PowerPoint</Application>
  <PresentationFormat>Экран (4:3)</PresentationFormat>
  <Paragraphs>624</Paragraphs>
  <Slides>43</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45" baseType="lpstr">
      <vt:lpstr>Поток</vt:lpstr>
      <vt:lpstr>Лист</vt:lpstr>
      <vt:lpstr>БЮДЖЕТ ДЛЯ ГРАЖДАН</vt:lpstr>
      <vt:lpstr>Презентация PowerPoint</vt:lpstr>
      <vt:lpstr>Что такое «Бюджет для граждан?» </vt:lpstr>
      <vt:lpstr>Презентация PowerPoint</vt:lpstr>
      <vt:lpstr>Что такое бюджет? </vt:lpstr>
      <vt:lpstr>На чем основывается проект местного бюджета? </vt:lpstr>
      <vt:lpstr>Какие этапы проходит бюджет? </vt:lpstr>
      <vt:lpstr>Как определяется баланс бюджета? </vt:lpstr>
      <vt:lpstr>Презентация PowerPoint</vt:lpstr>
      <vt:lpstr> Какие налоги поступают в местный бюджет?</vt:lpstr>
      <vt:lpstr>Презентация PowerPoint</vt:lpstr>
      <vt:lpstr>Презентация PowerPoint</vt:lpstr>
      <vt:lpstr>Презентация PowerPoint</vt:lpstr>
      <vt:lpstr>Основные подходы при формировании расходной части бюджета</vt:lpstr>
      <vt:lpstr>Презентация PowerPoint</vt:lpstr>
      <vt:lpstr>Презентация PowerPoint</vt:lpstr>
      <vt:lpstr>Презентация PowerPoint</vt:lpstr>
      <vt:lpstr>Инвестиционная деятельность 2020 год</vt:lpstr>
      <vt:lpstr>Ввод жилья</vt:lpstr>
      <vt:lpstr>Презентация PowerPoint</vt:lpstr>
      <vt:lpstr>Презентация PowerPoint</vt:lpstr>
      <vt:lpstr>Презентация PowerPoint</vt:lpstr>
      <vt:lpstr>Презентация PowerPoint</vt:lpstr>
      <vt:lpstr>Из каких поступлений в настоящее время формируется доходная часть бюджета?</vt:lpstr>
      <vt:lpstr>Бюджет 2021-2024 года (собственные доходы)</vt:lpstr>
      <vt:lpstr>Собственные доходы</vt:lpstr>
      <vt:lpstr>Безвозмездные поступления в бюджет в 2022 году</vt:lpstr>
      <vt:lpstr>Презентация PowerPoint</vt:lpstr>
      <vt:lpstr>В каких пропорциях распределены расходы  бюджета в 2022 году? </vt:lpstr>
      <vt:lpstr>Расходы бюджета города Тюмени</vt:lpstr>
      <vt:lpstr>Презентация PowerPoint</vt:lpstr>
      <vt:lpstr>Бюджет 2021-2024 года (расходы), млн. руб.</vt:lpstr>
      <vt:lpstr>Бюджет 2021-2024 года (расходы), млн. руб.</vt:lpstr>
      <vt:lpstr>Бюджет 2021-2024 года (расходы), млн. руб.</vt:lpstr>
      <vt:lpstr>Презентация PowerPoint</vt:lpstr>
      <vt:lpstr>Презентация PowerPoint</vt:lpstr>
      <vt:lpstr>Муниципальная программа «Развитие муниципальной службы в муниципальном  образовании поселок Боровский на 2022 - 2024 годы»</vt:lpstr>
      <vt:lpstr>Муниципальная программа " Повышение эффективности управления и распоряжения  собственностью муниципального образования поселок Боровский на 2022-2024 годы "</vt:lpstr>
      <vt:lpstr>Муниципальная программа «Организация и осуществление первичного воинского учета  на территории муниципального образования поселок Боровский»</vt:lpstr>
      <vt:lpstr>Муниципальная программа "Обеспечение безопасности жизнедеятельности на территории поселка Боровский на 2022- 2024 годы"</vt:lpstr>
      <vt:lpstr>Муниципальная программа «Благоустройство территории муниципального образования поселок Боровский на 2022-2024годы»</vt:lpstr>
      <vt:lpstr>Муниципальная программа " Основные направления развития молодежной политики в муниципальном образовании поселок Боровский  на 2022 - 2024 годы " "</vt:lpstr>
      <vt:lpstr>Муниципальная программа «Содержание автомобильных дорог муниципального образования поселок Боровский на 2022- 2024 годы»»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Фадеева</dc:creator>
  <cp:lastModifiedBy>admin</cp:lastModifiedBy>
  <cp:revision>186</cp:revision>
  <cp:lastPrinted>2020-10-22T12:00:37Z</cp:lastPrinted>
  <dcterms:created xsi:type="dcterms:W3CDTF">2013-10-24T02:03:40Z</dcterms:created>
  <dcterms:modified xsi:type="dcterms:W3CDTF">2021-11-10T04:18:21Z</dcterms:modified>
</cp:coreProperties>
</file>