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5"/>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50" r:id="rId15"/>
    <p:sldId id="304" r:id="rId16"/>
    <p:sldId id="305" r:id="rId17"/>
    <p:sldId id="306" r:id="rId18"/>
    <p:sldId id="355" r:id="rId19"/>
    <p:sldId id="354" r:id="rId20"/>
    <p:sldId id="309" r:id="rId21"/>
    <p:sldId id="311" r:id="rId22"/>
    <p:sldId id="312" r:id="rId23"/>
    <p:sldId id="313" r:id="rId24"/>
    <p:sldId id="331" r:id="rId25"/>
    <p:sldId id="333" r:id="rId26"/>
    <p:sldId id="332" r:id="rId27"/>
    <p:sldId id="334" r:id="rId28"/>
    <p:sldId id="314" r:id="rId29"/>
    <p:sldId id="335" r:id="rId30"/>
    <p:sldId id="317" r:id="rId31"/>
    <p:sldId id="315" r:id="rId32"/>
    <p:sldId id="336" r:id="rId33"/>
    <p:sldId id="337" r:id="rId34"/>
    <p:sldId id="339" r:id="rId35"/>
    <p:sldId id="341" r:id="rId36"/>
    <p:sldId id="342" r:id="rId37"/>
    <p:sldId id="343" r:id="rId38"/>
    <p:sldId id="344" r:id="rId39"/>
    <p:sldId id="345" r:id="rId40"/>
    <p:sldId id="346" r:id="rId41"/>
    <p:sldId id="347" r:id="rId42"/>
    <p:sldId id="348" r:id="rId43"/>
    <p:sldId id="349" r:id="rId4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314" autoAdjust="0"/>
  </p:normalViewPr>
  <p:slideViewPr>
    <p:cSldViewPr>
      <p:cViewPr>
        <p:scale>
          <a:sx n="100" d="100"/>
          <a:sy n="100" d="100"/>
        </p:scale>
        <p:origin x="-1944"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Лист1!$B$1</c:f>
              <c:strCache>
                <c:ptCount val="1"/>
                <c:pt idx="0">
                  <c:v>Ввод жилья</c:v>
                </c:pt>
              </c:strCache>
            </c:strRef>
          </c:tx>
          <c:spPr>
            <a:solidFill>
              <a:schemeClr val="accent1"/>
            </a:solidFill>
            <a:ln>
              <a:noFill/>
            </a:ln>
            <a:effectLst/>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50000"/>
                        </a:schemeClr>
                      </a:solidFill>
                      <a:latin typeface="+mn-lt"/>
                      <a:ea typeface="+mn-ea"/>
                      <a:cs typeface="+mn-cs"/>
                    </a:defRPr>
                  </a:pPr>
                  <a:endParaRPr lang="ru-RU"/>
                </a:p>
              </c:txPr>
              <c:showLegendKey val="0"/>
              <c:showVal val="1"/>
              <c:showCatName val="0"/>
              <c:showSerName val="0"/>
              <c:showPercent val="0"/>
              <c:showBubbleSize val="0"/>
            </c:dLbl>
            <c:dLbl>
              <c:idx val="1"/>
              <c:layout/>
              <c:tx>
                <c:rich>
                  <a:bodyPr rot="0" spcFirstLastPara="1" vertOverflow="ellipsis" vert="horz" wrap="square" lIns="38100" tIns="19050" rIns="38100" bIns="19050" anchor="ctr" anchorCtr="1">
                    <a:spAutoFit/>
                  </a:bodyPr>
                  <a:lstStyle/>
                  <a:p>
                    <a:pPr>
                      <a:defRPr sz="2200" b="1" i="0" u="none" strike="noStrike" kern="1200" baseline="0">
                        <a:solidFill>
                          <a:schemeClr val="tx1">
                            <a:lumMod val="50000"/>
                          </a:schemeClr>
                        </a:solidFill>
                        <a:latin typeface="+mn-lt"/>
                        <a:ea typeface="+mn-ea"/>
                        <a:cs typeface="+mn-cs"/>
                      </a:defRPr>
                    </a:pPr>
                    <a:r>
                      <a:rPr lang="ru-RU" sz="2200" dirty="0" smtClean="0"/>
                      <a:t>16391</a:t>
                    </a:r>
                    <a:endParaRPr lang="en-US" sz="2200" dirty="0"/>
                  </a:p>
                </c:rich>
              </c:tx>
              <c:spPr>
                <a:noFill/>
                <a:ln>
                  <a:noFill/>
                </a:ln>
                <a:effectLst/>
              </c:spPr>
              <c:showLegendKey val="0"/>
              <c:showVal val="1"/>
              <c:showCatName val="0"/>
              <c:showSerName val="0"/>
              <c:showPercent val="0"/>
              <c:showBubbleSize val="0"/>
            </c:dLbl>
            <c:dLbl>
              <c:idx val="2"/>
              <c:layout>
                <c:manualLayout>
                  <c:x val="0.16924808618783255"/>
                  <c:y val="-4.9208632201508959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50000"/>
                          </a:schemeClr>
                        </a:solidFill>
                        <a:latin typeface="+mn-lt"/>
                        <a:ea typeface="+mn-ea"/>
                        <a:cs typeface="+mn-cs"/>
                      </a:defRPr>
                    </a:pPr>
                    <a:r>
                      <a:rPr lang="ru-RU" dirty="0" smtClean="0"/>
                      <a:t>1674</a:t>
                    </a:r>
                    <a:endParaRPr lang="en-US" dirty="0"/>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2019</c:v>
                </c:pt>
                <c:pt idx="1">
                  <c:v>2020</c:v>
                </c:pt>
                <c:pt idx="2">
                  <c:v>2021</c:v>
                </c:pt>
              </c:numCache>
            </c:numRef>
          </c:cat>
          <c:val>
            <c:numRef>
              <c:f>Лист1!$B$2:$B$4</c:f>
              <c:numCache>
                <c:formatCode>General</c:formatCode>
                <c:ptCount val="3"/>
                <c:pt idx="0">
                  <c:v>33160</c:v>
                </c:pt>
                <c:pt idx="1">
                  <c:v>16391</c:v>
                </c:pt>
                <c:pt idx="2">
                  <c:v>1674</c:v>
                </c:pt>
              </c:numCache>
            </c:numRef>
          </c:val>
        </c:ser>
        <c:dLbls>
          <c:showLegendKey val="0"/>
          <c:showVal val="0"/>
          <c:showCatName val="0"/>
          <c:showSerName val="0"/>
          <c:showPercent val="0"/>
          <c:showBubbleSize val="0"/>
        </c:dLbls>
        <c:gapWidth val="150"/>
        <c:shape val="box"/>
        <c:axId val="152251008"/>
        <c:axId val="152256896"/>
        <c:axId val="0"/>
      </c:bar3DChart>
      <c:catAx>
        <c:axId val="152251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52256896"/>
        <c:crosses val="autoZero"/>
        <c:auto val="1"/>
        <c:lblAlgn val="ctr"/>
        <c:lblOffset val="100"/>
        <c:noMultiLvlLbl val="0"/>
      </c:catAx>
      <c:valAx>
        <c:axId val="15225689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2251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schemeClr>
              </a:solidFill>
              <a:latin typeface="+mn-lt"/>
              <a:ea typeface="+mn-ea"/>
              <a:cs typeface="+mn-cs"/>
            </a:defRPr>
          </a:pPr>
          <a:endParaRPr lang="ru-RU"/>
        </a:p>
      </c:txPr>
    </c:legend>
    <c:plotVisOnly val="1"/>
    <c:dispBlanksAs val="gap"/>
    <c:showDLblsOverMax val="0"/>
  </c:chart>
  <c:spPr>
    <a:noFill/>
    <a:ln>
      <a:noFill/>
    </a:ln>
    <a:effectLst/>
    <a:scene3d>
      <a:camera prst="orthographicFront"/>
      <a:lightRig rig="threePt" dir="t"/>
    </a:scene3d>
    <a:sp3d>
      <a:bevelT/>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2023г</a:t>
            </a:r>
            <a:r>
              <a:rPr lang="ru-RU" dirty="0"/>
              <a:t>.</a:t>
            </a:r>
          </a:p>
        </c:rich>
      </c:tx>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2023</c:v>
                </c:pt>
              </c:strCache>
            </c:strRef>
          </c:tx>
          <c:explosion val="17"/>
          <c:dPt>
            <c:idx val="0"/>
            <c:bubble3D val="0"/>
          </c:dPt>
          <c:dPt>
            <c:idx val="1"/>
            <c:bubble3D val="0"/>
          </c:dPt>
          <c:dPt>
            <c:idx val="2"/>
            <c:bubble3D val="0"/>
          </c:dPt>
          <c:dPt>
            <c:idx val="3"/>
            <c:bubble3D val="0"/>
          </c:dPt>
          <c:dLbls>
            <c:dLbl>
              <c:idx val="0"/>
              <c:layout>
                <c:manualLayout>
                  <c:x val="-4.9724729487249195E-2"/>
                  <c:y val="-0.47334379848656061"/>
                </c:manualLayout>
              </c:layout>
              <c:tx>
                <c:rich>
                  <a:bodyPr/>
                  <a:lstStyle/>
                  <a:p>
                    <a:pPr>
                      <a:defRPr/>
                    </a:pPr>
                    <a:r>
                      <a:rPr lang="ru-RU" sz="995" dirty="0"/>
                      <a:t>Налоговые доходы, </a:t>
                    </a:r>
                    <a:r>
                      <a:rPr lang="ru-RU" sz="995" dirty="0" smtClean="0"/>
                      <a:t>61%</a:t>
                    </a:r>
                    <a:endParaRPr lang="ru-RU" sz="1099" dirty="0"/>
                  </a:p>
                </c:rich>
              </c:tx>
              <c:spPr/>
              <c:dLblPos val="bestFit"/>
              <c:showLegendKey val="1"/>
              <c:showVal val="0"/>
              <c:showCatName val="0"/>
              <c:showSerName val="0"/>
              <c:showPercent val="0"/>
              <c:showBubbleSize val="0"/>
            </c:dLbl>
            <c:dLbl>
              <c:idx val="1"/>
              <c:layout>
                <c:manualLayout>
                  <c:x val="0"/>
                  <c:y val="-1.8250946198988965E-2"/>
                </c:manualLayout>
              </c:layout>
              <c:tx>
                <c:rich>
                  <a:bodyPr/>
                  <a:lstStyle/>
                  <a:p>
                    <a:pPr>
                      <a:defRPr/>
                    </a:pPr>
                    <a:r>
                      <a:rPr lang="ru-RU" sz="905" dirty="0"/>
                      <a:t>Неналоговые доходы, </a:t>
                    </a:r>
                    <a:r>
                      <a:rPr lang="ru-RU" sz="905" dirty="0" smtClean="0"/>
                      <a:t>11 </a:t>
                    </a:r>
                    <a:r>
                      <a:rPr lang="ru-RU" sz="905" dirty="0" smtClean="0"/>
                      <a:t>%</a:t>
                    </a:r>
                    <a:endParaRPr lang="ru-RU" sz="999" dirty="0"/>
                  </a:p>
                </c:rich>
              </c:tx>
              <c:spPr/>
              <c:dLblPos val="bestFit"/>
              <c:showLegendKey val="1"/>
              <c:showVal val="0"/>
              <c:showCatName val="0"/>
              <c:showSerName val="0"/>
              <c:showPercent val="0"/>
              <c:showBubbleSize val="0"/>
            </c:dLbl>
            <c:dLbl>
              <c:idx val="2"/>
              <c:layout>
                <c:manualLayout>
                  <c:x val="5.6457642325050267E-2"/>
                  <c:y val="-0.22987713424696643"/>
                </c:manualLayout>
              </c:layout>
              <c:tx>
                <c:rich>
                  <a:bodyPr/>
                  <a:lstStyle/>
                  <a:p>
                    <a:pPr>
                      <a:defRPr/>
                    </a:pPr>
                    <a:r>
                      <a:rPr lang="ru-RU" sz="814" dirty="0"/>
                      <a:t>Безвозмездные поступления, </a:t>
                    </a:r>
                    <a:r>
                      <a:rPr lang="ru-RU" sz="814" dirty="0" smtClean="0"/>
                      <a:t>28</a:t>
                    </a:r>
                    <a:r>
                      <a:rPr lang="ru-RU" sz="995" dirty="0" smtClean="0"/>
                      <a:t>%</a:t>
                    </a:r>
                    <a:endParaRPr lang="ru-RU" sz="1099" dirty="0"/>
                  </a:p>
                </c:rich>
              </c:tx>
              <c:spPr/>
              <c:dLblPos val="bestFit"/>
              <c:showLegendKey val="1"/>
              <c:showVal val="0"/>
              <c:showCatName val="0"/>
              <c:showSerName val="1"/>
              <c:showPercent val="0"/>
              <c:showBubbleSize val="0"/>
            </c:dLbl>
            <c:showLegendKey val="1"/>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61</c:v>
                </c:pt>
                <c:pt idx="1">
                  <c:v>11</c:v>
                </c:pt>
                <c:pt idx="2">
                  <c:v>28</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2024г</a:t>
            </a:r>
            <a:r>
              <a:rPr lang="ru-RU" dirty="0"/>
              <a:t>.</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dPt>
            <c:idx val="0"/>
            <c:bubble3D val="0"/>
          </c:dPt>
          <c:dPt>
            <c:idx val="1"/>
            <c:bubble3D val="0"/>
          </c:dPt>
          <c:dPt>
            <c:idx val="2"/>
            <c:bubble3D val="0"/>
          </c:dPt>
          <c:dPt>
            <c:idx val="3"/>
            <c:bubble3D val="0"/>
          </c:dPt>
          <c:dLbls>
            <c:dLbl>
              <c:idx val="0"/>
              <c:layout>
                <c:manualLayout>
                  <c:x val="-5.0359211027132839E-2"/>
                  <c:y val="-0.41221357968551808"/>
                </c:manualLayout>
              </c:layout>
              <c:tx>
                <c:rich>
                  <a:bodyPr/>
                  <a:lstStyle/>
                  <a:p>
                    <a:pPr>
                      <a:defRPr/>
                    </a:pPr>
                    <a:r>
                      <a:rPr lang="ru-RU" sz="995" dirty="0"/>
                      <a:t>Налоговые доходы, </a:t>
                    </a:r>
                    <a:r>
                      <a:rPr lang="ru-RU" sz="995" dirty="0" smtClean="0"/>
                      <a:t>62%</a:t>
                    </a:r>
                    <a:endParaRPr lang="ru-RU" sz="1100" dirty="0"/>
                  </a:p>
                </c:rich>
              </c:tx>
              <c:spPr/>
              <c:dLblPos val="bestFit"/>
              <c:showLegendKey val="0"/>
              <c:showVal val="0"/>
              <c:showCatName val="0"/>
              <c:showSerName val="0"/>
              <c:showPercent val="0"/>
              <c:showBubbleSize val="0"/>
            </c:dLbl>
            <c:dLbl>
              <c:idx val="1"/>
              <c:layout>
                <c:manualLayout>
                  <c:x val="7.4035533684954594E-2"/>
                  <c:y val="3.6473685470167293E-2"/>
                </c:manualLayout>
              </c:layout>
              <c:tx>
                <c:rich>
                  <a:bodyPr/>
                  <a:lstStyle/>
                  <a:p>
                    <a:pPr>
                      <a:defRPr/>
                    </a:pPr>
                    <a:r>
                      <a:rPr lang="ru-RU" sz="905" dirty="0"/>
                      <a:t>Неналоговые доходы, </a:t>
                    </a:r>
                    <a:r>
                      <a:rPr lang="ru-RU" sz="905" dirty="0" smtClean="0"/>
                      <a:t>10%</a:t>
                    </a:r>
                    <a:endParaRPr lang="ru-RU" sz="1000" dirty="0"/>
                  </a:p>
                </c:rich>
              </c:tx>
              <c:spPr/>
              <c:dLblPos val="bestFit"/>
              <c:showLegendKey val="0"/>
              <c:showVal val="0"/>
              <c:showCatName val="0"/>
              <c:showSerName val="0"/>
              <c:showPercent val="0"/>
              <c:showBubbleSize val="0"/>
            </c:dLbl>
            <c:dLbl>
              <c:idx val="2"/>
              <c:layout>
                <c:manualLayout>
                  <c:x val="3.4527758142569732E-2"/>
                  <c:y val="-0.16267716535433072"/>
                </c:manualLayout>
              </c:layout>
              <c:tx>
                <c:rich>
                  <a:bodyPr/>
                  <a:lstStyle/>
                  <a:p>
                    <a:pPr>
                      <a:defRPr/>
                    </a:pPr>
                    <a:r>
                      <a:rPr lang="ru-RU" sz="814" dirty="0"/>
                      <a:t>Безвозмездные поступления, </a:t>
                    </a:r>
                    <a:r>
                      <a:rPr lang="ru-RU" sz="995" dirty="0" smtClean="0"/>
                      <a:t>28%</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62</c:v>
                </c:pt>
                <c:pt idx="1">
                  <c:v>10</c:v>
                </c:pt>
                <c:pt idx="2">
                  <c:v>28</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8"/>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2025г</a:t>
            </a:r>
            <a:r>
              <a:rPr lang="ru-RU" dirty="0"/>
              <a:t>.</a:t>
            </a:r>
          </a:p>
        </c:rich>
      </c:tx>
      <c:layout>
        <c:manualLayout>
          <c:xMode val="edge"/>
          <c:yMode val="edge"/>
          <c:x val="0.54263418827032583"/>
          <c:y val="6.0792173705559527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2025г.</c:v>
                </c:pt>
              </c:strCache>
            </c:strRef>
          </c:tx>
          <c:explosion val="40"/>
          <c:dPt>
            <c:idx val="0"/>
            <c:bubble3D val="0"/>
          </c:dPt>
          <c:dPt>
            <c:idx val="1"/>
            <c:bubble3D val="0"/>
          </c:dPt>
          <c:dPt>
            <c:idx val="2"/>
            <c:bubble3D val="0"/>
          </c:dPt>
          <c:dPt>
            <c:idx val="3"/>
            <c:bubble3D val="0"/>
          </c:dPt>
          <c:dLbls>
            <c:dLbl>
              <c:idx val="0"/>
              <c:layout>
                <c:manualLayout>
                  <c:x val="-3.0212128214887717E-2"/>
                  <c:y val="-0.40258286863078291"/>
                </c:manualLayout>
              </c:layout>
              <c:tx>
                <c:rich>
                  <a:bodyPr/>
                  <a:lstStyle/>
                  <a:p>
                    <a:pPr>
                      <a:defRPr/>
                    </a:pPr>
                    <a:r>
                      <a:rPr lang="ru-RU" sz="997" dirty="0"/>
                      <a:t>Налоговые доходы, </a:t>
                    </a:r>
                    <a:r>
                      <a:rPr lang="ru-RU" sz="997" dirty="0" smtClean="0"/>
                      <a:t>60</a:t>
                    </a:r>
                    <a:r>
                      <a:rPr lang="ru-RU" sz="997" baseline="0" dirty="0" smtClean="0"/>
                      <a:t> </a:t>
                    </a:r>
                    <a:r>
                      <a:rPr lang="ru-RU" sz="997" dirty="0" smtClean="0"/>
                      <a:t>%</a:t>
                    </a:r>
                    <a:endParaRPr lang="ru-RU" sz="1100" dirty="0"/>
                  </a:p>
                </c:rich>
              </c:tx>
              <c:spPr/>
              <c:dLblPos val="bestFit"/>
              <c:showLegendKey val="0"/>
              <c:showVal val="0"/>
              <c:showCatName val="0"/>
              <c:showSerName val="0"/>
              <c:showPercent val="0"/>
              <c:showBubbleSize val="0"/>
            </c:dLbl>
            <c:dLbl>
              <c:idx val="1"/>
              <c:layout>
                <c:manualLayout>
                  <c:x val="-3.5643113479419279E-2"/>
                  <c:y val="-5.4711246200607903E-2"/>
                </c:manualLayout>
              </c:layout>
              <c:tx>
                <c:rich>
                  <a:bodyPr/>
                  <a:lstStyle/>
                  <a:p>
                    <a:pPr>
                      <a:defRPr/>
                    </a:pPr>
                    <a:r>
                      <a:rPr lang="ru-RU" sz="906" dirty="0"/>
                      <a:t>Неналоговые доходы, </a:t>
                    </a:r>
                    <a:r>
                      <a:rPr lang="ru-RU" sz="906" dirty="0" smtClean="0"/>
                      <a:t>10%</a:t>
                    </a:r>
                    <a:endParaRPr lang="ru-RU" sz="1000" dirty="0"/>
                  </a:p>
                </c:rich>
              </c:tx>
              <c:spPr/>
              <c:dLblPos val="bestFit"/>
              <c:showLegendKey val="0"/>
              <c:showVal val="0"/>
              <c:showCatName val="0"/>
              <c:showSerName val="0"/>
              <c:showPercent val="0"/>
              <c:showBubbleSize val="0"/>
            </c:dLbl>
            <c:dLbl>
              <c:idx val="2"/>
              <c:layout>
                <c:manualLayout>
                  <c:x val="8.63193953564243E-2"/>
                  <c:y val="-0.19718593686427494"/>
                </c:manualLayout>
              </c:layout>
              <c:tx>
                <c:rich>
                  <a:bodyPr/>
                  <a:lstStyle/>
                  <a:p>
                    <a:pPr>
                      <a:defRPr/>
                    </a:pPr>
                    <a:r>
                      <a:rPr lang="ru-RU" sz="815" dirty="0"/>
                      <a:t>Безвозмездные </a:t>
                    </a:r>
                    <a:r>
                      <a:rPr lang="ru-RU" sz="815" dirty="0" smtClean="0"/>
                      <a:t>поступления,30</a:t>
                    </a:r>
                    <a:r>
                      <a:rPr lang="ru-RU" sz="997" dirty="0" smtClean="0"/>
                      <a:t>%</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60</c:v>
                </c:pt>
                <c:pt idx="1">
                  <c:v>10</c:v>
                </c:pt>
                <c:pt idx="2">
                  <c:v>30</c:v>
                </c:pt>
              </c:numCache>
            </c:numRef>
          </c:val>
        </c:ser>
        <c:dLbls>
          <c:showLegendKey val="0"/>
          <c:showVal val="0"/>
          <c:showCatName val="0"/>
          <c:showSerName val="0"/>
          <c:showPercent val="0"/>
          <c:showBubbleSize val="0"/>
          <c:showLeaderLines val="1"/>
        </c:dLbls>
      </c:pie3DChart>
      <c:spPr>
        <a:noFill/>
        <a:ln w="23065">
          <a:noFill/>
        </a:ln>
      </c:spPr>
    </c:plotArea>
    <c:plotVisOnly val="1"/>
    <c:dispBlanksAs val="gap"/>
    <c:showDLblsOverMax val="0"/>
  </c:chart>
  <c:txPr>
    <a:bodyPr/>
    <a:lstStyle/>
    <a:p>
      <a:pPr>
        <a:defRPr sz="1631"/>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6008371951139346E-4"/>
          <c:y val="0"/>
          <c:w val="0.96805221554560428"/>
          <c:h val="1"/>
        </c:manualLayout>
      </c:layout>
      <c:pie3DChart>
        <c:varyColors val="1"/>
        <c:ser>
          <c:idx val="0"/>
          <c:order val="0"/>
          <c:tx>
            <c:strRef>
              <c:f>Лист1!$B$1</c:f>
              <c:strCache>
                <c:ptCount val="1"/>
                <c:pt idx="0">
                  <c:v>2023год</c:v>
                </c:pt>
              </c:strCache>
            </c:strRef>
          </c:tx>
          <c:explosion val="15"/>
          <c:dPt>
            <c:idx val="0"/>
            <c:bubble3D val="0"/>
          </c:dPt>
          <c:dPt>
            <c:idx val="1"/>
            <c:bubble3D val="0"/>
          </c:dPt>
          <c:dPt>
            <c:idx val="2"/>
            <c:bubble3D val="0"/>
          </c:dPt>
          <c:dPt>
            <c:idx val="3"/>
            <c:bubble3D val="0"/>
          </c:dPt>
          <c:dPt>
            <c:idx val="4"/>
            <c:bubble3D val="0"/>
          </c:dPt>
          <c:dPt>
            <c:idx val="5"/>
            <c:bubble3D val="0"/>
            <c:explosion val="8"/>
          </c:dPt>
          <c:dPt>
            <c:idx val="6"/>
            <c:bubble3D val="0"/>
          </c:dPt>
          <c:dPt>
            <c:idx val="7"/>
            <c:bubble3D val="0"/>
          </c:dPt>
          <c:dLbls>
            <c:dLbl>
              <c:idx val="0"/>
              <c:layout>
                <c:manualLayout>
                  <c:x val="-0.1688744800483562"/>
                  <c:y val="-9.5965031663148542E-2"/>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a:t>
                    </a:r>
                    <a:r>
                      <a:rPr lang="ru-RU" sz="1043" dirty="0" smtClean="0">
                        <a:latin typeface="Arial Black" panose="020B0A04020102020204" pitchFamily="34" charset="0"/>
                      </a:rPr>
                      <a:t>36%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1.4047111776174329E-2"/>
                  <c:y val="-0.18871244244466664"/>
                </c:manualLayout>
              </c:layout>
              <c:tx>
                <c:rich>
                  <a:bodyPr/>
                  <a:lstStyle/>
                  <a:p>
                    <a:pPr>
                      <a:defRPr/>
                    </a:pPr>
                    <a:r>
                      <a:rPr lang="ru-RU" sz="894" dirty="0" smtClean="0">
                        <a:latin typeface="Arial Black" panose="020B0A04020102020204" pitchFamily="34" charset="0"/>
                      </a:rPr>
                      <a:t>Национальная оборона- </a:t>
                    </a:r>
                    <a:r>
                      <a:rPr lang="ru-RU" sz="894" dirty="0" smtClean="0">
                        <a:latin typeface="Arial Black" panose="020B0A04020102020204" pitchFamily="34" charset="0"/>
                      </a:rPr>
                      <a:t>3,5 </a:t>
                    </a:r>
                    <a:r>
                      <a:rPr lang="ru-RU" sz="894" dirty="0" smtClean="0">
                        <a:latin typeface="Arial Black" panose="020B0A04020102020204" pitchFamily="34" charset="0"/>
                      </a:rPr>
                      <a:t>%</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5.1037172894160534E-3"/>
                  <c:y val="1.5235768556580133E-2"/>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деятельность- 5%</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2328015813685485"/>
                  <c:y val="-0.21932536045377674"/>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–0,8%</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48417737012271705"/>
                  <c:y val="-0.48086670925452724"/>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a:t>
                    </a:r>
                    <a:r>
                      <a:rPr lang="ru-RU" sz="1043" dirty="0" smtClean="0">
                        <a:latin typeface="Arial Black" panose="020B0A04020102020204" pitchFamily="34" charset="0"/>
                        <a:cs typeface="Arial" panose="020B0604020202020204" pitchFamily="34" charset="0"/>
                      </a:rPr>
                      <a:t>35,4%</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11840845367463879"/>
                  <c:y val="-0.5583743010035922"/>
                </c:manualLayout>
              </c:layout>
              <c:tx>
                <c:rich>
                  <a:bodyPr/>
                  <a:lstStyle/>
                  <a:p>
                    <a:pPr>
                      <a:defRPr/>
                    </a:pPr>
                    <a:r>
                      <a:rPr lang="ru-RU" sz="1192" dirty="0" smtClean="0">
                        <a:latin typeface="Arial Black" panose="020B0A04020102020204" pitchFamily="34" charset="0"/>
                      </a:rPr>
                      <a:t>Культура- </a:t>
                    </a:r>
                    <a:r>
                      <a:rPr lang="ru-RU" sz="1192" dirty="0" smtClean="0">
                        <a:latin typeface="Arial Black" panose="020B0A04020102020204" pitchFamily="34" charset="0"/>
                      </a:rPr>
                      <a:t>3,8%</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0.1412486654025259"/>
                  <c:y val="2.8538688602500958E-2"/>
                </c:manualLayout>
              </c:layout>
              <c:tx>
                <c:rich>
                  <a:bodyPr/>
                  <a:lstStyle/>
                  <a:p>
                    <a:r>
                      <a:rPr lang="ru-RU" b="1" dirty="0"/>
                      <a:t>Физическая культура и спорт; </a:t>
                    </a:r>
                    <a:r>
                      <a:rPr lang="ru-RU" b="1" dirty="0" smtClean="0"/>
                      <a:t>5%</a:t>
                    </a:r>
                    <a:endParaRPr lang="ru-RU" b="1" dirty="0"/>
                  </a:p>
                </c:rich>
              </c:tx>
              <c:showLegendKey val="0"/>
              <c:showVal val="1"/>
              <c:showCatName val="1"/>
              <c:showSerName val="0"/>
              <c:showPercent val="0"/>
              <c:showBubbleSize val="0"/>
            </c:dLbl>
            <c:dLbl>
              <c:idx val="8"/>
              <c:layout>
                <c:manualLayout>
                  <c:x val="0.1763934346916313"/>
                  <c:y val="1.1481878860301472E-2"/>
                </c:manualLayout>
              </c:layout>
              <c:spPr>
                <a:solidFill>
                  <a:schemeClr val="bg2">
                    <a:lumMod val="90000"/>
                  </a:schemeClr>
                </a:solidFill>
              </c:spPr>
              <c:txPr>
                <a:bodyPr/>
                <a:lstStyle/>
                <a:p>
                  <a:pPr>
                    <a:defRPr/>
                  </a:pPr>
                  <a:endParaRPr lang="ru-RU"/>
                </a:p>
              </c:txPr>
              <c:dLblPos val="bestFit"/>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36</c:v>
                </c:pt>
                <c:pt idx="1">
                  <c:v>3.5</c:v>
                </c:pt>
                <c:pt idx="2">
                  <c:v>5</c:v>
                </c:pt>
                <c:pt idx="3">
                  <c:v>10.5</c:v>
                </c:pt>
                <c:pt idx="4">
                  <c:v>0.8</c:v>
                </c:pt>
                <c:pt idx="5">
                  <c:v>35.4</c:v>
                </c:pt>
                <c:pt idx="6">
                  <c:v>3.8</c:v>
                </c:pt>
                <c:pt idx="7">
                  <c:v>5</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67F66F9-EEB5-47A0-94B5-890A27ECD3E9}" type="presOf" srcId="{045C8A85-50E1-43AD-928D-09257FFEF63A}" destId="{41FF585B-8EA3-4E4D-83AC-8812437BE154}" srcOrd="0" destOrd="0" presId="urn:microsoft.com/office/officeart/2005/8/layout/process4"/>
    <dgm:cxn modelId="{4BA3F768-5314-4560-AEFA-32ACF063B883}" type="presOf" srcId="{93E3D1B6-50B6-41D9-BEAF-D779B84E4A87}" destId="{5A6EF1EA-5C6C-489E-9961-1364E9D136B3}" srcOrd="0" destOrd="0" presId="urn:microsoft.com/office/officeart/2005/8/layout/process4"/>
    <dgm:cxn modelId="{AC61A9DB-031E-4482-A498-1E986ED0852C}" type="presOf" srcId="{6454E6D3-9798-41B8-BC6A-B75000A0AA72}" destId="{C8AAFE37-FC5E-476A-9C02-EF78A1E242F5}" srcOrd="1" destOrd="0" presId="urn:microsoft.com/office/officeart/2005/8/layout/process4"/>
    <dgm:cxn modelId="{06F87EE6-9439-4968-B99D-C9B49A813B27}"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6DFB055-F7C2-4EDE-B32A-96D5ABA3B48B}" type="presOf" srcId="{091E5520-C0DE-44B3-8C9B-059126DFA0E5}" destId="{F3422F89-CF12-493D-AA06-9270E99C9D36}" srcOrd="0" destOrd="0" presId="urn:microsoft.com/office/officeart/2005/8/layout/process4"/>
    <dgm:cxn modelId="{D5B05750-90FA-4A29-ACB0-78FC2A5D92B9}"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C58F5F99-699F-4BA4-A287-0896CB214126}" type="presOf" srcId="{A66857BB-A4B0-417F-9AFA-A39E3E8A0171}" destId="{0DF2EA5F-1D72-474B-8A1E-2A786403A08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F7B12696-594A-4CAF-B778-3EA0D8DAA72F}" type="presParOf" srcId="{5A6EF1EA-5C6C-489E-9961-1364E9D136B3}" destId="{1214803B-6DA6-408C-BDAF-86CA5457B20E}" srcOrd="0" destOrd="0" presId="urn:microsoft.com/office/officeart/2005/8/layout/process4"/>
    <dgm:cxn modelId="{6E11196D-AB98-4367-A1A4-AEE761317583}" type="presParOf" srcId="{1214803B-6DA6-408C-BDAF-86CA5457B20E}" destId="{D4B77845-9309-4727-9212-2037054987BE}" srcOrd="0" destOrd="0" presId="urn:microsoft.com/office/officeart/2005/8/layout/process4"/>
    <dgm:cxn modelId="{B653BC14-2998-45C2-9E8A-15DD9BE41AAB}" type="presParOf" srcId="{1214803B-6DA6-408C-BDAF-86CA5457B20E}" destId="{C8AAFE37-FC5E-476A-9C02-EF78A1E242F5}" srcOrd="1" destOrd="0" presId="urn:microsoft.com/office/officeart/2005/8/layout/process4"/>
    <dgm:cxn modelId="{9893EE97-3C88-44EA-808F-06A27DD10D36}" type="presParOf" srcId="{1214803B-6DA6-408C-BDAF-86CA5457B20E}" destId="{BFCFA7BE-8EDB-4504-8283-2E6C5E0D35C5}" srcOrd="2" destOrd="0" presId="urn:microsoft.com/office/officeart/2005/8/layout/process4"/>
    <dgm:cxn modelId="{9AADA5DC-6406-47D9-8065-97C479AF3200}" type="presParOf" srcId="{BFCFA7BE-8EDB-4504-8283-2E6C5E0D35C5}" destId="{0DF2EA5F-1D72-474B-8A1E-2A786403A084}" srcOrd="0" destOrd="0" presId="urn:microsoft.com/office/officeart/2005/8/layout/process4"/>
    <dgm:cxn modelId="{538E2DB8-035A-450D-B079-8038AAD7C27B}" type="presParOf" srcId="{5A6EF1EA-5C6C-489E-9961-1364E9D136B3}" destId="{5DFF6B22-10A5-4F09-877A-C84370401AFA}" srcOrd="1" destOrd="0" presId="urn:microsoft.com/office/officeart/2005/8/layout/process4"/>
    <dgm:cxn modelId="{5B3EDC0E-3D91-4198-978C-F612C9CC5066}" type="presParOf" srcId="{5A6EF1EA-5C6C-489E-9961-1364E9D136B3}" destId="{85B22235-0618-4EEC-9851-A3ABB039BB6A}" srcOrd="2" destOrd="0" presId="urn:microsoft.com/office/officeart/2005/8/layout/process4"/>
    <dgm:cxn modelId="{FDF1A6AA-D4BC-48AB-B9D2-5A8146ACBEBF}" type="presParOf" srcId="{85B22235-0618-4EEC-9851-A3ABB039BB6A}" destId="{F3422F89-CF12-493D-AA06-9270E99C9D36}" srcOrd="0" destOrd="0" presId="urn:microsoft.com/office/officeart/2005/8/layout/process4"/>
    <dgm:cxn modelId="{BB6D0E55-1ADA-433F-917E-375CADFBD93F}" type="presParOf" srcId="{85B22235-0618-4EEC-9851-A3ABB039BB6A}" destId="{C66A86B6-DDD3-43E5-A766-D6C99A3E7E74}" srcOrd="1" destOrd="0" presId="urn:microsoft.com/office/officeart/2005/8/layout/process4"/>
    <dgm:cxn modelId="{EDFE6E04-669C-4D1A-8999-6A34E930E403}" type="presParOf" srcId="{85B22235-0618-4EEC-9851-A3ABB039BB6A}" destId="{43A9EC5C-7EEB-4CCC-AEA3-4BEC9E703421}" srcOrd="2" destOrd="0" presId="urn:microsoft.com/office/officeart/2005/8/layout/process4"/>
    <dgm:cxn modelId="{02AEE6FA-69AF-4538-AC43-ECFAF62E2EC0}"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35 человек</a:t>
          </a:r>
        </a:p>
        <a:p>
          <a:r>
            <a:rPr lang="ru-RU" sz="2400" dirty="0" smtClean="0"/>
            <a:t>2. Уменьшение количества уклонистов от службы до человек в Российской армии до </a:t>
          </a:r>
          <a:r>
            <a:rPr lang="ru-RU" sz="2400" dirty="0" smtClean="0"/>
            <a:t>7 </a:t>
          </a:r>
          <a:r>
            <a:rPr lang="ru-RU" sz="2400" dirty="0" smtClean="0"/>
            <a:t>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747FE76C-DD14-4E9E-94B7-F77547526A61}" type="presOf" srcId="{091E5520-C0DE-44B3-8C9B-059126DFA0E5}" destId="{F3422F89-CF12-493D-AA06-9270E99C9D36}" srcOrd="0" destOrd="0" presId="urn:microsoft.com/office/officeart/2005/8/layout/process4"/>
    <dgm:cxn modelId="{5BE354D0-622C-4E78-B072-1159A2D8E63D}" type="presOf" srcId="{045C8A85-50E1-43AD-928D-09257FFEF63A}" destId="{41FF585B-8EA3-4E4D-83AC-8812437BE154}" srcOrd="0" destOrd="0" presId="urn:microsoft.com/office/officeart/2005/8/layout/process4"/>
    <dgm:cxn modelId="{D228FF91-AC3F-40FD-8594-B8F42A574D95}"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05339B7D-88C2-4B01-8259-82F4938F7602}" type="presOf" srcId="{091E5520-C0DE-44B3-8C9B-059126DFA0E5}" destId="{C66A86B6-DDD3-43E5-A766-D6C99A3E7E74}" srcOrd="1" destOrd="0" presId="urn:microsoft.com/office/officeart/2005/8/layout/process4"/>
    <dgm:cxn modelId="{BDC9F18A-F9F1-44B3-AD45-3C788637617A}" type="presOf" srcId="{6454E6D3-9798-41B8-BC6A-B75000A0AA72}" destId="{C8AAFE37-FC5E-476A-9C02-EF78A1E242F5}" srcOrd="1" destOrd="0" presId="urn:microsoft.com/office/officeart/2005/8/layout/process4"/>
    <dgm:cxn modelId="{1FF26ED6-BBF9-4158-B3B5-946803F27EB1}" type="presOf" srcId="{6454E6D3-9798-41B8-BC6A-B75000A0AA72}" destId="{D4B77845-9309-4727-9212-2037054987BE}" srcOrd="0" destOrd="0" presId="urn:microsoft.com/office/officeart/2005/8/layout/process4"/>
    <dgm:cxn modelId="{D5E9989D-5A5A-4465-B8B9-669202D90F62}" type="presOf" srcId="{93E3D1B6-50B6-41D9-BEAF-D779B84E4A87}" destId="{5A6EF1EA-5C6C-489E-9961-1364E9D136B3}"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2492630B-28D9-4E53-96D5-7ADD5090C1B2}" type="presParOf" srcId="{5A6EF1EA-5C6C-489E-9961-1364E9D136B3}" destId="{1214803B-6DA6-408C-BDAF-86CA5457B20E}" srcOrd="0" destOrd="0" presId="urn:microsoft.com/office/officeart/2005/8/layout/process4"/>
    <dgm:cxn modelId="{525274FB-7CA3-4F3A-91A8-FBFF297BB68F}" type="presParOf" srcId="{1214803B-6DA6-408C-BDAF-86CA5457B20E}" destId="{D4B77845-9309-4727-9212-2037054987BE}" srcOrd="0" destOrd="0" presId="urn:microsoft.com/office/officeart/2005/8/layout/process4"/>
    <dgm:cxn modelId="{F844C893-8EAD-4E87-92A8-D010E2CAC6F1}" type="presParOf" srcId="{1214803B-6DA6-408C-BDAF-86CA5457B20E}" destId="{C8AAFE37-FC5E-476A-9C02-EF78A1E242F5}" srcOrd="1" destOrd="0" presId="urn:microsoft.com/office/officeart/2005/8/layout/process4"/>
    <dgm:cxn modelId="{681312B7-2FE3-4EB1-85EC-F07177C58439}" type="presParOf" srcId="{1214803B-6DA6-408C-BDAF-86CA5457B20E}" destId="{BFCFA7BE-8EDB-4504-8283-2E6C5E0D35C5}" srcOrd="2" destOrd="0" presId="urn:microsoft.com/office/officeart/2005/8/layout/process4"/>
    <dgm:cxn modelId="{EA90407E-338A-4754-9D69-49298C774958}" type="presParOf" srcId="{BFCFA7BE-8EDB-4504-8283-2E6C5E0D35C5}" destId="{0DF2EA5F-1D72-474B-8A1E-2A786403A084}" srcOrd="0" destOrd="0" presId="urn:microsoft.com/office/officeart/2005/8/layout/process4"/>
    <dgm:cxn modelId="{FB3D82DF-166E-429E-BF7B-C22A4F877417}" type="presParOf" srcId="{5A6EF1EA-5C6C-489E-9961-1364E9D136B3}" destId="{5DFF6B22-10A5-4F09-877A-C84370401AFA}" srcOrd="1" destOrd="0" presId="urn:microsoft.com/office/officeart/2005/8/layout/process4"/>
    <dgm:cxn modelId="{03023AA3-1B89-4F10-886D-E8A09D3C8869}" type="presParOf" srcId="{5A6EF1EA-5C6C-489E-9961-1364E9D136B3}" destId="{85B22235-0618-4EEC-9851-A3ABB039BB6A}" srcOrd="2" destOrd="0" presId="urn:microsoft.com/office/officeart/2005/8/layout/process4"/>
    <dgm:cxn modelId="{8B928937-58A7-421D-8FD3-562B3720A777}" type="presParOf" srcId="{85B22235-0618-4EEC-9851-A3ABB039BB6A}" destId="{F3422F89-CF12-493D-AA06-9270E99C9D36}" srcOrd="0" destOrd="0" presId="urn:microsoft.com/office/officeart/2005/8/layout/process4"/>
    <dgm:cxn modelId="{24C80875-D2E3-49F8-8BB4-63837CFDF34A}" type="presParOf" srcId="{85B22235-0618-4EEC-9851-A3ABB039BB6A}" destId="{C66A86B6-DDD3-43E5-A766-D6C99A3E7E74}" srcOrd="1" destOrd="0" presId="urn:microsoft.com/office/officeart/2005/8/layout/process4"/>
    <dgm:cxn modelId="{579D68FA-9596-4B67-83EF-5C7416DC2266}" type="presParOf" srcId="{85B22235-0618-4EEC-9851-A3ABB039BB6A}" destId="{43A9EC5C-7EEB-4CCC-AEA3-4BEC9E703421}" srcOrd="2" destOrd="0" presId="urn:microsoft.com/office/officeart/2005/8/layout/process4"/>
    <dgm:cxn modelId="{8300A699-B6CC-411F-BD17-8261ADAD44FF}"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11F65814-0763-4ED3-92DE-E1EE3AF8EF4F}" type="presOf" srcId="{091E5520-C0DE-44B3-8C9B-059126DFA0E5}" destId="{F3422F89-CF12-493D-AA06-9270E99C9D36}" srcOrd="0" destOrd="0" presId="urn:microsoft.com/office/officeart/2005/8/layout/process4"/>
    <dgm:cxn modelId="{CD9A4059-37C7-4674-A084-965A51EF7369}" type="presOf" srcId="{6454E6D3-9798-41B8-BC6A-B75000A0AA72}" destId="{D4B77845-9309-4727-9212-2037054987BE}" srcOrd="0" destOrd="0" presId="urn:microsoft.com/office/officeart/2005/8/layout/process4"/>
    <dgm:cxn modelId="{F57AB6B0-39CD-48B4-82E7-8A0660398479}" type="presOf" srcId="{045C8A85-50E1-43AD-928D-09257FFEF63A}" destId="{41FF585B-8EA3-4E4D-83AC-8812437BE154}" srcOrd="0" destOrd="0" presId="urn:microsoft.com/office/officeart/2005/8/layout/process4"/>
    <dgm:cxn modelId="{86449CB8-5C49-4914-A055-E35092116FC1}" type="presOf" srcId="{93E3D1B6-50B6-41D9-BEAF-D779B84E4A87}" destId="{5A6EF1EA-5C6C-489E-9961-1364E9D136B3}"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57CB4FEF-6942-4514-A29E-D704DA81F69A}" type="presOf" srcId="{A66857BB-A4B0-417F-9AFA-A39E3E8A0171}" destId="{0DF2EA5F-1D72-474B-8A1E-2A786403A084}" srcOrd="0" destOrd="0" presId="urn:microsoft.com/office/officeart/2005/8/layout/process4"/>
    <dgm:cxn modelId="{9547D7F6-0A6E-4419-B5CD-E6F7394AF156}"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5EBBEEA9-79E7-4F08-9F6F-61BC24A87CA1}" type="presOf" srcId="{091E5520-C0DE-44B3-8C9B-059126DFA0E5}" destId="{C66A86B6-DDD3-43E5-A766-D6C99A3E7E74}" srcOrd="1"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4354404E-D429-4849-9105-4326E74C67AE}" type="presParOf" srcId="{5A6EF1EA-5C6C-489E-9961-1364E9D136B3}" destId="{1214803B-6DA6-408C-BDAF-86CA5457B20E}" srcOrd="0" destOrd="0" presId="urn:microsoft.com/office/officeart/2005/8/layout/process4"/>
    <dgm:cxn modelId="{AC8E1BCD-019D-46C2-9A16-645C001ED9CC}" type="presParOf" srcId="{1214803B-6DA6-408C-BDAF-86CA5457B20E}" destId="{D4B77845-9309-4727-9212-2037054987BE}" srcOrd="0" destOrd="0" presId="urn:microsoft.com/office/officeart/2005/8/layout/process4"/>
    <dgm:cxn modelId="{548D372D-6583-48A8-AE3D-7D7B6242E255}" type="presParOf" srcId="{1214803B-6DA6-408C-BDAF-86CA5457B20E}" destId="{C8AAFE37-FC5E-476A-9C02-EF78A1E242F5}" srcOrd="1" destOrd="0" presId="urn:microsoft.com/office/officeart/2005/8/layout/process4"/>
    <dgm:cxn modelId="{39924C71-56C0-428C-9A43-00E8995EA143}" type="presParOf" srcId="{1214803B-6DA6-408C-BDAF-86CA5457B20E}" destId="{BFCFA7BE-8EDB-4504-8283-2E6C5E0D35C5}" srcOrd="2" destOrd="0" presId="urn:microsoft.com/office/officeart/2005/8/layout/process4"/>
    <dgm:cxn modelId="{2305FCBB-5778-4C5E-B601-ADE9E7154DF6}" type="presParOf" srcId="{BFCFA7BE-8EDB-4504-8283-2E6C5E0D35C5}" destId="{0DF2EA5F-1D72-474B-8A1E-2A786403A084}" srcOrd="0" destOrd="0" presId="urn:microsoft.com/office/officeart/2005/8/layout/process4"/>
    <dgm:cxn modelId="{41AB3DBD-FECF-401F-9B21-14B578AE23B3}" type="presParOf" srcId="{5A6EF1EA-5C6C-489E-9961-1364E9D136B3}" destId="{5DFF6B22-10A5-4F09-877A-C84370401AFA}" srcOrd="1" destOrd="0" presId="urn:microsoft.com/office/officeart/2005/8/layout/process4"/>
    <dgm:cxn modelId="{9CEF1942-759D-4D8A-ABB6-2446D46932DE}" type="presParOf" srcId="{5A6EF1EA-5C6C-489E-9961-1364E9D136B3}" destId="{85B22235-0618-4EEC-9851-A3ABB039BB6A}" srcOrd="2" destOrd="0" presId="urn:microsoft.com/office/officeart/2005/8/layout/process4"/>
    <dgm:cxn modelId="{2B01968A-941C-4117-8CC2-B5601451B24D}" type="presParOf" srcId="{85B22235-0618-4EEC-9851-A3ABB039BB6A}" destId="{F3422F89-CF12-493D-AA06-9270E99C9D36}" srcOrd="0" destOrd="0" presId="urn:microsoft.com/office/officeart/2005/8/layout/process4"/>
    <dgm:cxn modelId="{C7E44F4B-0E94-44AF-8FAA-F9C878798328}" type="presParOf" srcId="{85B22235-0618-4EEC-9851-A3ABB039BB6A}" destId="{C66A86B6-DDD3-43E5-A766-D6C99A3E7E74}" srcOrd="1" destOrd="0" presId="urn:microsoft.com/office/officeart/2005/8/layout/process4"/>
    <dgm:cxn modelId="{7910745C-66FC-461F-996F-847175369D7B}" type="presParOf" srcId="{85B22235-0618-4EEC-9851-A3ABB039BB6A}" destId="{43A9EC5C-7EEB-4CCC-AEA3-4BEC9E703421}" srcOrd="2" destOrd="0" presId="urn:microsoft.com/office/officeart/2005/8/layout/process4"/>
    <dgm:cxn modelId="{0C45B0AE-08FC-42A4-B666-50FF8A391E9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9106666D-3234-40C0-A3F1-CC8DC23635A4}" type="presOf" srcId="{431E2792-01A6-4264-ADBB-2A2DD1413B4C}" destId="{34E9A9A9-CD89-4B25-A625-B413F5F39CC2}" srcOrd="0" destOrd="0" presId="urn:microsoft.com/office/officeart/2005/8/layout/process4"/>
    <dgm:cxn modelId="{C78FACEA-D88B-4B04-992A-F837F9C539C2}" type="presOf" srcId="{6470FFCD-CF94-4991-A539-6968FD9DC559}" destId="{D86A4351-8B78-4FE4-AC78-C8D10FE01630}"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24DE7027-5605-485A-93AE-874112D958F4}" type="presOf" srcId="{091E5520-C0DE-44B3-8C9B-059126DFA0E5}" destId="{F3422F89-CF12-493D-AA06-9270E99C9D36}"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F26BDA04-6DB1-4681-9BCC-CDD170E0C19D}" type="presOf" srcId="{CE971463-D0E6-4F3D-8A12-92A72BBE3F99}" destId="{50B2C445-CB09-4DC1-A08F-31574DA966F9}" srcOrd="0" destOrd="0" presId="urn:microsoft.com/office/officeart/2005/8/layout/process4"/>
    <dgm:cxn modelId="{A1056901-AE29-40B0-A691-CD8C36F3EB4C}"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B71D453C-2DE5-4987-BE18-CB6CBE4499FF}" type="presOf" srcId="{A533E319-83F9-4F33-B103-A5A2057CF71C}" destId="{1540128D-8AB6-48B0-B5B4-2CD134A7E939}" srcOrd="0" destOrd="0" presId="urn:microsoft.com/office/officeart/2005/8/layout/process4"/>
    <dgm:cxn modelId="{360D85E1-D65E-4C1C-9143-71B3FD305785}"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B653DC4F-14CC-4E1D-B0F5-CF71D751A2C7}" type="presOf" srcId="{5E5C5515-59DD-4CD0-8730-FD7F21FEAF80}" destId="{6F6C5329-EABC-4C3F-A20A-9FFFBD01964A}" srcOrd="0" destOrd="0" presId="urn:microsoft.com/office/officeart/2005/8/layout/process4"/>
    <dgm:cxn modelId="{922E60E9-D7D3-47BC-B3CF-43E097EC2964}" type="presOf" srcId="{A1828EE2-9731-4354-94B3-B57239F90057}" destId="{F1DF4E43-FEE3-4AA9-BD4C-BEF2F9F2E4F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3CD844EE-CEF9-46DC-BF0E-C713099566A1}" type="presOf" srcId="{7DBFE38D-E233-4E2C-A601-571F60B41D9F}" destId="{DFE9983C-6EBC-4302-ABB5-5774EA40AE7D}" srcOrd="0" destOrd="0" presId="urn:microsoft.com/office/officeart/2005/8/layout/process4"/>
    <dgm:cxn modelId="{FF307F1E-2E38-4254-860E-0BBAB1A60B1F}" type="presOf" srcId="{6454E6D3-9798-41B8-BC6A-B75000A0AA72}" destId="{C8AAFE37-FC5E-476A-9C02-EF78A1E242F5}" srcOrd="1" destOrd="0" presId="urn:microsoft.com/office/officeart/2005/8/layout/process4"/>
    <dgm:cxn modelId="{E331958A-9D66-4B1E-82B9-96A456F7CB46}" type="presOf" srcId="{93E3D1B6-50B6-41D9-BEAF-D779B84E4A87}" destId="{5A6EF1EA-5C6C-489E-9961-1364E9D136B3}" srcOrd="0" destOrd="0" presId="urn:microsoft.com/office/officeart/2005/8/layout/process4"/>
    <dgm:cxn modelId="{E6346144-17A2-4BA8-AEA0-861A1922ACF3}" type="presOf" srcId="{B94CBFC2-87DB-4AF2-BC9F-228F33CD3D18}" destId="{FC68AF90-7A3F-4D39-A5FB-C33EB71EE7D5}" srcOrd="0" destOrd="0" presId="urn:microsoft.com/office/officeart/2005/8/layout/process4"/>
    <dgm:cxn modelId="{5E421523-0C1D-4D33-AC18-5674B019A64B}"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31D5AF40-3675-40F8-9975-ABFDB54E2415}" type="presOf" srcId="{A5D8BB87-436A-49A9-A45B-BE0059263BAE}" destId="{B031C73B-B474-4BE6-B244-6B81C149C2E6}"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2660A65D-4BDE-4EDA-9EF1-BFB29FF65AE6}" type="presOf" srcId="{E980A914-A364-4134-A287-0E8918DCC9CE}" destId="{498192A2-6538-4AB8-A650-B0C79C7DC5F9}" srcOrd="0" destOrd="0" presId="urn:microsoft.com/office/officeart/2005/8/layout/process4"/>
    <dgm:cxn modelId="{CA611A36-1292-443E-B2A4-EF196A76D052}" type="presParOf" srcId="{5A6EF1EA-5C6C-489E-9961-1364E9D136B3}" destId="{1214803B-6DA6-408C-BDAF-86CA5457B20E}" srcOrd="0" destOrd="0" presId="urn:microsoft.com/office/officeart/2005/8/layout/process4"/>
    <dgm:cxn modelId="{439D5652-5D60-4D0D-BE09-F0A5B2A187E8}" type="presParOf" srcId="{1214803B-6DA6-408C-BDAF-86CA5457B20E}" destId="{D4B77845-9309-4727-9212-2037054987BE}" srcOrd="0" destOrd="0" presId="urn:microsoft.com/office/officeart/2005/8/layout/process4"/>
    <dgm:cxn modelId="{EA96A83F-33B6-4248-B1D5-B381D66A2B8D}" type="presParOf" srcId="{1214803B-6DA6-408C-BDAF-86CA5457B20E}" destId="{C8AAFE37-FC5E-476A-9C02-EF78A1E242F5}" srcOrd="1" destOrd="0" presId="urn:microsoft.com/office/officeart/2005/8/layout/process4"/>
    <dgm:cxn modelId="{6CAF20B4-8014-4C94-997B-C919FFE34C0B}" type="presParOf" srcId="{1214803B-6DA6-408C-BDAF-86CA5457B20E}" destId="{BFCFA7BE-8EDB-4504-8283-2E6C5E0D35C5}" srcOrd="2" destOrd="0" presId="urn:microsoft.com/office/officeart/2005/8/layout/process4"/>
    <dgm:cxn modelId="{BFE0D0BE-96A8-42C8-991D-C7B9CB6B1AFF}" type="presParOf" srcId="{BFCFA7BE-8EDB-4504-8283-2E6C5E0D35C5}" destId="{B031C73B-B474-4BE6-B244-6B81C149C2E6}" srcOrd="0" destOrd="0" presId="urn:microsoft.com/office/officeart/2005/8/layout/process4"/>
    <dgm:cxn modelId="{61D30879-CD0B-45A4-9F67-1F27FE04BF68}" type="presParOf" srcId="{BFCFA7BE-8EDB-4504-8283-2E6C5E0D35C5}" destId="{FC68AF90-7A3F-4D39-A5FB-C33EB71EE7D5}" srcOrd="1" destOrd="0" presId="urn:microsoft.com/office/officeart/2005/8/layout/process4"/>
    <dgm:cxn modelId="{1CCD086E-EAAB-4D0C-9BC9-EFBCB15D765C}" type="presParOf" srcId="{BFCFA7BE-8EDB-4504-8283-2E6C5E0D35C5}" destId="{34E9A9A9-CD89-4B25-A625-B413F5F39CC2}" srcOrd="2" destOrd="0" presId="urn:microsoft.com/office/officeart/2005/8/layout/process4"/>
    <dgm:cxn modelId="{59B902EF-1B99-4600-AAE3-A0FBF980C2BE}" type="presParOf" srcId="{BFCFA7BE-8EDB-4504-8283-2E6C5E0D35C5}" destId="{F1DF4E43-FEE3-4AA9-BD4C-BEF2F9F2E4FD}" srcOrd="3" destOrd="0" presId="urn:microsoft.com/office/officeart/2005/8/layout/process4"/>
    <dgm:cxn modelId="{D612CA2A-C20B-44D7-BFB1-781E2377F320}" type="presParOf" srcId="{BFCFA7BE-8EDB-4504-8283-2E6C5E0D35C5}" destId="{498192A2-6538-4AB8-A650-B0C79C7DC5F9}" srcOrd="4" destOrd="0" presId="urn:microsoft.com/office/officeart/2005/8/layout/process4"/>
    <dgm:cxn modelId="{ED711225-6679-490E-9D39-A5279FFDEB8F}" type="presParOf" srcId="{BFCFA7BE-8EDB-4504-8283-2E6C5E0D35C5}" destId="{DFE9983C-6EBC-4302-ABB5-5774EA40AE7D}" srcOrd="5" destOrd="0" presId="urn:microsoft.com/office/officeart/2005/8/layout/process4"/>
    <dgm:cxn modelId="{C7DC2FA5-A872-4C3B-8508-D5DFB7C82A5B}" type="presParOf" srcId="{BFCFA7BE-8EDB-4504-8283-2E6C5E0D35C5}" destId="{50B2C445-CB09-4DC1-A08F-31574DA966F9}" srcOrd="6" destOrd="0" presId="urn:microsoft.com/office/officeart/2005/8/layout/process4"/>
    <dgm:cxn modelId="{A8E3C4F4-4D9B-4398-B168-9E409AD17D74}" type="presParOf" srcId="{BFCFA7BE-8EDB-4504-8283-2E6C5E0D35C5}" destId="{D86A4351-8B78-4FE4-AC78-C8D10FE01630}" srcOrd="7" destOrd="0" presId="urn:microsoft.com/office/officeart/2005/8/layout/process4"/>
    <dgm:cxn modelId="{F55134F6-145E-4F33-9CB0-1A5F3CECDB49}" type="presParOf" srcId="{BFCFA7BE-8EDB-4504-8283-2E6C5E0D35C5}" destId="{1540128D-8AB6-48B0-B5B4-2CD134A7E939}" srcOrd="8" destOrd="0" presId="urn:microsoft.com/office/officeart/2005/8/layout/process4"/>
    <dgm:cxn modelId="{4B1C7BFC-5E54-4138-BF49-B87429896ED6}" type="presParOf" srcId="{BFCFA7BE-8EDB-4504-8283-2E6C5E0D35C5}" destId="{6F6C5329-EABC-4C3F-A20A-9FFFBD01964A}" srcOrd="9" destOrd="0" presId="urn:microsoft.com/office/officeart/2005/8/layout/process4"/>
    <dgm:cxn modelId="{82B7DD41-C494-45D4-AF26-A818F040D49A}" type="presParOf" srcId="{5A6EF1EA-5C6C-489E-9961-1364E9D136B3}" destId="{5DFF6B22-10A5-4F09-877A-C84370401AFA}" srcOrd="1" destOrd="0" presId="urn:microsoft.com/office/officeart/2005/8/layout/process4"/>
    <dgm:cxn modelId="{0FED755B-9735-41E7-90CB-530F23D9AAFF}" type="presParOf" srcId="{5A6EF1EA-5C6C-489E-9961-1364E9D136B3}" destId="{85B22235-0618-4EEC-9851-A3ABB039BB6A}" srcOrd="2" destOrd="0" presId="urn:microsoft.com/office/officeart/2005/8/layout/process4"/>
    <dgm:cxn modelId="{F32A05AE-C12A-4040-B028-DB008E65526E}" type="presParOf" srcId="{85B22235-0618-4EEC-9851-A3ABB039BB6A}" destId="{F3422F89-CF12-493D-AA06-9270E99C9D36}" srcOrd="0" destOrd="0" presId="urn:microsoft.com/office/officeart/2005/8/layout/process4"/>
    <dgm:cxn modelId="{FE4868FD-0A79-45FC-B76E-9ED2B771DAB8}" type="presParOf" srcId="{85B22235-0618-4EEC-9851-A3ABB039BB6A}" destId="{C66A86B6-DDD3-43E5-A766-D6C99A3E7E74}" srcOrd="1" destOrd="0" presId="urn:microsoft.com/office/officeart/2005/8/layout/process4"/>
    <dgm:cxn modelId="{7B8115DD-5876-4B0B-8D20-43A2B00D94E9}" type="presParOf" srcId="{85B22235-0618-4EEC-9851-A3ABB039BB6A}" destId="{43A9EC5C-7EEB-4CCC-AEA3-4BEC9E703421}" srcOrd="2" destOrd="0" presId="urn:microsoft.com/office/officeart/2005/8/layout/process4"/>
    <dgm:cxn modelId="{BD4EAB94-E577-4B1C-803A-EDB153E875E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400" dirty="0" smtClean="0"/>
            <a:t>- охват молодежи, привлеченной к мероприятиям в сфере  молодежной политики к 2025 году – 72%</a:t>
          </a:r>
          <a:endParaRPr lang="ru-RU" sz="1400" dirty="0" smtClean="0"/>
        </a:p>
        <a:p>
          <a:pPr algn="just"/>
          <a:r>
            <a:rPr lang="ru-RU" sz="1400" dirty="0" smtClean="0"/>
            <a:t>- </a:t>
          </a:r>
          <a:r>
            <a:rPr lang="ru-RU" sz="1400" dirty="0" smtClean="0"/>
            <a:t>работа клуба молодых семей на постоянной основе;</a:t>
          </a:r>
        </a:p>
        <a:p>
          <a:pPr algn="just"/>
          <a:r>
            <a:rPr lang="ru-RU" sz="1400" dirty="0" smtClean="0"/>
            <a:t>- увеличение количества молодежи участвующей в волонтерской деятельности на постоянной основе до </a:t>
          </a:r>
          <a:r>
            <a:rPr lang="ru-RU" sz="1400" dirty="0" smtClean="0"/>
            <a:t>42 </a:t>
          </a:r>
          <a:r>
            <a:rPr lang="ru-RU" sz="1400" dirty="0" smtClean="0"/>
            <a:t>человек;</a:t>
          </a:r>
        </a:p>
        <a:p>
          <a:pPr algn="just"/>
          <a:r>
            <a:rPr lang="ru-RU" sz="1400" dirty="0" smtClean="0"/>
            <a:t>- увеличение доли молодежи, занимающейся в организованных группах </a:t>
          </a:r>
        </a:p>
        <a:p>
          <a:pPr algn="just"/>
          <a:r>
            <a:rPr lang="ru-RU" sz="1400" dirty="0" smtClean="0"/>
            <a:t>(отрядах, классах) по гражданско - патриотическому воспитанию до </a:t>
          </a:r>
          <a:r>
            <a:rPr lang="ru-RU" sz="1400" dirty="0" smtClean="0"/>
            <a:t>30 </a:t>
          </a:r>
          <a:r>
            <a:rPr lang="ru-RU" sz="1400" dirty="0" smtClean="0"/>
            <a:t>человек; </a:t>
          </a:r>
        </a:p>
        <a:p>
          <a:pPr algn="just"/>
          <a:r>
            <a:rPr lang="ru-RU" sz="1400" dirty="0" smtClean="0"/>
            <a:t>- увеличение количества временно трудоустроенной молодежи в возрасте от 14 до 17 лет до </a:t>
          </a:r>
          <a:r>
            <a:rPr lang="ru-RU" sz="1400" dirty="0" smtClean="0"/>
            <a:t>470 </a:t>
          </a:r>
          <a:r>
            <a:rPr lang="ru-RU" sz="1400" dirty="0" smtClean="0"/>
            <a:t>человек в год.</a:t>
          </a:r>
        </a:p>
        <a:p>
          <a:pPr algn="just"/>
          <a:r>
            <a:rPr lang="ru-RU" sz="1400"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dirty="0">
            <a:latin typeface="Arial" pitchFamily="34" charset="0"/>
            <a:cs typeface="Arial" pitchFamily="34" charset="0"/>
          </a:endParaRPr>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3261"/>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80026" custLinFactNeighborX="0" custLinFactNeighborY="-13924">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D7B5F419-EB6A-4066-BB78-47BC45690602}" type="presOf" srcId="{93E3D1B6-50B6-41D9-BEAF-D779B84E4A87}" destId="{5A6EF1EA-5C6C-489E-9961-1364E9D136B3}" srcOrd="0" destOrd="0" presId="urn:microsoft.com/office/officeart/2005/8/layout/process4"/>
    <dgm:cxn modelId="{7807139F-83E5-46F9-AD36-9CA37C82ECAC}" type="presOf" srcId="{6454E6D3-9798-41B8-BC6A-B75000A0AA72}" destId="{D4B77845-9309-4727-9212-2037054987BE}" srcOrd="0" destOrd="0" presId="urn:microsoft.com/office/officeart/2005/8/layout/process4"/>
    <dgm:cxn modelId="{70A07B79-A57D-4619-9CB6-A591957D4A62}" type="presOf" srcId="{A66857BB-A4B0-417F-9AFA-A39E3E8A0171}" destId="{0DF2EA5F-1D72-474B-8A1E-2A786403A084}" srcOrd="0" destOrd="0" presId="urn:microsoft.com/office/officeart/2005/8/layout/process4"/>
    <dgm:cxn modelId="{BA7B44F0-2555-46FB-B169-78B6AC33D4B4}" type="presOf" srcId="{6454E6D3-9798-41B8-BC6A-B75000A0AA72}" destId="{C8AAFE37-FC5E-476A-9C02-EF78A1E242F5}" srcOrd="1" destOrd="0" presId="urn:microsoft.com/office/officeart/2005/8/layout/process4"/>
    <dgm:cxn modelId="{43238826-DCEB-48A6-BCC7-3650B94AC8AF}"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4FC2E5CF-C105-4959-BF9F-FB340781510E}"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DEF89A5F-A27A-4C9B-BA53-C5EB81545CFA}" type="presOf" srcId="{045C8A85-50E1-43AD-928D-09257FFEF63A}" destId="{41FF585B-8EA3-4E4D-83AC-8812437BE15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E1F80BBB-2B0E-49BB-8FDF-C11DF5E1A4B9}" type="presParOf" srcId="{5A6EF1EA-5C6C-489E-9961-1364E9D136B3}" destId="{1214803B-6DA6-408C-BDAF-86CA5457B20E}" srcOrd="0" destOrd="0" presId="urn:microsoft.com/office/officeart/2005/8/layout/process4"/>
    <dgm:cxn modelId="{233995E1-4339-4DD9-B5AD-B36698C7D9A0}" type="presParOf" srcId="{1214803B-6DA6-408C-BDAF-86CA5457B20E}" destId="{D4B77845-9309-4727-9212-2037054987BE}" srcOrd="0" destOrd="0" presId="urn:microsoft.com/office/officeart/2005/8/layout/process4"/>
    <dgm:cxn modelId="{AD9B11FF-D4D1-4C8A-A054-E188E4860708}" type="presParOf" srcId="{1214803B-6DA6-408C-BDAF-86CA5457B20E}" destId="{C8AAFE37-FC5E-476A-9C02-EF78A1E242F5}" srcOrd="1" destOrd="0" presId="urn:microsoft.com/office/officeart/2005/8/layout/process4"/>
    <dgm:cxn modelId="{FFE4868F-DC33-4EFA-98AF-A3C2F50E66D3}" type="presParOf" srcId="{1214803B-6DA6-408C-BDAF-86CA5457B20E}" destId="{BFCFA7BE-8EDB-4504-8283-2E6C5E0D35C5}" srcOrd="2" destOrd="0" presId="urn:microsoft.com/office/officeart/2005/8/layout/process4"/>
    <dgm:cxn modelId="{49B9C2BE-9AFC-4D30-909A-1FDEFFC070B7}" type="presParOf" srcId="{BFCFA7BE-8EDB-4504-8283-2E6C5E0D35C5}" destId="{0DF2EA5F-1D72-474B-8A1E-2A786403A084}" srcOrd="0" destOrd="0" presId="urn:microsoft.com/office/officeart/2005/8/layout/process4"/>
    <dgm:cxn modelId="{9460F72F-9078-46F6-8DBD-2168F78DE682}" type="presParOf" srcId="{5A6EF1EA-5C6C-489E-9961-1364E9D136B3}" destId="{5DFF6B22-10A5-4F09-877A-C84370401AFA}" srcOrd="1" destOrd="0" presId="urn:microsoft.com/office/officeart/2005/8/layout/process4"/>
    <dgm:cxn modelId="{E08C0048-B864-4A9B-930A-EA8AC987FF24}" type="presParOf" srcId="{5A6EF1EA-5C6C-489E-9961-1364E9D136B3}" destId="{85B22235-0618-4EEC-9851-A3ABB039BB6A}" srcOrd="2" destOrd="0" presId="urn:microsoft.com/office/officeart/2005/8/layout/process4"/>
    <dgm:cxn modelId="{D502CACE-DB31-43F9-90E2-0EE9E6E40C0F}" type="presParOf" srcId="{85B22235-0618-4EEC-9851-A3ABB039BB6A}" destId="{F3422F89-CF12-493D-AA06-9270E99C9D36}" srcOrd="0" destOrd="0" presId="urn:microsoft.com/office/officeart/2005/8/layout/process4"/>
    <dgm:cxn modelId="{73ECF653-4BF7-494C-B7AB-02B4977DF2BE}" type="presParOf" srcId="{85B22235-0618-4EEC-9851-A3ABB039BB6A}" destId="{C66A86B6-DDD3-43E5-A766-D6C99A3E7E74}" srcOrd="1" destOrd="0" presId="urn:microsoft.com/office/officeart/2005/8/layout/process4"/>
    <dgm:cxn modelId="{4021E633-2B42-4949-895F-E1430DC2C1AE}" type="presParOf" srcId="{85B22235-0618-4EEC-9851-A3ABB039BB6A}" destId="{43A9EC5C-7EEB-4CCC-AEA3-4BEC9E703421}" srcOrd="2" destOrd="0" presId="urn:microsoft.com/office/officeart/2005/8/layout/process4"/>
    <dgm:cxn modelId="{67B72460-1910-4883-A228-97BF1BCDC32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custT="1"/>
      <dgm:spPr>
        <a:solidFill>
          <a:schemeClr val="accent3"/>
        </a:solidFill>
      </dgm:spPr>
      <dgm:t>
        <a:bodyPr/>
        <a:lstStyle/>
        <a:p>
          <a:r>
            <a:rPr lang="ru-RU" sz="2800" dirty="0" smtClean="0"/>
            <a:t>Ожидаемые    конечные    результаты    реализации программы               </a:t>
          </a:r>
          <a:endParaRPr lang="ru-RU" sz="2800"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-95%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1695" custLinFactNeighborY="518"/>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71168"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52911" custLinFactNeighborX="-847" custLinFactNeighborY="52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D558189A-1232-40E3-A1BD-7BAAEF298730}" type="presOf" srcId="{045C8A85-50E1-43AD-928D-09257FFEF63A}" destId="{41FF585B-8EA3-4E4D-83AC-8812437BE154}" srcOrd="0" destOrd="0" presId="urn:microsoft.com/office/officeart/2005/8/layout/process4"/>
    <dgm:cxn modelId="{A7B902DA-EC39-46CC-A6D3-24F71FEBC764}" type="presOf" srcId="{93E3D1B6-50B6-41D9-BEAF-D779B84E4A87}" destId="{5A6EF1EA-5C6C-489E-9961-1364E9D136B3}" srcOrd="0" destOrd="0" presId="urn:microsoft.com/office/officeart/2005/8/layout/process4"/>
    <dgm:cxn modelId="{44061764-9B29-408F-ABBA-530CF4367F45}" type="presOf" srcId="{6454E6D3-9798-41B8-BC6A-B75000A0AA72}" destId="{D4B77845-9309-4727-9212-2037054987BE}" srcOrd="0" destOrd="0" presId="urn:microsoft.com/office/officeart/2005/8/layout/process4"/>
    <dgm:cxn modelId="{97EAA640-0065-444F-B120-12960D17FE3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79350038-D7F8-4DA4-9B5F-EDFA36BECD64}" type="presOf" srcId="{091E5520-C0DE-44B3-8C9B-059126DFA0E5}" destId="{F3422F89-CF12-493D-AA06-9270E99C9D36}" srcOrd="0" destOrd="0" presId="urn:microsoft.com/office/officeart/2005/8/layout/process4"/>
    <dgm:cxn modelId="{06CA068F-8926-466F-878D-59F6A806456A}"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044EAEC1-BE8F-410E-9049-966A8B549489}"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2C2C2096-4E62-494D-8FBE-D5A001F7A71F}" type="presParOf" srcId="{5A6EF1EA-5C6C-489E-9961-1364E9D136B3}" destId="{1214803B-6DA6-408C-BDAF-86CA5457B20E}" srcOrd="0" destOrd="0" presId="urn:microsoft.com/office/officeart/2005/8/layout/process4"/>
    <dgm:cxn modelId="{EF587002-120A-40D0-833C-B7C2CE7912E8}" type="presParOf" srcId="{1214803B-6DA6-408C-BDAF-86CA5457B20E}" destId="{D4B77845-9309-4727-9212-2037054987BE}" srcOrd="0" destOrd="0" presId="urn:microsoft.com/office/officeart/2005/8/layout/process4"/>
    <dgm:cxn modelId="{7E58EC5C-DC20-4981-A0DB-AB50AE118D31}" type="presParOf" srcId="{1214803B-6DA6-408C-BDAF-86CA5457B20E}" destId="{C8AAFE37-FC5E-476A-9C02-EF78A1E242F5}" srcOrd="1" destOrd="0" presId="urn:microsoft.com/office/officeart/2005/8/layout/process4"/>
    <dgm:cxn modelId="{C16DE2E2-A07A-43B1-97ED-AED730D6CE66}" type="presParOf" srcId="{1214803B-6DA6-408C-BDAF-86CA5457B20E}" destId="{BFCFA7BE-8EDB-4504-8283-2E6C5E0D35C5}" srcOrd="2" destOrd="0" presId="urn:microsoft.com/office/officeart/2005/8/layout/process4"/>
    <dgm:cxn modelId="{1AA067C2-7162-4302-940C-FB56976E3D8A}" type="presParOf" srcId="{BFCFA7BE-8EDB-4504-8283-2E6C5E0D35C5}" destId="{0DF2EA5F-1D72-474B-8A1E-2A786403A084}" srcOrd="0" destOrd="0" presId="urn:microsoft.com/office/officeart/2005/8/layout/process4"/>
    <dgm:cxn modelId="{BCB945B9-D328-4A43-9C2C-49DF92455E94}" type="presParOf" srcId="{5A6EF1EA-5C6C-489E-9961-1364E9D136B3}" destId="{5DFF6B22-10A5-4F09-877A-C84370401AFA}" srcOrd="1" destOrd="0" presId="urn:microsoft.com/office/officeart/2005/8/layout/process4"/>
    <dgm:cxn modelId="{4B7697E5-BBF5-4905-9ED4-5665AA6092AD}" type="presParOf" srcId="{5A6EF1EA-5C6C-489E-9961-1364E9D136B3}" destId="{85B22235-0618-4EEC-9851-A3ABB039BB6A}" srcOrd="2" destOrd="0" presId="urn:microsoft.com/office/officeart/2005/8/layout/process4"/>
    <dgm:cxn modelId="{EAF65EEE-3EF8-4C0C-84CE-C6FEB64B0E80}" type="presParOf" srcId="{85B22235-0618-4EEC-9851-A3ABB039BB6A}" destId="{F3422F89-CF12-493D-AA06-9270E99C9D36}" srcOrd="0" destOrd="0" presId="urn:microsoft.com/office/officeart/2005/8/layout/process4"/>
    <dgm:cxn modelId="{96636BEC-1736-43B6-AA07-1EE9D4DB646F}" type="presParOf" srcId="{85B22235-0618-4EEC-9851-A3ABB039BB6A}" destId="{C66A86B6-DDD3-43E5-A766-D6C99A3E7E74}" srcOrd="1" destOrd="0" presId="urn:microsoft.com/office/officeart/2005/8/layout/process4"/>
    <dgm:cxn modelId="{FF02401E-FC31-4E36-81ED-4A191F1F57EE}" type="presParOf" srcId="{85B22235-0618-4EEC-9851-A3ABB039BB6A}" destId="{43A9EC5C-7EEB-4CCC-AEA3-4BEC9E703421}" srcOrd="2" destOrd="0" presId="urn:microsoft.com/office/officeart/2005/8/layout/process4"/>
    <dgm:cxn modelId="{E9562812-2BB7-49B3-90E8-E9600A5A5D1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21F554A2-46A8-4562-8D4D-B4F89F362D3B}">
      <dgm:prSet phldrT="[Текст]"/>
      <dgm:spPr/>
      <dgm:t>
        <a:bodyPr/>
        <a:lstStyle/>
        <a:p>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custT="1"/>
      <dgm:spPr/>
      <dgm:t>
        <a:bodyPr/>
        <a:lstStyle/>
        <a:p>
          <a:r>
            <a:rPr lang="ru-RU" sz="1600" b="1" dirty="0" smtClean="0"/>
            <a:t>Муниципальных программах поселка Боровский</a:t>
          </a:r>
          <a:endParaRPr lang="ru-RU" sz="1600"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custT="1"/>
      <dgm:spPr/>
      <dgm:t>
        <a:bodyPr/>
        <a:lstStyle/>
        <a:p>
          <a:r>
            <a:rPr lang="ru-RU" sz="1600" b="1" dirty="0" smtClean="0"/>
            <a:t>Бюджетном послании Президента Российской Федерации</a:t>
          </a:r>
          <a:endParaRPr lang="ru-RU" sz="1600"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F2779977-F411-4CB0-B9D8-741387C4E4CA}">
      <dgm:prSet phldrT="[Текст]" custT="1"/>
      <dgm:spPr/>
      <dgm:t>
        <a:bodyPr/>
        <a:lstStyle/>
        <a:p>
          <a:r>
            <a:rPr lang="ru-RU" sz="1600" b="1" dirty="0" smtClean="0"/>
            <a:t>Прогнозе социально-экономического развития поселка Боровский</a:t>
          </a:r>
          <a:endParaRPr lang="ru-RU" sz="1600" dirty="0"/>
        </a:p>
      </dgm:t>
    </dgm:pt>
    <dgm:pt modelId="{07913A78-636B-42BE-B525-EAC5D87F3015}" type="sibTrans" cxnId="{31A97EFD-9AD3-419E-A40F-FE91F81468BA}">
      <dgm:prSet/>
      <dgm:spPr/>
      <dgm:t>
        <a:bodyPr/>
        <a:lstStyle/>
        <a:p>
          <a:endParaRPr lang="ru-RU"/>
        </a:p>
      </dgm:t>
    </dgm:pt>
    <dgm:pt modelId="{FA3AE9D1-FFFF-49D6-92B9-B32914C57874}" type="parTrans" cxnId="{31A97EFD-9AD3-419E-A40F-FE91F81468BA}">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2 %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0,15 % от кадастровой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5"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5"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5"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5"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CFA6A1FB-7FEB-4E70-8DC1-AB03EE7EBA27}" type="pres">
      <dgm:prSet presAssocID="{63DFB617-A80E-4D21-8DDC-748F95F11B59}" presName="aNode" presStyleLbl="fgAcc1" presStyleIdx="4" presStyleCnt="5"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2C5FDA6C-E4A3-4387-9F4C-7B494779FB04}" srcId="{7E1E99AD-588E-42E2-BFA4-A86129786671}" destId="{1F4F0F5F-DA3D-42EA-80DC-49F53D93F500}" srcOrd="3" destOrd="0" parTransId="{2591E8B3-DBD3-4960-BE01-2DA1A9518010}" sibTransId="{920A4460-DB17-457C-B962-C1510F177C1A}"/>
    <dgm:cxn modelId="{782475BF-D819-4850-A60F-8CFA21FB4F72}" srcId="{7E1E99AD-588E-42E2-BFA4-A86129786671}" destId="{F94F3EBC-D75C-4413-B8F9-DE9CCF11967E}" srcOrd="1" destOrd="0" parTransId="{F1796590-1905-474F-ABCB-90420B0822E5}" sibTransId="{A28AE943-480B-4351-83BC-2D43CA128191}"/>
    <dgm:cxn modelId="{F96C2E63-658B-48F7-B949-2D0955A6C21C}" type="presOf" srcId="{91E65C7A-E6F0-4BC2-A8CC-019F9641527B}" destId="{30A5ADDA-2DC0-402B-B660-9D5AB610F0C0}" srcOrd="0" destOrd="0" presId="urn:microsoft.com/office/officeart/2005/8/layout/pyramid2"/>
    <dgm:cxn modelId="{CC10B4B0-A022-45EE-8827-85AFBECB338D}" srcId="{7E1E99AD-588E-42E2-BFA4-A86129786671}" destId="{91E65C7A-E6F0-4BC2-A8CC-019F9641527B}" srcOrd="2" destOrd="0" parTransId="{8ACAC14D-EFE9-4068-851F-E697ED4770F7}" sibTransId="{603F2ECB-A9C6-4571-BFFA-FB01A02E92D3}"/>
    <dgm:cxn modelId="{A6EF37C3-02BA-4A33-B9AA-D8BFD7CA1D73}" type="presOf" srcId="{1F4F0F5F-DA3D-42EA-80DC-49F53D93F500}" destId="{06D23EE5-40F9-459F-8909-3D4AF5485320}" srcOrd="0" destOrd="0" presId="urn:microsoft.com/office/officeart/2005/8/layout/pyramid2"/>
    <dgm:cxn modelId="{6212A037-B3DA-4E51-A615-2E24C7D7846E}" type="presOf" srcId="{63DFB617-A80E-4D21-8DDC-748F95F11B59}" destId="{CFA6A1FB-7FEB-4E70-8DC1-AB03EE7EBA27}" srcOrd="0" destOrd="0" presId="urn:microsoft.com/office/officeart/2005/8/layout/pyramid2"/>
    <dgm:cxn modelId="{071C787D-06B6-405F-A045-EB1AD15F5BD9}" type="presOf" srcId="{95F456EB-82E8-4D07-BC7B-BD9CC121120B}" destId="{F3EAE733-1CF7-48D6-83FD-ED601BD503C8}" srcOrd="0" destOrd="0" presId="urn:microsoft.com/office/officeart/2005/8/layout/pyramid2"/>
    <dgm:cxn modelId="{5C77B141-87DA-4422-8CC8-434BF29777FC}" srcId="{7E1E99AD-588E-42E2-BFA4-A86129786671}" destId="{63DFB617-A80E-4D21-8DDC-748F95F11B59}" srcOrd="4" destOrd="0" parTransId="{146742D2-AA58-4D2E-8F4A-BA7025D673F8}" sibTransId="{C5CD5E45-84D7-42AC-A5CC-ACB10D35F6E6}"/>
    <dgm:cxn modelId="{C49FC640-DD2C-4BA1-8BC9-31020BA0726A}" srcId="{7E1E99AD-588E-42E2-BFA4-A86129786671}" destId="{95F456EB-82E8-4D07-BC7B-BD9CC121120B}" srcOrd="0" destOrd="0" parTransId="{B64C369E-2197-4F2C-9BDE-5686040ECC8B}" sibTransId="{156A1B14-C1F5-4FAB-B9CA-96E5E6C59013}"/>
    <dgm:cxn modelId="{D37BE9F3-137D-43C7-A5D7-5889F6CCE800}" type="presOf" srcId="{F94F3EBC-D75C-4413-B8F9-DE9CCF11967E}" destId="{DAF86DAB-7CD3-4BC9-8A0C-BBE87582B9D8}" srcOrd="0" destOrd="0" presId="urn:microsoft.com/office/officeart/2005/8/layout/pyramid2"/>
    <dgm:cxn modelId="{D6AE9A8F-1518-47F0-A114-C5DEB6A747A5}" type="presOf" srcId="{7E1E99AD-588E-42E2-BFA4-A86129786671}" destId="{ECAF43EF-053D-4A3B-9510-D58A0F97CC41}"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C049C421-1F9D-4666-8E0D-5FFD74574CE2}" type="presParOf" srcId="{CE6A6B8E-6D7D-4587-B0F0-7E301CBF0AC4}" destId="{CFA6A1FB-7FEB-4E70-8DC1-AB03EE7EBA27}" srcOrd="8" destOrd="0" presId="urn:microsoft.com/office/officeart/2005/8/layout/pyramid2"/>
    <dgm:cxn modelId="{E39E0194-C930-4133-B1BE-BC08052A3834}" type="presParOf" srcId="{CE6A6B8E-6D7D-4587-B0F0-7E301CBF0AC4}" destId="{B4CCC701-276B-4518-B491-7BB88353299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938C5C9-866C-4748-B227-D0A96B76E4F4}">
      <dgm:prSet phldrT="[Текст]" custT="1"/>
      <dgm:spPr/>
      <dgm:t>
        <a:bodyPr/>
        <a:lstStyle/>
        <a:p>
          <a:r>
            <a:rPr lang="ru-RU" sz="16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dirty="0">
            <a:latin typeface="Arial Black" panose="020B0A04020102020204" pitchFamily="34" charset="0"/>
          </a:endParaRPr>
        </a:p>
      </dgm:t>
    </dgm:pt>
    <dgm:pt modelId="{467974BD-F29F-45E9-9E64-1C58BA8EC67F}" type="parTrans" cxnId="{F8B191B4-16B4-449B-B66D-FA9E54ADF2F7}">
      <dgm:prSet/>
      <dgm:spPr/>
      <dgm:t>
        <a:bodyPr/>
        <a:lstStyle/>
        <a:p>
          <a:endParaRPr lang="ru-RU"/>
        </a:p>
      </dgm:t>
    </dgm:pt>
    <dgm:pt modelId="{B74E985A-7BEB-47DD-A698-BC8505D2F45C}" type="sibTrans" cxnId="{F8B191B4-16B4-449B-B66D-FA9E54ADF2F7}">
      <dgm:prSet/>
      <dgm:spPr/>
      <dgm:t>
        <a:bodyPr/>
        <a:lstStyle/>
        <a:p>
          <a:endParaRPr lang="ru-RU"/>
        </a:p>
      </dgm:t>
    </dgm:pt>
    <dgm:pt modelId="{2B23C257-ED17-49DF-92A4-04760F772437}">
      <dgm:prSet phldrT="[Текст]" custT="1"/>
      <dgm:spPr/>
      <dgm:t>
        <a:bodyPr/>
        <a:lstStyle/>
        <a:p>
          <a:r>
            <a:rPr lang="ru-RU" sz="1100" dirty="0" smtClean="0">
              <a:latin typeface="Arial Black" panose="020B0A04020102020204" pitchFamily="34" charset="0"/>
            </a:rPr>
            <a:t>НАЛОГОВЫЕ ДОХОДЫ </a:t>
          </a:r>
        </a:p>
        <a:p>
          <a:r>
            <a:rPr lang="ru-RU" sz="11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dirty="0">
            <a:latin typeface="Arial Black" panose="020B0A04020102020204" pitchFamily="34" charset="0"/>
          </a:endParaRPr>
        </a:p>
      </dgm:t>
    </dgm:pt>
    <dgm:pt modelId="{586BB53A-9D8C-4BF7-BCED-8F1828C50296}" type="parTrans" cxnId="{22155FF1-4DA3-4E8B-9B5E-9DA01917CF73}">
      <dgm:prSet/>
      <dgm:spPr/>
      <dgm:t>
        <a:bodyPr/>
        <a:lstStyle/>
        <a:p>
          <a:endParaRPr lang="ru-RU"/>
        </a:p>
      </dgm:t>
    </dgm:pt>
    <dgm:pt modelId="{7FFDE840-98C4-4927-9FCE-5B81CD171E45}" type="sibTrans" cxnId="{22155FF1-4DA3-4E8B-9B5E-9DA01917CF73}">
      <dgm:prSet/>
      <dgm:spPr/>
      <dgm:t>
        <a:bodyPr/>
        <a:lstStyle/>
        <a:p>
          <a:endParaRPr lang="ru-RU"/>
        </a:p>
      </dgm:t>
    </dgm:pt>
    <dgm:pt modelId="{C72C6CA0-928A-4130-9139-E68C58CADF4C}">
      <dgm:prSet phldrT="[Текст]" custT="1"/>
      <dgm:spPr/>
      <dgm:t>
        <a:bodyPr/>
        <a:lstStyle/>
        <a:p>
          <a:r>
            <a:rPr lang="ru-RU" sz="1100" dirty="0" smtClean="0">
              <a:latin typeface="Arial Black" panose="020B0A04020102020204" pitchFamily="34" charset="0"/>
            </a:rPr>
            <a:t>НЕНАЛОГОВЫЕ ДОХОДЫ</a:t>
          </a:r>
        </a:p>
        <a:p>
          <a:r>
            <a:rPr lang="ru-RU" sz="11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dirty="0">
            <a:latin typeface="Arial Black" panose="020B0A04020102020204" pitchFamily="34" charset="0"/>
          </a:endParaRPr>
        </a:p>
      </dgm:t>
    </dgm:pt>
    <dgm:pt modelId="{A564AA4C-0D11-4EAC-9B85-5EBEF3225FA8}" type="parTrans" cxnId="{0DE63FA8-789F-4E37-9926-392E3D232E71}">
      <dgm:prSet/>
      <dgm:spPr/>
      <dgm:t>
        <a:bodyPr/>
        <a:lstStyle/>
        <a:p>
          <a:endParaRPr lang="ru-RU"/>
        </a:p>
      </dgm:t>
    </dgm:pt>
    <dgm:pt modelId="{F08F441F-2F02-4BDD-BD1E-01F172AADEDF}" type="sibTrans" cxnId="{0DE63FA8-789F-4E37-9926-392E3D232E71}">
      <dgm:prSet/>
      <dgm:spPr/>
      <dgm:t>
        <a:bodyPr/>
        <a:lstStyle/>
        <a:p>
          <a:endParaRPr lang="ru-RU"/>
        </a:p>
      </dgm:t>
    </dgm:pt>
    <dgm:pt modelId="{F806E6E7-3405-4A54-BFFA-E79AED5CEBBF}">
      <dgm:prSet phldrT="[Текст]" custT="1"/>
      <dgm:spPr/>
      <dgm:t>
        <a:bodyPr/>
        <a:lstStyle/>
        <a:p>
          <a:r>
            <a:rPr lang="ru-RU" sz="1100" dirty="0" smtClean="0">
              <a:solidFill>
                <a:schemeClr val="bg1"/>
              </a:solidFill>
              <a:latin typeface="Arial Black" panose="020B0A04020102020204" pitchFamily="34" charset="0"/>
            </a:rPr>
            <a:t>БЕЗВОЗМЕЗДНЫЕПОСТУПЛЕНИЯ</a:t>
          </a:r>
        </a:p>
        <a:p>
          <a:r>
            <a:rPr lang="ru-RU" sz="11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dirty="0">
            <a:solidFill>
              <a:schemeClr val="bg1"/>
            </a:solidFill>
            <a:latin typeface="Arial Black" panose="020B0A04020102020204" pitchFamily="34" charset="0"/>
          </a:endParaRPr>
        </a:p>
      </dgm:t>
    </dgm:pt>
    <dgm:pt modelId="{B1095DE1-6C96-46C2-87BF-79F4604DAF3B}" type="parTrans" cxnId="{D479CBE5-7324-47B8-AD21-82653FD98DDE}">
      <dgm:prSet/>
      <dgm:spPr/>
      <dgm:t>
        <a:bodyPr/>
        <a:lstStyle/>
        <a:p>
          <a:endParaRPr lang="ru-RU"/>
        </a:p>
      </dgm:t>
    </dgm:pt>
    <dgm:pt modelId="{0BAA4383-E45A-4094-9901-A336619756FE}" type="sibTrans" cxnId="{D479CBE5-7324-47B8-AD21-82653FD98DDE}">
      <dgm:prSet/>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 modelId="{06810542-189E-4315-8FC8-402F9A4DB350}" type="pres">
      <dgm:prSet presAssocID="{3938C5C9-866C-4748-B227-D0A96B76E4F4}" presName="hierRoot1" presStyleCnt="0">
        <dgm:presLayoutVars>
          <dgm:hierBranch val="init"/>
        </dgm:presLayoutVars>
      </dgm:prSet>
      <dgm:spPr/>
    </dgm:pt>
    <dgm:pt modelId="{1DC8A972-BCB1-480F-849E-F68D228683D1}" type="pres">
      <dgm:prSet presAssocID="{3938C5C9-866C-4748-B227-D0A96B76E4F4}" presName="rootComposite1" presStyleCnt="0"/>
      <dgm:spPr/>
    </dgm:pt>
    <dgm:pt modelId="{3BA4F713-1F1B-49B8-AAF7-A265B88A9F80}" type="pres">
      <dgm:prSet presAssocID="{3938C5C9-866C-4748-B227-D0A96B76E4F4}" presName="rootText1" presStyleLbl="node0" presStyleIdx="0" presStyleCnt="1" custScaleX="375349" custScaleY="122336" custLinFactNeighborX="0" custLinFactNeighborY="-90370">
        <dgm:presLayoutVars>
          <dgm:chPref val="3"/>
        </dgm:presLayoutVars>
      </dgm:prSet>
      <dgm:spPr/>
      <dgm:t>
        <a:bodyPr/>
        <a:lstStyle/>
        <a:p>
          <a:endParaRPr lang="ru-RU"/>
        </a:p>
      </dgm:t>
    </dgm:pt>
    <dgm:pt modelId="{15F8AFCD-F061-456F-BB5D-32D05F319495}" type="pres">
      <dgm:prSet presAssocID="{3938C5C9-866C-4748-B227-D0A96B76E4F4}" presName="rootConnector1" presStyleLbl="node1" presStyleIdx="0" presStyleCnt="0"/>
      <dgm:spPr/>
      <dgm:t>
        <a:bodyPr/>
        <a:lstStyle/>
        <a:p>
          <a:endParaRPr lang="ru-RU"/>
        </a:p>
      </dgm:t>
    </dgm:pt>
    <dgm:pt modelId="{82D66F90-EFE2-4CE7-9F56-BC9BF57E45D2}" type="pres">
      <dgm:prSet presAssocID="{3938C5C9-866C-4748-B227-D0A96B76E4F4}" presName="hierChild2" presStyleCnt="0"/>
      <dgm:spPr/>
    </dgm:pt>
    <dgm:pt modelId="{1ADC1752-FF61-4454-BB1E-6077F8A0275B}" type="pres">
      <dgm:prSet presAssocID="{586BB53A-9D8C-4BF7-BCED-8F1828C50296}" presName="Name37" presStyleLbl="parChTrans1D2" presStyleIdx="0" presStyleCnt="3"/>
      <dgm:spPr/>
      <dgm:t>
        <a:bodyPr/>
        <a:lstStyle/>
        <a:p>
          <a:endParaRPr lang="ru-RU"/>
        </a:p>
      </dgm:t>
    </dgm:pt>
    <dgm:pt modelId="{39792CEA-75BF-4FC3-8A87-E2E29FCC4700}" type="pres">
      <dgm:prSet presAssocID="{2B23C257-ED17-49DF-92A4-04760F772437}" presName="hierRoot2" presStyleCnt="0">
        <dgm:presLayoutVars>
          <dgm:hierBranch val="init"/>
        </dgm:presLayoutVars>
      </dgm:prSet>
      <dgm:spPr/>
    </dgm:pt>
    <dgm:pt modelId="{EDA3F046-7586-4777-99FB-2181BE1D5445}" type="pres">
      <dgm:prSet presAssocID="{2B23C257-ED17-49DF-92A4-04760F772437}" presName="rootComposite" presStyleCnt="0"/>
      <dgm:spPr/>
    </dgm:pt>
    <dgm:pt modelId="{E87C5627-2499-458E-AB9C-ACF7673BE9DF}" type="pres">
      <dgm:prSet presAssocID="{2B23C257-ED17-49DF-92A4-04760F772437}" presName="rootText" presStyleLbl="node2" presStyleIdx="0" presStyleCnt="3" custScaleX="142855" custScaleY="172113" custLinFactY="-10183" custLinFactNeighborX="3400" custLinFactNeighborY="-100000">
        <dgm:presLayoutVars>
          <dgm:chPref val="3"/>
        </dgm:presLayoutVars>
      </dgm:prSet>
      <dgm:spPr/>
      <dgm:t>
        <a:bodyPr/>
        <a:lstStyle/>
        <a:p>
          <a:endParaRPr lang="ru-RU"/>
        </a:p>
      </dgm:t>
    </dgm:pt>
    <dgm:pt modelId="{3715400E-A7A6-46A0-B830-BC2C0D85AC81}" type="pres">
      <dgm:prSet presAssocID="{2B23C257-ED17-49DF-92A4-04760F772437}" presName="rootConnector" presStyleLbl="node2" presStyleIdx="0" presStyleCnt="3"/>
      <dgm:spPr/>
      <dgm:t>
        <a:bodyPr/>
        <a:lstStyle/>
        <a:p>
          <a:endParaRPr lang="ru-RU"/>
        </a:p>
      </dgm:t>
    </dgm:pt>
    <dgm:pt modelId="{486B89AC-9400-42F6-A883-64CC77DB7FAA}" type="pres">
      <dgm:prSet presAssocID="{2B23C257-ED17-49DF-92A4-04760F772437}" presName="hierChild4" presStyleCnt="0"/>
      <dgm:spPr/>
    </dgm:pt>
    <dgm:pt modelId="{27C89507-4C03-4030-AEAE-C7F705642C97}" type="pres">
      <dgm:prSet presAssocID="{2B23C257-ED17-49DF-92A4-04760F772437}" presName="hierChild5" presStyleCnt="0"/>
      <dgm:spPr/>
    </dgm:pt>
    <dgm:pt modelId="{0AFC2978-55B3-4DF2-949D-BA8172C33A20}" type="pres">
      <dgm:prSet presAssocID="{A564AA4C-0D11-4EAC-9B85-5EBEF3225FA8}" presName="Name37" presStyleLbl="parChTrans1D2" presStyleIdx="1" presStyleCnt="3"/>
      <dgm:spPr/>
      <dgm:t>
        <a:bodyPr/>
        <a:lstStyle/>
        <a:p>
          <a:endParaRPr lang="ru-RU"/>
        </a:p>
      </dgm:t>
    </dgm:pt>
    <dgm:pt modelId="{C26EBE4B-2E47-42CD-81CD-A1911C206634}" type="pres">
      <dgm:prSet presAssocID="{C72C6CA0-928A-4130-9139-E68C58CADF4C}" presName="hierRoot2" presStyleCnt="0">
        <dgm:presLayoutVars>
          <dgm:hierBranch val="init"/>
        </dgm:presLayoutVars>
      </dgm:prSet>
      <dgm:spPr/>
    </dgm:pt>
    <dgm:pt modelId="{84120234-3BDC-4146-8FDC-180177A09068}" type="pres">
      <dgm:prSet presAssocID="{C72C6CA0-928A-4130-9139-E68C58CADF4C}" presName="rootComposite" presStyleCnt="0"/>
      <dgm:spPr/>
    </dgm:pt>
    <dgm:pt modelId="{08DBC7AC-D942-445C-9360-D94D0B891D58}" type="pres">
      <dgm:prSet presAssocID="{C72C6CA0-928A-4130-9139-E68C58CADF4C}" presName="rootText" presStyleLbl="node2" presStyleIdx="1" presStyleCnt="3" custAng="0" custScaleX="140713" custScaleY="164708" custLinFactY="-4198" custLinFactNeighborX="-879" custLinFactNeighborY="-100000">
        <dgm:presLayoutVars>
          <dgm:chPref val="3"/>
        </dgm:presLayoutVars>
      </dgm:prSet>
      <dgm:spPr/>
      <dgm:t>
        <a:bodyPr/>
        <a:lstStyle/>
        <a:p>
          <a:endParaRPr lang="ru-RU"/>
        </a:p>
      </dgm:t>
    </dgm:pt>
    <dgm:pt modelId="{907BE9CF-6D25-4B37-BA37-3E2E2FDBD1E6}" type="pres">
      <dgm:prSet presAssocID="{C72C6CA0-928A-4130-9139-E68C58CADF4C}" presName="rootConnector" presStyleLbl="node2" presStyleIdx="1" presStyleCnt="3"/>
      <dgm:spPr/>
      <dgm:t>
        <a:bodyPr/>
        <a:lstStyle/>
        <a:p>
          <a:endParaRPr lang="ru-RU"/>
        </a:p>
      </dgm:t>
    </dgm:pt>
    <dgm:pt modelId="{DB1B75ED-A496-4758-B5FE-95D4056255DD}" type="pres">
      <dgm:prSet presAssocID="{C72C6CA0-928A-4130-9139-E68C58CADF4C}" presName="hierChild4" presStyleCnt="0"/>
      <dgm:spPr/>
    </dgm:pt>
    <dgm:pt modelId="{A73DD660-CB7F-4D9B-9C15-8EFC8CA9C104}" type="pres">
      <dgm:prSet presAssocID="{C72C6CA0-928A-4130-9139-E68C58CADF4C}" presName="hierChild5" presStyleCnt="0"/>
      <dgm:spPr/>
    </dgm:pt>
    <dgm:pt modelId="{4E27A455-6E2A-472F-8386-13F50C15EC7A}" type="pres">
      <dgm:prSet presAssocID="{B1095DE1-6C96-46C2-87BF-79F4604DAF3B}" presName="Name37" presStyleLbl="parChTrans1D2" presStyleIdx="2" presStyleCnt="3"/>
      <dgm:spPr/>
      <dgm:t>
        <a:bodyPr/>
        <a:lstStyle/>
        <a:p>
          <a:endParaRPr lang="ru-RU"/>
        </a:p>
      </dgm:t>
    </dgm:pt>
    <dgm:pt modelId="{6E63473C-2482-4955-97AE-1294C5C5D492}" type="pres">
      <dgm:prSet presAssocID="{F806E6E7-3405-4A54-BFFA-E79AED5CEBBF}" presName="hierRoot2" presStyleCnt="0">
        <dgm:presLayoutVars>
          <dgm:hierBranch val="init"/>
        </dgm:presLayoutVars>
      </dgm:prSet>
      <dgm:spPr/>
    </dgm:pt>
    <dgm:pt modelId="{1DE1CB25-D53A-4334-8DD4-722C517DF2C9}" type="pres">
      <dgm:prSet presAssocID="{F806E6E7-3405-4A54-BFFA-E79AED5CEBBF}" presName="rootComposite" presStyleCnt="0"/>
      <dgm:spPr/>
    </dgm:pt>
    <dgm:pt modelId="{090A86DB-1328-4600-876E-7F04C5EA3952}" type="pres">
      <dgm:prSet presAssocID="{F806E6E7-3405-4A54-BFFA-E79AED5CEBBF}" presName="rootText" presStyleLbl="node2" presStyleIdx="2" presStyleCnt="3" custScaleX="140167" custScaleY="157684" custLinFactY="-11282" custLinFactNeighborX="-4431" custLinFactNeighborY="-100000">
        <dgm:presLayoutVars>
          <dgm:chPref val="3"/>
        </dgm:presLayoutVars>
      </dgm:prSet>
      <dgm:spPr/>
      <dgm:t>
        <a:bodyPr/>
        <a:lstStyle/>
        <a:p>
          <a:endParaRPr lang="ru-RU"/>
        </a:p>
      </dgm:t>
    </dgm:pt>
    <dgm:pt modelId="{1461731B-9686-4894-A97A-C071A880E3CD}" type="pres">
      <dgm:prSet presAssocID="{F806E6E7-3405-4A54-BFFA-E79AED5CEBBF}" presName="rootConnector" presStyleLbl="node2" presStyleIdx="2" presStyleCnt="3"/>
      <dgm:spPr/>
      <dgm:t>
        <a:bodyPr/>
        <a:lstStyle/>
        <a:p>
          <a:endParaRPr lang="ru-RU"/>
        </a:p>
      </dgm:t>
    </dgm:pt>
    <dgm:pt modelId="{320C86D1-4CCD-4C6C-BCD1-8494BE478138}" type="pres">
      <dgm:prSet presAssocID="{F806E6E7-3405-4A54-BFFA-E79AED5CEBBF}" presName="hierChild4" presStyleCnt="0"/>
      <dgm:spPr/>
    </dgm:pt>
    <dgm:pt modelId="{B79FA793-75E8-4EB4-A9AB-4F9357D9399B}" type="pres">
      <dgm:prSet presAssocID="{F806E6E7-3405-4A54-BFFA-E79AED5CEBBF}" presName="hierChild5" presStyleCnt="0"/>
      <dgm:spPr/>
    </dgm:pt>
    <dgm:pt modelId="{A359614B-26C3-4602-9384-7FB0E45C057A}" type="pres">
      <dgm:prSet presAssocID="{3938C5C9-866C-4748-B227-D0A96B76E4F4}" presName="hierChild3" presStyleCnt="0"/>
      <dgm:spPr/>
    </dgm:pt>
  </dgm:ptLst>
  <dgm:cxnLst>
    <dgm:cxn modelId="{84F77807-47B1-49F9-BD52-6CF8A5F94AB5}" type="presOf" srcId="{C72C6CA0-928A-4130-9139-E68C58CADF4C}" destId="{08DBC7AC-D942-445C-9360-D94D0B891D58}" srcOrd="0" destOrd="0" presId="urn:microsoft.com/office/officeart/2005/8/layout/orgChart1"/>
    <dgm:cxn modelId="{5DB766FF-F046-4D9D-9A3B-44D54FFF7F6D}" type="presOf" srcId="{3938C5C9-866C-4748-B227-D0A96B76E4F4}" destId="{3BA4F713-1F1B-49B8-AAF7-A265B88A9F80}" srcOrd="0" destOrd="0" presId="urn:microsoft.com/office/officeart/2005/8/layout/orgChart1"/>
    <dgm:cxn modelId="{31F8EBA0-2155-4955-B6CC-923B01391B61}" type="presOf" srcId="{B1095DE1-6C96-46C2-87BF-79F4604DAF3B}" destId="{4E27A455-6E2A-472F-8386-13F50C15EC7A}" srcOrd="0" destOrd="0" presId="urn:microsoft.com/office/officeart/2005/8/layout/orgChart1"/>
    <dgm:cxn modelId="{953C2F29-D724-4CA8-AE50-83AE52172684}" type="presOf" srcId="{A564AA4C-0D11-4EAC-9B85-5EBEF3225FA8}" destId="{0AFC2978-55B3-4DF2-949D-BA8172C33A20}" srcOrd="0" destOrd="0" presId="urn:microsoft.com/office/officeart/2005/8/layout/orgChart1"/>
    <dgm:cxn modelId="{22A0B367-80B4-409E-9358-857B55E7E189}" type="presOf" srcId="{2B23C257-ED17-49DF-92A4-04760F772437}" destId="{E87C5627-2499-458E-AB9C-ACF7673BE9DF}" srcOrd="0" destOrd="0" presId="urn:microsoft.com/office/officeart/2005/8/layout/orgChart1"/>
    <dgm:cxn modelId="{F8B191B4-16B4-449B-B66D-FA9E54ADF2F7}" srcId="{079E3F56-7384-4639-9BD8-589CE95A84B7}" destId="{3938C5C9-866C-4748-B227-D0A96B76E4F4}" srcOrd="0" destOrd="0" parTransId="{467974BD-F29F-45E9-9E64-1C58BA8EC67F}" sibTransId="{B74E985A-7BEB-47DD-A698-BC8505D2F45C}"/>
    <dgm:cxn modelId="{45CC2F46-9ABE-4544-B0BE-2844051889C1}" type="presOf" srcId="{586BB53A-9D8C-4BF7-BCED-8F1828C50296}" destId="{1ADC1752-FF61-4454-BB1E-6077F8A0275B}" srcOrd="0" destOrd="0" presId="urn:microsoft.com/office/officeart/2005/8/layout/orgChart1"/>
    <dgm:cxn modelId="{926C5E78-E9B8-43C2-B5F0-36DAA1949CD4}" type="presOf" srcId="{3938C5C9-866C-4748-B227-D0A96B76E4F4}" destId="{15F8AFCD-F061-456F-BB5D-32D05F319495}" srcOrd="1" destOrd="0" presId="urn:microsoft.com/office/officeart/2005/8/layout/orgChart1"/>
    <dgm:cxn modelId="{D479CBE5-7324-47B8-AD21-82653FD98DDE}" srcId="{3938C5C9-866C-4748-B227-D0A96B76E4F4}" destId="{F806E6E7-3405-4A54-BFFA-E79AED5CEBBF}" srcOrd="2" destOrd="0" parTransId="{B1095DE1-6C96-46C2-87BF-79F4604DAF3B}" sibTransId="{0BAA4383-E45A-4094-9901-A336619756FE}"/>
    <dgm:cxn modelId="{22155FF1-4DA3-4E8B-9B5E-9DA01917CF73}" srcId="{3938C5C9-866C-4748-B227-D0A96B76E4F4}" destId="{2B23C257-ED17-49DF-92A4-04760F772437}" srcOrd="0" destOrd="0" parTransId="{586BB53A-9D8C-4BF7-BCED-8F1828C50296}" sibTransId="{7FFDE840-98C4-4927-9FCE-5B81CD171E45}"/>
    <dgm:cxn modelId="{8DC99461-24AD-49C5-B71F-87700A21605A}" type="presOf" srcId="{F806E6E7-3405-4A54-BFFA-E79AED5CEBBF}" destId="{090A86DB-1328-4600-876E-7F04C5EA3952}" srcOrd="0" destOrd="0" presId="urn:microsoft.com/office/officeart/2005/8/layout/orgChart1"/>
    <dgm:cxn modelId="{BD043A49-24CE-4443-A2C4-3EB4962B2288}" type="presOf" srcId="{2B23C257-ED17-49DF-92A4-04760F772437}" destId="{3715400E-A7A6-46A0-B830-BC2C0D85AC81}" srcOrd="1" destOrd="0" presId="urn:microsoft.com/office/officeart/2005/8/layout/orgChart1"/>
    <dgm:cxn modelId="{EF987F9E-A427-4A11-A608-A5D3BF9FB634}" type="presOf" srcId="{079E3F56-7384-4639-9BD8-589CE95A84B7}" destId="{DB844E7B-3069-4CD8-B771-4B3CC7D81BCE}" srcOrd="0" destOrd="0" presId="urn:microsoft.com/office/officeart/2005/8/layout/orgChart1"/>
    <dgm:cxn modelId="{0DE63FA8-789F-4E37-9926-392E3D232E71}" srcId="{3938C5C9-866C-4748-B227-D0A96B76E4F4}" destId="{C72C6CA0-928A-4130-9139-E68C58CADF4C}" srcOrd="1" destOrd="0" parTransId="{A564AA4C-0D11-4EAC-9B85-5EBEF3225FA8}" sibTransId="{F08F441F-2F02-4BDD-BD1E-01F172AADEDF}"/>
    <dgm:cxn modelId="{4BEA446D-156F-421A-A317-FF4A08665706}" type="presOf" srcId="{F806E6E7-3405-4A54-BFFA-E79AED5CEBBF}" destId="{1461731B-9686-4894-A97A-C071A880E3CD}" srcOrd="1" destOrd="0" presId="urn:microsoft.com/office/officeart/2005/8/layout/orgChart1"/>
    <dgm:cxn modelId="{0CE0E502-8803-47E5-B83F-FFA08B8256BE}" type="presOf" srcId="{C72C6CA0-928A-4130-9139-E68C58CADF4C}" destId="{907BE9CF-6D25-4B37-BA37-3E2E2FDBD1E6}" srcOrd="1" destOrd="0" presId="urn:microsoft.com/office/officeart/2005/8/layout/orgChart1"/>
    <dgm:cxn modelId="{7ED31145-AD95-466C-A342-AFD8E961EF90}" type="presParOf" srcId="{DB844E7B-3069-4CD8-B771-4B3CC7D81BCE}" destId="{06810542-189E-4315-8FC8-402F9A4DB350}" srcOrd="0" destOrd="0" presId="urn:microsoft.com/office/officeart/2005/8/layout/orgChart1"/>
    <dgm:cxn modelId="{94ED9913-34B7-4573-8553-3C228546080A}" type="presParOf" srcId="{06810542-189E-4315-8FC8-402F9A4DB350}" destId="{1DC8A972-BCB1-480F-849E-F68D228683D1}" srcOrd="0" destOrd="0" presId="urn:microsoft.com/office/officeart/2005/8/layout/orgChart1"/>
    <dgm:cxn modelId="{B13486E5-3673-47DB-AA8A-40EF09FF5C9D}" type="presParOf" srcId="{1DC8A972-BCB1-480F-849E-F68D228683D1}" destId="{3BA4F713-1F1B-49B8-AAF7-A265B88A9F80}" srcOrd="0" destOrd="0" presId="urn:microsoft.com/office/officeart/2005/8/layout/orgChart1"/>
    <dgm:cxn modelId="{A3F1A5DD-D2D2-45D1-B8A0-4F9B182C6C5D}" type="presParOf" srcId="{1DC8A972-BCB1-480F-849E-F68D228683D1}" destId="{15F8AFCD-F061-456F-BB5D-32D05F319495}" srcOrd="1" destOrd="0" presId="urn:microsoft.com/office/officeart/2005/8/layout/orgChart1"/>
    <dgm:cxn modelId="{0EFBC301-F147-47F3-A6E1-AF38EEBD4AB1}" type="presParOf" srcId="{06810542-189E-4315-8FC8-402F9A4DB350}" destId="{82D66F90-EFE2-4CE7-9F56-BC9BF57E45D2}" srcOrd="1" destOrd="0" presId="urn:microsoft.com/office/officeart/2005/8/layout/orgChart1"/>
    <dgm:cxn modelId="{D9AC7758-D3F7-4081-9AFE-767CBB18898E}" type="presParOf" srcId="{82D66F90-EFE2-4CE7-9F56-BC9BF57E45D2}" destId="{1ADC1752-FF61-4454-BB1E-6077F8A0275B}" srcOrd="0" destOrd="0" presId="urn:microsoft.com/office/officeart/2005/8/layout/orgChart1"/>
    <dgm:cxn modelId="{CE41BC11-ED6F-408D-9063-C1AD3691A280}" type="presParOf" srcId="{82D66F90-EFE2-4CE7-9F56-BC9BF57E45D2}" destId="{39792CEA-75BF-4FC3-8A87-E2E29FCC4700}" srcOrd="1" destOrd="0" presId="urn:microsoft.com/office/officeart/2005/8/layout/orgChart1"/>
    <dgm:cxn modelId="{AC1B3E6C-0CAE-4DB6-9564-2DF67EC11C23}" type="presParOf" srcId="{39792CEA-75BF-4FC3-8A87-E2E29FCC4700}" destId="{EDA3F046-7586-4777-99FB-2181BE1D5445}" srcOrd="0" destOrd="0" presId="urn:microsoft.com/office/officeart/2005/8/layout/orgChart1"/>
    <dgm:cxn modelId="{2D54B066-6DEE-4531-94EA-B20092D0511E}" type="presParOf" srcId="{EDA3F046-7586-4777-99FB-2181BE1D5445}" destId="{E87C5627-2499-458E-AB9C-ACF7673BE9DF}" srcOrd="0" destOrd="0" presId="urn:microsoft.com/office/officeart/2005/8/layout/orgChart1"/>
    <dgm:cxn modelId="{BCCD4F3F-5934-4D36-8331-69A05169D7A5}" type="presParOf" srcId="{EDA3F046-7586-4777-99FB-2181BE1D5445}" destId="{3715400E-A7A6-46A0-B830-BC2C0D85AC81}" srcOrd="1" destOrd="0" presId="urn:microsoft.com/office/officeart/2005/8/layout/orgChart1"/>
    <dgm:cxn modelId="{C9FEE959-DCE4-46B8-928E-6816B9EAF0AD}" type="presParOf" srcId="{39792CEA-75BF-4FC3-8A87-E2E29FCC4700}" destId="{486B89AC-9400-42F6-A883-64CC77DB7FAA}" srcOrd="1" destOrd="0" presId="urn:microsoft.com/office/officeart/2005/8/layout/orgChart1"/>
    <dgm:cxn modelId="{965ACFF1-B1BE-4E7F-BBE9-A6E009FD9E5B}" type="presParOf" srcId="{39792CEA-75BF-4FC3-8A87-E2E29FCC4700}" destId="{27C89507-4C03-4030-AEAE-C7F705642C97}" srcOrd="2" destOrd="0" presId="urn:microsoft.com/office/officeart/2005/8/layout/orgChart1"/>
    <dgm:cxn modelId="{CF78DFF8-38EB-4619-8E79-109478B4A085}" type="presParOf" srcId="{82D66F90-EFE2-4CE7-9F56-BC9BF57E45D2}" destId="{0AFC2978-55B3-4DF2-949D-BA8172C33A20}" srcOrd="2" destOrd="0" presId="urn:microsoft.com/office/officeart/2005/8/layout/orgChart1"/>
    <dgm:cxn modelId="{CDE0A272-9517-4257-A684-C2F772CC5AB1}" type="presParOf" srcId="{82D66F90-EFE2-4CE7-9F56-BC9BF57E45D2}" destId="{C26EBE4B-2E47-42CD-81CD-A1911C206634}" srcOrd="3" destOrd="0" presId="urn:microsoft.com/office/officeart/2005/8/layout/orgChart1"/>
    <dgm:cxn modelId="{EE1C0DCD-3FDE-4CE5-8D7A-FFDC8AC7E1E9}" type="presParOf" srcId="{C26EBE4B-2E47-42CD-81CD-A1911C206634}" destId="{84120234-3BDC-4146-8FDC-180177A09068}" srcOrd="0" destOrd="0" presId="urn:microsoft.com/office/officeart/2005/8/layout/orgChart1"/>
    <dgm:cxn modelId="{1084D557-724A-4488-8433-AB3F9B118B0B}" type="presParOf" srcId="{84120234-3BDC-4146-8FDC-180177A09068}" destId="{08DBC7AC-D942-445C-9360-D94D0B891D58}" srcOrd="0" destOrd="0" presId="urn:microsoft.com/office/officeart/2005/8/layout/orgChart1"/>
    <dgm:cxn modelId="{7CA21589-EF27-4AF3-B918-6B33990C227B}" type="presParOf" srcId="{84120234-3BDC-4146-8FDC-180177A09068}" destId="{907BE9CF-6D25-4B37-BA37-3E2E2FDBD1E6}" srcOrd="1" destOrd="0" presId="urn:microsoft.com/office/officeart/2005/8/layout/orgChart1"/>
    <dgm:cxn modelId="{1D8E86CB-D37D-436A-953B-AA56C5219D40}" type="presParOf" srcId="{C26EBE4B-2E47-42CD-81CD-A1911C206634}" destId="{DB1B75ED-A496-4758-B5FE-95D4056255DD}" srcOrd="1" destOrd="0" presId="urn:microsoft.com/office/officeart/2005/8/layout/orgChart1"/>
    <dgm:cxn modelId="{A3E9C6B5-A31D-4068-B778-873E02B3945C}" type="presParOf" srcId="{C26EBE4B-2E47-42CD-81CD-A1911C206634}" destId="{A73DD660-CB7F-4D9B-9C15-8EFC8CA9C104}" srcOrd="2" destOrd="0" presId="urn:microsoft.com/office/officeart/2005/8/layout/orgChart1"/>
    <dgm:cxn modelId="{99134BAA-11C4-47F9-A84F-41BF9A048B43}" type="presParOf" srcId="{82D66F90-EFE2-4CE7-9F56-BC9BF57E45D2}" destId="{4E27A455-6E2A-472F-8386-13F50C15EC7A}" srcOrd="4" destOrd="0" presId="urn:microsoft.com/office/officeart/2005/8/layout/orgChart1"/>
    <dgm:cxn modelId="{048F1218-0652-4104-9FDA-42BABB9D827B}" type="presParOf" srcId="{82D66F90-EFE2-4CE7-9F56-BC9BF57E45D2}" destId="{6E63473C-2482-4955-97AE-1294C5C5D492}" srcOrd="5" destOrd="0" presId="urn:microsoft.com/office/officeart/2005/8/layout/orgChart1"/>
    <dgm:cxn modelId="{076AAB3E-B389-4531-ACE5-4583787A293B}" type="presParOf" srcId="{6E63473C-2482-4955-97AE-1294C5C5D492}" destId="{1DE1CB25-D53A-4334-8DD4-722C517DF2C9}" srcOrd="0" destOrd="0" presId="urn:microsoft.com/office/officeart/2005/8/layout/orgChart1"/>
    <dgm:cxn modelId="{A3976B5E-69EF-4C34-BF1A-F4FFEF865E67}" type="presParOf" srcId="{1DE1CB25-D53A-4334-8DD4-722C517DF2C9}" destId="{090A86DB-1328-4600-876E-7F04C5EA3952}" srcOrd="0" destOrd="0" presId="urn:microsoft.com/office/officeart/2005/8/layout/orgChart1"/>
    <dgm:cxn modelId="{FA32A488-FFCF-4A5D-94FF-E17BDD640AC0}" type="presParOf" srcId="{1DE1CB25-D53A-4334-8DD4-722C517DF2C9}" destId="{1461731B-9686-4894-A97A-C071A880E3CD}" srcOrd="1" destOrd="0" presId="urn:microsoft.com/office/officeart/2005/8/layout/orgChart1"/>
    <dgm:cxn modelId="{484FEFED-0E32-418E-9A10-52E156A589FD}" type="presParOf" srcId="{6E63473C-2482-4955-97AE-1294C5C5D492}" destId="{320C86D1-4CCD-4C6C-BCD1-8494BE478138}" srcOrd="1" destOrd="0" presId="urn:microsoft.com/office/officeart/2005/8/layout/orgChart1"/>
    <dgm:cxn modelId="{AEDA80E8-A23C-4AA6-BC82-679B2BBC7620}" type="presParOf" srcId="{6E63473C-2482-4955-97AE-1294C5C5D492}" destId="{B79FA793-75E8-4EB4-A9AB-4F9357D9399B}" srcOrd="2" destOrd="0" presId="urn:microsoft.com/office/officeart/2005/8/layout/orgChart1"/>
    <dgm:cxn modelId="{AC6C3ECC-C28D-41EE-B695-AE46CC46C275}" type="presParOf" srcId="{06810542-189E-4315-8FC8-402F9A4DB350}" destId="{A359614B-26C3-4602-9384-7FB0E45C05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41"/>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847" custLinFactNeighborY="-964"/>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0" custLinFactNeighborY="29670">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35601">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C2161EC9-3C08-4004-B5BA-BFA742F531DA}" type="presOf" srcId="{3AD2EF02-B5F9-4FEF-B7C2-9AC149B8D92A}" destId="{F4B0FF60-D52C-4276-98F7-E3C19D50F9DF}" srcOrd="0" destOrd="0" presId="urn:microsoft.com/office/officeart/2005/8/layout/process4"/>
    <dgm:cxn modelId="{DA3C6A35-D606-4965-9BF3-8EC7D4E80876}" type="presOf" srcId="{091E5520-C0DE-44B3-8C9B-059126DFA0E5}" destId="{F3422F89-CF12-493D-AA06-9270E99C9D36}"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3420C60E-F349-4967-BEE4-C08CF7F10370}" type="presOf" srcId="{93E3D1B6-50B6-41D9-BEAF-D779B84E4A87}" destId="{5A6EF1EA-5C6C-489E-9961-1364E9D136B3}" srcOrd="0" destOrd="0" presId="urn:microsoft.com/office/officeart/2005/8/layout/process4"/>
    <dgm:cxn modelId="{D8C28C38-E6AF-4513-AA87-B5056B72A7AA}" type="presOf" srcId="{EE9B87D8-59BF-446F-9F57-1C6026D1F017}" destId="{0425A4AB-5A0F-47F1-9401-20008695BC85}"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A08153E9-49B9-4D0E-9AC9-242C83A66DE8}" type="presOf" srcId="{045C8A85-50E1-43AD-928D-09257FFEF63A}" destId="{41FF585B-8EA3-4E4D-83AC-8812437BE154}" srcOrd="0" destOrd="0" presId="urn:microsoft.com/office/officeart/2005/8/layout/process4"/>
    <dgm:cxn modelId="{9C55E16B-AB3E-428C-BC8E-B02F36237DA1}" type="presOf" srcId="{6454E6D3-9798-41B8-BC6A-B75000A0AA72}" destId="{D4B77845-9309-4727-9212-2037054987BE}" srcOrd="0" destOrd="0" presId="urn:microsoft.com/office/officeart/2005/8/layout/process4"/>
    <dgm:cxn modelId="{F1226940-A469-497E-882B-2B849465E152}" type="presOf" srcId="{245A1B8C-0A83-438D-92D5-8633E1BE26BB}" destId="{15712139-693E-4646-9A5C-CBE4A43B6760}" srcOrd="0" destOrd="0" presId="urn:microsoft.com/office/officeart/2005/8/layout/process4"/>
    <dgm:cxn modelId="{9ECE5964-3B92-4E6A-A828-3B72914A1973}" type="presOf" srcId="{091E5520-C0DE-44B3-8C9B-059126DFA0E5}" destId="{C66A86B6-DDD3-43E5-A766-D6C99A3E7E74}" srcOrd="1" destOrd="0" presId="urn:microsoft.com/office/officeart/2005/8/layout/process4"/>
    <dgm:cxn modelId="{CC11B928-D9DB-4B1D-AC7C-E6BA970069B4}"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0EF3135-CF6B-40B7-8071-A4247CFA9A07}" type="presParOf" srcId="{5A6EF1EA-5C6C-489E-9961-1364E9D136B3}" destId="{1214803B-6DA6-408C-BDAF-86CA5457B20E}" srcOrd="0" destOrd="0" presId="urn:microsoft.com/office/officeart/2005/8/layout/process4"/>
    <dgm:cxn modelId="{23A41355-380B-4854-BC10-0F50676C5E0E}" type="presParOf" srcId="{1214803B-6DA6-408C-BDAF-86CA5457B20E}" destId="{D4B77845-9309-4727-9212-2037054987BE}" srcOrd="0" destOrd="0" presId="urn:microsoft.com/office/officeart/2005/8/layout/process4"/>
    <dgm:cxn modelId="{1C081A86-86B7-48CD-B6E0-86792F0E20B5}" type="presParOf" srcId="{1214803B-6DA6-408C-BDAF-86CA5457B20E}" destId="{C8AAFE37-FC5E-476A-9C02-EF78A1E242F5}" srcOrd="1" destOrd="0" presId="urn:microsoft.com/office/officeart/2005/8/layout/process4"/>
    <dgm:cxn modelId="{06EAFE58-7562-4DB5-B172-0F782658661B}" type="presParOf" srcId="{1214803B-6DA6-408C-BDAF-86CA5457B20E}" destId="{BFCFA7BE-8EDB-4504-8283-2E6C5E0D35C5}" srcOrd="2" destOrd="0" presId="urn:microsoft.com/office/officeart/2005/8/layout/process4"/>
    <dgm:cxn modelId="{A26FEBD4-349A-4D81-B644-BB4EB33B2853}" type="presParOf" srcId="{BFCFA7BE-8EDB-4504-8283-2E6C5E0D35C5}" destId="{0425A4AB-5A0F-47F1-9401-20008695BC85}" srcOrd="0" destOrd="0" presId="urn:microsoft.com/office/officeart/2005/8/layout/process4"/>
    <dgm:cxn modelId="{B9622934-20FC-4148-944D-571F1EBBADE2}" type="presParOf" srcId="{BFCFA7BE-8EDB-4504-8283-2E6C5E0D35C5}" destId="{15712139-693E-4646-9A5C-CBE4A43B6760}" srcOrd="1" destOrd="0" presId="urn:microsoft.com/office/officeart/2005/8/layout/process4"/>
    <dgm:cxn modelId="{0B8FEAC3-E980-4A72-A688-8EF162E0D437}" type="presParOf" srcId="{5A6EF1EA-5C6C-489E-9961-1364E9D136B3}" destId="{5DFF6B22-10A5-4F09-877A-C84370401AFA}" srcOrd="1" destOrd="0" presId="urn:microsoft.com/office/officeart/2005/8/layout/process4"/>
    <dgm:cxn modelId="{FEE48E41-8740-48AD-842F-31377AA317DF}" type="presParOf" srcId="{5A6EF1EA-5C6C-489E-9961-1364E9D136B3}" destId="{85B22235-0618-4EEC-9851-A3ABB039BB6A}" srcOrd="2" destOrd="0" presId="urn:microsoft.com/office/officeart/2005/8/layout/process4"/>
    <dgm:cxn modelId="{158F1908-B39F-4F37-9BB0-56E8962D9123}" type="presParOf" srcId="{85B22235-0618-4EEC-9851-A3ABB039BB6A}" destId="{F3422F89-CF12-493D-AA06-9270E99C9D36}" srcOrd="0" destOrd="0" presId="urn:microsoft.com/office/officeart/2005/8/layout/process4"/>
    <dgm:cxn modelId="{FE64EF30-9E1A-4E2A-9134-CEDCC3A6D3C2}" type="presParOf" srcId="{85B22235-0618-4EEC-9851-A3ABB039BB6A}" destId="{C66A86B6-DDD3-43E5-A766-D6C99A3E7E74}" srcOrd="1" destOrd="0" presId="urn:microsoft.com/office/officeart/2005/8/layout/process4"/>
    <dgm:cxn modelId="{4E64EE99-DF16-46C1-AF49-26481BF0D18D}" type="presParOf" srcId="{85B22235-0618-4EEC-9851-A3ABB039BB6A}" destId="{43A9EC5C-7EEB-4CCC-AEA3-4BEC9E703421}" srcOrd="2" destOrd="0" presId="urn:microsoft.com/office/officeart/2005/8/layout/process4"/>
    <dgm:cxn modelId="{388DABFC-9B6B-479A-A247-FBC1586FAE5E}" type="presParOf" srcId="{43A9EC5C-7EEB-4CCC-AEA3-4BEC9E703421}" destId="{41FF585B-8EA3-4E4D-83AC-8812437BE154}" srcOrd="0" destOrd="0" presId="urn:microsoft.com/office/officeart/2005/8/layout/process4"/>
    <dgm:cxn modelId="{8CA023C0-DA59-49E6-A93E-A8F62DAE9475}"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Ожидаемые    конечные    результаты    реализации программы               </a:t>
          </a:r>
          <a:endParaRPr lang="ru-RU" sz="36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Цель программы</a:t>
          </a:r>
          <a:endParaRPr lang="ru-RU" sz="36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Ожидаемые    конечные    результаты    реализации программы               </a:t>
          </a:r>
          <a:endParaRPr lang="ru-RU" sz="33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35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a:t>
          </a:r>
          <a:r>
            <a:rPr lang="ru-RU" sz="2400" kern="1200" dirty="0" smtClean="0"/>
            <a:t>7 </a:t>
          </a:r>
          <a:r>
            <a:rPr lang="ru-RU" sz="2400" kern="1200" dirty="0" smtClean="0"/>
            <a:t>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Цель программы</a:t>
          </a:r>
          <a:endParaRPr lang="ru-RU" sz="33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Ожидаемые    конечные    результаты    реализации программы               </a:t>
          </a:r>
          <a:endParaRPr lang="ru-RU" sz="33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Цель программы</a:t>
          </a:r>
          <a:endParaRPr lang="ru-RU" sz="33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Ожидаемые    конечные    результаты    реализации программы               </a:t>
          </a:r>
          <a:endParaRPr lang="ru-RU" sz="20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Цель программы</a:t>
          </a:r>
          <a:endParaRPr lang="ru-RU" sz="20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790740"/>
          <a:ext cx="8496944" cy="305886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smtClean="0"/>
            <a:t>Ожидаемые    конечные    результаты    реализации программы               </a:t>
          </a:r>
          <a:endParaRPr lang="ru-RU" sz="2700" kern="1200" dirty="0"/>
        </a:p>
      </dsp:txBody>
      <dsp:txXfrm>
        <a:off x="0" y="1790740"/>
        <a:ext cx="8496944" cy="1651786"/>
      </dsp:txXfrm>
    </dsp:sp>
    <dsp:sp modelId="{0DF2EA5F-1D72-474B-8A1E-2A786403A084}">
      <dsp:nvSpPr>
        <dsp:cNvPr id="0" name=""/>
        <dsp:cNvSpPr/>
      </dsp:nvSpPr>
      <dsp:spPr>
        <a:xfrm>
          <a:off x="0" y="3028050"/>
          <a:ext cx="8496944" cy="25331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ru-RU" sz="1400" kern="1200" dirty="0" smtClean="0"/>
            <a:t>- охват молодежи, привлеченной к мероприятиям в сфере  молодежной политики к 2025 году – 72%</a:t>
          </a:r>
          <a:endParaRPr lang="ru-RU" sz="1400" kern="1200" dirty="0" smtClean="0"/>
        </a:p>
        <a:p>
          <a:pPr lvl="0" algn="just" defTabSz="622300">
            <a:lnSpc>
              <a:spcPct val="90000"/>
            </a:lnSpc>
            <a:spcBef>
              <a:spcPct val="0"/>
            </a:spcBef>
            <a:spcAft>
              <a:spcPct val="35000"/>
            </a:spcAft>
          </a:pPr>
          <a:r>
            <a:rPr lang="ru-RU" sz="1400" kern="1200" dirty="0" smtClean="0"/>
            <a:t>- </a:t>
          </a:r>
          <a:r>
            <a:rPr lang="ru-RU" sz="1400" kern="1200" dirty="0" smtClean="0"/>
            <a:t>работа клуба молодых семей на постоянной основе;</a:t>
          </a:r>
        </a:p>
        <a:p>
          <a:pPr lvl="0" algn="just" defTabSz="622300">
            <a:lnSpc>
              <a:spcPct val="90000"/>
            </a:lnSpc>
            <a:spcBef>
              <a:spcPct val="0"/>
            </a:spcBef>
            <a:spcAft>
              <a:spcPct val="35000"/>
            </a:spcAft>
          </a:pPr>
          <a:r>
            <a:rPr lang="ru-RU" sz="1400" kern="1200" dirty="0" smtClean="0"/>
            <a:t>- увеличение количества молодежи участвующей в волонтерской деятельности на постоянной основе до </a:t>
          </a:r>
          <a:r>
            <a:rPr lang="ru-RU" sz="1400" kern="1200" dirty="0" smtClean="0"/>
            <a:t>42 </a:t>
          </a:r>
          <a:r>
            <a:rPr lang="ru-RU" sz="1400" kern="1200" dirty="0" smtClean="0"/>
            <a:t>человек;</a:t>
          </a:r>
        </a:p>
        <a:p>
          <a:pPr lvl="0" algn="just" defTabSz="622300">
            <a:lnSpc>
              <a:spcPct val="90000"/>
            </a:lnSpc>
            <a:spcBef>
              <a:spcPct val="0"/>
            </a:spcBef>
            <a:spcAft>
              <a:spcPct val="35000"/>
            </a:spcAft>
          </a:pPr>
          <a:r>
            <a:rPr lang="ru-RU" sz="1400" kern="1200" dirty="0" smtClean="0"/>
            <a:t>- увеличение доли молодежи, занимающейся в организованных группах </a:t>
          </a:r>
        </a:p>
        <a:p>
          <a:pPr lvl="0" algn="just" defTabSz="622300">
            <a:lnSpc>
              <a:spcPct val="90000"/>
            </a:lnSpc>
            <a:spcBef>
              <a:spcPct val="0"/>
            </a:spcBef>
            <a:spcAft>
              <a:spcPct val="35000"/>
            </a:spcAft>
          </a:pPr>
          <a:r>
            <a:rPr lang="ru-RU" sz="1400" kern="1200" dirty="0" smtClean="0"/>
            <a:t>(отрядах, классах) по гражданско - патриотическому воспитанию до </a:t>
          </a:r>
          <a:r>
            <a:rPr lang="ru-RU" sz="1400" kern="1200" dirty="0" smtClean="0"/>
            <a:t>30 </a:t>
          </a:r>
          <a:r>
            <a:rPr lang="ru-RU" sz="1400" kern="1200" dirty="0" smtClean="0"/>
            <a:t>человек; </a:t>
          </a:r>
        </a:p>
        <a:p>
          <a:pPr lvl="0" algn="just" defTabSz="622300">
            <a:lnSpc>
              <a:spcPct val="90000"/>
            </a:lnSpc>
            <a:spcBef>
              <a:spcPct val="0"/>
            </a:spcBef>
            <a:spcAft>
              <a:spcPct val="35000"/>
            </a:spcAft>
          </a:pPr>
          <a:r>
            <a:rPr lang="ru-RU" sz="1400" kern="1200" dirty="0" smtClean="0"/>
            <a:t>- увеличение количества временно трудоустроенной молодежи в возрасте от 14 до 17 лет до </a:t>
          </a:r>
          <a:r>
            <a:rPr lang="ru-RU" sz="1400" kern="1200" dirty="0" smtClean="0"/>
            <a:t>470 </a:t>
          </a:r>
          <a:r>
            <a:rPr lang="ru-RU" sz="1400" kern="1200" dirty="0" smtClean="0"/>
            <a:t>человек в год.</a:t>
          </a:r>
        </a:p>
        <a:p>
          <a:pPr lvl="0" algn="just" defTabSz="622300">
            <a:lnSpc>
              <a:spcPct val="90000"/>
            </a:lnSpc>
            <a:spcBef>
              <a:spcPct val="0"/>
            </a:spcBef>
            <a:spcAft>
              <a:spcPct val="35000"/>
            </a:spcAft>
          </a:pPr>
          <a:r>
            <a:rPr lang="ru-RU" sz="1400" kern="1200"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kern="1200" dirty="0">
            <a:latin typeface="Arial" pitchFamily="34" charset="0"/>
            <a:cs typeface="Arial" pitchFamily="34" charset="0"/>
          </a:endParaRPr>
        </a:p>
      </dsp:txBody>
      <dsp:txXfrm>
        <a:off x="0" y="3028050"/>
        <a:ext cx="8496944" cy="2533105"/>
      </dsp:txXfrm>
    </dsp:sp>
    <dsp:sp modelId="{C66A86B6-DDD3-43E5-A766-D6C99A3E7E74}">
      <dsp:nvSpPr>
        <dsp:cNvPr id="0" name=""/>
        <dsp:cNvSpPr/>
      </dsp:nvSpPr>
      <dsp:spPr>
        <a:xfrm rot="10800000">
          <a:off x="0" y="26048"/>
          <a:ext cx="8496944" cy="2241474"/>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smtClean="0"/>
            <a:t>Цель программы</a:t>
          </a:r>
          <a:endParaRPr lang="ru-RU" sz="2700" kern="1200" dirty="0"/>
        </a:p>
      </dsp:txBody>
      <dsp:txXfrm rot="-10800000">
        <a:off x="0" y="26048"/>
        <a:ext cx="8496944" cy="786757"/>
      </dsp:txXfrm>
    </dsp:sp>
    <dsp:sp modelId="{41FF585B-8EA3-4E4D-83AC-8812437BE154}">
      <dsp:nvSpPr>
        <dsp:cNvPr id="0" name=""/>
        <dsp:cNvSpPr/>
      </dsp:nvSpPr>
      <dsp:spPr>
        <a:xfrm>
          <a:off x="0" y="591216"/>
          <a:ext cx="8496944" cy="9922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591216"/>
        <a:ext cx="8496944" cy="992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35689"/>
          <a:ext cx="8496944" cy="292089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Ожидаемые    конечные    результаты    реализации программы               </a:t>
          </a:r>
          <a:endParaRPr lang="ru-RU" sz="2800" kern="1200" dirty="0"/>
        </a:p>
      </dsp:txBody>
      <dsp:txXfrm>
        <a:off x="0" y="2335689"/>
        <a:ext cx="8496944" cy="1577283"/>
      </dsp:txXfrm>
    </dsp:sp>
    <dsp:sp modelId="{0DF2EA5F-1D72-474B-8A1E-2A786403A084}">
      <dsp:nvSpPr>
        <dsp:cNvPr id="0" name=""/>
        <dsp:cNvSpPr/>
      </dsp:nvSpPr>
      <dsp:spPr>
        <a:xfrm>
          <a:off x="0" y="4108142"/>
          <a:ext cx="8496944" cy="9562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-95%</a:t>
          </a:r>
          <a:endParaRPr lang="ru-RU" sz="1800" b="1" kern="1200" dirty="0"/>
        </a:p>
      </dsp:txBody>
      <dsp:txXfrm>
        <a:off x="0" y="4108142"/>
        <a:ext cx="8496944" cy="956221"/>
      </dsp:txXfrm>
    </dsp:sp>
    <dsp:sp modelId="{C66A86B6-DDD3-43E5-A766-D6C99A3E7E74}">
      <dsp:nvSpPr>
        <dsp:cNvPr id="0" name=""/>
        <dsp:cNvSpPr/>
      </dsp:nvSpPr>
      <dsp:spPr>
        <a:xfrm rot="10800000">
          <a:off x="0" y="24910"/>
          <a:ext cx="8496944" cy="2376940"/>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4910"/>
        <a:ext cx="8496944" cy="834305"/>
      </dsp:txXfrm>
    </dsp:sp>
    <dsp:sp modelId="{41FF585B-8EA3-4E4D-83AC-8812437BE154}">
      <dsp:nvSpPr>
        <dsp:cNvPr id="0" name=""/>
        <dsp:cNvSpPr/>
      </dsp:nvSpPr>
      <dsp:spPr>
        <a:xfrm>
          <a:off x="0" y="924967"/>
          <a:ext cx="8496944" cy="9474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924967"/>
        <a:ext cx="8496944" cy="947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Бюджетном послании Президента Российской Федерации</a:t>
          </a:r>
          <a:endParaRPr lang="ru-RU" sz="16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Прогнозе социально-экономического развития поселка Боровский</a:t>
          </a:r>
          <a:endParaRPr lang="ru-RU" sz="16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Муниципальных программах поселка Боровский</a:t>
          </a:r>
          <a:endParaRPr lang="ru-RU" sz="16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0,15 % от кадастровой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2 %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ru-RU" sz="6100" kern="1200" dirty="0" smtClean="0"/>
            <a:t>Расходы бюджета</a:t>
          </a:r>
          <a:endParaRPr lang="ru-RU" sz="61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8" cy="61926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1642"/>
          <a:ext cx="7885378" cy="44393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6815" y="643313"/>
        <a:ext cx="7842036" cy="400589"/>
      </dsp:txXfrm>
    </dsp:sp>
    <dsp:sp modelId="{DAF86DAB-7CD3-4BC9-8A0C-BBE87582B9D8}">
      <dsp:nvSpPr>
        <dsp:cNvPr id="0" name=""/>
        <dsp:cNvSpPr/>
      </dsp:nvSpPr>
      <dsp:spPr>
        <a:xfrm>
          <a:off x="1022054" y="1190304"/>
          <a:ext cx="7971559" cy="5695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9856" y="1218106"/>
        <a:ext cx="7915955" cy="513916"/>
      </dsp:txXfrm>
    </dsp:sp>
    <dsp:sp modelId="{30A5ADDA-2DC0-402B-B660-9D5AB610F0C0}">
      <dsp:nvSpPr>
        <dsp:cNvPr id="0" name=""/>
        <dsp:cNvSpPr/>
      </dsp:nvSpPr>
      <dsp:spPr>
        <a:xfrm>
          <a:off x="1043609" y="1925844"/>
          <a:ext cx="7928448" cy="8684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86005" y="1968240"/>
        <a:ext cx="7843656" cy="783692"/>
      </dsp:txXfrm>
    </dsp:sp>
    <dsp:sp modelId="{06D23EE5-40F9-459F-8909-3D4AF5485320}">
      <dsp:nvSpPr>
        <dsp:cNvPr id="0" name=""/>
        <dsp:cNvSpPr/>
      </dsp:nvSpPr>
      <dsp:spPr>
        <a:xfrm>
          <a:off x="932291" y="3107175"/>
          <a:ext cx="7927523" cy="16052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1010653" y="3185537"/>
        <a:ext cx="7770799" cy="1448519"/>
      </dsp:txXfrm>
    </dsp:sp>
    <dsp:sp modelId="{CFA6A1FB-7FEB-4E70-8DC1-AB03EE7EBA27}">
      <dsp:nvSpPr>
        <dsp:cNvPr id="0" name=""/>
        <dsp:cNvSpPr/>
      </dsp:nvSpPr>
      <dsp:spPr>
        <a:xfrm>
          <a:off x="1043609" y="5006124"/>
          <a:ext cx="7885378" cy="83856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84545" y="5047060"/>
        <a:ext cx="7803506" cy="756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A455-6E2A-472F-8386-13F50C15EC7A}">
      <dsp:nvSpPr>
        <dsp:cNvPr id="0" name=""/>
        <dsp:cNvSpPr/>
      </dsp:nvSpPr>
      <dsp:spPr>
        <a:xfrm>
          <a:off x="4626260" y="1311914"/>
          <a:ext cx="3143342" cy="209300"/>
        </a:xfrm>
        <a:custGeom>
          <a:avLst/>
          <a:gdLst/>
          <a:ahLst/>
          <a:cxnLst/>
          <a:rect l="0" t="0" r="0" b="0"/>
          <a:pathLst>
            <a:path>
              <a:moveTo>
                <a:pt x="0" y="0"/>
              </a:moveTo>
              <a:lnTo>
                <a:pt x="0" y="873"/>
              </a:lnTo>
              <a:lnTo>
                <a:pt x="3143342" y="873"/>
              </a:lnTo>
              <a:lnTo>
                <a:pt x="3143342" y="209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978-55B3-4DF2-949D-BA8172C33A20}">
      <dsp:nvSpPr>
        <dsp:cNvPr id="0" name=""/>
        <dsp:cNvSpPr/>
      </dsp:nvSpPr>
      <dsp:spPr>
        <a:xfrm>
          <a:off x="4580540" y="1311914"/>
          <a:ext cx="91440" cy="279610"/>
        </a:xfrm>
        <a:custGeom>
          <a:avLst/>
          <a:gdLst/>
          <a:ahLst/>
          <a:cxnLst/>
          <a:rect l="0" t="0" r="0" b="0"/>
          <a:pathLst>
            <a:path>
              <a:moveTo>
                <a:pt x="45720" y="0"/>
              </a:moveTo>
              <a:lnTo>
                <a:pt x="45720" y="71182"/>
              </a:lnTo>
              <a:lnTo>
                <a:pt x="54950" y="71182"/>
              </a:lnTo>
              <a:lnTo>
                <a:pt x="54950" y="27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C1752-FF61-4454-BB1E-6077F8A0275B}">
      <dsp:nvSpPr>
        <dsp:cNvPr id="0" name=""/>
        <dsp:cNvSpPr/>
      </dsp:nvSpPr>
      <dsp:spPr>
        <a:xfrm>
          <a:off x="1489130" y="1311914"/>
          <a:ext cx="3137129" cy="220208"/>
        </a:xfrm>
        <a:custGeom>
          <a:avLst/>
          <a:gdLst/>
          <a:ahLst/>
          <a:cxnLst/>
          <a:rect l="0" t="0" r="0" b="0"/>
          <a:pathLst>
            <a:path>
              <a:moveTo>
                <a:pt x="3137129" y="0"/>
              </a:moveTo>
              <a:lnTo>
                <a:pt x="3137129" y="11781"/>
              </a:lnTo>
              <a:lnTo>
                <a:pt x="0" y="11781"/>
              </a:lnTo>
              <a:lnTo>
                <a:pt x="0" y="2202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4F713-1F1B-49B8-AAF7-A265B88A9F80}">
      <dsp:nvSpPr>
        <dsp:cNvPr id="0" name=""/>
        <dsp:cNvSpPr/>
      </dsp:nvSpPr>
      <dsp:spPr>
        <a:xfrm>
          <a:off x="900879" y="97716"/>
          <a:ext cx="7450761" cy="1214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kern="1200" dirty="0">
            <a:latin typeface="Arial Black" panose="020B0A04020102020204" pitchFamily="34" charset="0"/>
          </a:endParaRPr>
        </a:p>
      </dsp:txBody>
      <dsp:txXfrm>
        <a:off x="900879" y="97716"/>
        <a:ext cx="7450761" cy="1214198"/>
      </dsp:txXfrm>
    </dsp:sp>
    <dsp:sp modelId="{E87C5627-2499-458E-AB9C-ACF7673BE9DF}">
      <dsp:nvSpPr>
        <dsp:cNvPr id="0" name=""/>
        <dsp:cNvSpPr/>
      </dsp:nvSpPr>
      <dsp:spPr>
        <a:xfrm>
          <a:off x="71278" y="1532123"/>
          <a:ext cx="2835703" cy="17082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НАЛОГОВЫЕ ДОХОДЫ </a:t>
          </a:r>
        </a:p>
        <a:p>
          <a:pPr lvl="0" algn="ctr" defTabSz="488950">
            <a:lnSpc>
              <a:spcPct val="90000"/>
            </a:lnSpc>
            <a:spcBef>
              <a:spcPct val="0"/>
            </a:spcBef>
            <a:spcAft>
              <a:spcPct val="35000"/>
            </a:spcAft>
          </a:pPr>
          <a:r>
            <a:rPr lang="ru-RU" sz="1100" kern="12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kern="1200" dirty="0">
            <a:latin typeface="Arial Black" panose="020B0A04020102020204" pitchFamily="34" charset="0"/>
          </a:endParaRPr>
        </a:p>
      </dsp:txBody>
      <dsp:txXfrm>
        <a:off x="71278" y="1532123"/>
        <a:ext cx="2835703" cy="1708240"/>
      </dsp:txXfrm>
    </dsp:sp>
    <dsp:sp modelId="{08DBC7AC-D942-445C-9360-D94D0B891D58}">
      <dsp:nvSpPr>
        <dsp:cNvPr id="0" name=""/>
        <dsp:cNvSpPr/>
      </dsp:nvSpPr>
      <dsp:spPr>
        <a:xfrm>
          <a:off x="3238898" y="1591524"/>
          <a:ext cx="2793184" cy="1634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НЕНАЛОГОВЫЕ ДОХОДЫ</a:t>
          </a:r>
        </a:p>
        <a:p>
          <a:pPr lvl="0" algn="ctr" defTabSz="488950">
            <a:lnSpc>
              <a:spcPct val="90000"/>
            </a:lnSpc>
            <a:spcBef>
              <a:spcPct val="0"/>
            </a:spcBef>
            <a:spcAft>
              <a:spcPct val="35000"/>
            </a:spcAft>
          </a:pPr>
          <a:r>
            <a:rPr lang="ru-RU" sz="1100" kern="12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kern="1200" dirty="0">
            <a:latin typeface="Arial Black" panose="020B0A04020102020204" pitchFamily="34" charset="0"/>
          </a:endParaRPr>
        </a:p>
      </dsp:txBody>
      <dsp:txXfrm>
        <a:off x="3238898" y="1591524"/>
        <a:ext cx="2793184" cy="1634745"/>
      </dsp:txXfrm>
    </dsp:sp>
    <dsp:sp modelId="{090A86DB-1328-4600-876E-7F04C5EA3952}">
      <dsp:nvSpPr>
        <dsp:cNvPr id="0" name=""/>
        <dsp:cNvSpPr/>
      </dsp:nvSpPr>
      <dsp:spPr>
        <a:xfrm>
          <a:off x="6378429" y="1521215"/>
          <a:ext cx="2782346" cy="15650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БЕЗВОЗМЕЗДНЫЕПОСТУПЛЕНИЯ</a:t>
          </a:r>
        </a:p>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kern="1200" dirty="0">
            <a:solidFill>
              <a:schemeClr val="bg1"/>
            </a:solidFill>
            <a:latin typeface="Arial Black" panose="020B0A04020102020204" pitchFamily="34" charset="0"/>
          </a:endParaRPr>
        </a:p>
      </dsp:txBody>
      <dsp:txXfrm>
        <a:off x="6378429" y="1521215"/>
        <a:ext cx="2782346" cy="156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18447"/>
          <a:ext cx="8712967" cy="32227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ru-RU" sz="3000" kern="1200" dirty="0" smtClean="0"/>
            <a:t>Ожидаемые    конечные    результаты    реализации программы               </a:t>
          </a:r>
          <a:endParaRPr lang="ru-RU" sz="3000" kern="1200" dirty="0"/>
        </a:p>
      </dsp:txBody>
      <dsp:txXfrm>
        <a:off x="0" y="2418447"/>
        <a:ext cx="8712967" cy="1740297"/>
      </dsp:txXfrm>
    </dsp:sp>
    <dsp:sp modelId="{0425A4AB-5A0F-47F1-9401-20008695BC85}">
      <dsp:nvSpPr>
        <dsp:cNvPr id="0" name=""/>
        <dsp:cNvSpPr/>
      </dsp:nvSpPr>
      <dsp:spPr>
        <a:xfrm>
          <a:off x="1140" y="4092967"/>
          <a:ext cx="6126304" cy="14824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40" y="4092967"/>
        <a:ext cx="6126304" cy="1482475"/>
      </dsp:txXfrm>
    </dsp:sp>
    <dsp:sp modelId="{15712139-693E-4646-9A5C-CBE4A43B6760}">
      <dsp:nvSpPr>
        <dsp:cNvPr id="0" name=""/>
        <dsp:cNvSpPr/>
      </dsp:nvSpPr>
      <dsp:spPr>
        <a:xfrm>
          <a:off x="6127445" y="4092967"/>
          <a:ext cx="2584381" cy="14824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информированности населения муниципального образования о работе органов местного самоуправления</a:t>
          </a:r>
          <a:endParaRPr lang="ru-RU" sz="1400" b="1" kern="1200" dirty="0"/>
        </a:p>
      </dsp:txBody>
      <dsp:txXfrm>
        <a:off x="6127445" y="4092967"/>
        <a:ext cx="2584381" cy="1482475"/>
      </dsp:txXfrm>
    </dsp:sp>
    <dsp:sp modelId="{C66A86B6-DDD3-43E5-A766-D6C99A3E7E74}">
      <dsp:nvSpPr>
        <dsp:cNvPr id="0" name=""/>
        <dsp:cNvSpPr/>
      </dsp:nvSpPr>
      <dsp:spPr>
        <a:xfrm rot="10800000">
          <a:off x="0" y="0"/>
          <a:ext cx="8712967" cy="246413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ru-RU" sz="3000" kern="1200" dirty="0" smtClean="0"/>
            <a:t>Цели программы</a:t>
          </a:r>
          <a:endParaRPr lang="ru-RU" sz="3000" kern="1200" dirty="0"/>
        </a:p>
      </dsp:txBody>
      <dsp:txXfrm rot="-10800000">
        <a:off x="0" y="0"/>
        <a:ext cx="8712967" cy="864911"/>
      </dsp:txXfrm>
    </dsp:sp>
    <dsp:sp modelId="{41FF585B-8EA3-4E4D-83AC-8812437BE154}">
      <dsp:nvSpPr>
        <dsp:cNvPr id="0" name=""/>
        <dsp:cNvSpPr/>
      </dsp:nvSpPr>
      <dsp:spPr>
        <a:xfrm>
          <a:off x="0" y="1152898"/>
          <a:ext cx="4356483" cy="10453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0" y="1152898"/>
        <a:ext cx="4356483" cy="1045394"/>
      </dsp:txXfrm>
    </dsp:sp>
    <dsp:sp modelId="{F4B0FF60-D52C-4276-98F7-E3C19D50F9DF}">
      <dsp:nvSpPr>
        <dsp:cNvPr id="0" name=""/>
        <dsp:cNvSpPr/>
      </dsp:nvSpPr>
      <dsp:spPr>
        <a:xfrm>
          <a:off x="4356483" y="1223450"/>
          <a:ext cx="4356483" cy="1080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356483" y="1223450"/>
        <a:ext cx="4356483" cy="10800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cdr:x>
      <cdr:y>0.03502</cdr:y>
    </cdr:from>
    <cdr:to>
      <cdr:x>1</cdr:x>
      <cdr:y>0.8194</cdr:y>
    </cdr:to>
    <cdr:sp macro="" textlink="">
      <cdr:nvSpPr>
        <cdr:cNvPr id="3" name="Овал 2"/>
        <cdr:cNvSpPr/>
      </cdr:nvSpPr>
      <cdr:spPr>
        <a:xfrm xmlns:a="http://schemas.openxmlformats.org/drawingml/2006/main">
          <a:off x="0" y="193200"/>
          <a:ext cx="3517411" cy="43273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0.07469</cdr:x>
      <cdr:y>0.15726</cdr:y>
    </cdr:from>
    <cdr:to>
      <cdr:x>0.93325</cdr:x>
      <cdr:y>0.86693</cdr:y>
    </cdr:to>
    <cdr:sp macro="" textlink="">
      <cdr:nvSpPr>
        <cdr:cNvPr id="2" name="TextBox 1"/>
        <cdr:cNvSpPr txBox="1"/>
      </cdr:nvSpPr>
      <cdr:spPr>
        <a:xfrm xmlns:a="http://schemas.openxmlformats.org/drawingml/2006/main">
          <a:off x="262729" y="867604"/>
          <a:ext cx="3019908" cy="3915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ru-RU" sz="2400" b="1" dirty="0" smtClean="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В 2021 году ввод ИЖС</a:t>
          </a:r>
          <a:endParaRPr lang="ru-RU" sz="2400" b="1" dirty="0" smtClean="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В </a:t>
          </a:r>
          <a:r>
            <a:rPr lang="ru-RU" sz="2400" b="1" dirty="0" smtClean="0">
              <a:solidFill>
                <a:schemeClr val="tx1">
                  <a:lumMod val="50000"/>
                </a:schemeClr>
              </a:solidFill>
              <a:latin typeface="Arial" panose="020B0604020202020204" pitchFamily="34" charset="0"/>
              <a:cs typeface="Arial" panose="020B0604020202020204" pitchFamily="34" charset="0"/>
            </a:rPr>
            <a:t>2020 </a:t>
          </a:r>
          <a:r>
            <a:rPr lang="ru-RU" sz="2400" b="1" dirty="0" smtClean="0">
              <a:solidFill>
                <a:schemeClr val="tx1">
                  <a:lumMod val="50000"/>
                </a:schemeClr>
              </a:solidFill>
              <a:latin typeface="Arial" panose="020B0604020202020204" pitchFamily="34" charset="0"/>
              <a:cs typeface="Arial" panose="020B0604020202020204" pitchFamily="34" charset="0"/>
            </a:rPr>
            <a:t>году ввод МКД 3 дома и ИЖС 23</a:t>
          </a:r>
        </a:p>
        <a:p xmlns:a="http://schemas.openxmlformats.org/drawingml/2006/main">
          <a:pPr algn="ctr"/>
          <a:endParaRPr lang="ru-RU" sz="2400" b="1" dirty="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endParaRPr lang="ru-RU" sz="2400" b="1" dirty="0" smtClean="0">
            <a:solidFill>
              <a:schemeClr val="tx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0.8894</cdr:x>
      <cdr:y>0.22284</cdr:y>
    </cdr:from>
    <cdr:to>
      <cdr:x>1</cdr:x>
      <cdr:y>0.42951</cdr:y>
    </cdr:to>
    <cdr:sp macro="" textlink="">
      <cdr:nvSpPr>
        <cdr:cNvPr id="3" name="TextBox 2"/>
        <cdr:cNvSpPr txBox="1"/>
      </cdr:nvSpPr>
      <cdr:spPr>
        <a:xfrm xmlns:a="http://schemas.openxmlformats.org/drawingml/2006/main">
          <a:off x="7518225" y="9859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0.53097</cdr:x>
      <cdr:y>0.61111</cdr:y>
    </cdr:from>
    <cdr:to>
      <cdr:x>0.71463</cdr:x>
      <cdr:y>0.74131</cdr:y>
    </cdr:to>
    <cdr:sp macro="" textlink="">
      <cdr:nvSpPr>
        <cdr:cNvPr id="10" name="TextBox 9"/>
        <cdr:cNvSpPr txBox="1"/>
      </cdr:nvSpPr>
      <cdr:spPr>
        <a:xfrm xmlns:a="http://schemas.openxmlformats.org/drawingml/2006/main">
          <a:off x="4320480" y="3168352"/>
          <a:ext cx="1494424" cy="675032"/>
        </a:xfrm>
        <a:prstGeom xmlns:a="http://schemas.openxmlformats.org/drawingml/2006/main" prst="rect">
          <a:avLst/>
        </a:prstGeom>
        <a:solidFill xmlns:a="http://schemas.openxmlformats.org/drawingml/2006/main">
          <a:schemeClr val="bg2">
            <a:lumMod val="90000"/>
          </a:schemeClr>
        </a:solidFill>
      </cdr:spPr>
      <cdr:txBody>
        <a:bodyPr xmlns:a="http://schemas.openxmlformats.org/drawingml/2006/main" vertOverflow="clip" wrap="square" rtlCol="0"/>
        <a:lstStyle xmlns:a="http://schemas.openxmlformats.org/drawingml/2006/main"/>
        <a:p xmlns:a="http://schemas.openxmlformats.org/drawingml/2006/main">
          <a:r>
            <a:rPr lang="ru-RU" sz="1200" b="1" dirty="0" smtClean="0"/>
            <a:t>Национальная экономика </a:t>
          </a:r>
          <a:r>
            <a:rPr lang="ru-RU" sz="1200" b="1" dirty="0" smtClean="0"/>
            <a:t>-10,5%</a:t>
          </a:r>
          <a:endParaRPr lang="ru-RU"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5857"/>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idx="1"/>
          </p:nvPr>
        </p:nvSpPr>
        <p:spPr>
          <a:xfrm>
            <a:off x="3850444" y="2"/>
            <a:ext cx="2945659" cy="495857"/>
          </a:xfrm>
          <a:prstGeom prst="rect">
            <a:avLst/>
          </a:prstGeom>
        </p:spPr>
        <p:txBody>
          <a:bodyPr vert="horz" lIns="90992" tIns="45496" rIns="90992" bIns="45496" rtlCol="0"/>
          <a:lstStyle>
            <a:lvl1pPr algn="r">
              <a:defRPr sz="1200"/>
            </a:lvl1pPr>
          </a:lstStyle>
          <a:p>
            <a:fld id="{CDC0FED7-BE7E-464E-8A65-22E518031A78}" type="datetimeFigureOut">
              <a:rPr lang="ru-RU" smtClean="0"/>
              <a:t>14.11.2022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endParaRPr lang="ru-RU"/>
          </a:p>
        </p:txBody>
      </p:sp>
      <p:sp>
        <p:nvSpPr>
          <p:cNvPr id="5" name="Заметки 4"/>
          <p:cNvSpPr>
            <a:spLocks noGrp="1"/>
          </p:cNvSpPr>
          <p:nvPr>
            <p:ph type="body" sz="quarter" idx="3"/>
          </p:nvPr>
        </p:nvSpPr>
        <p:spPr>
          <a:xfrm>
            <a:off x="679768" y="4714600"/>
            <a:ext cx="5438140" cy="4467462"/>
          </a:xfrm>
          <a:prstGeom prst="rect">
            <a:avLst/>
          </a:prstGeom>
        </p:spPr>
        <p:txBody>
          <a:bodyPr vert="horz" lIns="90992" tIns="45496" rIns="90992" bIns="4549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9199"/>
            <a:ext cx="2945659" cy="495857"/>
          </a:xfrm>
          <a:prstGeom prst="rect">
            <a:avLst/>
          </a:prstGeom>
        </p:spPr>
        <p:txBody>
          <a:bodyPr vert="horz" lIns="90992" tIns="45496" rIns="90992" bIns="45496"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9199"/>
            <a:ext cx="2945659" cy="495857"/>
          </a:xfrm>
          <a:prstGeom prst="rect">
            <a:avLst/>
          </a:prstGeom>
        </p:spPr>
        <p:txBody>
          <a:bodyPr vert="horz" lIns="90992" tIns="45496" rIns="90992" bIns="45496"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Увеличению доходной части бюджета муниципального образования способствуют инвестиционные проекты, и самое главное – увеличению количества рабочих мест.  По состоянию на 01.01.2022 на территории поселка в стадии реализации находится 17 проектов, с созданием 641 рабочего места. По итогам года реализован 1 инвестиционный проект с объемом инвестиций более 7млн. руб. и созданием 10 рабочих мест.</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ООО «</a:t>
            </a:r>
            <a:r>
              <a:rPr lang="ru-RU" sz="1200" kern="1200" dirty="0" err="1" smtClean="0">
                <a:solidFill>
                  <a:schemeClr val="tx1"/>
                </a:solidFill>
                <a:effectLst/>
                <a:latin typeface="+mn-lt"/>
                <a:ea typeface="+mn-ea"/>
                <a:cs typeface="+mn-cs"/>
              </a:rPr>
              <a:t>Ната</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25310F0-22F4-44BC-9418-29B3E40774BE}" type="slidenum">
              <a:rPr lang="en-US" smtClean="0"/>
              <a:pPr/>
              <a:t>18</a:t>
            </a:fld>
            <a:endParaRPr lang="en-US"/>
          </a:p>
        </p:txBody>
      </p:sp>
    </p:spTree>
    <p:extLst>
      <p:ext uri="{BB962C8B-B14F-4D97-AF65-F5344CB8AC3E}">
        <p14:creationId xmlns:p14="http://schemas.microsoft.com/office/powerpoint/2010/main" val="349725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293D47-CADC-40DE-B9EE-88D8F0C24951}" type="slidenum">
              <a:rPr lang="ru-RU" smtClean="0"/>
              <a:pPr/>
              <a:t>19</a:t>
            </a:fld>
            <a:endParaRPr lang="ru-RU"/>
          </a:p>
        </p:txBody>
      </p:sp>
    </p:spTree>
    <p:extLst>
      <p:ext uri="{BB962C8B-B14F-4D97-AF65-F5344CB8AC3E}">
        <p14:creationId xmlns:p14="http://schemas.microsoft.com/office/powerpoint/2010/main" val="63530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146" indent="-287364" eaLnBrk="0" hangingPunct="0">
              <a:spcBef>
                <a:spcPct val="30000"/>
              </a:spcBef>
              <a:defRPr sz="1200">
                <a:solidFill>
                  <a:schemeClr val="tx1"/>
                </a:solidFill>
                <a:latin typeface="Calibri" pitchFamily="34" charset="0"/>
              </a:defRPr>
            </a:lvl2pPr>
            <a:lvl3pPr marL="1149456" indent="-229891" eaLnBrk="0" hangingPunct="0">
              <a:spcBef>
                <a:spcPct val="30000"/>
              </a:spcBef>
              <a:defRPr sz="1200">
                <a:solidFill>
                  <a:schemeClr val="tx1"/>
                </a:solidFill>
                <a:latin typeface="Calibri" pitchFamily="34" charset="0"/>
              </a:defRPr>
            </a:lvl3pPr>
            <a:lvl4pPr marL="1609238" indent="-229891" eaLnBrk="0" hangingPunct="0">
              <a:spcBef>
                <a:spcPct val="30000"/>
              </a:spcBef>
              <a:defRPr sz="1200">
                <a:solidFill>
                  <a:schemeClr val="tx1"/>
                </a:solidFill>
                <a:latin typeface="Calibri" pitchFamily="34" charset="0"/>
              </a:defRPr>
            </a:lvl4pPr>
            <a:lvl5pPr marL="2069020" indent="-229891" eaLnBrk="0" hangingPunct="0">
              <a:spcBef>
                <a:spcPct val="30000"/>
              </a:spcBef>
              <a:defRPr sz="1200">
                <a:solidFill>
                  <a:schemeClr val="tx1"/>
                </a:solidFill>
                <a:latin typeface="Calibri" pitchFamily="34" charset="0"/>
              </a:defRPr>
            </a:lvl5pPr>
            <a:lvl6pPr marL="2528803" indent="-229891" eaLnBrk="0" fontAlgn="base" hangingPunct="0">
              <a:spcBef>
                <a:spcPct val="30000"/>
              </a:spcBef>
              <a:spcAft>
                <a:spcPct val="0"/>
              </a:spcAft>
              <a:defRPr sz="1200">
                <a:solidFill>
                  <a:schemeClr val="tx1"/>
                </a:solidFill>
                <a:latin typeface="Calibri" pitchFamily="34" charset="0"/>
              </a:defRPr>
            </a:lvl6pPr>
            <a:lvl7pPr marL="2988585" indent="-229891" eaLnBrk="0" fontAlgn="base" hangingPunct="0">
              <a:spcBef>
                <a:spcPct val="30000"/>
              </a:spcBef>
              <a:spcAft>
                <a:spcPct val="0"/>
              </a:spcAft>
              <a:defRPr sz="1200">
                <a:solidFill>
                  <a:schemeClr val="tx1"/>
                </a:solidFill>
                <a:latin typeface="Calibri" pitchFamily="34" charset="0"/>
              </a:defRPr>
            </a:lvl7pPr>
            <a:lvl8pPr marL="3448367" indent="-229891" eaLnBrk="0" fontAlgn="base" hangingPunct="0">
              <a:spcBef>
                <a:spcPct val="30000"/>
              </a:spcBef>
              <a:spcAft>
                <a:spcPct val="0"/>
              </a:spcAft>
              <a:defRPr sz="1200">
                <a:solidFill>
                  <a:schemeClr val="tx1"/>
                </a:solidFill>
                <a:latin typeface="Calibri" pitchFamily="34" charset="0"/>
              </a:defRPr>
            </a:lvl8pPr>
            <a:lvl9pPr marL="3908150" indent="-2298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E50056-16FB-45A5-9FC3-2F05DE37BFB3}" type="slidenum">
              <a:rPr lang="ru-RU" altLang="ru-RU" smtClean="0">
                <a:latin typeface="Arial" pitchFamily="34" charset="0"/>
              </a:rPr>
              <a:pPr eaLnBrk="1" hangingPunct="1">
                <a:spcBef>
                  <a:spcPct val="0"/>
                </a:spcBef>
              </a:pPr>
              <a:t>24</a:t>
            </a:fld>
            <a:endParaRPr lang="ru-RU"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146" indent="-287364" eaLnBrk="0" hangingPunct="0">
              <a:spcBef>
                <a:spcPct val="30000"/>
              </a:spcBef>
              <a:defRPr sz="1200">
                <a:solidFill>
                  <a:schemeClr val="tx1"/>
                </a:solidFill>
                <a:latin typeface="Calibri" pitchFamily="34" charset="0"/>
              </a:defRPr>
            </a:lvl2pPr>
            <a:lvl3pPr marL="1149456" indent="-229891" eaLnBrk="0" hangingPunct="0">
              <a:spcBef>
                <a:spcPct val="30000"/>
              </a:spcBef>
              <a:defRPr sz="1200">
                <a:solidFill>
                  <a:schemeClr val="tx1"/>
                </a:solidFill>
                <a:latin typeface="Calibri" pitchFamily="34" charset="0"/>
              </a:defRPr>
            </a:lvl3pPr>
            <a:lvl4pPr marL="1609238" indent="-229891" eaLnBrk="0" hangingPunct="0">
              <a:spcBef>
                <a:spcPct val="30000"/>
              </a:spcBef>
              <a:defRPr sz="1200">
                <a:solidFill>
                  <a:schemeClr val="tx1"/>
                </a:solidFill>
                <a:latin typeface="Calibri" pitchFamily="34" charset="0"/>
              </a:defRPr>
            </a:lvl4pPr>
            <a:lvl5pPr marL="2069020" indent="-229891" eaLnBrk="0" hangingPunct="0">
              <a:spcBef>
                <a:spcPct val="30000"/>
              </a:spcBef>
              <a:defRPr sz="1200">
                <a:solidFill>
                  <a:schemeClr val="tx1"/>
                </a:solidFill>
                <a:latin typeface="Calibri" pitchFamily="34" charset="0"/>
              </a:defRPr>
            </a:lvl5pPr>
            <a:lvl6pPr marL="2528803" indent="-229891" eaLnBrk="0" fontAlgn="base" hangingPunct="0">
              <a:spcBef>
                <a:spcPct val="30000"/>
              </a:spcBef>
              <a:spcAft>
                <a:spcPct val="0"/>
              </a:spcAft>
              <a:defRPr sz="1200">
                <a:solidFill>
                  <a:schemeClr val="tx1"/>
                </a:solidFill>
                <a:latin typeface="Calibri" pitchFamily="34" charset="0"/>
              </a:defRPr>
            </a:lvl6pPr>
            <a:lvl7pPr marL="2988585" indent="-229891" eaLnBrk="0" fontAlgn="base" hangingPunct="0">
              <a:spcBef>
                <a:spcPct val="30000"/>
              </a:spcBef>
              <a:spcAft>
                <a:spcPct val="0"/>
              </a:spcAft>
              <a:defRPr sz="1200">
                <a:solidFill>
                  <a:schemeClr val="tx1"/>
                </a:solidFill>
                <a:latin typeface="Calibri" pitchFamily="34" charset="0"/>
              </a:defRPr>
            </a:lvl7pPr>
            <a:lvl8pPr marL="3448367" indent="-229891" eaLnBrk="0" fontAlgn="base" hangingPunct="0">
              <a:spcBef>
                <a:spcPct val="30000"/>
              </a:spcBef>
              <a:spcAft>
                <a:spcPct val="0"/>
              </a:spcAft>
              <a:defRPr sz="1200">
                <a:solidFill>
                  <a:schemeClr val="tx1"/>
                </a:solidFill>
                <a:latin typeface="Calibri" pitchFamily="34" charset="0"/>
              </a:defRPr>
            </a:lvl8pPr>
            <a:lvl9pPr marL="3908150" indent="-2298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6671B0-79AF-4674-8AF4-180425079346}" type="slidenum">
              <a:rPr lang="ru-RU" altLang="ru-RU" smtClean="0">
                <a:latin typeface="Arial" pitchFamily="34" charset="0"/>
              </a:rPr>
              <a:pPr eaLnBrk="1" hangingPunct="1">
                <a:spcBef>
                  <a:spcPct val="0"/>
                </a:spcBef>
              </a:pPr>
              <a:t>25</a:t>
            </a:fld>
            <a:endParaRPr lang="ru-RU" alt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35</a:t>
            </a:fld>
            <a:endParaRPr lang="ru-RU"/>
          </a:p>
        </p:txBody>
      </p:sp>
    </p:spTree>
    <p:extLst>
      <p:ext uri="{BB962C8B-B14F-4D97-AF65-F5344CB8AC3E}">
        <p14:creationId xmlns:p14="http://schemas.microsoft.com/office/powerpoint/2010/main" val="425420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39</a:t>
            </a:fld>
            <a:endParaRPr lang="ru-RU"/>
          </a:p>
        </p:txBody>
      </p:sp>
    </p:spTree>
    <p:extLst>
      <p:ext uri="{BB962C8B-B14F-4D97-AF65-F5344CB8AC3E}">
        <p14:creationId xmlns:p14="http://schemas.microsoft.com/office/powerpoint/2010/main" val="279691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C24927A9-7ECB-45F5-8445-91224AFFAB1F}" type="datetimeFigureOut">
              <a:rPr lang="ru-RU" smtClean="0"/>
              <a:t>14.11.2022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A9851DA0-1CBE-413B-91D2-B39FA237885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24927A9-7ECB-45F5-8445-91224AFFAB1F}"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24927A9-7ECB-45F5-8445-91224AFFAB1F}"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922" y="1600203"/>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FADF77-69C0-4ECA-A753-18EC38047763}" type="slidenum">
              <a:rPr lang="ru-RU"/>
              <a:pPr>
                <a:defRPr/>
              </a:pPr>
              <a:t>‹#›</a:t>
            </a:fld>
            <a:endParaRPr lang="ru-RU"/>
          </a:p>
        </p:txBody>
      </p:sp>
    </p:spTree>
    <p:extLst>
      <p:ext uri="{BB962C8B-B14F-4D97-AF65-F5344CB8AC3E}">
        <p14:creationId xmlns:p14="http://schemas.microsoft.com/office/powerpoint/2010/main" val="119389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24927A9-7ECB-45F5-8445-91224AFFAB1F}"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C24927A9-7ECB-45F5-8445-91224AFFAB1F}" type="datetimeFigureOut">
              <a:rPr lang="ru-RU" smtClean="0"/>
              <a:t>14.11.2022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24927A9-7ECB-45F5-8445-91224AFFAB1F}" type="datetimeFigureOut">
              <a:rPr lang="ru-RU" smtClean="0"/>
              <a:t>14.11.2022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C24927A9-7ECB-45F5-8445-91224AFFAB1F}" type="datetimeFigureOut">
              <a:rPr lang="ru-RU" smtClean="0"/>
              <a:t>14.11.2022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C24927A9-7ECB-45F5-8445-91224AFFAB1F}" type="datetimeFigureOut">
              <a:rPr lang="ru-RU" smtClean="0"/>
              <a:t>14.11.2022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27A9-7ECB-45F5-8445-91224AFFAB1F}" type="datetimeFigureOut">
              <a:rPr lang="ru-RU" smtClean="0"/>
              <a:t>14.11.2022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24927A9-7ECB-45F5-8445-91224AFFAB1F}" type="datetimeFigureOut">
              <a:rPr lang="ru-RU" smtClean="0"/>
              <a:t>14.11.2022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14.11.2022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A9851DA0-1CBE-413B-91D2-B39FA2378858}"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4927A9-7ECB-45F5-8445-91224AFFAB1F}" type="datetimeFigureOut">
              <a:rPr lang="ru-RU" smtClean="0"/>
              <a:t>14.11.2022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851DA0-1CBE-413B-91D2-B39FA2378858}"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5.xml"/><Relationship Id="rId4" Type="http://schemas.openxmlformats.org/officeDocument/2006/relationships/diagramLayout" Target="../diagrams/layout8.xml"/><Relationship Id="rId9"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osss\Обменник\Фото\2021\Боровский вид сверху\uxUjkLUJ2Q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14" y="228553"/>
            <a:ext cx="3984154" cy="23363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276" y="219822"/>
            <a:ext cx="4215730" cy="228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539552" y="671214"/>
            <a:ext cx="7772400" cy="1584176"/>
          </a:xfrm>
        </p:spPr>
        <p:txBody>
          <a:bodyPr>
            <a:normAutofit/>
          </a:bodyPr>
          <a:lstStyle/>
          <a:p>
            <a:pPr algn="ctr"/>
            <a:r>
              <a:rPr lang="ru-RU" sz="5400" b="1" i="1" dirty="0" smtClean="0">
                <a:solidFill>
                  <a:schemeClr val="accent1">
                    <a:lumMod val="75000"/>
                  </a:schemeClr>
                </a:solidFill>
                <a:cs typeface="Aharoni" panose="02010803020104030203" pitchFamily="2" charset="-79"/>
              </a:rPr>
              <a:t>БЮДЖЕТ ДЛЯ ГРАЖДАН</a:t>
            </a:r>
            <a:endParaRPr lang="ru-RU" sz="5400" b="1" i="1" dirty="0">
              <a:solidFill>
                <a:schemeClr val="accent1">
                  <a:lumMod val="75000"/>
                </a:schemeClr>
              </a:solidFill>
              <a:cs typeface="Aharoni" panose="02010803020104030203" pitchFamily="2" charset="-79"/>
            </a:endParaRPr>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534" y="2708920"/>
            <a:ext cx="4248472" cy="396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descr="C:\Users\1\Documents\ViberDownloads\0-02-0b-0166ac34ec69838e7bfd82eb2bc9072c6f262dfe7a77ff9e20e3035c11696ce2_30f639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14" y="2636912"/>
            <a:ext cx="4200178" cy="4041264"/>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51520" y="3212976"/>
            <a:ext cx="8496944" cy="1800200"/>
          </a:xfrm>
        </p:spPr>
        <p:txBody>
          <a:bodyPr>
            <a:noAutofit/>
          </a:bodyPr>
          <a:lstStyle/>
          <a:p>
            <a:pPr algn="ctr"/>
            <a:r>
              <a:rPr lang="ru-RU" sz="2800" b="1" i="1" dirty="0" smtClean="0">
                <a:latin typeface="Arial Black" panose="020B0A04020102020204" pitchFamily="34" charset="0"/>
              </a:rPr>
              <a:t>к решению о проекте  бюджета муниципального образования </a:t>
            </a:r>
            <a:r>
              <a:rPr lang="ru-RU" sz="2800" b="1" i="1" dirty="0" smtClean="0">
                <a:latin typeface="Arial Black" panose="020B0A04020102020204" pitchFamily="34" charset="0"/>
              </a:rPr>
              <a:t>поселок </a:t>
            </a:r>
            <a:r>
              <a:rPr lang="ru-RU" sz="2800" b="1" i="1" dirty="0" smtClean="0">
                <a:latin typeface="Arial Black" panose="020B0A04020102020204" pitchFamily="34" charset="0"/>
              </a:rPr>
              <a:t>Боровский на </a:t>
            </a:r>
            <a:r>
              <a:rPr lang="ru-RU" sz="2800" b="1" i="1" dirty="0" smtClean="0">
                <a:latin typeface="Arial Black" panose="020B0A04020102020204" pitchFamily="34" charset="0"/>
              </a:rPr>
              <a:t>2022 </a:t>
            </a:r>
            <a:r>
              <a:rPr lang="ru-RU" sz="2800" b="1" i="1" dirty="0">
                <a:latin typeface="Arial Black" panose="020B0A04020102020204" pitchFamily="34" charset="0"/>
              </a:rPr>
              <a:t>год и плановый период </a:t>
            </a:r>
            <a:r>
              <a:rPr lang="ru-RU" sz="2800" b="1" i="1" dirty="0" smtClean="0">
                <a:latin typeface="Arial Black" panose="020B0A04020102020204" pitchFamily="34" charset="0"/>
              </a:rPr>
              <a:t>2023  </a:t>
            </a:r>
            <a:r>
              <a:rPr lang="ru-RU" sz="2800" b="1" i="1" dirty="0" smtClean="0">
                <a:latin typeface="Arial Black" panose="020B0A04020102020204" pitchFamily="34" charset="0"/>
              </a:rPr>
              <a:t>и </a:t>
            </a:r>
            <a:r>
              <a:rPr lang="ru-RU" sz="2800" b="1" i="1" dirty="0" smtClean="0">
                <a:latin typeface="Arial Black" panose="020B0A04020102020204" pitchFamily="34" charset="0"/>
              </a:rPr>
              <a:t>2024 </a:t>
            </a:r>
            <a:r>
              <a:rPr lang="ru-RU" sz="2800" b="1" i="1" dirty="0">
                <a:latin typeface="Arial Black" panose="020B0A04020102020204" pitchFamily="34" charset="0"/>
              </a:rPr>
              <a:t>годов </a:t>
            </a: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420656"/>
          </a:xfrm>
        </p:spPr>
        <p:txBody>
          <a:bodyPr>
            <a:normAutofit fontScale="90000"/>
          </a:bodyPr>
          <a:lstStyle/>
          <a:p>
            <a:pPr algn="ctr"/>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smtClean="0">
                <a:latin typeface="Arial Black" panose="020B0A04020102020204" pitchFamily="34" charset="0"/>
              </a:rPr>
              <a:t>Какие </a:t>
            </a:r>
            <a:r>
              <a:rPr lang="ru-RU" sz="2800" dirty="0">
                <a:latin typeface="Arial Black" panose="020B0A04020102020204" pitchFamily="34" charset="0"/>
              </a:rPr>
              <a:t>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211552955"/>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83348419"/>
              </p:ext>
            </p:extLst>
          </p:nvPr>
        </p:nvGraphicFramePr>
        <p:xfrm>
          <a:off x="323850" y="1844675"/>
          <a:ext cx="8496300" cy="5002857"/>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bg1"/>
                          </a:solidFill>
                        </a:rPr>
                        <a:t>Дотации (от лат. “</a:t>
                      </a:r>
                      <a:r>
                        <a:rPr lang="en-US" sz="2000" b="1" dirty="0" smtClean="0">
                          <a:solidFill>
                            <a:schemeClr val="bg1"/>
                          </a:solidFill>
                        </a:rPr>
                        <a:t>Dotatio</a:t>
                      </a:r>
                      <a:r>
                        <a:rPr lang="ru-RU" sz="2000" b="1" dirty="0" smtClean="0">
                          <a:solidFill>
                            <a:schemeClr val="bg1"/>
                          </a:solidFill>
                        </a:rPr>
                        <a:t>» – дар, пожертвование)</a:t>
                      </a:r>
                      <a:endParaRPr lang="ru-RU" sz="2000" b="1" dirty="0">
                        <a:solidFill>
                          <a:schemeClr val="bg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bg1"/>
                          </a:solidFill>
                        </a:rPr>
                        <a:t>Субвенции (от лат «</a:t>
                      </a:r>
                      <a:r>
                        <a:rPr lang="en-US" sz="2000" b="1" dirty="0" smtClean="0">
                          <a:solidFill>
                            <a:schemeClr val="bg1"/>
                          </a:solidFill>
                        </a:rPr>
                        <a:t>Subvenire</a:t>
                      </a:r>
                      <a:r>
                        <a:rPr lang="ru-RU" sz="2000" b="1" dirty="0" smtClean="0">
                          <a:solidFill>
                            <a:schemeClr val="bg1"/>
                          </a:solidFill>
                        </a:rPr>
                        <a:t>» - приходить</a:t>
                      </a:r>
                      <a:r>
                        <a:rPr lang="ru-RU" sz="2000" b="1" baseline="0" dirty="0" smtClean="0">
                          <a:solidFill>
                            <a:schemeClr val="bg1"/>
                          </a:solidFill>
                        </a:rPr>
                        <a:t> на помощь)</a:t>
                      </a:r>
                      <a:endParaRPr lang="ru-RU" sz="2000" b="1" dirty="0">
                        <a:solidFill>
                          <a:schemeClr val="bg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bg1"/>
                          </a:solidFill>
                        </a:rPr>
                        <a:t>Субсидии (от лат «</a:t>
                      </a:r>
                      <a:r>
                        <a:rPr lang="en-US" sz="2000" b="1" dirty="0" smtClean="0">
                          <a:solidFill>
                            <a:schemeClr val="bg1"/>
                          </a:solidFill>
                        </a:rPr>
                        <a:t>Subsidium</a:t>
                      </a:r>
                      <a:r>
                        <a:rPr lang="ru-RU" sz="2000" b="1" dirty="0" smtClean="0">
                          <a:solidFill>
                            <a:schemeClr val="bg1"/>
                          </a:solidFill>
                        </a:rPr>
                        <a:t>» - поддержка</a:t>
                      </a:r>
                      <a:r>
                        <a:rPr lang="ru-RU" sz="2000" b="1" baseline="0" dirty="0" smtClean="0">
                          <a:solidFill>
                            <a:schemeClr val="bg1"/>
                          </a:solidFill>
                        </a:rPr>
                        <a:t>)</a:t>
                      </a:r>
                      <a:endParaRPr lang="ru-RU" sz="2000" b="1" dirty="0" smtClean="0">
                        <a:solidFill>
                          <a:schemeClr val="bg1"/>
                        </a:solidFill>
                      </a:endParaRPr>
                    </a:p>
                    <a:p>
                      <a:endParaRPr lang="ru-RU" sz="2000" b="1" dirty="0">
                        <a:solidFill>
                          <a:schemeClr val="bg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a:t>
            </a:r>
            <a:r>
              <a:rPr lang="ru-RU" sz="2000" b="1" dirty="0" smtClean="0">
                <a:solidFill>
                  <a:schemeClr val="tx1"/>
                </a:solidFill>
              </a:rPr>
              <a:t>соответствующего </a:t>
            </a:r>
            <a:r>
              <a:rPr lang="ru-RU" sz="2000" b="1" dirty="0">
                <a:solidFill>
                  <a:schemeClr val="tx1"/>
                </a:solidFill>
              </a:rPr>
              <a:t>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396810590"/>
              </p:ext>
            </p:extLst>
          </p:nvPr>
        </p:nvGraphicFramePr>
        <p:xfrm>
          <a:off x="179388" y="1628775"/>
          <a:ext cx="8856662" cy="4909199"/>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bg1"/>
                          </a:solidFill>
                        </a:rPr>
                        <a:t>Государственные полномочия</a:t>
                      </a:r>
                      <a:endParaRPr lang="ru-RU" sz="2000" b="1" dirty="0">
                        <a:solidFill>
                          <a:schemeClr val="bg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bg1"/>
                          </a:solidFill>
                          <a:latin typeface="+mn-lt"/>
                          <a:ea typeface="+mn-ea"/>
                          <a:cs typeface="+mn-cs"/>
                        </a:rPr>
                        <a:t>Вопросы местного значения</a:t>
                      </a:r>
                      <a:endParaRPr lang="ru-RU" sz="2000" b="1" kern="1200" dirty="0">
                        <a:solidFill>
                          <a:schemeClr val="bg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bg1"/>
                          </a:solidFill>
                        </a:rPr>
                        <a:t>Дополнительные расходные обязательства</a:t>
                      </a:r>
                      <a:endParaRPr lang="ru-RU" sz="2000" b="1" dirty="0">
                        <a:solidFill>
                          <a:schemeClr val="bg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368" y="268660"/>
            <a:ext cx="8147248" cy="1143000"/>
          </a:xfrm>
        </p:spPr>
        <p:txBody>
          <a:bodyPr>
            <a:normAutofit/>
          </a:bodyPr>
          <a:lstStyle/>
          <a:p>
            <a:pPr algn="ctr"/>
            <a:r>
              <a:rPr lang="ru-RU" sz="2800" b="1" dirty="0">
                <a:solidFill>
                  <a:schemeClr val="bg2">
                    <a:lumMod val="50000"/>
                  </a:schemeClr>
                </a:solidFill>
              </a:rPr>
              <a:t>Основные подходы при формировании расходной части бюджета</a:t>
            </a:r>
          </a:p>
        </p:txBody>
      </p:sp>
      <p:sp>
        <p:nvSpPr>
          <p:cNvPr id="4" name="Прямоугольник 3"/>
          <p:cNvSpPr/>
          <p:nvPr/>
        </p:nvSpPr>
        <p:spPr>
          <a:xfrm>
            <a:off x="683568" y="1412776"/>
            <a:ext cx="7632848" cy="4924425"/>
          </a:xfrm>
          <a:prstGeom prst="rect">
            <a:avLst/>
          </a:prstGeom>
        </p:spPr>
        <p:txBody>
          <a:bodyPr wrap="square">
            <a:spAutoFit/>
          </a:bodyPr>
          <a:lstStyle/>
          <a:p>
            <a:endParaRPr lang="ru-RU" sz="1400" dirty="0" smtClean="0"/>
          </a:p>
          <a:p>
            <a:r>
              <a:rPr lang="ru-RU" sz="2000" dirty="0" smtClean="0"/>
              <a:t>Расходы </a:t>
            </a:r>
            <a:r>
              <a:rPr lang="ru-RU" sz="2000" dirty="0"/>
              <a:t>на обеспечение текущей деятельности муниципального образования запланированы в соответствии с фактическими объемами и установленными нормативами финансовых затрат с учетом индексов-дефляторов на коммунальные услуги (в </a:t>
            </a:r>
            <a:r>
              <a:rPr lang="ru-RU" sz="2000" dirty="0" smtClean="0"/>
              <a:t>2023 </a:t>
            </a:r>
            <a:r>
              <a:rPr lang="ru-RU" sz="2000" dirty="0"/>
              <a:t>году </a:t>
            </a:r>
            <a:r>
              <a:rPr lang="ru-RU" sz="2000" dirty="0" smtClean="0"/>
              <a:t>– 109,1 </a:t>
            </a:r>
            <a:r>
              <a:rPr lang="ru-RU" sz="2000" dirty="0"/>
              <a:t>%, в </a:t>
            </a:r>
            <a:r>
              <a:rPr lang="ru-RU" sz="2000" dirty="0" smtClean="0"/>
              <a:t>2024 </a:t>
            </a:r>
            <a:r>
              <a:rPr lang="ru-RU" sz="2000" dirty="0"/>
              <a:t>году </a:t>
            </a:r>
            <a:r>
              <a:rPr lang="ru-RU" sz="2000" dirty="0" smtClean="0"/>
              <a:t>– 106,7 </a:t>
            </a:r>
            <a:r>
              <a:rPr lang="ru-RU" sz="2000" dirty="0"/>
              <a:t>%, в </a:t>
            </a:r>
            <a:r>
              <a:rPr lang="ru-RU" sz="2000" dirty="0" smtClean="0"/>
              <a:t>2025 </a:t>
            </a:r>
            <a:r>
              <a:rPr lang="ru-RU" sz="2000" dirty="0"/>
              <a:t>году – </a:t>
            </a:r>
            <a:r>
              <a:rPr lang="ru-RU" sz="2000" dirty="0" smtClean="0"/>
              <a:t>106,4 </a:t>
            </a:r>
            <a:r>
              <a:rPr lang="ru-RU" sz="2000" dirty="0"/>
              <a:t>%); </a:t>
            </a:r>
            <a:endParaRPr lang="ru-RU" sz="2000" dirty="0" smtClean="0"/>
          </a:p>
          <a:p>
            <a:endParaRPr lang="ru-RU" sz="2000" dirty="0" smtClean="0"/>
          </a:p>
          <a:p>
            <a:r>
              <a:rPr lang="ru-RU" sz="2000" dirty="0" smtClean="0"/>
              <a:t>Расходы </a:t>
            </a:r>
            <a:r>
              <a:rPr lang="ru-RU" sz="2000" dirty="0"/>
              <a:t>на содержание органов местного самоуправления сформированы в пределах нормативов формирования расходов на содержание ОМС, установленных Правительством Тюменской области</a:t>
            </a:r>
            <a:r>
              <a:rPr lang="ru-RU" sz="2000" dirty="0" smtClean="0"/>
              <a:t>;</a:t>
            </a:r>
          </a:p>
          <a:p>
            <a:r>
              <a:rPr lang="ru-RU" sz="2000" dirty="0" smtClean="0"/>
              <a:t> </a:t>
            </a:r>
          </a:p>
          <a:p>
            <a:r>
              <a:rPr lang="ru-RU" sz="2000" dirty="0" smtClean="0"/>
              <a:t>Расходы </a:t>
            </a:r>
            <a:r>
              <a:rPr lang="ru-RU" sz="2000" dirty="0"/>
              <a:t>на реализацию государственных полномочий сформированы в соответствии с проектом закона Тюменской области об областном бюджете. </a:t>
            </a:r>
          </a:p>
        </p:txBody>
      </p:sp>
    </p:spTree>
    <p:extLst>
      <p:ext uri="{BB962C8B-B14F-4D97-AF65-F5344CB8AC3E}">
        <p14:creationId xmlns:p14="http://schemas.microsoft.com/office/powerpoint/2010/main" val="370373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15</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3017550"/>
            <a:ext cx="4368800" cy="58477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40661"/>
            <a:ext cx="4368800"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962819"/>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dirty="0"/>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63680"/>
            <a:ext cx="4405313"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127961"/>
            <a:ext cx="4416425" cy="338554"/>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7979590" cy="3744416"/>
          </a:xfrm>
        </p:spPr>
        <p:txBody>
          <a:bodyPr>
            <a:noAutofit/>
          </a:bodyPr>
          <a:lstStyle/>
          <a:p>
            <a:pPr algn="ctr"/>
            <a:r>
              <a:rPr lang="ru-RU" sz="3200" b="1"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b="1" dirty="0">
              <a:latin typeface="Arial" panose="020B0604020202020204" pitchFamily="34" charset="0"/>
              <a:cs typeface="Arial" panose="020B0604020202020204" pitchFamily="34" charset="0"/>
            </a:endParaRPr>
          </a:p>
          <a:p>
            <a:pPr marL="0" indent="0" algn="ctr">
              <a:buNone/>
            </a:pPr>
            <a:r>
              <a:rPr lang="ru-RU" altLang="ru-RU" sz="3200" b="1"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b="1" dirty="0" smtClean="0">
                <a:latin typeface="Arial" panose="020B0604020202020204" pitchFamily="34" charset="0"/>
                <a:cs typeface="Arial" panose="020B0604020202020204" pitchFamily="34" charset="0"/>
              </a:rPr>
              <a:t>муниципального образования поселок Боровский на </a:t>
            </a:r>
            <a:r>
              <a:rPr lang="ru-RU" altLang="ru-RU" sz="3200" b="1" dirty="0" smtClean="0">
                <a:latin typeface="Arial" panose="020B0604020202020204" pitchFamily="34" charset="0"/>
                <a:cs typeface="Arial" panose="020B0604020202020204" pitchFamily="34" charset="0"/>
              </a:rPr>
              <a:t>2023 </a:t>
            </a:r>
            <a:r>
              <a:rPr lang="ru-RU" altLang="ru-RU" sz="3200" b="1" dirty="0">
                <a:latin typeface="Arial" panose="020B0604020202020204" pitchFamily="34" charset="0"/>
                <a:cs typeface="Arial" panose="020B0604020202020204" pitchFamily="34" charset="0"/>
              </a:rPr>
              <a:t>год и на плановый период </a:t>
            </a:r>
            <a:r>
              <a:rPr lang="ru-RU" altLang="ru-RU" sz="3200" b="1" dirty="0" smtClean="0">
                <a:latin typeface="Arial" panose="020B0604020202020204" pitchFamily="34" charset="0"/>
                <a:cs typeface="Arial" panose="020B0604020202020204" pitchFamily="34" charset="0"/>
              </a:rPr>
              <a:t>2024 </a:t>
            </a:r>
            <a:r>
              <a:rPr lang="ru-RU" altLang="ru-RU" sz="3200" b="1" dirty="0">
                <a:latin typeface="Arial" panose="020B0604020202020204" pitchFamily="34" charset="0"/>
                <a:cs typeface="Arial" panose="020B0604020202020204" pitchFamily="34" charset="0"/>
              </a:rPr>
              <a:t>и </a:t>
            </a:r>
            <a:r>
              <a:rPr lang="ru-RU" altLang="ru-RU" sz="3200" b="1" dirty="0" smtClean="0">
                <a:latin typeface="Arial" panose="020B0604020202020204" pitchFamily="34" charset="0"/>
                <a:cs typeface="Arial" panose="020B0604020202020204" pitchFamily="34" charset="0"/>
              </a:rPr>
              <a:t>2025 </a:t>
            </a:r>
            <a:r>
              <a:rPr lang="ru-RU" altLang="ru-RU" sz="3200" b="1" dirty="0" smtClean="0">
                <a:latin typeface="Arial" panose="020B0604020202020204" pitchFamily="34" charset="0"/>
                <a:cs typeface="Arial" panose="020B0604020202020204" pitchFamily="34" charset="0"/>
              </a:rPr>
              <a:t>годов</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a:bodyPr>
          <a:lstStyle/>
          <a:p>
            <a:pPr>
              <a:defRPr/>
            </a:pPr>
            <a:fld id="{B91E31E2-C459-40AA-BE94-1EC6F14E2909}" type="slidenum">
              <a:rPr lang="ru-RU"/>
              <a:pPr>
                <a:defRPr/>
              </a:pPr>
              <a:t>17</a:t>
            </a:fld>
            <a:endParaRPr lang="ru-RU" dirty="0"/>
          </a:p>
        </p:txBody>
      </p:sp>
      <p:sp>
        <p:nvSpPr>
          <p:cNvPr id="9" name="Text Box 16"/>
          <p:cNvSpPr txBox="1">
            <a:spLocks noChangeArrowheads="1"/>
          </p:cNvSpPr>
          <p:nvPr/>
        </p:nvSpPr>
        <p:spPr bwMode="auto">
          <a:xfrm>
            <a:off x="1872208" y="1162487"/>
            <a:ext cx="7020272" cy="2477601"/>
          </a:xfrm>
          <a:prstGeom prst="rect">
            <a:avLst/>
          </a:prstGeom>
          <a:solidFill>
            <a:schemeClr val="accent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a:t>
            </a:r>
            <a:r>
              <a:rPr lang="ru-RU" altLang="ru-RU" sz="1300" b="1" dirty="0" smtClean="0">
                <a:latin typeface="Tahoma" pitchFamily="34" charset="0"/>
                <a:cs typeface="+mn-cs"/>
              </a:rPr>
              <a:t>01.01.2022г</a:t>
            </a:r>
            <a:r>
              <a:rPr lang="ru-RU" altLang="ru-RU" sz="1300" b="1" dirty="0" smtClean="0">
                <a:latin typeface="Tahoma" pitchFamily="34" charset="0"/>
                <a:cs typeface="+mn-cs"/>
              </a:rPr>
              <a:t>. – </a:t>
            </a:r>
            <a:r>
              <a:rPr lang="ru-RU" altLang="ru-RU" sz="1300" b="1" dirty="0" smtClean="0">
                <a:latin typeface="Tahoma" pitchFamily="34" charset="0"/>
                <a:cs typeface="+mn-cs"/>
              </a:rPr>
              <a:t>19773 </a:t>
            </a:r>
            <a:r>
              <a:rPr lang="ru-RU" altLang="ru-RU" sz="1300" b="1" dirty="0" smtClean="0">
                <a:latin typeface="Tahoma" pitchFamily="34" charset="0"/>
                <a:cs typeface="+mn-cs"/>
              </a:rPr>
              <a:t>человек,</a:t>
            </a:r>
          </a:p>
          <a:p>
            <a:pPr>
              <a:spcBef>
                <a:spcPts val="600"/>
              </a:spcBef>
              <a:buClrTx/>
              <a:buFontTx/>
              <a:buNone/>
              <a:defRPr/>
            </a:pPr>
            <a:r>
              <a:rPr lang="ru-RU" altLang="ru-RU" sz="1300" b="1" dirty="0" smtClean="0">
                <a:latin typeface="Tahoma" pitchFamily="34" charset="0"/>
                <a:cs typeface="+mn-cs"/>
              </a:rPr>
              <a:t>              на 01.01.2025 г. – </a:t>
            </a:r>
            <a:r>
              <a:rPr lang="ru-RU" altLang="ru-RU" sz="1300" b="1" dirty="0" smtClean="0">
                <a:latin typeface="Tahoma" pitchFamily="34" charset="0"/>
                <a:cs typeface="+mn-cs"/>
              </a:rPr>
              <a:t>21000 </a:t>
            </a:r>
            <a:r>
              <a:rPr lang="ru-RU" altLang="ru-RU" sz="1300" b="1" dirty="0" smtClean="0">
                <a:latin typeface="Tahoma" pitchFamily="34" charset="0"/>
                <a:cs typeface="+mn-cs"/>
              </a:rPr>
              <a:t>человек. </a:t>
            </a:r>
          </a:p>
          <a:p>
            <a:pPr>
              <a:spcBef>
                <a:spcPts val="600"/>
              </a:spcBef>
              <a:buClrTx/>
              <a:buFontTx/>
              <a:buNone/>
              <a:defRPr/>
            </a:pPr>
            <a:r>
              <a:rPr lang="ru-RU" altLang="ru-RU" sz="1300" b="1" dirty="0" smtClean="0">
                <a:latin typeface="Tahoma" pitchFamily="34" charset="0"/>
                <a:cs typeface="+mn-cs"/>
              </a:rPr>
              <a:t>              Величина естественной убыли в </a:t>
            </a:r>
            <a:r>
              <a:rPr lang="ru-RU" altLang="ru-RU" sz="1300" b="1" dirty="0" smtClean="0">
                <a:latin typeface="Tahoma" pitchFamily="34" charset="0"/>
                <a:cs typeface="+mn-cs"/>
              </a:rPr>
              <a:t>2021г</a:t>
            </a:r>
            <a:r>
              <a:rPr lang="ru-RU" altLang="ru-RU" sz="1300" b="1" dirty="0" smtClean="0">
                <a:latin typeface="Tahoma" pitchFamily="34" charset="0"/>
                <a:cs typeface="+mn-cs"/>
              </a:rPr>
              <a:t>. составила </a:t>
            </a:r>
            <a:r>
              <a:rPr lang="ru-RU" altLang="ru-RU" sz="1300" b="1" dirty="0" smtClean="0">
                <a:latin typeface="Tahoma" pitchFamily="34" charset="0"/>
                <a:cs typeface="+mn-cs"/>
              </a:rPr>
              <a:t>-88 </a:t>
            </a:r>
            <a:r>
              <a:rPr lang="ru-RU" altLang="ru-RU" sz="1300" b="1" dirty="0" smtClean="0">
                <a:latin typeface="Tahoma" pitchFamily="34" charset="0"/>
                <a:cs typeface="+mn-cs"/>
              </a:rPr>
              <a:t>человек. Родилось </a:t>
            </a:r>
            <a:r>
              <a:rPr lang="ru-RU" altLang="ru-RU" sz="1300" b="1" dirty="0" smtClean="0">
                <a:latin typeface="Tahoma" pitchFamily="34" charset="0"/>
                <a:cs typeface="+mn-cs"/>
              </a:rPr>
              <a:t>198 </a:t>
            </a:r>
            <a:r>
              <a:rPr lang="ru-RU" altLang="ru-RU" sz="1300" b="1" dirty="0" smtClean="0">
                <a:latin typeface="Tahoma" pitchFamily="34" charset="0"/>
                <a:cs typeface="+mn-cs"/>
              </a:rPr>
              <a:t>человек, умерло </a:t>
            </a:r>
            <a:r>
              <a:rPr lang="ru-RU" altLang="ru-RU" sz="1300" b="1" dirty="0" smtClean="0">
                <a:latin typeface="Tahoma" pitchFamily="34" charset="0"/>
                <a:cs typeface="+mn-cs"/>
              </a:rPr>
              <a:t>286 </a:t>
            </a:r>
            <a:r>
              <a:rPr lang="ru-RU" altLang="ru-RU" sz="1300" b="1" dirty="0" smtClean="0">
                <a:latin typeface="Tahoma" pitchFamily="34" charset="0"/>
                <a:cs typeface="+mn-cs"/>
              </a:rPr>
              <a:t>человек.</a:t>
            </a:r>
          </a:p>
          <a:p>
            <a:pPr>
              <a:spcBef>
                <a:spcPts val="600"/>
              </a:spcBef>
              <a:buClrTx/>
              <a:buFontTx/>
              <a:buNone/>
              <a:defRPr/>
            </a:pPr>
            <a:r>
              <a:rPr lang="ru-RU" altLang="ru-RU" sz="1300" b="1" dirty="0" smtClean="0">
                <a:latin typeface="Tahoma" pitchFamily="34" charset="0"/>
                <a:cs typeface="+mn-cs"/>
              </a:rPr>
              <a:t>                  В прогнозируемом периоде 2022-2024 гг. ежегодный естественный                     прирост населения составит 5-10 человек.</a:t>
            </a:r>
          </a:p>
          <a:p>
            <a:pPr>
              <a:spcBef>
                <a:spcPts val="600"/>
              </a:spcBef>
              <a:buClrTx/>
              <a:buFontTx/>
              <a:buNone/>
              <a:defRPr/>
            </a:pPr>
            <a:r>
              <a:rPr lang="ru-RU" altLang="ru-RU" sz="1300" b="1" dirty="0" smtClean="0">
                <a:latin typeface="Tahoma" pitchFamily="34" charset="0"/>
                <a:cs typeface="+mn-cs"/>
              </a:rPr>
              <a:t>Величина миграционного прироста населения за </a:t>
            </a:r>
            <a:r>
              <a:rPr lang="ru-RU" altLang="ru-RU" sz="1300" b="1" dirty="0" smtClean="0">
                <a:latin typeface="Tahoma" pitchFamily="34" charset="0"/>
                <a:cs typeface="+mn-cs"/>
              </a:rPr>
              <a:t> 2021г</a:t>
            </a:r>
            <a:r>
              <a:rPr lang="ru-RU" altLang="ru-RU" sz="1300" b="1" dirty="0" smtClean="0">
                <a:latin typeface="Tahoma" pitchFamily="34" charset="0"/>
                <a:cs typeface="+mn-cs"/>
              </a:rPr>
              <a:t>. </a:t>
            </a:r>
            <a:r>
              <a:rPr lang="ru-RU" altLang="ru-RU" sz="1300" b="1" dirty="0" smtClean="0">
                <a:latin typeface="Tahoma" pitchFamily="34" charset="0"/>
                <a:cs typeface="+mn-cs"/>
              </a:rPr>
              <a:t>составила 504 </a:t>
            </a:r>
            <a:r>
              <a:rPr lang="ru-RU" altLang="ru-RU" sz="1300" b="1" dirty="0" smtClean="0">
                <a:latin typeface="Tahoma" pitchFamily="34" charset="0"/>
                <a:cs typeface="+mn-cs"/>
              </a:rPr>
              <a:t>человека.</a:t>
            </a:r>
          </a:p>
          <a:p>
            <a:pPr>
              <a:spcBef>
                <a:spcPts val="600"/>
              </a:spcBef>
              <a:buClrTx/>
              <a:buFontTx/>
              <a:buNone/>
              <a:defRPr/>
            </a:pPr>
            <a:r>
              <a:rPr lang="ru-RU" altLang="ru-RU" sz="1300" b="1" dirty="0" smtClean="0">
                <a:latin typeface="Tahoma" pitchFamily="34" charset="0"/>
                <a:cs typeface="+mn-cs"/>
              </a:rPr>
              <a:t>В прогнозируемом периоде </a:t>
            </a:r>
            <a:r>
              <a:rPr lang="ru-RU" altLang="ru-RU" sz="1300" b="1" dirty="0" smtClean="0">
                <a:latin typeface="Tahoma" pitchFamily="34" charset="0"/>
                <a:cs typeface="+mn-cs"/>
              </a:rPr>
              <a:t>2023-2025гг</a:t>
            </a:r>
            <a:r>
              <a:rPr lang="ru-RU" altLang="ru-RU" sz="1300" b="1" dirty="0" smtClean="0">
                <a:latin typeface="Tahoma" pitchFamily="34" charset="0"/>
                <a:cs typeface="+mn-cs"/>
              </a:rPr>
              <a:t>. ожидается увеличение численности населения на </a:t>
            </a:r>
            <a:r>
              <a:rPr lang="ru-RU" altLang="ru-RU" sz="1300" b="1" dirty="0" smtClean="0">
                <a:latin typeface="Tahoma" pitchFamily="34" charset="0"/>
              </a:rPr>
              <a:t>1020</a:t>
            </a:r>
            <a:r>
              <a:rPr lang="ru-RU" altLang="ru-RU" sz="1300" b="1" dirty="0" smtClean="0">
                <a:latin typeface="Tahoma" pitchFamily="34" charset="0"/>
                <a:cs typeface="+mn-cs"/>
              </a:rPr>
              <a:t> </a:t>
            </a:r>
            <a:r>
              <a:rPr lang="ru-RU" altLang="ru-RU" sz="1300" b="1" dirty="0" smtClean="0">
                <a:latin typeface="Tahoma" pitchFamily="34" charset="0"/>
                <a:cs typeface="+mn-cs"/>
              </a:rPr>
              <a:t>человек .</a:t>
            </a:r>
          </a:p>
        </p:txBody>
      </p:sp>
      <p:sp>
        <p:nvSpPr>
          <p:cNvPr id="10" name="Text Box 20"/>
          <p:cNvSpPr txBox="1">
            <a:spLocks noChangeArrowheads="1"/>
          </p:cNvSpPr>
          <p:nvPr/>
        </p:nvSpPr>
        <p:spPr bwMode="auto">
          <a:xfrm>
            <a:off x="384770" y="4568725"/>
            <a:ext cx="6698804" cy="1651734"/>
          </a:xfrm>
          <a:prstGeom prst="rect">
            <a:avLst/>
          </a:prstGeom>
          <a:solidFill>
            <a:schemeClr val="accent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a:t>
            </a:r>
            <a:r>
              <a:rPr lang="ru-RU" altLang="ru-RU" sz="1300" b="1" dirty="0" smtClean="0">
                <a:latin typeface="Tahoma" pitchFamily="34" charset="0"/>
                <a:cs typeface="+mn-cs"/>
              </a:rPr>
              <a:t>2022 </a:t>
            </a:r>
            <a:r>
              <a:rPr lang="ru-RU" altLang="ru-RU" sz="1300" b="1" dirty="0" smtClean="0">
                <a:latin typeface="Tahoma" pitchFamily="34" charset="0"/>
                <a:cs typeface="+mn-cs"/>
              </a:rPr>
              <a:t>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a:t>
            </a:r>
            <a:r>
              <a:rPr lang="ru-RU" altLang="ru-RU" sz="1300" b="1" dirty="0" smtClean="0">
                <a:latin typeface="Tahoma" pitchFamily="34" charset="0"/>
                <a:cs typeface="+mn-cs"/>
              </a:rPr>
              <a:t>2022году </a:t>
            </a:r>
            <a:r>
              <a:rPr lang="ru-RU" altLang="ru-RU" sz="1300" b="1" dirty="0" smtClean="0">
                <a:latin typeface="Tahoma" pitchFamily="34" charset="0"/>
                <a:cs typeface="+mn-cs"/>
              </a:rPr>
              <a:t>уровень зарегистрированной безработицы составил </a:t>
            </a:r>
            <a:r>
              <a:rPr lang="ru-RU" altLang="ru-RU" sz="1300" b="1" dirty="0" smtClean="0">
                <a:latin typeface="Tahoma" pitchFamily="34" charset="0"/>
              </a:rPr>
              <a:t>0,3</a:t>
            </a:r>
            <a:r>
              <a:rPr lang="ru-RU" altLang="ru-RU" sz="1300" b="1" dirty="0" smtClean="0">
                <a:latin typeface="Tahoma" pitchFamily="34" charset="0"/>
                <a:cs typeface="+mn-cs"/>
              </a:rPr>
              <a:t> % (2021 год 0,7%).</a:t>
            </a:r>
            <a:endParaRPr lang="ru-RU" altLang="ru-RU" sz="1300" b="1" dirty="0" smtClean="0">
              <a:latin typeface="Tahoma" pitchFamily="34" charset="0"/>
              <a:cs typeface="+mn-cs"/>
            </a:endParaRPr>
          </a:p>
          <a:p>
            <a:pPr>
              <a:spcBef>
                <a:spcPts val="700"/>
              </a:spcBef>
              <a:buClrTx/>
              <a:buFontTx/>
              <a:buNone/>
              <a:defRPr/>
            </a:pPr>
            <a:r>
              <a:rPr lang="ru-RU" altLang="ru-RU" sz="1300" b="1" dirty="0" smtClean="0">
                <a:latin typeface="Tahoma" pitchFamily="34" charset="0"/>
                <a:cs typeface="+mn-cs"/>
              </a:rPr>
              <a:t>В </a:t>
            </a:r>
            <a:r>
              <a:rPr lang="ru-RU" altLang="ru-RU" sz="1300" b="1" dirty="0" smtClean="0">
                <a:latin typeface="Tahoma" pitchFamily="34" charset="0"/>
                <a:cs typeface="+mn-cs"/>
              </a:rPr>
              <a:t>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a:t>
            </a:r>
            <a:r>
              <a:rPr lang="ru-RU" altLang="ru-RU" sz="1300" b="1" dirty="0" smtClean="0">
                <a:latin typeface="Tahoma" pitchFamily="34" charset="0"/>
              </a:rPr>
              <a:t>2023-2025гг. Планируемый</a:t>
            </a:r>
          </a:p>
          <a:p>
            <a:pPr>
              <a:spcBef>
                <a:spcPts val="700"/>
              </a:spcBef>
              <a:buClrTx/>
              <a:buFontTx/>
              <a:buNone/>
              <a:defRPr/>
            </a:pPr>
            <a:r>
              <a:rPr lang="ru-RU" altLang="ru-RU" sz="1300" b="1" dirty="0" smtClean="0">
                <a:latin typeface="Tahoma" pitchFamily="34" charset="0"/>
              </a:rPr>
              <a:t>  уровень </a:t>
            </a:r>
            <a:r>
              <a:rPr lang="ru-RU" altLang="ru-RU" sz="1300" b="1" dirty="0">
                <a:latin typeface="Tahoma" pitchFamily="34" charset="0"/>
              </a:rPr>
              <a:t>зарегистрированной безработицы </a:t>
            </a:r>
            <a:r>
              <a:rPr lang="ru-RU" altLang="ru-RU" sz="1300" b="1" dirty="0" smtClean="0">
                <a:latin typeface="Tahoma" pitchFamily="34" charset="0"/>
              </a:rPr>
              <a:t>0,3%.</a:t>
            </a:r>
            <a:endParaRPr lang="ru-RU" altLang="ru-RU" sz="1300" b="1" dirty="0" smtClean="0">
              <a:latin typeface="Tahoma" pitchFamily="34" charset="0"/>
              <a:cs typeface="+mn-cs"/>
            </a:endParaRP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8520" y="1162487"/>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490066"/>
          </a:xfrm>
        </p:spPr>
        <p:txBody>
          <a:bodyPr>
            <a:normAutofit fontScale="90000"/>
          </a:bodyPr>
          <a:lstStyle/>
          <a:p>
            <a:pPr algn="ctr"/>
            <a:r>
              <a:rPr lang="ru-RU" sz="3600" b="1" dirty="0">
                <a:solidFill>
                  <a:schemeClr val="tx1"/>
                </a:solidFill>
                <a:effectLst/>
              </a:rPr>
              <a:t>Инвестиционная</a:t>
            </a:r>
            <a:r>
              <a:rPr lang="ru-RU" sz="3600" b="1" dirty="0">
                <a:solidFill>
                  <a:schemeClr val="tx1"/>
                </a:solidFill>
              </a:rPr>
              <a:t> </a:t>
            </a:r>
            <a:r>
              <a:rPr lang="ru-RU" sz="3600" b="1" dirty="0" smtClean="0">
                <a:solidFill>
                  <a:schemeClr val="tx1"/>
                </a:solidFill>
                <a:effectLst/>
              </a:rPr>
              <a:t>деятельность 2021 год</a:t>
            </a:r>
            <a:endParaRPr lang="ru-RU" sz="3600" b="1" dirty="0">
              <a:solidFill>
                <a:schemeClr val="tx1"/>
              </a:solidFill>
              <a:effectLst/>
            </a:endParaRPr>
          </a:p>
        </p:txBody>
      </p:sp>
      <p:sp>
        <p:nvSpPr>
          <p:cNvPr id="4" name="Номер слайда 3"/>
          <p:cNvSpPr>
            <a:spLocks noGrp="1"/>
          </p:cNvSpPr>
          <p:nvPr>
            <p:ph type="sldNum" sz="quarter" idx="12"/>
          </p:nvPr>
        </p:nvSpPr>
        <p:spPr/>
        <p:txBody>
          <a:bodyPr/>
          <a:lstStyle/>
          <a:p>
            <a:pPr defTabSz="685800"/>
            <a:fld id="{2528E1DD-1224-497A-9F36-D87396AA1F73}" type="slidenum">
              <a:rPr lang="ru-RU" altLang="ru-RU">
                <a:solidFill>
                  <a:srgbClr val="E3DED1">
                    <a:shade val="50000"/>
                  </a:srgbClr>
                </a:solidFill>
                <a:latin typeface="Verdana"/>
              </a:rPr>
              <a:pPr defTabSz="685800"/>
              <a:t>18</a:t>
            </a:fld>
            <a:endParaRPr lang="ru-RU" altLang="ru-RU">
              <a:solidFill>
                <a:srgbClr val="E3DED1">
                  <a:shade val="50000"/>
                </a:srgbClr>
              </a:solidFill>
              <a:latin typeface="Verdana"/>
            </a:endParaRPr>
          </a:p>
        </p:txBody>
      </p:sp>
      <p:sp>
        <p:nvSpPr>
          <p:cNvPr id="5" name="Скругленный прямоугольник 4"/>
          <p:cNvSpPr/>
          <p:nvPr/>
        </p:nvSpPr>
        <p:spPr>
          <a:xfrm>
            <a:off x="3410712" y="1917954"/>
            <a:ext cx="1810512" cy="694944"/>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17 инвестиционных </a:t>
            </a:r>
            <a:r>
              <a:rPr lang="ru-RU" sz="1400" b="1" dirty="0">
                <a:solidFill>
                  <a:prstClr val="black"/>
                </a:solidFill>
                <a:latin typeface="Times New Roman" pitchFamily="18" charset="0"/>
                <a:cs typeface="Times New Roman" pitchFamily="18" charset="0"/>
              </a:rPr>
              <a:t>проектов</a:t>
            </a:r>
          </a:p>
        </p:txBody>
      </p:sp>
      <p:sp>
        <p:nvSpPr>
          <p:cNvPr id="6" name="Скругленный прямоугольник 5"/>
          <p:cNvSpPr/>
          <p:nvPr/>
        </p:nvSpPr>
        <p:spPr>
          <a:xfrm>
            <a:off x="1127776" y="2382727"/>
            <a:ext cx="1810512" cy="694944"/>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a:solidFill>
                  <a:schemeClr val="tx1">
                    <a:lumMod val="50000"/>
                  </a:schemeClr>
                </a:solidFill>
                <a:latin typeface="Times New Roman" pitchFamily="18" charset="0"/>
                <a:cs typeface="Times New Roman" pitchFamily="18" charset="0"/>
              </a:rPr>
              <a:t>Инвестиции </a:t>
            </a:r>
          </a:p>
          <a:p>
            <a:pPr algn="ctr" defTabSz="685800"/>
            <a:r>
              <a:rPr lang="ru-RU" sz="1400" b="1" dirty="0" smtClean="0">
                <a:latin typeface="Times New Roman" pitchFamily="18" charset="0"/>
                <a:cs typeface="Times New Roman" pitchFamily="18" charset="0"/>
              </a:rPr>
              <a:t>467, 412</a:t>
            </a:r>
            <a:r>
              <a:rPr lang="ru-RU" sz="1400" b="1" dirty="0" smtClean="0">
                <a:solidFill>
                  <a:schemeClr val="tx1">
                    <a:lumMod val="50000"/>
                  </a:schemeClr>
                </a:solidFill>
                <a:latin typeface="Times New Roman" pitchFamily="18" charset="0"/>
                <a:cs typeface="Times New Roman" pitchFamily="18" charset="0"/>
              </a:rPr>
              <a:t> </a:t>
            </a:r>
            <a:r>
              <a:rPr lang="ru-RU" sz="1400" b="1" dirty="0" err="1" smtClean="0">
                <a:solidFill>
                  <a:schemeClr val="tx1">
                    <a:lumMod val="50000"/>
                  </a:schemeClr>
                </a:solidFill>
                <a:latin typeface="Times New Roman" pitchFamily="18" charset="0"/>
                <a:cs typeface="Times New Roman" pitchFamily="18" charset="0"/>
              </a:rPr>
              <a:t>млн.рублей</a:t>
            </a:r>
            <a:endParaRPr lang="ru-RU" sz="1400" b="1" dirty="0">
              <a:solidFill>
                <a:schemeClr val="tx1">
                  <a:lumMod val="50000"/>
                </a:schemeClr>
              </a:solidFill>
              <a:latin typeface="Times New Roman" pitchFamily="18" charset="0"/>
              <a:cs typeface="Times New Roman" pitchFamily="18" charset="0"/>
            </a:endParaRPr>
          </a:p>
        </p:txBody>
      </p:sp>
      <p:sp>
        <p:nvSpPr>
          <p:cNvPr id="11" name="Скругленный прямоугольник 10"/>
          <p:cNvSpPr/>
          <p:nvPr/>
        </p:nvSpPr>
        <p:spPr>
          <a:xfrm>
            <a:off x="5692140" y="2432194"/>
            <a:ext cx="1810512" cy="694944"/>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641  </a:t>
            </a:r>
            <a:r>
              <a:rPr lang="ru-RU" sz="1400" b="1" dirty="0">
                <a:solidFill>
                  <a:prstClr val="black"/>
                </a:solidFill>
                <a:latin typeface="Times New Roman" pitchFamily="18" charset="0"/>
                <a:cs typeface="Times New Roman" pitchFamily="18" charset="0"/>
              </a:rPr>
              <a:t>новых рабочих </a:t>
            </a:r>
            <a:r>
              <a:rPr lang="ru-RU" sz="1400" b="1" dirty="0" smtClean="0">
                <a:solidFill>
                  <a:prstClr val="black"/>
                </a:solidFill>
                <a:latin typeface="Times New Roman" pitchFamily="18" charset="0"/>
                <a:cs typeface="Times New Roman" pitchFamily="18" charset="0"/>
              </a:rPr>
              <a:t>места</a:t>
            </a:r>
            <a:endParaRPr lang="ru-RU" sz="1400" b="1" dirty="0">
              <a:solidFill>
                <a:prstClr val="black"/>
              </a:solidFill>
              <a:latin typeface="Times New Roman" pitchFamily="18" charset="0"/>
              <a:cs typeface="Times New Roman" pitchFamily="18" charset="0"/>
            </a:endParaRPr>
          </a:p>
        </p:txBody>
      </p:sp>
      <p:cxnSp>
        <p:nvCxnSpPr>
          <p:cNvPr id="13" name="Прямая со стрелкой 12"/>
          <p:cNvCxnSpPr>
            <a:stCxn id="5" idx="3"/>
            <a:endCxn id="11" idx="1"/>
          </p:cNvCxnSpPr>
          <p:nvPr/>
        </p:nvCxnSpPr>
        <p:spPr>
          <a:xfrm>
            <a:off x="5221224" y="2265426"/>
            <a:ext cx="470916" cy="51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4314460" y="2751943"/>
            <a:ext cx="20684" cy="776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p:nvPr/>
        </p:nvCxnSpPr>
        <p:spPr>
          <a:xfrm rot="5400000">
            <a:off x="2514600" y="2020051"/>
            <a:ext cx="589788" cy="30129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Соединительная линия уступом 29"/>
          <p:cNvCxnSpPr/>
          <p:nvPr/>
        </p:nvCxnSpPr>
        <p:spPr>
          <a:xfrm rot="16200000" flipH="1">
            <a:off x="5634696" y="1914124"/>
            <a:ext cx="585216" cy="31866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5" idx="1"/>
            <a:endCxn id="6" idx="3"/>
          </p:cNvCxnSpPr>
          <p:nvPr/>
        </p:nvCxnSpPr>
        <p:spPr>
          <a:xfrm flipH="1">
            <a:off x="2938288" y="2265426"/>
            <a:ext cx="472424" cy="46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6" idx="3"/>
            <a:endCxn id="5" idx="1"/>
          </p:cNvCxnSpPr>
          <p:nvPr/>
        </p:nvCxnSpPr>
        <p:spPr>
          <a:xfrm flipV="1">
            <a:off x="2938288" y="2265426"/>
            <a:ext cx="472424" cy="46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11" idx="1"/>
            <a:endCxn id="5" idx="3"/>
          </p:cNvCxnSpPr>
          <p:nvPr/>
        </p:nvCxnSpPr>
        <p:spPr>
          <a:xfrm flipH="1" flipV="1">
            <a:off x="5221224" y="2265426"/>
            <a:ext cx="470916" cy="51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323326" y="3534369"/>
            <a:ext cx="8626" cy="383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275200" y="3846024"/>
            <a:ext cx="2208276" cy="579235"/>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Промышленность- 5</a:t>
            </a:r>
          </a:p>
          <a:p>
            <a:pPr algn="ctr" defTabSz="685800"/>
            <a:endParaRPr lang="ru-RU" sz="1400" b="1" dirty="0">
              <a:solidFill>
                <a:prstClr val="black"/>
              </a:solidFill>
              <a:latin typeface="Times New Roman" pitchFamily="18" charset="0"/>
              <a:cs typeface="Times New Roman" pitchFamily="18" charset="0"/>
            </a:endParaRPr>
          </a:p>
        </p:txBody>
      </p:sp>
      <p:sp>
        <p:nvSpPr>
          <p:cNvPr id="31" name="Скругленный прямоугольник 30"/>
          <p:cNvSpPr/>
          <p:nvPr/>
        </p:nvSpPr>
        <p:spPr>
          <a:xfrm>
            <a:off x="6228185" y="3821420"/>
            <a:ext cx="2448272" cy="636418"/>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a:solidFill>
                  <a:prstClr val="black"/>
                </a:solidFill>
                <a:latin typeface="Times New Roman" pitchFamily="18" charset="0"/>
                <a:cs typeface="Times New Roman" pitchFamily="18" charset="0"/>
              </a:rPr>
              <a:t>Пищевая </a:t>
            </a:r>
            <a:r>
              <a:rPr lang="ru-RU" sz="1400" b="1" dirty="0" smtClean="0">
                <a:solidFill>
                  <a:prstClr val="black"/>
                </a:solidFill>
                <a:latin typeface="Times New Roman" pitchFamily="18" charset="0"/>
                <a:cs typeface="Times New Roman" pitchFamily="18" charset="0"/>
              </a:rPr>
              <a:t>промышленность -7</a:t>
            </a:r>
            <a:endParaRPr lang="ru-RU" sz="1400" b="1" dirty="0">
              <a:solidFill>
                <a:prstClr val="black"/>
              </a:solidFill>
              <a:latin typeface="Times New Roman" pitchFamily="18" charset="0"/>
              <a:cs typeface="Times New Roman" pitchFamily="18" charset="0"/>
            </a:endParaRPr>
          </a:p>
        </p:txBody>
      </p:sp>
      <p:sp>
        <p:nvSpPr>
          <p:cNvPr id="35" name="Скругленный прямоугольник 34"/>
          <p:cNvSpPr/>
          <p:nvPr/>
        </p:nvSpPr>
        <p:spPr>
          <a:xfrm>
            <a:off x="2938288" y="3932738"/>
            <a:ext cx="2353792" cy="519855"/>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Торговля и услуги сервиса - 5</a:t>
            </a:r>
            <a:endParaRPr lang="ru-RU" sz="1400" b="1" dirty="0">
              <a:solidFill>
                <a:prstClr val="black"/>
              </a:solidFill>
              <a:latin typeface="Times New Roman" pitchFamily="18" charset="0"/>
              <a:cs typeface="Times New Roman" pitchFamily="18" charset="0"/>
            </a:endParaRPr>
          </a:p>
        </p:txBody>
      </p:sp>
      <p:sp>
        <p:nvSpPr>
          <p:cNvPr id="25" name="TextBox 24"/>
          <p:cNvSpPr txBox="1"/>
          <p:nvPr/>
        </p:nvSpPr>
        <p:spPr>
          <a:xfrm>
            <a:off x="418928" y="4582239"/>
            <a:ext cx="2112001" cy="861774"/>
          </a:xfrm>
          <a:prstGeom prst="rect">
            <a:avLst/>
          </a:prstGeom>
          <a:noFill/>
        </p:spPr>
        <p:txBody>
          <a:bodyPr wrap="square" rtlCol="0">
            <a:spAutoFit/>
          </a:bodyPr>
          <a:lstStyle/>
          <a:p>
            <a:r>
              <a:rPr lang="ru-RU" sz="1000" b="1" dirty="0" smtClean="0"/>
              <a:t>ООО «</a:t>
            </a:r>
            <a:r>
              <a:rPr lang="ru-RU" sz="1000" b="1" dirty="0" err="1" smtClean="0"/>
              <a:t>Энерготехсервис</a:t>
            </a:r>
            <a:r>
              <a:rPr lang="ru-RU" sz="1000" b="1" dirty="0" smtClean="0"/>
              <a:t>»</a:t>
            </a:r>
          </a:p>
          <a:p>
            <a:r>
              <a:rPr lang="ru-RU" sz="1000" b="1" dirty="0" smtClean="0"/>
              <a:t>ООО «НГ-Групп»</a:t>
            </a:r>
          </a:p>
          <a:p>
            <a:r>
              <a:rPr lang="ru-RU" sz="1000" b="1" dirty="0" smtClean="0"/>
              <a:t>ООО «</a:t>
            </a:r>
            <a:r>
              <a:rPr lang="ru-RU" sz="1000" b="1" dirty="0" err="1" smtClean="0"/>
              <a:t>Тюменьприбор</a:t>
            </a:r>
            <a:r>
              <a:rPr lang="ru-RU" sz="1000" b="1" dirty="0" smtClean="0"/>
              <a:t>»</a:t>
            </a:r>
          </a:p>
          <a:p>
            <a:r>
              <a:rPr lang="ru-RU" sz="1000" b="1" dirty="0" smtClean="0"/>
              <a:t>ООО ППН «</a:t>
            </a:r>
            <a:r>
              <a:rPr lang="ru-RU" sz="1000" b="1" dirty="0" err="1" smtClean="0"/>
              <a:t>СиБурМаш</a:t>
            </a:r>
            <a:r>
              <a:rPr lang="ru-RU" sz="1000" b="1" dirty="0" smtClean="0"/>
              <a:t>»</a:t>
            </a:r>
          </a:p>
          <a:p>
            <a:r>
              <a:rPr lang="ru-RU" sz="1000" b="1" dirty="0" smtClean="0"/>
              <a:t>ООО «</a:t>
            </a:r>
            <a:r>
              <a:rPr lang="ru-RU" sz="1000" b="1" dirty="0" err="1" smtClean="0"/>
              <a:t>ПиТиЭль</a:t>
            </a:r>
            <a:r>
              <a:rPr lang="ru-RU" sz="1000" b="1" dirty="0" smtClean="0"/>
              <a:t>»</a:t>
            </a:r>
          </a:p>
        </p:txBody>
      </p:sp>
      <p:sp>
        <p:nvSpPr>
          <p:cNvPr id="12" name="TextBox 11"/>
          <p:cNvSpPr txBox="1"/>
          <p:nvPr/>
        </p:nvSpPr>
        <p:spPr>
          <a:xfrm>
            <a:off x="2938288" y="4642470"/>
            <a:ext cx="1705720" cy="861774"/>
          </a:xfrm>
          <a:prstGeom prst="rect">
            <a:avLst/>
          </a:prstGeom>
          <a:noFill/>
        </p:spPr>
        <p:txBody>
          <a:bodyPr wrap="square" rtlCol="0">
            <a:spAutoFit/>
          </a:bodyPr>
          <a:lstStyle/>
          <a:p>
            <a:r>
              <a:rPr lang="ru-RU" sz="1000" b="1" dirty="0" smtClean="0"/>
              <a:t>ИП </a:t>
            </a:r>
            <a:r>
              <a:rPr lang="ru-RU" sz="1000" b="1" dirty="0" err="1" smtClean="0"/>
              <a:t>Плешев</a:t>
            </a:r>
            <a:r>
              <a:rPr lang="ru-RU" sz="1000" b="1" dirty="0" smtClean="0"/>
              <a:t> Г.Д.</a:t>
            </a:r>
          </a:p>
          <a:p>
            <a:r>
              <a:rPr lang="ru-RU" sz="1000" b="1" dirty="0" smtClean="0"/>
              <a:t>ООО «</a:t>
            </a:r>
            <a:r>
              <a:rPr lang="ru-RU" sz="1000" b="1" dirty="0" err="1" smtClean="0"/>
              <a:t>Промхолод</a:t>
            </a:r>
            <a:r>
              <a:rPr lang="ru-RU" sz="1000" b="1" dirty="0" smtClean="0"/>
              <a:t>» </a:t>
            </a:r>
          </a:p>
          <a:p>
            <a:r>
              <a:rPr lang="ru-RU" sz="1000" b="1" dirty="0" smtClean="0"/>
              <a:t>ИП </a:t>
            </a:r>
            <a:r>
              <a:rPr lang="ru-RU" sz="1000" b="1" dirty="0" err="1" smtClean="0"/>
              <a:t>Дацюк</a:t>
            </a:r>
            <a:r>
              <a:rPr lang="ru-RU" sz="1000" b="1" dirty="0" smtClean="0"/>
              <a:t> С.П. – 2 проекта</a:t>
            </a:r>
          </a:p>
          <a:p>
            <a:r>
              <a:rPr lang="ru-RU" sz="1000" b="1" dirty="0" smtClean="0"/>
              <a:t>ИП Шилоносова С.В.</a:t>
            </a:r>
          </a:p>
          <a:p>
            <a:endParaRPr lang="ru-RU" sz="1000" b="1" dirty="0">
              <a:solidFill>
                <a:srgbClr val="FF0000"/>
              </a:solidFill>
            </a:endParaRPr>
          </a:p>
        </p:txBody>
      </p:sp>
      <p:sp>
        <p:nvSpPr>
          <p:cNvPr id="37" name="TextBox 36"/>
          <p:cNvSpPr txBox="1"/>
          <p:nvPr/>
        </p:nvSpPr>
        <p:spPr>
          <a:xfrm>
            <a:off x="6516217" y="4705350"/>
            <a:ext cx="2016224" cy="1169551"/>
          </a:xfrm>
          <a:prstGeom prst="rect">
            <a:avLst/>
          </a:prstGeom>
          <a:noFill/>
        </p:spPr>
        <p:txBody>
          <a:bodyPr wrap="square" rtlCol="0">
            <a:spAutoFit/>
          </a:bodyPr>
          <a:lstStyle/>
          <a:p>
            <a:r>
              <a:rPr lang="ru-RU" sz="1000" b="1" dirty="0" smtClean="0"/>
              <a:t>ООО ТПК «Ягоды Плюс»</a:t>
            </a:r>
          </a:p>
          <a:p>
            <a:r>
              <a:rPr lang="ru-RU" sz="1000" b="1" dirty="0" smtClean="0"/>
              <a:t>ООО «Сибирь-</a:t>
            </a:r>
            <a:r>
              <a:rPr lang="ru-RU" sz="1000" b="1" dirty="0" err="1" smtClean="0"/>
              <a:t>ТрансЭН</a:t>
            </a:r>
            <a:r>
              <a:rPr lang="ru-RU" sz="1000" b="1" dirty="0" smtClean="0"/>
              <a:t>»</a:t>
            </a:r>
          </a:p>
          <a:p>
            <a:r>
              <a:rPr lang="ru-RU" sz="1000" b="1" dirty="0" smtClean="0"/>
              <a:t>ООО «</a:t>
            </a:r>
            <a:r>
              <a:rPr lang="ru-RU" sz="1000" b="1" dirty="0" err="1" smtClean="0"/>
              <a:t>Окейч</a:t>
            </a:r>
            <a:r>
              <a:rPr lang="ru-RU" sz="1000" b="1" dirty="0" smtClean="0"/>
              <a:t>»</a:t>
            </a:r>
          </a:p>
          <a:p>
            <a:r>
              <a:rPr lang="ru-RU" sz="1000" b="1" dirty="0" smtClean="0"/>
              <a:t>ООО «Прованс Групп»</a:t>
            </a:r>
          </a:p>
          <a:p>
            <a:r>
              <a:rPr lang="ru-RU" sz="1000" b="1" dirty="0" smtClean="0"/>
              <a:t>ООО «ВЭБ-Инвест»</a:t>
            </a:r>
          </a:p>
          <a:p>
            <a:r>
              <a:rPr lang="ru-RU" sz="1000" b="1" dirty="0" smtClean="0"/>
              <a:t>ООО «Ландис»</a:t>
            </a:r>
          </a:p>
          <a:p>
            <a:r>
              <a:rPr lang="ru-RU" sz="1000" b="1" dirty="0" smtClean="0"/>
              <a:t>ООО «Магия вкуса»</a:t>
            </a:r>
          </a:p>
        </p:txBody>
      </p:sp>
    </p:spTree>
    <p:extLst>
      <p:ext uri="{BB962C8B-B14F-4D97-AF65-F5344CB8AC3E}">
        <p14:creationId xmlns:p14="http://schemas.microsoft.com/office/powerpoint/2010/main" val="371821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543800" cy="697069"/>
          </a:xfrm>
        </p:spPr>
        <p:txBody>
          <a:bodyPr anchor="t">
            <a:normAutofit fontScale="90000"/>
          </a:bodyPr>
          <a:lstStyle/>
          <a:p>
            <a:pPr algn="ctr"/>
            <a:r>
              <a:rPr lang="ru-RU" b="1" dirty="0" smtClean="0">
                <a:solidFill>
                  <a:schemeClr val="tx1"/>
                </a:solidFill>
              </a:rPr>
              <a:t>Ввод жилья</a:t>
            </a:r>
            <a:endParaRPr lang="ru-RU" b="1" dirty="0">
              <a:solidFill>
                <a:schemeClr val="tx1"/>
              </a:solidFill>
            </a:endParaRPr>
          </a:p>
        </p:txBody>
      </p:sp>
      <p:graphicFrame>
        <p:nvGraphicFramePr>
          <p:cNvPr id="10" name="Объект 9"/>
          <p:cNvGraphicFramePr>
            <a:graphicFrameLocks noGrp="1"/>
          </p:cNvGraphicFramePr>
          <p:nvPr>
            <p:ph sz="half" idx="1"/>
            <p:extLst>
              <p:ext uri="{D42A27DB-BD31-4B8C-83A1-F6EECF244321}">
                <p14:modId xmlns:p14="http://schemas.microsoft.com/office/powerpoint/2010/main" val="994337229"/>
              </p:ext>
            </p:extLst>
          </p:nvPr>
        </p:nvGraphicFramePr>
        <p:xfrm>
          <a:off x="458869" y="1136073"/>
          <a:ext cx="5027531" cy="5161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Объект 2"/>
          <p:cNvGraphicFramePr>
            <a:graphicFrameLocks noGrp="1"/>
          </p:cNvGraphicFramePr>
          <p:nvPr>
            <p:ph sz="half" idx="2"/>
            <p:extLst>
              <p:ext uri="{D42A27DB-BD31-4B8C-83A1-F6EECF244321}">
                <p14:modId xmlns:p14="http://schemas.microsoft.com/office/powerpoint/2010/main" val="4226070433"/>
              </p:ext>
            </p:extLst>
          </p:nvPr>
        </p:nvGraphicFramePr>
        <p:xfrm>
          <a:off x="5459163" y="1120464"/>
          <a:ext cx="3517411" cy="55168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752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21</a:t>
            </a:fld>
            <a:endParaRPr lang="ru-RU" dirty="0"/>
          </a:p>
        </p:txBody>
      </p:sp>
      <p:graphicFrame>
        <p:nvGraphicFramePr>
          <p:cNvPr id="3" name="Схема 2"/>
          <p:cNvGraphicFramePr/>
          <p:nvPr>
            <p:extLst>
              <p:ext uri="{D42A27DB-BD31-4B8C-83A1-F6EECF244321}">
                <p14:modId xmlns:p14="http://schemas.microsoft.com/office/powerpoint/2010/main" val="2615916021"/>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a:t>
            </a:r>
            <a:r>
              <a:rPr lang="ru-RU" sz="2200" b="1" dirty="0" smtClean="0">
                <a:solidFill>
                  <a:schemeClr val="tx1"/>
                </a:solidFill>
              </a:rPr>
              <a:t>2023 </a:t>
            </a:r>
            <a:r>
              <a:rPr lang="ru-RU" sz="2200" b="1" dirty="0">
                <a:solidFill>
                  <a:schemeClr val="tx1"/>
                </a:solidFill>
              </a:rPr>
              <a:t>год и на плановый период </a:t>
            </a:r>
            <a:r>
              <a:rPr lang="ru-RU" sz="2200" b="1" dirty="0" smtClean="0">
                <a:solidFill>
                  <a:schemeClr val="tx1"/>
                </a:solidFill>
              </a:rPr>
              <a:t>2024 </a:t>
            </a:r>
            <a:r>
              <a:rPr lang="ru-RU" sz="2200" b="1" dirty="0">
                <a:solidFill>
                  <a:schemeClr val="tx1"/>
                </a:solidFill>
              </a:rPr>
              <a:t>и </a:t>
            </a:r>
            <a:r>
              <a:rPr lang="ru-RU" sz="2200" b="1" dirty="0" smtClean="0">
                <a:solidFill>
                  <a:schemeClr val="tx1"/>
                </a:solidFill>
              </a:rPr>
              <a:t>2025 </a:t>
            </a:r>
            <a:r>
              <a:rPr lang="ru-RU" sz="2200" b="1" dirty="0" smtClean="0">
                <a:solidFill>
                  <a:schemeClr val="tx1"/>
                </a:solidFill>
              </a:rPr>
              <a:t>годов</a:t>
            </a:r>
            <a:endParaRPr lang="ru-RU" sz="2200" b="1" dirty="0">
              <a:solidFill>
                <a:schemeClr val="tx1"/>
              </a:solidFill>
            </a:endParaRP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22</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a:t>
            </a:r>
            <a:r>
              <a:rPr lang="ru-RU" sz="2300" b="1" dirty="0" smtClean="0">
                <a:solidFill>
                  <a:schemeClr val="tx1"/>
                </a:solidFill>
              </a:rPr>
              <a:t>2022, 2023 </a:t>
            </a:r>
            <a:r>
              <a:rPr lang="ru-RU" sz="2300" b="1" dirty="0">
                <a:solidFill>
                  <a:schemeClr val="tx1"/>
                </a:solidFill>
              </a:rPr>
              <a:t>годы и на плановый период </a:t>
            </a:r>
            <a:r>
              <a:rPr lang="ru-RU" sz="2300" b="1" dirty="0" smtClean="0">
                <a:solidFill>
                  <a:schemeClr val="tx1"/>
                </a:solidFill>
              </a:rPr>
              <a:t>2024 </a:t>
            </a:r>
            <a:r>
              <a:rPr lang="ru-RU" sz="2300" b="1" dirty="0">
                <a:solidFill>
                  <a:schemeClr val="tx1"/>
                </a:solidFill>
              </a:rPr>
              <a:t>и </a:t>
            </a:r>
            <a:r>
              <a:rPr lang="ru-RU" sz="2300" b="1" dirty="0" smtClean="0">
                <a:solidFill>
                  <a:schemeClr val="tx1"/>
                </a:solidFill>
              </a:rPr>
              <a:t>2025 </a:t>
            </a:r>
            <a:r>
              <a:rPr lang="ru-RU" sz="2300" b="1" dirty="0">
                <a:solidFill>
                  <a:schemeClr val="tx1"/>
                </a:solidFill>
              </a:rPr>
              <a:t>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1969273629"/>
              </p:ext>
            </p:extLst>
          </p:nvPr>
        </p:nvGraphicFramePr>
        <p:xfrm>
          <a:off x="288277" y="1468535"/>
          <a:ext cx="8674100" cy="5138439"/>
        </p:xfrm>
        <a:graphic>
          <a:graphicData uri="http://schemas.openxmlformats.org/presentationml/2006/ole">
            <mc:AlternateContent xmlns:mc="http://schemas.openxmlformats.org/markup-compatibility/2006">
              <mc:Choice xmlns:v="urn:schemas-microsoft-com:vml" Requires="v">
                <p:oleObj spid="_x0000_s5170" name="Лист" r:id="rId3" imgW="8715375" imgH="4448270" progId="Excel.Sheet.12">
                  <p:embed/>
                </p:oleObj>
              </mc:Choice>
              <mc:Fallback>
                <p:oleObj name="Лист" r:id="rId3" imgW="8715375" imgH="4448270" progId="Excel.Sheet.12">
                  <p:embed/>
                  <p:pic>
                    <p:nvPicPr>
                      <p:cNvPr id="0" name=""/>
                      <p:cNvPicPr>
                        <a:picLocks noChangeAspect="1" noChangeArrowheads="1"/>
                      </p:cNvPicPr>
                      <p:nvPr/>
                    </p:nvPicPr>
                    <p:blipFill>
                      <a:blip r:embed="rId4"/>
                      <a:srcRect/>
                      <a:stretch>
                        <a:fillRect/>
                      </a:stretch>
                    </p:blipFill>
                    <p:spPr bwMode="auto">
                      <a:xfrm>
                        <a:off x="288277" y="1468535"/>
                        <a:ext cx="8674100" cy="51384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fontScale="90000"/>
          </a:bodyPr>
          <a:lstStyle/>
          <a:p>
            <a:pPr algn="ctr" eaLnBrk="1" fontAlgn="auto" hangingPunct="1">
              <a:spcAft>
                <a:spcPts val="0"/>
              </a:spcAft>
              <a:defRPr/>
            </a:pPr>
            <a:r>
              <a:rPr lang="ru-RU" altLang="ru-RU" sz="2800" b="1" dirty="0" smtClean="0"/>
              <a:t>Из каких поступлений в настоящее время формируется доходная часть бюджета?</a:t>
            </a:r>
          </a:p>
        </p:txBody>
      </p:sp>
      <p:graphicFrame>
        <p:nvGraphicFramePr>
          <p:cNvPr id="4" name="Объект 3"/>
          <p:cNvGraphicFramePr>
            <a:graphicFrameLocks noGrp="1"/>
          </p:cNvGraphicFramePr>
          <p:nvPr>
            <p:ph idx="1"/>
          </p:nvPr>
        </p:nvGraphicFramePr>
        <p:xfrm>
          <a:off x="1" y="1196756"/>
          <a:ext cx="9252520"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1461075870"/>
              </p:ext>
            </p:extLst>
          </p:nvPr>
        </p:nvGraphicFramePr>
        <p:xfrm>
          <a:off x="112721" y="4581526"/>
          <a:ext cx="2942560" cy="2087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1389041413"/>
              </p:ext>
            </p:extLst>
          </p:nvPr>
        </p:nvGraphicFramePr>
        <p:xfrm>
          <a:off x="3352721" y="4652963"/>
          <a:ext cx="2942560" cy="20891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617596906"/>
              </p:ext>
            </p:extLst>
          </p:nvPr>
        </p:nvGraphicFramePr>
        <p:xfrm>
          <a:off x="6201440" y="4725144"/>
          <a:ext cx="2942560" cy="20891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45369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altLang="ru-RU" sz="4000" b="1" dirty="0" smtClean="0"/>
              <a:t>Бюджет </a:t>
            </a:r>
            <a:r>
              <a:rPr lang="ru-RU" altLang="ru-RU" sz="4000" b="1" dirty="0" smtClean="0"/>
              <a:t>2022-2025 </a:t>
            </a:r>
            <a:r>
              <a:rPr lang="ru-RU" altLang="ru-RU" sz="4000" b="1" dirty="0" smtClean="0"/>
              <a:t>года (собственные доходы)</a:t>
            </a:r>
          </a:p>
        </p:txBody>
      </p:sp>
      <p:graphicFrame>
        <p:nvGraphicFramePr>
          <p:cNvPr id="5123" name="Group 3"/>
          <p:cNvGraphicFramePr>
            <a:graphicFrameLocks noGrp="1"/>
          </p:cNvGraphicFramePr>
          <p:nvPr>
            <p:ph type="tbl" idx="1"/>
            <p:extLst>
              <p:ext uri="{D42A27DB-BD31-4B8C-83A1-F6EECF244321}">
                <p14:modId xmlns:p14="http://schemas.microsoft.com/office/powerpoint/2010/main" val="3829284936"/>
              </p:ext>
            </p:extLst>
          </p:nvPr>
        </p:nvGraphicFramePr>
        <p:xfrm>
          <a:off x="324000" y="1628776"/>
          <a:ext cx="8428319" cy="5147629"/>
        </p:xfrm>
        <a:graphic>
          <a:graphicData uri="http://schemas.openxmlformats.org/drawingml/2006/table">
            <a:tbl>
              <a:tblPr/>
              <a:tblGrid>
                <a:gridCol w="1831252"/>
                <a:gridCol w="1567620"/>
                <a:gridCol w="1698255"/>
                <a:gridCol w="1632937"/>
                <a:gridCol w="1698255"/>
              </a:tblGrid>
              <a:tr h="1977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2022 </a:t>
                      </a:r>
                      <a:r>
                        <a:rPr kumimoji="0" lang="ru-RU" sz="2800" b="0" i="0" u="none" strike="noStrike" cap="none" normalizeH="0" baseline="0" dirty="0" smtClean="0">
                          <a:ln>
                            <a:noFill/>
                          </a:ln>
                          <a:solidFill>
                            <a:schemeClr val="tx1"/>
                          </a:solidFill>
                          <a:effectLst/>
                          <a:latin typeface="Arial" pitchFamily="34" charset="0"/>
                        </a:rPr>
                        <a:t>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2023 </a:t>
                      </a:r>
                      <a:r>
                        <a:rPr kumimoji="0" lang="ru-RU" sz="2800" b="0" i="0" u="none" strike="noStrike" cap="none" normalizeH="0" baseline="0" dirty="0" smtClean="0">
                          <a:ln>
                            <a:noFill/>
                          </a:ln>
                          <a:solidFill>
                            <a:schemeClr val="tx1"/>
                          </a:solidFill>
                          <a:effectLst/>
                          <a:latin typeface="Arial" pitchFamily="34" charset="0"/>
                        </a:rPr>
                        <a:t>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2024год</a:t>
                      </a:r>
                      <a:r>
                        <a:rPr kumimoji="0" lang="ru-RU" sz="2800" b="0" i="0" u="none" strike="noStrike" cap="none" normalizeH="0" baseline="0" dirty="0" smtClean="0">
                          <a:ln>
                            <a:noFill/>
                          </a:ln>
                          <a:solidFill>
                            <a:schemeClr val="tx1"/>
                          </a:solidFill>
                          <a:effectLst/>
                          <a:latin typeface="Arial" pitchFamily="34" charset="0"/>
                        </a:rPr>
                        <a:t>,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2025 </a:t>
                      </a:r>
                      <a:r>
                        <a:rPr kumimoji="0" lang="ru-RU" sz="2800" b="0" i="0" u="none" strike="noStrike" cap="none" normalizeH="0" baseline="0" dirty="0" smtClean="0">
                          <a:ln>
                            <a:noFill/>
                          </a:ln>
                          <a:solidFill>
                            <a:schemeClr val="tx1"/>
                          </a:solidFill>
                          <a:effectLst/>
                          <a:latin typeface="Arial" pitchFamily="34" charset="0"/>
                        </a:rPr>
                        <a:t>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Собственные доходы</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36,4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41,1</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36,6</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37,4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Разница с предыдущем годом</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+4,7</a:t>
                      </a:r>
                      <a:endParaRPr lang="ru-RU" sz="2800" dirty="0" smtClean="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-4,5</a:t>
                      </a:r>
                      <a:endParaRPr lang="ru-RU" sz="2800" dirty="0" smtClean="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+0,8</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6290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921" y="274639"/>
            <a:ext cx="8229600" cy="561975"/>
          </a:xfrm>
        </p:spPr>
        <p:txBody>
          <a:bodyPr rtlCol="0">
            <a:normAutofit fontScale="90000"/>
          </a:bodyPr>
          <a:lstStyle/>
          <a:p>
            <a:pPr algn="ctr" eaLnBrk="1" fontAlgn="auto" hangingPunct="1">
              <a:spcAft>
                <a:spcPts val="0"/>
              </a:spcAft>
              <a:defRPr/>
            </a:pPr>
            <a:r>
              <a:rPr lang="ru-RU" altLang="ru-RU" dirty="0" smtClean="0"/>
              <a:t>Собственные доходы</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4246360927"/>
              </p:ext>
            </p:extLst>
          </p:nvPr>
        </p:nvGraphicFramePr>
        <p:xfrm>
          <a:off x="260640" y="906464"/>
          <a:ext cx="8490240" cy="5042815"/>
        </p:xfrm>
        <a:graphic>
          <a:graphicData uri="http://schemas.openxmlformats.org/drawingml/2006/table">
            <a:tbl>
              <a:tblPr/>
              <a:tblGrid>
                <a:gridCol w="2808615"/>
                <a:gridCol w="1959499"/>
                <a:gridCol w="2024816"/>
                <a:gridCol w="1697310"/>
              </a:tblGrid>
              <a:tr h="1188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2022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2023 </a:t>
                      </a:r>
                      <a:r>
                        <a:rPr kumimoji="0" lang="ru-RU" sz="2400" b="1" i="0" u="none" strike="noStrike" cap="none" normalizeH="0" baseline="0" dirty="0" smtClean="0">
                          <a:ln>
                            <a:noFill/>
                          </a:ln>
                          <a:solidFill>
                            <a:schemeClr val="tx1"/>
                          </a:solidFill>
                          <a:effectLst/>
                          <a:latin typeface="Arial" pitchFamily="34" charset="0"/>
                        </a:rPr>
                        <a:t>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Разница, млн. руб.</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НДФЛ</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13,2</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+2,4</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Налог на имущество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+0,6</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Земельный налог</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17,9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18,3</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+0,4</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Аренда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3,5</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4,7</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+1,2</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Прочие 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0,9</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+0,1</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Итого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36,4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41,1</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4,7</a:t>
                      </a:r>
                      <a:endParaRPr kumimoji="0" lang="ru-RU" sz="2000" b="1" i="0" u="none" strike="noStrike" cap="none" normalizeH="0" baseline="0" dirty="0" smtClean="0">
                        <a:ln>
                          <a:noFill/>
                        </a:ln>
                        <a:solidFill>
                          <a:schemeClr val="tx1"/>
                        </a:solidFill>
                        <a:effectLst/>
                        <a:latin typeface="Arial" pitchFamily="34" charset="0"/>
                      </a:endParaRP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956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188640"/>
            <a:ext cx="8229600" cy="1143000"/>
          </a:xfrm>
        </p:spPr>
        <p:txBody>
          <a:bodyPr>
            <a:normAutofit/>
          </a:bodyPr>
          <a:lstStyle/>
          <a:p>
            <a:pPr algn="ctr" eaLnBrk="1" hangingPunct="1"/>
            <a:r>
              <a:rPr lang="ru-RU" altLang="ru-RU" sz="3200" b="1" dirty="0" smtClean="0">
                <a:solidFill>
                  <a:schemeClr val="tx1">
                    <a:lumMod val="95000"/>
                    <a:lumOff val="5000"/>
                  </a:schemeClr>
                </a:solidFill>
                <a:latin typeface="Arial" pitchFamily="34" charset="0"/>
                <a:cs typeface="Arial" pitchFamily="34" charset="0"/>
              </a:rPr>
              <a:t>Безвозмездные поступления в бюджет в </a:t>
            </a:r>
            <a:r>
              <a:rPr lang="ru-RU" altLang="ru-RU" sz="3200" b="1" dirty="0" smtClean="0">
                <a:solidFill>
                  <a:schemeClr val="tx1">
                    <a:lumMod val="95000"/>
                    <a:lumOff val="5000"/>
                  </a:schemeClr>
                </a:solidFill>
                <a:latin typeface="Arial" pitchFamily="34" charset="0"/>
                <a:cs typeface="Arial" pitchFamily="34" charset="0"/>
              </a:rPr>
              <a:t>2023 </a:t>
            </a:r>
            <a:r>
              <a:rPr lang="ru-RU" altLang="ru-RU" sz="3200" b="1" dirty="0" smtClean="0">
                <a:solidFill>
                  <a:schemeClr val="tx1">
                    <a:lumMod val="95000"/>
                    <a:lumOff val="5000"/>
                  </a:schemeClr>
                </a:solidFill>
                <a:latin typeface="Arial" pitchFamily="34" charset="0"/>
                <a:cs typeface="Arial" pitchFamily="34" charset="0"/>
              </a:rPr>
              <a:t>году</a:t>
            </a:r>
          </a:p>
        </p:txBody>
      </p:sp>
      <p:sp>
        <p:nvSpPr>
          <p:cNvPr id="24579" name="Rectangle 3"/>
          <p:cNvSpPr>
            <a:spLocks noGrp="1" noChangeArrowheads="1"/>
          </p:cNvSpPr>
          <p:nvPr>
            <p:ph idx="1"/>
          </p:nvPr>
        </p:nvSpPr>
        <p:spPr>
          <a:xfrm>
            <a:off x="456480" y="1600200"/>
            <a:ext cx="8231040" cy="4997450"/>
          </a:xfrm>
        </p:spPr>
        <p:txBody>
          <a:bodyPr rtlCol="0">
            <a:normAutofit/>
          </a:bodyPr>
          <a:lstStyle/>
          <a:p>
            <a:pPr eaLnBrk="1" fontAlgn="auto" hangingPunct="1">
              <a:spcAft>
                <a:spcPts val="0"/>
              </a:spcAft>
              <a:defRPr/>
            </a:pPr>
            <a:r>
              <a:rPr lang="ru-RU" sz="3600" b="0" dirty="0" smtClean="0"/>
              <a:t>Дотация - </a:t>
            </a:r>
            <a:r>
              <a:rPr lang="ru-RU" sz="3600" b="0" dirty="0" smtClean="0"/>
              <a:t>431 </a:t>
            </a:r>
            <a:r>
              <a:rPr lang="ru-RU" sz="3600" b="0" dirty="0" smtClean="0"/>
              <a:t>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Субвенция «Воинский учет» -</a:t>
            </a:r>
            <a:r>
              <a:rPr lang="ru-RU" sz="3600" b="0" dirty="0" smtClean="0"/>
              <a:t>1443 </a:t>
            </a:r>
            <a:r>
              <a:rPr lang="ru-RU" sz="3600" b="0" dirty="0" smtClean="0"/>
              <a:t>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Иные межбюджетные трансферты– </a:t>
            </a:r>
            <a:r>
              <a:rPr lang="ru-RU" sz="3600" dirty="0" smtClean="0"/>
              <a:t>14194,8</a:t>
            </a:r>
            <a:r>
              <a:rPr lang="ru-RU" sz="3600" b="0" dirty="0" smtClean="0"/>
              <a:t> </a:t>
            </a:r>
            <a:r>
              <a:rPr lang="ru-RU" sz="3600" b="0" dirty="0" smtClean="0"/>
              <a:t>тыс. руб. </a:t>
            </a:r>
          </a:p>
        </p:txBody>
      </p:sp>
    </p:spTree>
    <p:extLst>
      <p:ext uri="{BB962C8B-B14F-4D97-AF65-F5344CB8AC3E}">
        <p14:creationId xmlns:p14="http://schemas.microsoft.com/office/powerpoint/2010/main" val="1645732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28</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a:t>
            </a:r>
            <a:r>
              <a:rPr lang="ru-RU" sz="1900" b="1" dirty="0" smtClean="0">
                <a:solidFill>
                  <a:schemeClr val="tx1"/>
                </a:solidFill>
              </a:rPr>
              <a:t>2022-2023 </a:t>
            </a:r>
            <a:r>
              <a:rPr lang="ru-RU" sz="1900" b="1" dirty="0">
                <a:solidFill>
                  <a:schemeClr val="tx1"/>
                </a:solidFill>
              </a:rPr>
              <a:t>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3575118439"/>
              </p:ext>
            </p:extLst>
          </p:nvPr>
        </p:nvGraphicFramePr>
        <p:xfrm>
          <a:off x="134938" y="954088"/>
          <a:ext cx="8928100" cy="5715000"/>
        </p:xfrm>
        <a:graphic>
          <a:graphicData uri="http://schemas.openxmlformats.org/presentationml/2006/ole">
            <mc:AlternateContent xmlns:mc="http://schemas.openxmlformats.org/markup-compatibility/2006">
              <mc:Choice xmlns:v="urn:schemas-microsoft-com:vml" Requires="v">
                <p:oleObj spid="_x0000_s6194" name="Лист" r:id="rId3" imgW="3181540" imgH="2285857" progId="Excel.Sheet.12">
                  <p:embed/>
                </p:oleObj>
              </mc:Choice>
              <mc:Fallback>
                <p:oleObj name="Лист" r:id="rId3" imgW="3181540" imgH="2285857" progId="Excel.Sheet.12">
                  <p:embed/>
                  <p:pic>
                    <p:nvPicPr>
                      <p:cNvPr id="0" name=""/>
                      <p:cNvPicPr>
                        <a:picLocks noChangeAspect="1" noChangeArrowheads="1"/>
                      </p:cNvPicPr>
                      <p:nvPr/>
                    </p:nvPicPr>
                    <p:blipFill>
                      <a:blip r:embed="rId4"/>
                      <a:srcRect/>
                      <a:stretch>
                        <a:fillRect/>
                      </a:stretch>
                    </p:blipFill>
                    <p:spPr bwMode="auto">
                      <a:xfrm>
                        <a:off x="134938" y="954088"/>
                        <a:ext cx="8928100" cy="5715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80001" y="188915"/>
            <a:ext cx="8856000" cy="791814"/>
          </a:xfrm>
        </p:spPr>
        <p:txBody>
          <a:bodyPr>
            <a:normAutofit/>
          </a:bodyPr>
          <a:lstStyle/>
          <a:p>
            <a:pPr algn="ctr" eaLnBrk="1" hangingPunct="1"/>
            <a:r>
              <a:rPr lang="ru-RU" altLang="ru-RU" sz="2400" b="1" dirty="0" smtClean="0"/>
              <a:t>В каких пропорциях распределены расходы  бюджета в </a:t>
            </a:r>
            <a:r>
              <a:rPr lang="ru-RU" altLang="ru-RU" sz="2400" b="1" dirty="0" smtClean="0"/>
              <a:t>2023 </a:t>
            </a:r>
            <a:r>
              <a:rPr lang="ru-RU" altLang="ru-RU" sz="2400" b="1" dirty="0" smtClean="0"/>
              <a:t>году? </a:t>
            </a:r>
            <a:endParaRPr lang="ru-RU" altLang="ru-RU" sz="24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1273086236"/>
              </p:ext>
            </p:extLst>
          </p:nvPr>
        </p:nvGraphicFramePr>
        <p:xfrm>
          <a:off x="251520" y="1412776"/>
          <a:ext cx="849694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459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720080"/>
          </a:xfrm>
        </p:spPr>
        <p:txBody>
          <a:bodyPr>
            <a:normAutofit fontScale="90000"/>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2023 </a:t>
            </a:r>
            <a:r>
              <a:rPr lang="ru-RU" sz="4200" b="1" dirty="0"/>
              <a:t>год и </a:t>
            </a:r>
            <a:r>
              <a:rPr lang="ru-RU" sz="4200" b="1" dirty="0" smtClean="0"/>
              <a:t>2024-2025 </a:t>
            </a:r>
            <a:r>
              <a:rPr lang="ru-RU" sz="4200" b="1" dirty="0" smtClean="0"/>
              <a:t>годы. </a:t>
            </a:r>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30</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2022 </a:t>
            </a:r>
            <a:r>
              <a:rPr lang="ru-RU" sz="2400" b="1" dirty="0">
                <a:solidFill>
                  <a:schemeClr val="tx1"/>
                </a:solidFill>
              </a:rPr>
              <a:t>– </a:t>
            </a:r>
            <a:r>
              <a:rPr lang="ru-RU" sz="2400" b="1" dirty="0" smtClean="0">
                <a:solidFill>
                  <a:schemeClr val="tx1"/>
                </a:solidFill>
              </a:rPr>
              <a:t>2023 </a:t>
            </a:r>
            <a:r>
              <a:rPr lang="ru-RU" sz="2400" b="1" dirty="0">
                <a:solidFill>
                  <a:schemeClr val="tx1"/>
                </a:solidFill>
              </a:rPr>
              <a:t>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2879213827"/>
              </p:ext>
            </p:extLst>
          </p:nvPr>
        </p:nvGraphicFramePr>
        <p:xfrm>
          <a:off x="382587" y="489620"/>
          <a:ext cx="8761413" cy="5624513"/>
        </p:xfrm>
        <a:graphic>
          <a:graphicData uri="http://schemas.openxmlformats.org/presentationml/2006/ole">
            <mc:AlternateContent xmlns:mc="http://schemas.openxmlformats.org/markup-compatibility/2006">
              <mc:Choice xmlns:v="urn:schemas-microsoft-com:vml" Requires="v">
                <p:oleObj spid="_x0000_s8243" name="Лист" r:id="rId3" imgW="5181790" imgH="3248120" progId="Excel.Sheet.12">
                  <p:embed/>
                </p:oleObj>
              </mc:Choice>
              <mc:Fallback>
                <p:oleObj name="Лист" r:id="rId3" imgW="5181790" imgH="3248120" progId="Excel.Sheet.12">
                  <p:embed/>
                  <p:pic>
                    <p:nvPicPr>
                      <p:cNvPr id="0" name=""/>
                      <p:cNvPicPr>
                        <a:picLocks noChangeAspect="1" noChangeArrowheads="1"/>
                      </p:cNvPicPr>
                      <p:nvPr/>
                    </p:nvPicPr>
                    <p:blipFill>
                      <a:blip r:embed="rId4"/>
                      <a:srcRect/>
                      <a:stretch>
                        <a:fillRect/>
                      </a:stretch>
                    </p:blipFill>
                    <p:spPr bwMode="auto">
                      <a:xfrm>
                        <a:off x="382587" y="489620"/>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239000" cy="4846320"/>
          </a:xfrm>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a:t>
            </a:r>
            <a:r>
              <a:rPr lang="ru-RU" altLang="ru-RU" sz="2800" b="1" dirty="0" smtClean="0"/>
              <a:t>2022-2025 </a:t>
            </a:r>
            <a:r>
              <a:rPr lang="ru-RU" altLang="ru-RU" sz="2800" b="1" dirty="0" smtClean="0"/>
              <a:t>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1886527233"/>
              </p:ext>
            </p:extLst>
          </p:nvPr>
        </p:nvGraphicFramePr>
        <p:xfrm>
          <a:off x="251520" y="836712"/>
          <a:ext cx="8572809" cy="5193699"/>
        </p:xfrm>
        <a:graphic>
          <a:graphicData uri="http://schemas.openxmlformats.org/drawingml/2006/table">
            <a:tbl>
              <a:tblPr/>
              <a:tblGrid>
                <a:gridCol w="2668153"/>
                <a:gridCol w="504056"/>
                <a:gridCol w="576064"/>
                <a:gridCol w="720080"/>
                <a:gridCol w="860239"/>
                <a:gridCol w="723937"/>
                <a:gridCol w="720080"/>
                <a:gridCol w="801617"/>
                <a:gridCol w="998583"/>
              </a:tblGrid>
              <a:tr h="96541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Раздел, подраздел</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Рз</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Пз</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 01.11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Разница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2023-2022</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61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78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23,4</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19,4</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1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Глава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Администрация</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17,2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Финансовый контроль</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Резервный фонд</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97тр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97тр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71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Другие 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03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том числе газета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0,29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0,28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0,36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0,07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706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84"/>
          <p:cNvSpPr>
            <a:spLocks noGrp="1" noChangeArrowheads="1"/>
          </p:cNvSpPr>
          <p:nvPr>
            <p:ph type="title"/>
          </p:nvPr>
        </p:nvSpPr>
        <p:spPr>
          <a:xfrm>
            <a:off x="467544" y="116632"/>
            <a:ext cx="8229600" cy="417512"/>
          </a:xfrm>
        </p:spPr>
        <p:txBody>
          <a:bodyPr rtlCol="0">
            <a:normAutofit fontScale="90000"/>
          </a:bodyPr>
          <a:lstStyle/>
          <a:p>
            <a:pPr eaLnBrk="1" fontAlgn="auto" hangingPunct="1">
              <a:spcAft>
                <a:spcPts val="0"/>
              </a:spcAft>
              <a:defRPr/>
            </a:pPr>
            <a:r>
              <a:rPr lang="ru-RU" altLang="ru-RU" sz="2800" b="1" dirty="0" smtClean="0"/>
              <a:t>Бюджет </a:t>
            </a:r>
            <a:r>
              <a:rPr lang="ru-RU" altLang="ru-RU" sz="2800" b="1" dirty="0" smtClean="0"/>
              <a:t>2022-2025 </a:t>
            </a:r>
            <a:r>
              <a:rPr lang="ru-RU" altLang="ru-RU" sz="2800" b="1" dirty="0" smtClean="0"/>
              <a:t>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4059275765"/>
              </p:ext>
            </p:extLst>
          </p:nvPr>
        </p:nvGraphicFramePr>
        <p:xfrm>
          <a:off x="77788" y="764704"/>
          <a:ext cx="9036496" cy="5330753"/>
        </p:xfrm>
        <a:graphic>
          <a:graphicData uri="http://schemas.openxmlformats.org/drawingml/2006/table">
            <a:tbl>
              <a:tblPr/>
              <a:tblGrid>
                <a:gridCol w="3168352"/>
                <a:gridCol w="504056"/>
                <a:gridCol w="432048"/>
                <a:gridCol w="720080"/>
                <a:gridCol w="936104"/>
                <a:gridCol w="720080"/>
                <a:gridCol w="720080"/>
                <a:gridCol w="748340"/>
                <a:gridCol w="1087356"/>
              </a:tblGrid>
              <a:tr h="77652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Раздел, подраздел</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Рз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57150" marR="0" lvl="0" indent="-5715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Пз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p>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 01.11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Разница 2023-2022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8623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Национальная оборона</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2,1</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2,2</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2,3</a:t>
                      </a:r>
                      <a:endParaRPr lang="ru-RU" sz="1600" b="1" i="0" dirty="0" smtClean="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0,2</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Национальная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2,8</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1,8</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3</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3,5</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3,6</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0,2</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80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Безопасность на водных объектах</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51тр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50тр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55тр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55тр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55тр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Предупреждение и ликвидация ЧС</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69,6тр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69,6 </a:t>
                      </a:r>
                      <a:r>
                        <a:rPr lang="ru-RU" sz="1600" i="0" dirty="0" err="1" smtClean="0">
                          <a:latin typeface="Times New Roman" pitchFamily="18" charset="0"/>
                          <a:cs typeface="Times New Roman" pitchFamily="18" charset="0"/>
                        </a:rPr>
                        <a:t>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99,6 </a:t>
                      </a:r>
                      <a:r>
                        <a:rPr lang="ru-RU" sz="1600" i="0" dirty="0" err="1" smtClean="0">
                          <a:latin typeface="Times New Roman" pitchFamily="18" charset="0"/>
                          <a:cs typeface="Times New Roman" pitchFamily="18" charset="0"/>
                        </a:rPr>
                        <a:t>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0,6</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0,7</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Пожарная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2,2</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1,7</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2,3</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2,3</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2,3</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0,1</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ДНД</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6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Национальная экономика</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19,6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0,9</a:t>
                      </a:r>
                      <a:endParaRPr lang="ru-RU" sz="1600" b="1"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r>
                        <a:rPr lang="ru-RU" sz="1600" i="0" kern="1200" dirty="0" smtClean="0">
                          <a:solidFill>
                            <a:schemeClr val="tx1"/>
                          </a:solidFill>
                          <a:effectLst/>
                          <a:latin typeface="Times New Roman" pitchFamily="18" charset="0"/>
                          <a:ea typeface="+mn-ea"/>
                          <a:cs typeface="Times New Roman" pitchFamily="18" charset="0"/>
                        </a:rPr>
                        <a:t>Общеэкономические вопросы</a:t>
                      </a:r>
                      <a:endParaRPr lang="ru-RU" sz="1600"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04</a:t>
                      </a:r>
                      <a:endParaRPr lang="ru-RU" sz="1600"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600" i="0" dirty="0" smtClean="0">
                          <a:latin typeface="Times New Roman" pitchFamily="18" charset="0"/>
                          <a:cs typeface="Times New Roman" pitchFamily="18" charset="0"/>
                        </a:rPr>
                        <a:t>01</a:t>
                      </a:r>
                      <a:endParaRPr lang="ru-RU" sz="1600"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Дорожное хозяйство</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16,1</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5,8</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0,9</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8462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755576" y="57150"/>
            <a:ext cx="8229600" cy="417512"/>
          </a:xfrm>
        </p:spPr>
        <p:txBody>
          <a:bodyPr rtlCol="0">
            <a:normAutofit fontScale="90000"/>
          </a:bodyPr>
          <a:lstStyle/>
          <a:p>
            <a:pPr eaLnBrk="1" fontAlgn="auto" hangingPunct="1">
              <a:spcAft>
                <a:spcPts val="0"/>
              </a:spcAft>
              <a:defRPr/>
            </a:pPr>
            <a:r>
              <a:rPr lang="ru-RU" altLang="ru-RU" sz="2800" b="1" dirty="0" smtClean="0"/>
              <a:t>Бюджет </a:t>
            </a:r>
            <a:r>
              <a:rPr lang="ru-RU" altLang="ru-RU" sz="2800" b="1" dirty="0" smtClean="0"/>
              <a:t>2022-2025 </a:t>
            </a:r>
            <a:r>
              <a:rPr lang="ru-RU" altLang="ru-RU" sz="2800" b="1" dirty="0" smtClean="0"/>
              <a:t>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3420383069"/>
              </p:ext>
            </p:extLst>
          </p:nvPr>
        </p:nvGraphicFramePr>
        <p:xfrm>
          <a:off x="30480" y="485798"/>
          <a:ext cx="8964489" cy="5971885"/>
        </p:xfrm>
        <a:graphic>
          <a:graphicData uri="http://schemas.openxmlformats.org/drawingml/2006/table">
            <a:tbl>
              <a:tblPr/>
              <a:tblGrid>
                <a:gridCol w="3024336"/>
                <a:gridCol w="576064"/>
                <a:gridCol w="504056"/>
                <a:gridCol w="936104"/>
                <a:gridCol w="941120"/>
                <a:gridCol w="720080"/>
                <a:gridCol w="720080"/>
                <a:gridCol w="727696"/>
                <a:gridCol w="814953"/>
              </a:tblGrid>
              <a:tr h="114030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Раздел, подраздел</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Рз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Пз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p>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 01.11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Разница 2023-2022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273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Межевание земли</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84635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Жилищно-коммунальное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19,4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Взносы на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КР, кап ремонт ЖФ</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0,8</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Благоустройство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18,9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20,6</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20,2</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20,2</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44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Молодежная политика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164тр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164тр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161тр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161тр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161тр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Культура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Пенсии</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04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Социальное обеспечение населения</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042">
                <a:tc>
                  <a:txBody>
                    <a:bodyPr/>
                    <a:lstStyle/>
                    <a:p>
                      <a:pPr marL="0" marR="0" lvl="0" indent="0" algn="just" defTabSz="914400" rtl="0" eaLnBrk="1" fontAlgn="t" latinLnBrk="0" hangingPunct="1">
                        <a:lnSpc>
                          <a:spcPct val="100000"/>
                        </a:lnSpc>
                        <a:spcBef>
                          <a:spcPct val="0"/>
                        </a:spcBef>
                        <a:spcAft>
                          <a:spcPct val="0"/>
                        </a:spcAft>
                        <a:buClrTx/>
                        <a:buSzTx/>
                        <a:buFontTx/>
                        <a:buNone/>
                        <a:tabLst>
                          <a:tab pos="720725" algn="l"/>
                        </a:tabLst>
                        <a:defRPr/>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Спорт</a:t>
                      </a:r>
                    </a:p>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итого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90,4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60,5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58,4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61,8</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6200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4449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4176794532"/>
              </p:ext>
            </p:extLst>
          </p:nvPr>
        </p:nvGraphicFramePr>
        <p:xfrm>
          <a:off x="250825" y="692150"/>
          <a:ext cx="9779000" cy="5268913"/>
        </p:xfrm>
        <a:graphic>
          <a:graphicData uri="http://schemas.openxmlformats.org/presentationml/2006/ole">
            <mc:AlternateContent xmlns:mc="http://schemas.openxmlformats.org/markup-compatibility/2006">
              <mc:Choice xmlns:v="urn:schemas-microsoft-com:vml" Requires="v">
                <p:oleObj spid="_x0000_s9233" name="Лист" r:id="rId3" imgW="4905184" imgH="2724340" progId="Excel.Sheet.12">
                  <p:embed/>
                </p:oleObj>
              </mc:Choice>
              <mc:Fallback>
                <p:oleObj name="Лист" r:id="rId3" imgW="4905184" imgH="2724340" progId="Excel.Sheet.12">
                  <p:embed/>
                  <p:pic>
                    <p:nvPicPr>
                      <p:cNvPr id="0" name=""/>
                      <p:cNvPicPr>
                        <a:picLocks noChangeAspect="1" noChangeArrowheads="1"/>
                      </p:cNvPicPr>
                      <p:nvPr/>
                    </p:nvPicPr>
                    <p:blipFill>
                      <a:blip r:embed="rId4"/>
                      <a:srcRect/>
                      <a:stretch>
                        <a:fillRect/>
                      </a:stretch>
                    </p:blipFill>
                    <p:spPr bwMode="auto">
                      <a:xfrm>
                        <a:off x="250825" y="692150"/>
                        <a:ext cx="9779000"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1532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548640"/>
          </a:xfrm>
        </p:spPr>
        <p:txBody>
          <a:bodyPr>
            <a:normAutofit fontScale="90000"/>
          </a:bodyPr>
          <a:lstStyle/>
          <a:p>
            <a:pPr algn="ctr"/>
            <a:r>
              <a:rPr lang="ru-RU" sz="1800" b="1" dirty="0"/>
              <a:t>Муниципальная программа «Развитие муниципальной службы в муниципальном  образовании поселок Боровский на </a:t>
            </a:r>
            <a:r>
              <a:rPr lang="ru-RU" sz="1800" b="1" dirty="0" smtClean="0"/>
              <a:t>2023 </a:t>
            </a:r>
            <a:r>
              <a:rPr lang="ru-RU" sz="1800" b="1" dirty="0"/>
              <a:t>- </a:t>
            </a:r>
            <a:r>
              <a:rPr lang="ru-RU" sz="1800" b="1" dirty="0" smtClean="0"/>
              <a:t>2025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58374334"/>
              </p:ext>
            </p:extLst>
          </p:nvPr>
        </p:nvGraphicFramePr>
        <p:xfrm>
          <a:off x="323528" y="1100138"/>
          <a:ext cx="8712967"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068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80920" cy="864096"/>
          </a:xfrm>
        </p:spPr>
        <p:txBody>
          <a:bodyPr/>
          <a:lstStyle/>
          <a:p>
            <a:pPr algn="ctr"/>
            <a:r>
              <a:rPr lang="ru-RU" sz="1600" b="1" dirty="0">
                <a:solidFill>
                  <a:schemeClr val="tx1"/>
                </a:solidFill>
              </a:rPr>
              <a:t>Муниципальная программа " Повышение эффективности управления и распоряжения  собственностью муниципального образования поселок Боровский на </a:t>
            </a:r>
            <a:r>
              <a:rPr lang="ru-RU" sz="1600" b="1" dirty="0" smtClean="0">
                <a:solidFill>
                  <a:schemeClr val="tx1"/>
                </a:solidFill>
              </a:rPr>
              <a:t>2023-2025 </a:t>
            </a:r>
            <a:r>
              <a:rPr lang="ru-RU" sz="1600" b="1" dirty="0">
                <a:solidFill>
                  <a:schemeClr val="tx1"/>
                </a:solidFill>
              </a:rPr>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0296097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359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856"/>
            <a:ext cx="7239000" cy="1143000"/>
          </a:xfrm>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a:t>
            </a:r>
            <a:r>
              <a:rPr lang="ru-RU" sz="1600" b="1" dirty="0" smtClean="0"/>
              <a:t>Боровский на 2023-2025 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43893193"/>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816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424936" cy="720080"/>
          </a:xfrm>
        </p:spPr>
        <p:txBody>
          <a:bodyPr>
            <a:normAutofit/>
          </a:bodyPr>
          <a:lstStyle/>
          <a:p>
            <a:pPr algn="ctr"/>
            <a:r>
              <a:rPr lang="ru-RU" sz="1800" b="1" dirty="0"/>
              <a:t>Муниципальная программа "Обеспечение безопасности жизнедеятельности на территории поселка Боровский на </a:t>
            </a:r>
            <a:r>
              <a:rPr lang="ru-RU" sz="1800" b="1" dirty="0" smtClean="0"/>
              <a:t>2023- 2025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11476041"/>
              </p:ext>
            </p:extLst>
          </p:nvPr>
        </p:nvGraphicFramePr>
        <p:xfrm>
          <a:off x="323528" y="908720"/>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535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19256" cy="732696"/>
          </a:xfrm>
        </p:spPr>
        <p:txBody>
          <a:bodyPr/>
          <a:lstStyle/>
          <a:p>
            <a:pPr algn="ctr"/>
            <a:r>
              <a:rPr lang="ru-RU" sz="1600" b="1" dirty="0"/>
              <a:t>Муниципальная программа «Благоустройство территории муниципального образования поселок Боровский на </a:t>
            </a:r>
            <a:r>
              <a:rPr lang="ru-RU" sz="1600" b="1" dirty="0" smtClean="0"/>
              <a:t>2023-2025годы</a:t>
            </a:r>
            <a:r>
              <a:rPr lang="ru-RU" sz="1600" b="1" dirty="0"/>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57718328"/>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549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6864" cy="1143000"/>
          </a:xfrm>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a:t>
            </a:r>
            <a:r>
              <a:rPr lang="ru-RU" sz="1600" b="1" dirty="0" smtClean="0"/>
              <a:t>2023 </a:t>
            </a:r>
            <a:r>
              <a:rPr lang="ru-RU" sz="1600" b="1" dirty="0"/>
              <a:t>- </a:t>
            </a:r>
            <a:r>
              <a:rPr lang="ru-RU" sz="1600" b="1" dirty="0" smtClean="0"/>
              <a:t>2025 </a:t>
            </a:r>
            <a:r>
              <a:rPr lang="ru-RU" sz="1600" b="1" dirty="0"/>
              <a:t>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3733579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860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064896" cy="1143000"/>
          </a:xfrm>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a:t>
            </a:r>
            <a:r>
              <a:rPr lang="ru-RU" sz="1600" b="1" dirty="0" smtClean="0"/>
              <a:t>2023- 2025 </a:t>
            </a:r>
            <a:r>
              <a:rPr lang="ru-RU" sz="1600" b="1" dirty="0"/>
              <a:t>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70461790"/>
              </p:ext>
            </p:extLst>
          </p:nvPr>
        </p:nvGraphicFramePr>
        <p:xfrm>
          <a:off x="251520" y="1340768"/>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88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360040"/>
          </a:xfrm>
        </p:spPr>
        <p:txBody>
          <a:bodyPr>
            <a:noAutofit/>
          </a:bodyPr>
          <a:lstStyle/>
          <a:p>
            <a:pPr algn="ctr"/>
            <a:r>
              <a:rPr lang="ru-RU" sz="2800" b="1" dirty="0"/>
              <a:t>На чем основывается проект </a:t>
            </a:r>
            <a:r>
              <a:rPr lang="ru-RU" sz="2800" b="1" dirty="0" smtClean="0"/>
              <a:t>местного бюджета</a:t>
            </a:r>
            <a:r>
              <a:rPr lang="ru-RU" sz="2800" b="1" dirty="0"/>
              <a:t>? </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94125075"/>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smtClean="0">
                <a:latin typeface="Arial" panose="020B0604020202020204" pitchFamily="34" charset="0"/>
                <a:cs typeface="Arial" panose="020B0604020202020204" pitchFamily="34" charset="0"/>
              </a:rPr>
              <a:t>Думу муниципального образования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публичных слушаниях, которые назначены с </a:t>
            </a:r>
            <a:r>
              <a:rPr lang="ru-RU" sz="1800" dirty="0" smtClean="0">
                <a:latin typeface="Arial" panose="020B0604020202020204" pitchFamily="34" charset="0"/>
                <a:cs typeface="Arial" panose="020B0604020202020204" pitchFamily="34" charset="0"/>
              </a:rPr>
              <a:t>11 </a:t>
            </a:r>
            <a:r>
              <a:rPr lang="ru-RU" sz="1800" dirty="0" smtClean="0">
                <a:latin typeface="Arial" panose="020B0604020202020204" pitchFamily="34" charset="0"/>
                <a:cs typeface="Arial" panose="020B0604020202020204" pitchFamily="34" charset="0"/>
              </a:rPr>
              <a:t>ноября по </a:t>
            </a:r>
            <a:r>
              <a:rPr lang="ru-RU" sz="1800" dirty="0" smtClean="0">
                <a:latin typeface="Arial" panose="020B0604020202020204" pitchFamily="34" charset="0"/>
                <a:cs typeface="Arial" panose="020B0604020202020204" pitchFamily="34" charset="0"/>
              </a:rPr>
              <a:t>28</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ноября </a:t>
            </a:r>
            <a:r>
              <a:rPr lang="ru-RU" sz="1800" dirty="0" smtClean="0">
                <a:latin typeface="Arial" panose="020B0604020202020204" pitchFamily="34" charset="0"/>
                <a:cs typeface="Arial" panose="020B0604020202020204" pitchFamily="34" charset="0"/>
              </a:rPr>
              <a:t>2022 </a:t>
            </a:r>
            <a:r>
              <a:rPr lang="ru-RU" sz="1800" dirty="0" smtClean="0">
                <a:latin typeface="Arial" panose="020B0604020202020204" pitchFamily="34" charset="0"/>
                <a:cs typeface="Arial" panose="020B0604020202020204" pitchFamily="34" charset="0"/>
              </a:rPr>
              <a:t>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smtClean="0">
                <a:latin typeface="Arial" panose="020B0604020202020204" pitchFamily="34" charset="0"/>
                <a:cs typeface="Arial" panose="020B0604020202020204" pitchFamily="34" charset="0"/>
              </a:rPr>
              <a:t>Думы </a:t>
            </a:r>
            <a:r>
              <a:rPr lang="ru-RU" sz="1800" dirty="0">
                <a:latin typeface="Arial" panose="020B0604020202020204" pitchFamily="34" charset="0"/>
                <a:cs typeface="Arial" panose="020B0604020202020204" pitchFamily="34" charset="0"/>
              </a:rPr>
              <a:t>муниципального </a:t>
            </a:r>
            <a:r>
              <a:rPr lang="ru-RU" sz="1800" dirty="0" smtClean="0">
                <a:latin typeface="Arial" panose="020B0604020202020204" pitchFamily="34" charset="0"/>
                <a:cs typeface="Arial" panose="020B0604020202020204" pitchFamily="34" charset="0"/>
              </a:rPr>
              <a:t>образования поселок Боровский</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384662" y="4149080"/>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a:t>
            </a:r>
            <a:r>
              <a:rPr lang="ru-RU" sz="2000" dirty="0" smtClean="0">
                <a:latin typeface="Arial Black" panose="020B0A04020102020204" pitchFamily="34" charset="0"/>
              </a:rPr>
              <a:t>2023 </a:t>
            </a:r>
            <a:r>
              <a:rPr lang="ru-RU" sz="2000" dirty="0" smtClean="0">
                <a:latin typeface="Arial Black" panose="020B0A04020102020204" pitchFamily="34" charset="0"/>
              </a:rPr>
              <a:t>год </a:t>
            </a:r>
          </a:p>
          <a:p>
            <a:pPr algn="ctr"/>
            <a:r>
              <a:rPr lang="ru-RU" sz="2000" dirty="0" smtClean="0">
                <a:latin typeface="Arial Black" panose="020B0A04020102020204" pitchFamily="34" charset="0"/>
              </a:rPr>
              <a:t>расходы превышают  доходы</a:t>
            </a: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8011565"/>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476249"/>
            <a:ext cx="8545834" cy="936625"/>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3540</TotalTime>
  <Words>2977</Words>
  <Application>Microsoft Office PowerPoint</Application>
  <PresentationFormat>Экран (4:3)</PresentationFormat>
  <Paragraphs>606</Paragraphs>
  <Slides>43</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45" baseType="lpstr">
      <vt:lpstr>Поток</vt:lpstr>
      <vt:lpstr>Лист Microsoft Excel</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 Какие налоги поступают в местный бюджет?</vt:lpstr>
      <vt:lpstr>Презентация PowerPoint</vt:lpstr>
      <vt:lpstr>Презентация PowerPoint</vt:lpstr>
      <vt:lpstr>Презентация PowerPoint</vt:lpstr>
      <vt:lpstr>Основные подходы при формировании расходной части бюджета</vt:lpstr>
      <vt:lpstr>Презентация PowerPoint</vt:lpstr>
      <vt:lpstr>Презентация PowerPoint</vt:lpstr>
      <vt:lpstr>Презентация PowerPoint</vt:lpstr>
      <vt:lpstr>Инвестиционная деятельность 2021 год</vt:lpstr>
      <vt:lpstr>Ввод жилья</vt:lpstr>
      <vt:lpstr>Презентация PowerPoint</vt:lpstr>
      <vt:lpstr>Презентация PowerPoint</vt:lpstr>
      <vt:lpstr>Презентация PowerPoint</vt:lpstr>
      <vt:lpstr>Презентация PowerPoint</vt:lpstr>
      <vt:lpstr>Из каких поступлений в настоящее время формируется доходная часть бюджета?</vt:lpstr>
      <vt:lpstr>Бюджет 2022-2025 года (собственные доходы)</vt:lpstr>
      <vt:lpstr>Собственные доходы</vt:lpstr>
      <vt:lpstr>Безвозмездные поступления в бюджет в 2023 году</vt:lpstr>
      <vt:lpstr>Презентация PowerPoint</vt:lpstr>
      <vt:lpstr>В каких пропорциях распределены расходы  бюджета в 2023 году? </vt:lpstr>
      <vt:lpstr>Расходы бюджета города Тюмени</vt:lpstr>
      <vt:lpstr>Презентация PowerPoint</vt:lpstr>
      <vt:lpstr>Бюджет 2022-2025 года (расходы), млн. руб.</vt:lpstr>
      <vt:lpstr>Бюджет 2022-2025 года (расходы), млн. руб.</vt:lpstr>
      <vt:lpstr>Бюджет 2022-2025 года (расходы), млн. руб.</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2023 - 2025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2023-2025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 на 2023-2025 годы»</vt:lpstr>
      <vt:lpstr>Муниципальная программа "Обеспечение безопасности жизнедеятельности на территории поселка Боровский на 2023- 2025 годы"</vt:lpstr>
      <vt:lpstr>Муниципальная программа «Благоустройство территории муниципального образования поселок Боровский на 2023-2025годы»</vt:lpstr>
      <vt:lpstr>Муниципальная программа " Основные направления развития молодежной политики в муниципальном образовании поселок Боровский  на 2023 - 2025 годы " "</vt:lpstr>
      <vt:lpstr>Муниципальная программа «Содержание автомобильных дорог муниципального образования поселок Боровский на 2023- 2025 годы»»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admin</cp:lastModifiedBy>
  <cp:revision>205</cp:revision>
  <cp:lastPrinted>2022-11-14T08:25:29Z</cp:lastPrinted>
  <dcterms:created xsi:type="dcterms:W3CDTF">2013-10-24T02:03:40Z</dcterms:created>
  <dcterms:modified xsi:type="dcterms:W3CDTF">2022-11-14T10:33:01Z</dcterms:modified>
</cp:coreProperties>
</file>