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3"/>
  </p:notesMasterIdLst>
  <p:sldIdLst>
    <p:sldId id="256" r:id="rId2"/>
    <p:sldId id="296" r:id="rId3"/>
    <p:sldId id="257" r:id="rId4"/>
    <p:sldId id="297" r:id="rId5"/>
    <p:sldId id="258" r:id="rId6"/>
    <p:sldId id="259" r:id="rId7"/>
    <p:sldId id="260" r:id="rId8"/>
    <p:sldId id="269" r:id="rId9"/>
    <p:sldId id="310" r:id="rId10"/>
    <p:sldId id="299" r:id="rId11"/>
    <p:sldId id="301" r:id="rId12"/>
    <p:sldId id="302" r:id="rId13"/>
    <p:sldId id="303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50" r:id="rId22"/>
    <p:sldId id="304" r:id="rId23"/>
    <p:sldId id="305" r:id="rId24"/>
    <p:sldId id="377" r:id="rId25"/>
    <p:sldId id="378" r:id="rId26"/>
    <p:sldId id="376" r:id="rId27"/>
    <p:sldId id="309" r:id="rId28"/>
    <p:sldId id="311" r:id="rId29"/>
    <p:sldId id="312" r:id="rId30"/>
    <p:sldId id="313" r:id="rId31"/>
    <p:sldId id="331" r:id="rId32"/>
    <p:sldId id="333" r:id="rId33"/>
    <p:sldId id="332" r:id="rId34"/>
    <p:sldId id="334" r:id="rId35"/>
    <p:sldId id="314" r:id="rId36"/>
    <p:sldId id="335" r:id="rId37"/>
    <p:sldId id="317" r:id="rId38"/>
    <p:sldId id="315" r:id="rId39"/>
    <p:sldId id="336" r:id="rId40"/>
    <p:sldId id="337" r:id="rId41"/>
    <p:sldId id="339" r:id="rId4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5314" autoAdjust="0"/>
  </p:normalViewPr>
  <p:slideViewPr>
    <p:cSldViewPr>
      <p:cViewPr>
        <p:scale>
          <a:sx n="100" d="100"/>
          <a:sy n="100" d="100"/>
        </p:scale>
        <p:origin x="-201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3199610136452241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17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4.9724729487249195E-2"/>
                  <c:y val="-0.473343798486560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95" dirty="0"/>
                      <a:t>Налоговые доходы, </a:t>
                    </a:r>
                    <a:r>
                      <a:rPr lang="ru-RU" sz="995" dirty="0" smtClean="0"/>
                      <a:t>63%</a:t>
                    </a:r>
                    <a:endParaRPr lang="ru-RU" sz="1099" dirty="0"/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25094619898896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5" dirty="0"/>
                      <a:t>Неналоговые доходы, </a:t>
                    </a:r>
                    <a:r>
                      <a:rPr lang="ru-RU" sz="905" dirty="0" smtClean="0"/>
                      <a:t>7 %</a:t>
                    </a:r>
                    <a:endParaRPr lang="ru-RU" sz="999" dirty="0"/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457642325050267E-2"/>
                  <c:y val="-0.2298771342469664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14" dirty="0"/>
                      <a:t>Безвозмездные поступления, </a:t>
                    </a:r>
                    <a:r>
                      <a:rPr lang="ru-RU" sz="814" dirty="0" smtClean="0"/>
                      <a:t>30</a:t>
                    </a:r>
                    <a:r>
                      <a:rPr lang="ru-RU" sz="995" dirty="0" smtClean="0"/>
                      <a:t>%</a:t>
                    </a:r>
                    <a:endParaRPr lang="ru-RU" sz="1099" dirty="0"/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1"/>
              <c:showPercent val="0"/>
              <c:showBubbleSize val="0"/>
            </c:dLbl>
            <c:showLegendKey val="1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доходы, %</c:v>
                </c:pt>
                <c:pt idx="1">
                  <c:v>Неналоговые доходы, %</c:v>
                </c:pt>
                <c:pt idx="2">
                  <c:v>Безвозмездные поступления,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7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23">
          <a:noFill/>
        </a:ln>
      </c:spPr>
    </c:plotArea>
    <c:plotVisOnly val="1"/>
    <c:dispBlanksAs val="gap"/>
    <c:showDLblsOverMax val="0"/>
  </c:chart>
  <c:txPr>
    <a:bodyPr/>
    <a:lstStyle/>
    <a:p>
      <a:pPr>
        <a:defRPr sz="162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2026г</a:t>
            </a:r>
            <a:r>
              <a:rPr lang="ru-RU" dirty="0"/>
              <a:t>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5.0359211027132839E-2"/>
                  <c:y val="-0.4122135796855180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95" dirty="0"/>
                      <a:t>Налоговые доходы, </a:t>
                    </a:r>
                    <a:r>
                      <a:rPr lang="ru-RU" sz="995" dirty="0" smtClean="0"/>
                      <a:t>68%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139715078027293E-2"/>
                  <c:y val="0.164133259938252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5" dirty="0"/>
                      <a:t>Неналоговые доходы, </a:t>
                    </a:r>
                    <a:r>
                      <a:rPr lang="ru-RU" sz="905" dirty="0" smtClean="0"/>
                      <a:t>6%</a:t>
                    </a:r>
                    <a:endParaRPr lang="ru-RU" sz="10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527758142569732E-2"/>
                  <c:y val="-0.1626771653543307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14" dirty="0"/>
                      <a:t>Безвозмездные поступления, </a:t>
                    </a:r>
                    <a:r>
                      <a:rPr lang="ru-RU" sz="995" dirty="0" smtClean="0"/>
                      <a:t>26%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доходы, %</c:v>
                </c:pt>
                <c:pt idx="1">
                  <c:v>Неналоговые доходы, %</c:v>
                </c:pt>
                <c:pt idx="2">
                  <c:v>Безвозмездные поступления,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6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23">
          <a:noFill/>
        </a:ln>
      </c:spPr>
    </c:plotArea>
    <c:plotVisOnly val="1"/>
    <c:dispBlanksAs val="gap"/>
    <c:showDLblsOverMax val="0"/>
  </c:chart>
  <c:txPr>
    <a:bodyPr/>
    <a:lstStyle/>
    <a:p>
      <a:pPr>
        <a:defRPr sz="162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54263418827032583"/>
          <c:y val="6.0792173705559527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2027г.</c:v>
                </c:pt>
              </c:strCache>
            </c:strRef>
          </c:tx>
          <c:explosion val="4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3.0212128214887717E-2"/>
                  <c:y val="-0.4025828686307829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97" dirty="0"/>
                      <a:t>Налоговые доходы, </a:t>
                    </a:r>
                    <a:r>
                      <a:rPr lang="ru-RU" sz="997" dirty="0" smtClean="0"/>
                      <a:t>65</a:t>
                    </a:r>
                    <a:r>
                      <a:rPr lang="ru-RU" sz="997" baseline="0" dirty="0" smtClean="0"/>
                      <a:t> </a:t>
                    </a:r>
                    <a:r>
                      <a:rPr lang="ru-RU" sz="997" dirty="0" smtClean="0"/>
                      <a:t>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643113479419279E-2"/>
                  <c:y val="-5.47112462006079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6" dirty="0"/>
                      <a:t>Неналоговые доходы, </a:t>
                    </a:r>
                    <a:r>
                      <a:rPr lang="ru-RU" sz="906" dirty="0" smtClean="0"/>
                      <a:t>10%</a:t>
                    </a:r>
                    <a:endParaRPr lang="ru-RU" sz="10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3193953564243E-2"/>
                  <c:y val="-0.197185936864274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15" dirty="0"/>
                      <a:t>Безвозмездные </a:t>
                    </a:r>
                    <a:r>
                      <a:rPr lang="ru-RU" sz="815" dirty="0" smtClean="0"/>
                      <a:t>поступления,25</a:t>
                    </a:r>
                    <a:r>
                      <a:rPr lang="ru-RU" sz="997" dirty="0" smtClean="0"/>
                      <a:t>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доходы, %</c:v>
                </c:pt>
                <c:pt idx="1">
                  <c:v>Неналоговые доходы, %</c:v>
                </c:pt>
                <c:pt idx="2">
                  <c:v>Безвозмездные поступления,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7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65">
          <a:noFill/>
        </a:ln>
      </c:spPr>
    </c:plotArea>
    <c:plotVisOnly val="1"/>
    <c:dispBlanksAs val="gap"/>
    <c:showDLblsOverMax val="0"/>
  </c:chart>
  <c:txPr>
    <a:bodyPr/>
    <a:lstStyle/>
    <a:p>
      <a:pPr>
        <a:defRPr sz="163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008371951139346E-4"/>
          <c:y val="0"/>
          <c:w val="0.9680522155456042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15"/>
          <c:dPt>
            <c:idx val="0"/>
            <c:bubble3D val="0"/>
            <c:explosion val="14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explosion val="8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0.15243327483386968"/>
                  <c:y val="-0.1425069282425409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dirty="0">
                        <a:latin typeface="Arial Black" panose="020B0A04020102020204" pitchFamily="34" charset="0"/>
                      </a:rPr>
                      <a:t>Общегосударственные </a:t>
                    </a:r>
                    <a:r>
                      <a:rPr lang="ru-RU" sz="1043" dirty="0" smtClean="0">
                        <a:latin typeface="Arial Black" panose="020B0A04020102020204" pitchFamily="34" charset="0"/>
                      </a:rPr>
                      <a:t>вопросы- 41%</a:t>
                    </a:r>
                    <a:endParaRPr lang="ru-RU" sz="14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047111776174329E-2"/>
                  <c:y val="-0.1887124424446666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94" dirty="0" smtClean="0">
                        <a:latin typeface="Arial Black" panose="020B0A04020102020204" pitchFamily="34" charset="0"/>
                      </a:rPr>
                      <a:t>Национальная оборона- 4 %</a:t>
                    </a:r>
                    <a:endParaRPr lang="ru-RU" sz="12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144072504185032E-3"/>
                  <c:y val="-0.1390873622066683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94" dirty="0">
                        <a:latin typeface="Arial Black" panose="020B0A04020102020204" pitchFamily="34" charset="0"/>
                      </a:rPr>
                      <a:t>Национальная безопасность и правоохранительная </a:t>
                    </a:r>
                    <a:r>
                      <a:rPr lang="ru-RU" sz="894" dirty="0" smtClean="0">
                        <a:latin typeface="Arial Black" panose="020B0A04020102020204" pitchFamily="34" charset="0"/>
                      </a:rPr>
                      <a:t>деятельность- 5%</a:t>
                    </a:r>
                    <a:endParaRPr lang="ru-RU" sz="12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2248088253847501"/>
                  <c:y val="-0.3001612860916688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dirty="0" smtClean="0">
                        <a:latin typeface="Arial Black" panose="020B0A04020102020204" pitchFamily="34" charset="0"/>
                      </a:rPr>
                      <a:t>Образование и социальная</a:t>
                    </a:r>
                    <a:r>
                      <a:rPr lang="ru-RU" sz="1043" baseline="0" dirty="0" smtClean="0">
                        <a:latin typeface="Arial Black" panose="020B0A04020102020204" pitchFamily="34" charset="0"/>
                      </a:rPr>
                      <a:t> политика</a:t>
                    </a:r>
                    <a:r>
                      <a:rPr lang="ru-RU" sz="1043" dirty="0" smtClean="0">
                        <a:latin typeface="Arial Black" panose="020B0A04020102020204" pitchFamily="34" charset="0"/>
                      </a:rPr>
                      <a:t>–0,6%</a:t>
                    </a:r>
                    <a:endParaRPr lang="ru-RU" sz="14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48417737012271705"/>
                  <c:y val="-0.4808667092545272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dirty="0"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Жилищно-коммунальное </a:t>
                    </a:r>
                    <a:r>
                      <a:rPr lang="ru-RU" sz="1043" dirty="0" smtClean="0"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хозяйство- 33%</a:t>
                    </a:r>
                    <a:endParaRPr lang="ru-RU" sz="1400" dirty="0">
                      <a:latin typeface="Arial Black" panose="020B0A040201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840845367463879"/>
                  <c:y val="-0.558374301003592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92" dirty="0" smtClean="0">
                        <a:latin typeface="Arial Black" panose="020B0A04020102020204" pitchFamily="34" charset="0"/>
                      </a:rPr>
                      <a:t>Культура- 3%</a:t>
                    </a:r>
                    <a:endParaRPr lang="ru-RU" sz="16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412486654025259"/>
                  <c:y val="2.853868860250095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Физическая культура и спорт; </a:t>
                    </a:r>
                    <a:r>
                      <a:rPr lang="ru-RU" b="1" dirty="0" smtClean="0"/>
                      <a:t>4%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763934346916313"/>
                  <c:y val="1.1481878860301472E-2"/>
                </c:manualLayout>
              </c:layout>
              <c:spPr>
                <a:solidFill>
                  <a:schemeClr val="bg2">
                    <a:lumMod val="9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2">
                  <a:lumMod val="90000"/>
                </a:schemeClr>
              </a:solidFill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Нациоанальная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Образование и социальная политика</c:v>
                </c:pt>
                <c:pt idx="5">
                  <c:v>Жилищно-коммунальное хозяйство</c:v>
                </c:pt>
                <c:pt idx="6">
                  <c:v>Культура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41</c:v>
                </c:pt>
                <c:pt idx="1">
                  <c:v>4</c:v>
                </c:pt>
                <c:pt idx="2">
                  <c:v>5</c:v>
                </c:pt>
                <c:pt idx="3">
                  <c:v>9</c:v>
                </c:pt>
                <c:pt idx="4">
                  <c:v>0.6</c:v>
                </c:pt>
                <c:pt idx="5">
                  <c:v>33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36">
          <a:noFill/>
        </a:ln>
      </c:spPr>
    </c:plotArea>
    <c:plotVisOnly val="1"/>
    <c:dispBlanksAs val="gap"/>
    <c:showDLblsOverMax val="0"/>
  </c:chart>
  <c:txPr>
    <a:bodyPr/>
    <a:lstStyle/>
    <a:p>
      <a:pPr>
        <a:defRPr sz="1341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5E344-9E07-471D-8C02-F631937F45A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780856-BF65-45FC-B0F2-0D6FBD563BA3}">
      <dgm:prSet custT="1"/>
      <dgm:spPr/>
      <dgm:t>
        <a:bodyPr/>
        <a:lstStyle/>
        <a:p>
          <a:pPr algn="l"/>
          <a:r>
            <a:rPr lang="ru-RU" sz="2000" b="1" dirty="0" smtClean="0"/>
            <a:t>1. Бюджетный кодекс Российской Федерации</a:t>
          </a:r>
          <a:endParaRPr lang="ru-RU" sz="2000" b="1" dirty="0"/>
        </a:p>
      </dgm:t>
    </dgm:pt>
    <dgm:pt modelId="{49F6F10E-9D6E-41AE-ACC4-85F42EE5B59C}" type="parTrans" cxnId="{C3F06F21-2C71-485B-9ECD-3D2CF2BE06D1}">
      <dgm:prSet/>
      <dgm:spPr/>
      <dgm:t>
        <a:bodyPr/>
        <a:lstStyle/>
        <a:p>
          <a:endParaRPr lang="ru-RU"/>
        </a:p>
      </dgm:t>
    </dgm:pt>
    <dgm:pt modelId="{76C6127F-1C59-4589-90D8-BD64BF53ED1D}" type="sibTrans" cxnId="{C3F06F21-2C71-485B-9ECD-3D2CF2BE06D1}">
      <dgm:prSet/>
      <dgm:spPr/>
      <dgm:t>
        <a:bodyPr/>
        <a:lstStyle/>
        <a:p>
          <a:endParaRPr lang="ru-RU"/>
        </a:p>
      </dgm:t>
    </dgm:pt>
    <dgm:pt modelId="{54816C63-89D8-480B-9056-50A8BF083C8D}">
      <dgm:prSet custT="1"/>
      <dgm:spPr/>
      <dgm:t>
        <a:bodyPr/>
        <a:lstStyle/>
        <a:p>
          <a:pPr algn="l"/>
          <a:r>
            <a:rPr lang="ru-RU" sz="2000" b="1" dirty="0" smtClean="0"/>
            <a:t>2. Налоговый кодекс Российской Федерации</a:t>
          </a:r>
          <a:endParaRPr lang="ru-RU" sz="2000" b="1" dirty="0"/>
        </a:p>
      </dgm:t>
    </dgm:pt>
    <dgm:pt modelId="{D91FE825-EF6E-4DB1-9BF7-975ECED18879}" type="parTrans" cxnId="{215D67B1-81A4-4895-8AC0-7190E0D3B245}">
      <dgm:prSet/>
      <dgm:spPr/>
      <dgm:t>
        <a:bodyPr/>
        <a:lstStyle/>
        <a:p>
          <a:endParaRPr lang="ru-RU"/>
        </a:p>
      </dgm:t>
    </dgm:pt>
    <dgm:pt modelId="{2DBC2FB1-FEC9-4F77-93DA-DD0C005D526E}" type="sibTrans" cxnId="{215D67B1-81A4-4895-8AC0-7190E0D3B245}">
      <dgm:prSet/>
      <dgm:spPr/>
      <dgm:t>
        <a:bodyPr/>
        <a:lstStyle/>
        <a:p>
          <a:endParaRPr lang="ru-RU"/>
        </a:p>
      </dgm:t>
    </dgm:pt>
    <dgm:pt modelId="{9BE8D542-A114-46FD-AD87-8D592FA6E6DD}">
      <dgm:prSet custT="1"/>
      <dgm:spPr/>
      <dgm:t>
        <a:bodyPr/>
        <a:lstStyle/>
        <a:p>
          <a:pPr algn="l"/>
          <a:r>
            <a:rPr lang="ru-RU" sz="2000" b="1" dirty="0" smtClean="0"/>
            <a:t>3.  Федеральный закон от 06.10.2003. № 131-ФЗ «Об общих принципах организации местного самоуправления в Российской Федерации»</a:t>
          </a:r>
          <a:endParaRPr lang="ru-RU" sz="2000" b="1" dirty="0"/>
        </a:p>
      </dgm:t>
    </dgm:pt>
    <dgm:pt modelId="{BE20E913-FBC2-4EDE-B922-4BC443E3DFBB}" type="parTrans" cxnId="{C83EE13B-55D0-461F-8191-CC98842000EC}">
      <dgm:prSet/>
      <dgm:spPr/>
      <dgm:t>
        <a:bodyPr/>
        <a:lstStyle/>
        <a:p>
          <a:endParaRPr lang="ru-RU"/>
        </a:p>
      </dgm:t>
    </dgm:pt>
    <dgm:pt modelId="{351C7110-9CD1-42FF-AAEC-2C6450B614B8}" type="sibTrans" cxnId="{C83EE13B-55D0-461F-8191-CC98842000EC}">
      <dgm:prSet/>
      <dgm:spPr/>
      <dgm:t>
        <a:bodyPr/>
        <a:lstStyle/>
        <a:p>
          <a:endParaRPr lang="ru-RU"/>
        </a:p>
      </dgm:t>
    </dgm:pt>
    <dgm:pt modelId="{2A304669-ED14-4B94-BEA9-66F111C75F84}">
      <dgm:prSet custT="1"/>
      <dgm:spPr/>
      <dgm:t>
        <a:bodyPr/>
        <a:lstStyle/>
        <a:p>
          <a:pPr algn="l"/>
          <a:r>
            <a:rPr lang="ru-RU" sz="2000" b="1" dirty="0" smtClean="0"/>
            <a:t>4. Устав муниципального образования </a:t>
          </a:r>
          <a:r>
            <a:rPr lang="ru-RU" sz="2000" b="1" dirty="0" err="1" smtClean="0"/>
            <a:t>п.Боровский</a:t>
          </a:r>
          <a:endParaRPr lang="ru-RU" sz="2000" b="1" dirty="0"/>
        </a:p>
      </dgm:t>
    </dgm:pt>
    <dgm:pt modelId="{D854C1EF-6690-415D-AA3F-10997F95B58C}" type="parTrans" cxnId="{0EBE6FE9-BF52-4D20-94FB-C96E05B5D6F3}">
      <dgm:prSet/>
      <dgm:spPr/>
      <dgm:t>
        <a:bodyPr/>
        <a:lstStyle/>
        <a:p>
          <a:endParaRPr lang="ru-RU"/>
        </a:p>
      </dgm:t>
    </dgm:pt>
    <dgm:pt modelId="{F66B9D75-D17D-4DDA-911A-574D0FAD7D8A}" type="sibTrans" cxnId="{0EBE6FE9-BF52-4D20-94FB-C96E05B5D6F3}">
      <dgm:prSet/>
      <dgm:spPr/>
      <dgm:t>
        <a:bodyPr/>
        <a:lstStyle/>
        <a:p>
          <a:endParaRPr lang="ru-RU"/>
        </a:p>
      </dgm:t>
    </dgm:pt>
    <dgm:pt modelId="{C5C1881C-3B54-48AC-8EEE-401A3C936CB5}">
      <dgm:prSet custT="1"/>
      <dgm:spPr/>
      <dgm:t>
        <a:bodyPr/>
        <a:lstStyle/>
        <a:p>
          <a:pPr algn="l"/>
          <a:r>
            <a:rPr lang="ru-RU" sz="2000" b="1" dirty="0" smtClean="0"/>
            <a:t>5. Положение о бюджетном процессе в муниципальном образовании  поселок Боровский, утвержденное решением </a:t>
          </a:r>
          <a:r>
            <a:rPr lang="ru-RU" sz="2000" b="1" dirty="0" err="1" smtClean="0"/>
            <a:t>Боровской</a:t>
          </a:r>
          <a:r>
            <a:rPr lang="ru-RU" sz="2000" b="1" dirty="0" smtClean="0"/>
            <a:t> поселковой Думы от 29.05.2013 № 361</a:t>
          </a:r>
          <a:endParaRPr lang="ru-RU" sz="2000" b="1" dirty="0"/>
        </a:p>
      </dgm:t>
    </dgm:pt>
    <dgm:pt modelId="{26F16CC3-D83C-447A-A38F-791ACB9E1220}" type="parTrans" cxnId="{37204D14-4BBF-4654-8AA8-FF5113F9331F}">
      <dgm:prSet/>
      <dgm:spPr/>
      <dgm:t>
        <a:bodyPr/>
        <a:lstStyle/>
        <a:p>
          <a:endParaRPr lang="ru-RU"/>
        </a:p>
      </dgm:t>
    </dgm:pt>
    <dgm:pt modelId="{31EE24EB-4C6B-4BF3-B9CC-E30F1DBD04DA}" type="sibTrans" cxnId="{37204D14-4BBF-4654-8AA8-FF5113F9331F}">
      <dgm:prSet/>
      <dgm:spPr/>
      <dgm:t>
        <a:bodyPr/>
        <a:lstStyle/>
        <a:p>
          <a:endParaRPr lang="ru-RU"/>
        </a:p>
      </dgm:t>
    </dgm:pt>
    <dgm:pt modelId="{34BA867D-D267-4705-A1AC-8829F2A8E465}" type="pres">
      <dgm:prSet presAssocID="{DE15E344-9E07-471D-8C02-F631937F45A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70D9624-DC33-4B8C-8644-8AE60CC3ECE7}" type="pres">
      <dgm:prSet presAssocID="{DE15E344-9E07-471D-8C02-F631937F45AC}" presName="pyramid" presStyleLbl="node1" presStyleIdx="0" presStyleCnt="1" custLinFactNeighborX="-16099" custLinFactNeighborY="-218"/>
      <dgm:spPr/>
    </dgm:pt>
    <dgm:pt modelId="{FC844C7F-5177-4911-8444-75F6282A4C84}" type="pres">
      <dgm:prSet presAssocID="{DE15E344-9E07-471D-8C02-F631937F45AC}" presName="theList" presStyleCnt="0"/>
      <dgm:spPr/>
    </dgm:pt>
    <dgm:pt modelId="{61154E7A-3B25-48F0-8F86-048E26CBD75F}" type="pres">
      <dgm:prSet presAssocID="{3B780856-BF65-45FC-B0F2-0D6FBD563BA3}" presName="aNode" presStyleLbl="fgAcc1" presStyleIdx="0" presStyleCnt="5" custScaleX="177437" custScaleY="63027" custLinFactY="-1187" custLinFactNeighborX="21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F7A38-0ECF-4138-AD28-24510CE35C06}" type="pres">
      <dgm:prSet presAssocID="{3B780856-BF65-45FC-B0F2-0D6FBD563BA3}" presName="aSpace" presStyleCnt="0"/>
      <dgm:spPr/>
    </dgm:pt>
    <dgm:pt modelId="{D0BA7630-7104-4EC2-AFE2-255C8A3890B5}" type="pres">
      <dgm:prSet presAssocID="{54816C63-89D8-480B-9056-50A8BF083C8D}" presName="aNode" presStyleLbl="fgAcc1" presStyleIdx="1" presStyleCnt="5" custScaleX="176061" custScaleY="56156" custLinFactNeighborX="3291" custLinFactNeighborY="-3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01700-4748-4AF0-8901-12ADF4F2904A}" type="pres">
      <dgm:prSet presAssocID="{54816C63-89D8-480B-9056-50A8BF083C8D}" presName="aSpace" presStyleCnt="0"/>
      <dgm:spPr/>
    </dgm:pt>
    <dgm:pt modelId="{71B75EAD-C591-43F4-8DF4-2DEB2B03EFBD}" type="pres">
      <dgm:prSet presAssocID="{9BE8D542-A114-46FD-AD87-8D592FA6E6DD}" presName="aNode" presStyleLbl="fgAcc1" presStyleIdx="2" presStyleCnt="5" custScaleX="176117" custScaleY="123945" custLinFactNeighborX="3319" custLinFactNeighborY="4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D3B03-1EBF-49FC-A322-7BCFC6AB1EBB}" type="pres">
      <dgm:prSet presAssocID="{9BE8D542-A114-46FD-AD87-8D592FA6E6DD}" presName="aSpace" presStyleCnt="0"/>
      <dgm:spPr/>
    </dgm:pt>
    <dgm:pt modelId="{E538E7AF-6976-4AB0-8043-60D9C7A91A39}" type="pres">
      <dgm:prSet presAssocID="{2A304669-ED14-4B94-BEA9-66F111C75F84}" presName="aNode" presStyleLbl="fgAcc1" presStyleIdx="3" presStyleCnt="5" custScaleX="175284" custScaleY="47636" custLinFactY="1714" custLinFactNeighborX="36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D5E24-ADBE-4979-8D16-68C493D60075}" type="pres">
      <dgm:prSet presAssocID="{2A304669-ED14-4B94-BEA9-66F111C75F84}" presName="aSpace" presStyleCnt="0"/>
      <dgm:spPr/>
    </dgm:pt>
    <dgm:pt modelId="{C36EDBAE-6A62-418A-BB49-15A121AF898B}" type="pres">
      <dgm:prSet presAssocID="{C5C1881C-3B54-48AC-8EEE-401A3C936CB5}" presName="aNode" presStyleLbl="fgAcc1" presStyleIdx="4" presStyleCnt="5" custScaleX="176893" custScaleY="118413" custLinFactY="15758" custLinFactNeighborX="37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57300-AF0F-4AF6-8274-05C14445D566}" type="pres">
      <dgm:prSet presAssocID="{C5C1881C-3B54-48AC-8EEE-401A3C936CB5}" presName="aSpace" presStyleCnt="0"/>
      <dgm:spPr/>
    </dgm:pt>
  </dgm:ptLst>
  <dgm:cxnLst>
    <dgm:cxn modelId="{215D67B1-81A4-4895-8AC0-7190E0D3B245}" srcId="{DE15E344-9E07-471D-8C02-F631937F45AC}" destId="{54816C63-89D8-480B-9056-50A8BF083C8D}" srcOrd="1" destOrd="0" parTransId="{D91FE825-EF6E-4DB1-9BF7-975ECED18879}" sibTransId="{2DBC2FB1-FEC9-4F77-93DA-DD0C005D526E}"/>
    <dgm:cxn modelId="{4F8F0FB2-5794-4B6B-A265-7A6E30189A53}" type="presOf" srcId="{C5C1881C-3B54-48AC-8EEE-401A3C936CB5}" destId="{C36EDBAE-6A62-418A-BB49-15A121AF898B}" srcOrd="0" destOrd="0" presId="urn:microsoft.com/office/officeart/2005/8/layout/pyramid2"/>
    <dgm:cxn modelId="{0EBE6FE9-BF52-4D20-94FB-C96E05B5D6F3}" srcId="{DE15E344-9E07-471D-8C02-F631937F45AC}" destId="{2A304669-ED14-4B94-BEA9-66F111C75F84}" srcOrd="3" destOrd="0" parTransId="{D854C1EF-6690-415D-AA3F-10997F95B58C}" sibTransId="{F66B9D75-D17D-4DDA-911A-574D0FAD7D8A}"/>
    <dgm:cxn modelId="{5D360200-B294-402E-B833-50ACDC627173}" type="presOf" srcId="{DE15E344-9E07-471D-8C02-F631937F45AC}" destId="{34BA867D-D267-4705-A1AC-8829F2A8E465}" srcOrd="0" destOrd="0" presId="urn:microsoft.com/office/officeart/2005/8/layout/pyramid2"/>
    <dgm:cxn modelId="{24F82D48-B658-41F7-B5B1-A37E84690B1E}" type="presOf" srcId="{3B780856-BF65-45FC-B0F2-0D6FBD563BA3}" destId="{61154E7A-3B25-48F0-8F86-048E26CBD75F}" srcOrd="0" destOrd="0" presId="urn:microsoft.com/office/officeart/2005/8/layout/pyramid2"/>
    <dgm:cxn modelId="{C3F06F21-2C71-485B-9ECD-3D2CF2BE06D1}" srcId="{DE15E344-9E07-471D-8C02-F631937F45AC}" destId="{3B780856-BF65-45FC-B0F2-0D6FBD563BA3}" srcOrd="0" destOrd="0" parTransId="{49F6F10E-9D6E-41AE-ACC4-85F42EE5B59C}" sibTransId="{76C6127F-1C59-4589-90D8-BD64BF53ED1D}"/>
    <dgm:cxn modelId="{856E0D7B-2E58-4FF0-B72A-04FC793F69A0}" type="presOf" srcId="{9BE8D542-A114-46FD-AD87-8D592FA6E6DD}" destId="{71B75EAD-C591-43F4-8DF4-2DEB2B03EFBD}" srcOrd="0" destOrd="0" presId="urn:microsoft.com/office/officeart/2005/8/layout/pyramid2"/>
    <dgm:cxn modelId="{C83EE13B-55D0-461F-8191-CC98842000EC}" srcId="{DE15E344-9E07-471D-8C02-F631937F45AC}" destId="{9BE8D542-A114-46FD-AD87-8D592FA6E6DD}" srcOrd="2" destOrd="0" parTransId="{BE20E913-FBC2-4EDE-B922-4BC443E3DFBB}" sibTransId="{351C7110-9CD1-42FF-AAEC-2C6450B614B8}"/>
    <dgm:cxn modelId="{8FC556B0-630C-4B06-871B-B4C1727D80AE}" type="presOf" srcId="{2A304669-ED14-4B94-BEA9-66F111C75F84}" destId="{E538E7AF-6976-4AB0-8043-60D9C7A91A39}" srcOrd="0" destOrd="0" presId="urn:microsoft.com/office/officeart/2005/8/layout/pyramid2"/>
    <dgm:cxn modelId="{8EB84063-5337-40EF-9BD4-A5B2ADA585B6}" type="presOf" srcId="{54816C63-89D8-480B-9056-50A8BF083C8D}" destId="{D0BA7630-7104-4EC2-AFE2-255C8A3890B5}" srcOrd="0" destOrd="0" presId="urn:microsoft.com/office/officeart/2005/8/layout/pyramid2"/>
    <dgm:cxn modelId="{37204D14-4BBF-4654-8AA8-FF5113F9331F}" srcId="{DE15E344-9E07-471D-8C02-F631937F45AC}" destId="{C5C1881C-3B54-48AC-8EEE-401A3C936CB5}" srcOrd="4" destOrd="0" parTransId="{26F16CC3-D83C-447A-A38F-791ACB9E1220}" sibTransId="{31EE24EB-4C6B-4BF3-B9CC-E30F1DBD04DA}"/>
    <dgm:cxn modelId="{71421327-CD28-4207-9754-7EEDF632621C}" type="presParOf" srcId="{34BA867D-D267-4705-A1AC-8829F2A8E465}" destId="{770D9624-DC33-4B8C-8644-8AE60CC3ECE7}" srcOrd="0" destOrd="0" presId="urn:microsoft.com/office/officeart/2005/8/layout/pyramid2"/>
    <dgm:cxn modelId="{09C9A498-0363-4420-B2DF-24F884183BDD}" type="presParOf" srcId="{34BA867D-D267-4705-A1AC-8829F2A8E465}" destId="{FC844C7F-5177-4911-8444-75F6282A4C84}" srcOrd="1" destOrd="0" presId="urn:microsoft.com/office/officeart/2005/8/layout/pyramid2"/>
    <dgm:cxn modelId="{0E72C531-0919-4C2C-A6ED-B99AF29FCE0A}" type="presParOf" srcId="{FC844C7F-5177-4911-8444-75F6282A4C84}" destId="{61154E7A-3B25-48F0-8F86-048E26CBD75F}" srcOrd="0" destOrd="0" presId="urn:microsoft.com/office/officeart/2005/8/layout/pyramid2"/>
    <dgm:cxn modelId="{A5B01AF1-60E6-484F-80E4-C9AFFC16C0FD}" type="presParOf" srcId="{FC844C7F-5177-4911-8444-75F6282A4C84}" destId="{113F7A38-0ECF-4138-AD28-24510CE35C06}" srcOrd="1" destOrd="0" presId="urn:microsoft.com/office/officeart/2005/8/layout/pyramid2"/>
    <dgm:cxn modelId="{7E22DC44-D859-43E5-B66F-ADDAA7B703DC}" type="presParOf" srcId="{FC844C7F-5177-4911-8444-75F6282A4C84}" destId="{D0BA7630-7104-4EC2-AFE2-255C8A3890B5}" srcOrd="2" destOrd="0" presId="urn:microsoft.com/office/officeart/2005/8/layout/pyramid2"/>
    <dgm:cxn modelId="{E143E0A1-4754-4355-BD6F-096A72FDFCC3}" type="presParOf" srcId="{FC844C7F-5177-4911-8444-75F6282A4C84}" destId="{F4701700-4748-4AF0-8901-12ADF4F2904A}" srcOrd="3" destOrd="0" presId="urn:microsoft.com/office/officeart/2005/8/layout/pyramid2"/>
    <dgm:cxn modelId="{6B0989DC-87CF-4774-90D7-CA22854A09C4}" type="presParOf" srcId="{FC844C7F-5177-4911-8444-75F6282A4C84}" destId="{71B75EAD-C591-43F4-8DF4-2DEB2B03EFBD}" srcOrd="4" destOrd="0" presId="urn:microsoft.com/office/officeart/2005/8/layout/pyramid2"/>
    <dgm:cxn modelId="{54F5C0F5-4987-4E99-AE6B-9A7C53165E13}" type="presParOf" srcId="{FC844C7F-5177-4911-8444-75F6282A4C84}" destId="{D09D3B03-1EBF-49FC-A322-7BCFC6AB1EBB}" srcOrd="5" destOrd="0" presId="urn:microsoft.com/office/officeart/2005/8/layout/pyramid2"/>
    <dgm:cxn modelId="{6EED476B-1714-49E3-926F-F9F6C632C4FB}" type="presParOf" srcId="{FC844C7F-5177-4911-8444-75F6282A4C84}" destId="{E538E7AF-6976-4AB0-8043-60D9C7A91A39}" srcOrd="6" destOrd="0" presId="urn:microsoft.com/office/officeart/2005/8/layout/pyramid2"/>
    <dgm:cxn modelId="{197B3978-D388-494D-9CA4-737440CDE80A}" type="presParOf" srcId="{FC844C7F-5177-4911-8444-75F6282A4C84}" destId="{B61D5E24-ADBE-4979-8D16-68C493D60075}" srcOrd="7" destOrd="0" presId="urn:microsoft.com/office/officeart/2005/8/layout/pyramid2"/>
    <dgm:cxn modelId="{F8469609-97A7-4CC9-ACD6-781F354F9DE5}" type="presParOf" srcId="{FC844C7F-5177-4911-8444-75F6282A4C84}" destId="{C36EDBAE-6A62-418A-BB49-15A121AF898B}" srcOrd="8" destOrd="0" presId="urn:microsoft.com/office/officeart/2005/8/layout/pyramid2"/>
    <dgm:cxn modelId="{3186090B-9307-4308-BCD1-334B82BF1160}" type="presParOf" srcId="{FC844C7F-5177-4911-8444-75F6282A4C84}" destId="{97057300-AF0F-4AF6-8274-05C14445D56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C79A1-9491-48B0-8EBB-0BEDD39BE9E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340438-9740-4AC1-8D12-02A197A5D691}">
      <dgm:prSet phldrT="[Текст]"/>
      <dgm:spPr/>
      <dgm:t>
        <a:bodyPr/>
        <a:lstStyle/>
        <a:p>
          <a:endParaRPr lang="ru-RU" b="1" dirty="0"/>
        </a:p>
      </dgm:t>
    </dgm:pt>
    <dgm:pt modelId="{7957AA51-B06A-4D43-9F36-24CE32776BD4}" type="parTrans" cxnId="{B91F7779-4AB8-45AB-B0A2-B58C49B9E97F}">
      <dgm:prSet/>
      <dgm:spPr/>
      <dgm:t>
        <a:bodyPr/>
        <a:lstStyle/>
        <a:p>
          <a:endParaRPr lang="ru-RU"/>
        </a:p>
      </dgm:t>
    </dgm:pt>
    <dgm:pt modelId="{F6E13B4C-2904-4DC9-BDA1-63BEF169E584}" type="sibTrans" cxnId="{B91F7779-4AB8-45AB-B0A2-B58C49B9E97F}">
      <dgm:prSet/>
      <dgm:spPr/>
      <dgm:t>
        <a:bodyPr/>
        <a:lstStyle/>
        <a:p>
          <a:endParaRPr lang="ru-RU"/>
        </a:p>
      </dgm:t>
    </dgm:pt>
    <dgm:pt modelId="{21F554A2-46A8-4562-8D4D-B4F89F362D3B}">
      <dgm:prSet phldrT="[Текст]"/>
      <dgm:spPr/>
      <dgm:t>
        <a:bodyPr/>
        <a:lstStyle/>
        <a:p>
          <a:endParaRPr lang="ru-RU" b="1" dirty="0"/>
        </a:p>
      </dgm:t>
    </dgm:pt>
    <dgm:pt modelId="{8A2F2817-C4B8-4405-BC9C-38FC97AD3B05}" type="parTrans" cxnId="{05FCA84A-F9C2-486F-A105-3D576CA3488B}">
      <dgm:prSet/>
      <dgm:spPr/>
      <dgm:t>
        <a:bodyPr/>
        <a:lstStyle/>
        <a:p>
          <a:endParaRPr lang="ru-RU"/>
        </a:p>
      </dgm:t>
    </dgm:pt>
    <dgm:pt modelId="{CE384530-19DF-4E35-8EED-B4C7C931971D}" type="sibTrans" cxnId="{05FCA84A-F9C2-486F-A105-3D576CA3488B}">
      <dgm:prSet/>
      <dgm:spPr/>
      <dgm:t>
        <a:bodyPr/>
        <a:lstStyle/>
        <a:p>
          <a:endParaRPr lang="ru-RU"/>
        </a:p>
      </dgm:t>
    </dgm:pt>
    <dgm:pt modelId="{799EFBDB-C4DE-48A3-BF4B-5145F62C17D7}">
      <dgm:prSet phldrT="[Текст]" custT="1"/>
      <dgm:spPr/>
      <dgm:t>
        <a:bodyPr/>
        <a:lstStyle/>
        <a:p>
          <a:r>
            <a:rPr lang="ru-RU" sz="1600" b="1" dirty="0" smtClean="0"/>
            <a:t>Муниципальных программах поселка Боровский</a:t>
          </a:r>
          <a:endParaRPr lang="ru-RU" sz="1600" dirty="0"/>
        </a:p>
      </dgm:t>
    </dgm:pt>
    <dgm:pt modelId="{0D4F953F-AC4D-4AEF-B4F0-BC88C2AEAB22}" type="parTrans" cxnId="{B9E54A36-2A9B-4FFF-AD45-408CEBAEBDF1}">
      <dgm:prSet/>
      <dgm:spPr/>
      <dgm:t>
        <a:bodyPr/>
        <a:lstStyle/>
        <a:p>
          <a:endParaRPr lang="ru-RU"/>
        </a:p>
      </dgm:t>
    </dgm:pt>
    <dgm:pt modelId="{0D8A23A5-70BE-43ED-849B-5F5793842BA7}" type="sibTrans" cxnId="{B9E54A36-2A9B-4FFF-AD45-408CEBAEBDF1}">
      <dgm:prSet/>
      <dgm:spPr/>
      <dgm:t>
        <a:bodyPr/>
        <a:lstStyle/>
        <a:p>
          <a:endParaRPr lang="ru-RU"/>
        </a:p>
      </dgm:t>
    </dgm:pt>
    <dgm:pt modelId="{7FA49647-465A-4BAF-9224-B47C0BF8AC93}">
      <dgm:prSet phldrT="[Текст]"/>
      <dgm:spPr/>
      <dgm:t>
        <a:bodyPr/>
        <a:lstStyle/>
        <a:p>
          <a:endParaRPr lang="ru-RU" b="1" dirty="0"/>
        </a:p>
      </dgm:t>
    </dgm:pt>
    <dgm:pt modelId="{465118DC-9173-4E08-A9B6-16DDE4D10A0F}" type="parTrans" cxnId="{2B303992-6D93-45EB-AA76-383EDBE22DD2}">
      <dgm:prSet/>
      <dgm:spPr/>
      <dgm:t>
        <a:bodyPr/>
        <a:lstStyle/>
        <a:p>
          <a:endParaRPr lang="ru-RU"/>
        </a:p>
      </dgm:t>
    </dgm:pt>
    <dgm:pt modelId="{811F43F9-66CC-4072-B05D-142D84BB2843}" type="sibTrans" cxnId="{2B303992-6D93-45EB-AA76-383EDBE22DD2}">
      <dgm:prSet/>
      <dgm:spPr/>
      <dgm:t>
        <a:bodyPr/>
        <a:lstStyle/>
        <a:p>
          <a:endParaRPr lang="ru-RU"/>
        </a:p>
      </dgm:t>
    </dgm:pt>
    <dgm:pt modelId="{15302319-41F4-4444-8BFF-C8E7E8D4844F}">
      <dgm:prSet phldrT="[Текст]" custT="1"/>
      <dgm:spPr/>
      <dgm:t>
        <a:bodyPr/>
        <a:lstStyle/>
        <a:p>
          <a:r>
            <a:rPr lang="ru-RU" sz="1600" b="1" dirty="0" smtClean="0"/>
            <a:t>Бюджетном послании Президента Российской Федерации</a:t>
          </a:r>
          <a:endParaRPr lang="ru-RU" sz="1600" dirty="0"/>
        </a:p>
      </dgm:t>
    </dgm:pt>
    <dgm:pt modelId="{668B4425-43D9-4859-BECB-EF4BE33106F0}" type="sibTrans" cxnId="{F47A6DE0-D83E-4F98-A65E-61E72DD1F12D}">
      <dgm:prSet/>
      <dgm:spPr/>
      <dgm:t>
        <a:bodyPr/>
        <a:lstStyle/>
        <a:p>
          <a:endParaRPr lang="ru-RU"/>
        </a:p>
      </dgm:t>
    </dgm:pt>
    <dgm:pt modelId="{3B360443-A209-414A-BD34-977135BAF4AF}" type="parTrans" cxnId="{F47A6DE0-D83E-4F98-A65E-61E72DD1F12D}">
      <dgm:prSet/>
      <dgm:spPr/>
      <dgm:t>
        <a:bodyPr/>
        <a:lstStyle/>
        <a:p>
          <a:endParaRPr lang="ru-RU"/>
        </a:p>
      </dgm:t>
    </dgm:pt>
    <dgm:pt modelId="{F2779977-F411-4CB0-B9D8-741387C4E4CA}">
      <dgm:prSet phldrT="[Текст]" custT="1"/>
      <dgm:spPr/>
      <dgm:t>
        <a:bodyPr/>
        <a:lstStyle/>
        <a:p>
          <a:r>
            <a:rPr lang="ru-RU" sz="1600" b="1" dirty="0" smtClean="0"/>
            <a:t>Прогнозе социально-экономического развития поселка Боровский</a:t>
          </a:r>
          <a:endParaRPr lang="ru-RU" sz="1600" dirty="0"/>
        </a:p>
      </dgm:t>
    </dgm:pt>
    <dgm:pt modelId="{07913A78-636B-42BE-B525-EAC5D87F3015}" type="sibTrans" cxnId="{31A97EFD-9AD3-419E-A40F-FE91F81468BA}">
      <dgm:prSet/>
      <dgm:spPr/>
      <dgm:t>
        <a:bodyPr/>
        <a:lstStyle/>
        <a:p>
          <a:endParaRPr lang="ru-RU"/>
        </a:p>
      </dgm:t>
    </dgm:pt>
    <dgm:pt modelId="{FA3AE9D1-FFFF-49D6-92B9-B32914C57874}" type="parTrans" cxnId="{31A97EFD-9AD3-419E-A40F-FE91F81468BA}">
      <dgm:prSet/>
      <dgm:spPr/>
      <dgm:t>
        <a:bodyPr/>
        <a:lstStyle/>
        <a:p>
          <a:endParaRPr lang="ru-RU"/>
        </a:p>
      </dgm:t>
    </dgm:pt>
    <dgm:pt modelId="{6DB0526A-CF69-485D-823E-412EF37FA1DF}" type="pres">
      <dgm:prSet presAssocID="{268C79A1-9491-48B0-8EBB-0BEDD39BE9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74624-C284-4A90-9C7E-7B8C85CEC6F8}" type="pres">
      <dgm:prSet presAssocID="{15302319-41F4-4444-8BFF-C8E7E8D4844F}" presName="compositeNode" presStyleCnt="0">
        <dgm:presLayoutVars>
          <dgm:bulletEnabled val="1"/>
        </dgm:presLayoutVars>
      </dgm:prSet>
      <dgm:spPr/>
    </dgm:pt>
    <dgm:pt modelId="{116917C5-22DB-4862-8737-40597E645CF3}" type="pres">
      <dgm:prSet presAssocID="{15302319-41F4-4444-8BFF-C8E7E8D4844F}" presName="bgRect" presStyleLbl="node1" presStyleIdx="0" presStyleCnt="3" custScaleX="103618" custScaleY="67889" custLinFactNeighborX="-3833" custLinFactNeighborY="50572"/>
      <dgm:spPr/>
      <dgm:t>
        <a:bodyPr/>
        <a:lstStyle/>
        <a:p>
          <a:endParaRPr lang="ru-RU"/>
        </a:p>
      </dgm:t>
    </dgm:pt>
    <dgm:pt modelId="{0AFFBACD-AAAD-45A8-A137-0B370FAF954D}" type="pres">
      <dgm:prSet presAssocID="{15302319-41F4-4444-8BFF-C8E7E8D4844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81977-F56F-4E39-AF73-7AD8473EFAC0}" type="pres">
      <dgm:prSet presAssocID="{15302319-41F4-4444-8BFF-C8E7E8D4844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9B6E4-075B-4E00-9483-2B717FB9EAF3}" type="pres">
      <dgm:prSet presAssocID="{668B4425-43D9-4859-BECB-EF4BE33106F0}" presName="hSp" presStyleCnt="0"/>
      <dgm:spPr/>
    </dgm:pt>
    <dgm:pt modelId="{143D7A2F-1443-4149-AA5F-E36C3BE4AC28}" type="pres">
      <dgm:prSet presAssocID="{668B4425-43D9-4859-BECB-EF4BE33106F0}" presName="vProcSp" presStyleCnt="0"/>
      <dgm:spPr/>
    </dgm:pt>
    <dgm:pt modelId="{F1990106-7B9F-4875-B9F4-A8A6CD586CDE}" type="pres">
      <dgm:prSet presAssocID="{668B4425-43D9-4859-BECB-EF4BE33106F0}" presName="vSp1" presStyleCnt="0"/>
      <dgm:spPr/>
    </dgm:pt>
    <dgm:pt modelId="{790A687F-9EDB-43CD-929A-135449432186}" type="pres">
      <dgm:prSet presAssocID="{668B4425-43D9-4859-BECB-EF4BE33106F0}" presName="simulatedConn" presStyleLbl="solidFgAcc1" presStyleIdx="0" presStyleCnt="2" custFlipVert="0" custFlipHor="1" custScaleX="15212" custScaleY="18335" custLinFactNeighborX="-17911" custLinFactNeighborY="54926"/>
      <dgm:spPr/>
    </dgm:pt>
    <dgm:pt modelId="{EEC74C04-655E-4C83-8E0D-41FCEB1E785A}" type="pres">
      <dgm:prSet presAssocID="{668B4425-43D9-4859-BECB-EF4BE33106F0}" presName="vSp2" presStyleCnt="0"/>
      <dgm:spPr/>
    </dgm:pt>
    <dgm:pt modelId="{6CD26949-C9DE-4EE9-92A4-E2EDF4256B63}" type="pres">
      <dgm:prSet presAssocID="{668B4425-43D9-4859-BECB-EF4BE33106F0}" presName="sibTrans" presStyleCnt="0"/>
      <dgm:spPr/>
    </dgm:pt>
    <dgm:pt modelId="{1F6B1C6A-80A3-4364-9A50-A2D03DD62C30}" type="pres">
      <dgm:prSet presAssocID="{F2779977-F411-4CB0-B9D8-741387C4E4CA}" presName="compositeNode" presStyleCnt="0">
        <dgm:presLayoutVars>
          <dgm:bulletEnabled val="1"/>
        </dgm:presLayoutVars>
      </dgm:prSet>
      <dgm:spPr/>
    </dgm:pt>
    <dgm:pt modelId="{BEAEE7FC-6617-44BF-A6B2-286E37BB3DD0}" type="pres">
      <dgm:prSet presAssocID="{F2779977-F411-4CB0-B9D8-741387C4E4CA}" presName="bgRect" presStyleLbl="node1" presStyleIdx="1" presStyleCnt="3" custScaleY="67568" custLinFactNeighborX="-755" custLinFactNeighborY="50572"/>
      <dgm:spPr/>
      <dgm:t>
        <a:bodyPr/>
        <a:lstStyle/>
        <a:p>
          <a:endParaRPr lang="ru-RU"/>
        </a:p>
      </dgm:t>
    </dgm:pt>
    <dgm:pt modelId="{C010FD97-348E-4D7B-A2EC-75A1DA4683F9}" type="pres">
      <dgm:prSet presAssocID="{F2779977-F411-4CB0-B9D8-741387C4E4C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3EEFC-C193-4B0C-9934-023B39F79A27}" type="pres">
      <dgm:prSet presAssocID="{F2779977-F411-4CB0-B9D8-741387C4E4C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0AB81-2FC6-4077-A14E-40A716082FCB}" type="pres">
      <dgm:prSet presAssocID="{07913A78-636B-42BE-B525-EAC5D87F3015}" presName="hSp" presStyleCnt="0"/>
      <dgm:spPr/>
    </dgm:pt>
    <dgm:pt modelId="{7B7F58FD-C139-4E84-B18C-7DF484259B53}" type="pres">
      <dgm:prSet presAssocID="{07913A78-636B-42BE-B525-EAC5D87F3015}" presName="vProcSp" presStyleCnt="0"/>
      <dgm:spPr/>
    </dgm:pt>
    <dgm:pt modelId="{930D8EFA-253D-47F7-A5BF-60958C3ABF49}" type="pres">
      <dgm:prSet presAssocID="{07913A78-636B-42BE-B525-EAC5D87F3015}" presName="vSp1" presStyleCnt="0"/>
      <dgm:spPr/>
    </dgm:pt>
    <dgm:pt modelId="{6C2C8566-1B30-4858-B4C7-CAC427803DFB}" type="pres">
      <dgm:prSet presAssocID="{07913A78-636B-42BE-B525-EAC5D87F3015}" presName="simulatedConn" presStyleLbl="solidFgAcc1" presStyleIdx="1" presStyleCnt="2" custFlipVert="1" custScaleX="11372" custScaleY="12900" custLinFactNeighborX="-3568" custLinFactNeighborY="43104"/>
      <dgm:spPr/>
    </dgm:pt>
    <dgm:pt modelId="{9287CF28-D6C1-482E-A188-C8FA964E37A0}" type="pres">
      <dgm:prSet presAssocID="{07913A78-636B-42BE-B525-EAC5D87F3015}" presName="vSp2" presStyleCnt="0"/>
      <dgm:spPr/>
    </dgm:pt>
    <dgm:pt modelId="{B1E4E541-DF1F-4B4F-BBDC-CD78948842A3}" type="pres">
      <dgm:prSet presAssocID="{07913A78-636B-42BE-B525-EAC5D87F3015}" presName="sibTrans" presStyleCnt="0"/>
      <dgm:spPr/>
    </dgm:pt>
    <dgm:pt modelId="{F255F7C7-BB6F-45D6-A2D5-B1CB0CA31B4C}" type="pres">
      <dgm:prSet presAssocID="{799EFBDB-C4DE-48A3-BF4B-5145F62C17D7}" presName="compositeNode" presStyleCnt="0">
        <dgm:presLayoutVars>
          <dgm:bulletEnabled val="1"/>
        </dgm:presLayoutVars>
      </dgm:prSet>
      <dgm:spPr/>
    </dgm:pt>
    <dgm:pt modelId="{9CDDE8AA-2785-473D-9AB4-E7D52781025C}" type="pres">
      <dgm:prSet presAssocID="{799EFBDB-C4DE-48A3-BF4B-5145F62C17D7}" presName="bgRect" presStyleLbl="node1" presStyleIdx="2" presStyleCnt="3" custScaleY="68492" custLinFactNeighborX="-1388" custLinFactNeighborY="50373"/>
      <dgm:spPr/>
      <dgm:t>
        <a:bodyPr/>
        <a:lstStyle/>
        <a:p>
          <a:endParaRPr lang="ru-RU"/>
        </a:p>
      </dgm:t>
    </dgm:pt>
    <dgm:pt modelId="{DEF95A04-92B5-45CB-B738-7F78F88C61C8}" type="pres">
      <dgm:prSet presAssocID="{799EFBDB-C4DE-48A3-BF4B-5145F62C17D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18BA2-1C5E-45CA-9DEA-D70278A4C074}" type="pres">
      <dgm:prSet presAssocID="{799EFBDB-C4DE-48A3-BF4B-5145F62C17D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A6DE0-D83E-4F98-A65E-61E72DD1F12D}" srcId="{268C79A1-9491-48B0-8EBB-0BEDD39BE9E4}" destId="{15302319-41F4-4444-8BFF-C8E7E8D4844F}" srcOrd="0" destOrd="0" parTransId="{3B360443-A209-414A-BD34-977135BAF4AF}" sibTransId="{668B4425-43D9-4859-BECB-EF4BE33106F0}"/>
    <dgm:cxn modelId="{88BBE61E-7DCB-46EC-9203-31766FE27BE7}" type="presOf" srcId="{268C79A1-9491-48B0-8EBB-0BEDD39BE9E4}" destId="{6DB0526A-CF69-485D-823E-412EF37FA1DF}" srcOrd="0" destOrd="0" presId="urn:microsoft.com/office/officeart/2005/8/layout/hProcess7"/>
    <dgm:cxn modelId="{214D12D4-2955-423D-8046-BD27CA8C5264}" type="presOf" srcId="{15302319-41F4-4444-8BFF-C8E7E8D4844F}" destId="{0AFFBACD-AAAD-45A8-A137-0B370FAF954D}" srcOrd="1" destOrd="0" presId="urn:microsoft.com/office/officeart/2005/8/layout/hProcess7"/>
    <dgm:cxn modelId="{62366A38-9394-405D-A788-E8039D18CB54}" type="presOf" srcId="{15302319-41F4-4444-8BFF-C8E7E8D4844F}" destId="{116917C5-22DB-4862-8737-40597E645CF3}" srcOrd="0" destOrd="0" presId="urn:microsoft.com/office/officeart/2005/8/layout/hProcess7"/>
    <dgm:cxn modelId="{4F068163-4D32-4404-9AE9-8FDE373DE585}" type="presOf" srcId="{799EFBDB-C4DE-48A3-BF4B-5145F62C17D7}" destId="{DEF95A04-92B5-45CB-B738-7F78F88C61C8}" srcOrd="1" destOrd="0" presId="urn:microsoft.com/office/officeart/2005/8/layout/hProcess7"/>
    <dgm:cxn modelId="{2B303992-6D93-45EB-AA76-383EDBE22DD2}" srcId="{799EFBDB-C4DE-48A3-BF4B-5145F62C17D7}" destId="{7FA49647-465A-4BAF-9224-B47C0BF8AC93}" srcOrd="0" destOrd="0" parTransId="{465118DC-9173-4E08-A9B6-16DDE4D10A0F}" sibTransId="{811F43F9-66CC-4072-B05D-142D84BB2843}"/>
    <dgm:cxn modelId="{5D7320C1-A23A-4C63-950A-C06AD4C44168}" type="presOf" srcId="{799EFBDB-C4DE-48A3-BF4B-5145F62C17D7}" destId="{9CDDE8AA-2785-473D-9AB4-E7D52781025C}" srcOrd="0" destOrd="0" presId="urn:microsoft.com/office/officeart/2005/8/layout/hProcess7"/>
    <dgm:cxn modelId="{05FCA84A-F9C2-486F-A105-3D576CA3488B}" srcId="{F2779977-F411-4CB0-B9D8-741387C4E4CA}" destId="{21F554A2-46A8-4562-8D4D-B4F89F362D3B}" srcOrd="0" destOrd="0" parTransId="{8A2F2817-C4B8-4405-BC9C-38FC97AD3B05}" sibTransId="{CE384530-19DF-4E35-8EED-B4C7C931971D}"/>
    <dgm:cxn modelId="{EEBFC357-A6B1-44B8-AB5D-560F7D51F31F}" type="presOf" srcId="{21F554A2-46A8-4562-8D4D-B4F89F362D3B}" destId="{F463EEFC-C193-4B0C-9934-023B39F79A27}" srcOrd="0" destOrd="0" presId="urn:microsoft.com/office/officeart/2005/8/layout/hProcess7"/>
    <dgm:cxn modelId="{31A97EFD-9AD3-419E-A40F-FE91F81468BA}" srcId="{268C79A1-9491-48B0-8EBB-0BEDD39BE9E4}" destId="{F2779977-F411-4CB0-B9D8-741387C4E4CA}" srcOrd="1" destOrd="0" parTransId="{FA3AE9D1-FFFF-49D6-92B9-B32914C57874}" sibTransId="{07913A78-636B-42BE-B525-EAC5D87F3015}"/>
    <dgm:cxn modelId="{AAD39F58-BA44-4C64-9EDE-BC417D67EE78}" type="presOf" srcId="{E1340438-9740-4AC1-8D12-02A197A5D691}" destId="{D7781977-F56F-4E39-AF73-7AD8473EFAC0}" srcOrd="0" destOrd="0" presId="urn:microsoft.com/office/officeart/2005/8/layout/hProcess7"/>
    <dgm:cxn modelId="{9138278C-4B80-4C8A-9FD7-20453A82F3B2}" type="presOf" srcId="{F2779977-F411-4CB0-B9D8-741387C4E4CA}" destId="{BEAEE7FC-6617-44BF-A6B2-286E37BB3DD0}" srcOrd="0" destOrd="0" presId="urn:microsoft.com/office/officeart/2005/8/layout/hProcess7"/>
    <dgm:cxn modelId="{B9E54A36-2A9B-4FFF-AD45-408CEBAEBDF1}" srcId="{268C79A1-9491-48B0-8EBB-0BEDD39BE9E4}" destId="{799EFBDB-C4DE-48A3-BF4B-5145F62C17D7}" srcOrd="2" destOrd="0" parTransId="{0D4F953F-AC4D-4AEF-B4F0-BC88C2AEAB22}" sibTransId="{0D8A23A5-70BE-43ED-849B-5F5793842BA7}"/>
    <dgm:cxn modelId="{4BF9EFF1-5266-4039-BADF-3A2623C6C5C0}" type="presOf" srcId="{7FA49647-465A-4BAF-9224-B47C0BF8AC93}" destId="{66018BA2-1C5E-45CA-9DEA-D70278A4C074}" srcOrd="0" destOrd="0" presId="urn:microsoft.com/office/officeart/2005/8/layout/hProcess7"/>
    <dgm:cxn modelId="{B91F7779-4AB8-45AB-B0A2-B58C49B9E97F}" srcId="{15302319-41F4-4444-8BFF-C8E7E8D4844F}" destId="{E1340438-9740-4AC1-8D12-02A197A5D691}" srcOrd="0" destOrd="0" parTransId="{7957AA51-B06A-4D43-9F36-24CE32776BD4}" sibTransId="{F6E13B4C-2904-4DC9-BDA1-63BEF169E584}"/>
    <dgm:cxn modelId="{0D4A1ECE-CBAB-4BA3-80E2-EA9EC26CAD94}" type="presOf" srcId="{F2779977-F411-4CB0-B9D8-741387C4E4CA}" destId="{C010FD97-348E-4D7B-A2EC-75A1DA4683F9}" srcOrd="1" destOrd="0" presId="urn:microsoft.com/office/officeart/2005/8/layout/hProcess7"/>
    <dgm:cxn modelId="{1EC96109-A3F6-43D3-8F34-88B292A9B2A3}" type="presParOf" srcId="{6DB0526A-CF69-485D-823E-412EF37FA1DF}" destId="{1D374624-C284-4A90-9C7E-7B8C85CEC6F8}" srcOrd="0" destOrd="0" presId="urn:microsoft.com/office/officeart/2005/8/layout/hProcess7"/>
    <dgm:cxn modelId="{0ECA6A34-A2F7-446C-82AF-9B30B3848580}" type="presParOf" srcId="{1D374624-C284-4A90-9C7E-7B8C85CEC6F8}" destId="{116917C5-22DB-4862-8737-40597E645CF3}" srcOrd="0" destOrd="0" presId="urn:microsoft.com/office/officeart/2005/8/layout/hProcess7"/>
    <dgm:cxn modelId="{79F40F40-0F7F-4718-AAD2-EA77EAE98BFC}" type="presParOf" srcId="{1D374624-C284-4A90-9C7E-7B8C85CEC6F8}" destId="{0AFFBACD-AAAD-45A8-A137-0B370FAF954D}" srcOrd="1" destOrd="0" presId="urn:microsoft.com/office/officeart/2005/8/layout/hProcess7"/>
    <dgm:cxn modelId="{3EFB1B48-C739-4B6D-8109-2E36D7B6E091}" type="presParOf" srcId="{1D374624-C284-4A90-9C7E-7B8C85CEC6F8}" destId="{D7781977-F56F-4E39-AF73-7AD8473EFAC0}" srcOrd="2" destOrd="0" presId="urn:microsoft.com/office/officeart/2005/8/layout/hProcess7"/>
    <dgm:cxn modelId="{C5D9252A-61FB-4367-B2AC-F199CBCA8779}" type="presParOf" srcId="{6DB0526A-CF69-485D-823E-412EF37FA1DF}" destId="{FE09B6E4-075B-4E00-9483-2B717FB9EAF3}" srcOrd="1" destOrd="0" presId="urn:microsoft.com/office/officeart/2005/8/layout/hProcess7"/>
    <dgm:cxn modelId="{BFC1D5C5-0996-448D-8EFF-70789F9D859E}" type="presParOf" srcId="{6DB0526A-CF69-485D-823E-412EF37FA1DF}" destId="{143D7A2F-1443-4149-AA5F-E36C3BE4AC28}" srcOrd="2" destOrd="0" presId="urn:microsoft.com/office/officeart/2005/8/layout/hProcess7"/>
    <dgm:cxn modelId="{D61F3022-08C4-4B79-8BEF-491FD022D19A}" type="presParOf" srcId="{143D7A2F-1443-4149-AA5F-E36C3BE4AC28}" destId="{F1990106-7B9F-4875-B9F4-A8A6CD586CDE}" srcOrd="0" destOrd="0" presId="urn:microsoft.com/office/officeart/2005/8/layout/hProcess7"/>
    <dgm:cxn modelId="{36451C1E-EB34-42D5-B237-2F4F14EBF015}" type="presParOf" srcId="{143D7A2F-1443-4149-AA5F-E36C3BE4AC28}" destId="{790A687F-9EDB-43CD-929A-135449432186}" srcOrd="1" destOrd="0" presId="urn:microsoft.com/office/officeart/2005/8/layout/hProcess7"/>
    <dgm:cxn modelId="{1CD06E4C-B1A9-4EE6-B0B4-FB0CD94F5479}" type="presParOf" srcId="{143D7A2F-1443-4149-AA5F-E36C3BE4AC28}" destId="{EEC74C04-655E-4C83-8E0D-41FCEB1E785A}" srcOrd="2" destOrd="0" presId="urn:microsoft.com/office/officeart/2005/8/layout/hProcess7"/>
    <dgm:cxn modelId="{06F26244-1A8C-4658-9FD3-AE75BBC74AA6}" type="presParOf" srcId="{6DB0526A-CF69-485D-823E-412EF37FA1DF}" destId="{6CD26949-C9DE-4EE9-92A4-E2EDF4256B63}" srcOrd="3" destOrd="0" presId="urn:microsoft.com/office/officeart/2005/8/layout/hProcess7"/>
    <dgm:cxn modelId="{9EA8C868-1858-49BF-8295-306101B3F86A}" type="presParOf" srcId="{6DB0526A-CF69-485D-823E-412EF37FA1DF}" destId="{1F6B1C6A-80A3-4364-9A50-A2D03DD62C30}" srcOrd="4" destOrd="0" presId="urn:microsoft.com/office/officeart/2005/8/layout/hProcess7"/>
    <dgm:cxn modelId="{EDEF93A7-1B45-4AEE-AE38-3028EB5AA575}" type="presParOf" srcId="{1F6B1C6A-80A3-4364-9A50-A2D03DD62C30}" destId="{BEAEE7FC-6617-44BF-A6B2-286E37BB3DD0}" srcOrd="0" destOrd="0" presId="urn:microsoft.com/office/officeart/2005/8/layout/hProcess7"/>
    <dgm:cxn modelId="{CDC4227E-CEC8-4760-84D6-9A826E9E072D}" type="presParOf" srcId="{1F6B1C6A-80A3-4364-9A50-A2D03DD62C30}" destId="{C010FD97-348E-4D7B-A2EC-75A1DA4683F9}" srcOrd="1" destOrd="0" presId="urn:microsoft.com/office/officeart/2005/8/layout/hProcess7"/>
    <dgm:cxn modelId="{292E74D3-CEC8-4484-97B2-EA073B38A243}" type="presParOf" srcId="{1F6B1C6A-80A3-4364-9A50-A2D03DD62C30}" destId="{F463EEFC-C193-4B0C-9934-023B39F79A27}" srcOrd="2" destOrd="0" presId="urn:microsoft.com/office/officeart/2005/8/layout/hProcess7"/>
    <dgm:cxn modelId="{D1857598-52C2-498D-AE70-D0DD76019959}" type="presParOf" srcId="{6DB0526A-CF69-485D-823E-412EF37FA1DF}" destId="{A040AB81-2FC6-4077-A14E-40A716082FCB}" srcOrd="5" destOrd="0" presId="urn:microsoft.com/office/officeart/2005/8/layout/hProcess7"/>
    <dgm:cxn modelId="{82E750BE-F210-44FF-AD99-126DC28FE643}" type="presParOf" srcId="{6DB0526A-CF69-485D-823E-412EF37FA1DF}" destId="{7B7F58FD-C139-4E84-B18C-7DF484259B53}" srcOrd="6" destOrd="0" presId="urn:microsoft.com/office/officeart/2005/8/layout/hProcess7"/>
    <dgm:cxn modelId="{4C13AFC6-7727-45F7-9933-D1B556DCDF6B}" type="presParOf" srcId="{7B7F58FD-C139-4E84-B18C-7DF484259B53}" destId="{930D8EFA-253D-47F7-A5BF-60958C3ABF49}" srcOrd="0" destOrd="0" presId="urn:microsoft.com/office/officeart/2005/8/layout/hProcess7"/>
    <dgm:cxn modelId="{57241134-2D3A-47C0-B8ED-FA63E5CC9052}" type="presParOf" srcId="{7B7F58FD-C139-4E84-B18C-7DF484259B53}" destId="{6C2C8566-1B30-4858-B4C7-CAC427803DFB}" srcOrd="1" destOrd="0" presId="urn:microsoft.com/office/officeart/2005/8/layout/hProcess7"/>
    <dgm:cxn modelId="{6F1C21A2-EDA1-48DE-B15B-7B03B362464C}" type="presParOf" srcId="{7B7F58FD-C139-4E84-B18C-7DF484259B53}" destId="{9287CF28-D6C1-482E-A188-C8FA964E37A0}" srcOrd="2" destOrd="0" presId="urn:microsoft.com/office/officeart/2005/8/layout/hProcess7"/>
    <dgm:cxn modelId="{7A7F1C86-0621-4E12-BAE1-847EB5F58A6F}" type="presParOf" srcId="{6DB0526A-CF69-485D-823E-412EF37FA1DF}" destId="{B1E4E541-DF1F-4B4F-BBDC-CD78948842A3}" srcOrd="7" destOrd="0" presId="urn:microsoft.com/office/officeart/2005/8/layout/hProcess7"/>
    <dgm:cxn modelId="{99D1ECD5-CB4E-4B64-B506-28E2204FD027}" type="presParOf" srcId="{6DB0526A-CF69-485D-823E-412EF37FA1DF}" destId="{F255F7C7-BB6F-45D6-A2D5-B1CB0CA31B4C}" srcOrd="8" destOrd="0" presId="urn:microsoft.com/office/officeart/2005/8/layout/hProcess7"/>
    <dgm:cxn modelId="{685C68A4-2BE3-4545-8CC9-AB15575A42BE}" type="presParOf" srcId="{F255F7C7-BB6F-45D6-A2D5-B1CB0CA31B4C}" destId="{9CDDE8AA-2785-473D-9AB4-E7D52781025C}" srcOrd="0" destOrd="0" presId="urn:microsoft.com/office/officeart/2005/8/layout/hProcess7"/>
    <dgm:cxn modelId="{94143B11-26AD-46EC-8B0D-CBA805D7967D}" type="presParOf" srcId="{F255F7C7-BB6F-45D6-A2D5-B1CB0CA31B4C}" destId="{DEF95A04-92B5-45CB-B738-7F78F88C61C8}" srcOrd="1" destOrd="0" presId="urn:microsoft.com/office/officeart/2005/8/layout/hProcess7"/>
    <dgm:cxn modelId="{BB448983-5B6C-4FCC-80ED-02C187EDB889}" type="presParOf" srcId="{F255F7C7-BB6F-45D6-A2D5-B1CB0CA31B4C}" destId="{66018BA2-1C5E-45CA-9DEA-D70278A4C07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14C6FA-9ED2-4522-9EAF-E8209FE5A5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226C33-33D9-42D5-A40C-E4BB981896D2}">
      <dgm:prSet phldrT="[Текст]" custT="1"/>
      <dgm:spPr/>
      <dgm:t>
        <a:bodyPr/>
        <a:lstStyle/>
        <a:p>
          <a:r>
            <a:rPr lang="ru-RU" sz="1800" b="1" dirty="0" smtClean="0"/>
            <a:t>Проект бюджета составляет местная администрация</a:t>
          </a:r>
          <a:endParaRPr lang="ru-RU" sz="1800" b="1" dirty="0"/>
        </a:p>
      </dgm:t>
    </dgm:pt>
    <dgm:pt modelId="{6AC02B82-892C-4EF6-8030-2A0A2E9AF1B2}" type="parTrans" cxnId="{EAC9764C-81F3-4A8E-B7B1-0DBFC23E6395}">
      <dgm:prSet/>
      <dgm:spPr/>
      <dgm:t>
        <a:bodyPr/>
        <a:lstStyle/>
        <a:p>
          <a:endParaRPr lang="ru-RU"/>
        </a:p>
      </dgm:t>
    </dgm:pt>
    <dgm:pt modelId="{A1775892-9BC1-4D8D-AE6C-FCC85FB333F5}" type="sibTrans" cxnId="{EAC9764C-81F3-4A8E-B7B1-0DBFC23E6395}">
      <dgm:prSet/>
      <dgm:spPr/>
      <dgm:t>
        <a:bodyPr/>
        <a:lstStyle/>
        <a:p>
          <a:endParaRPr lang="ru-RU"/>
        </a:p>
      </dgm:t>
    </dgm:pt>
    <dgm:pt modelId="{418CB845-B6BF-4A48-A44B-A7129CEBEBAA}">
      <dgm:prSet phldrT="[Текст]" custT="1"/>
      <dgm:spPr/>
      <dgm:t>
        <a:bodyPr/>
        <a:lstStyle/>
        <a:p>
          <a:r>
            <a:rPr lang="ru-RU" sz="1800" b="1" dirty="0" smtClean="0"/>
            <a:t>Составление проекта бюджета основывается на</a:t>
          </a:r>
          <a:endParaRPr lang="ru-RU" sz="1800" b="1" dirty="0"/>
        </a:p>
      </dgm:t>
    </dgm:pt>
    <dgm:pt modelId="{B5378C49-5329-4F54-AF56-BC936D585414}" type="parTrans" cxnId="{2AC18FF8-6C5B-408A-8F70-46D35B63D6DE}">
      <dgm:prSet/>
      <dgm:spPr/>
      <dgm:t>
        <a:bodyPr/>
        <a:lstStyle/>
        <a:p>
          <a:endParaRPr lang="ru-RU"/>
        </a:p>
      </dgm:t>
    </dgm:pt>
    <dgm:pt modelId="{078E9F20-449C-4F7D-8B6A-B74E57985583}" type="sibTrans" cxnId="{2AC18FF8-6C5B-408A-8F70-46D35B63D6DE}">
      <dgm:prSet/>
      <dgm:spPr/>
      <dgm:t>
        <a:bodyPr/>
        <a:lstStyle/>
        <a:p>
          <a:endParaRPr lang="ru-RU"/>
        </a:p>
      </dgm:t>
    </dgm:pt>
    <dgm:pt modelId="{7F607AD4-1649-4487-ABDE-95F2EA6A27E9}">
      <dgm:prSet custT="1"/>
      <dgm:spPr/>
      <dgm:t>
        <a:bodyPr/>
        <a:lstStyle/>
        <a:p>
          <a:r>
            <a:rPr lang="ru-RU" sz="1800" b="1" dirty="0" smtClean="0"/>
            <a:t>Проект бюджета составляется и утверждается сроком на три года — очередной финансовый год и плановый период.</a:t>
          </a:r>
          <a:endParaRPr lang="ru-RU" sz="1800" b="1" dirty="0"/>
        </a:p>
      </dgm:t>
    </dgm:pt>
    <dgm:pt modelId="{BAF1391C-33BB-4999-B55B-DBF72D285DB2}" type="parTrans" cxnId="{C31BC7B3-3E30-4E64-8AD8-7A20BDFD5BE4}">
      <dgm:prSet/>
      <dgm:spPr/>
      <dgm:t>
        <a:bodyPr/>
        <a:lstStyle/>
        <a:p>
          <a:endParaRPr lang="ru-RU"/>
        </a:p>
      </dgm:t>
    </dgm:pt>
    <dgm:pt modelId="{2F05A3A2-8CD6-4B0B-B0F6-65B5AE9B48D8}" type="sibTrans" cxnId="{C31BC7B3-3E30-4E64-8AD8-7A20BDFD5BE4}">
      <dgm:prSet/>
      <dgm:spPr/>
      <dgm:t>
        <a:bodyPr/>
        <a:lstStyle/>
        <a:p>
          <a:endParaRPr lang="ru-RU"/>
        </a:p>
      </dgm:t>
    </dgm:pt>
    <dgm:pt modelId="{CE7FC2A9-F20D-4301-B18D-2621469E6547}" type="pres">
      <dgm:prSet presAssocID="{6114C6FA-9ED2-4522-9EAF-E8209FE5A5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7EDB69-4FD5-4F9C-A088-84FE50AB53F2}" type="pres">
      <dgm:prSet presAssocID="{B9226C33-33D9-42D5-A40C-E4BB981896D2}" presName="parentText" presStyleLbl="node1" presStyleIdx="0" presStyleCnt="3" custLinFactY="-75095" custLinFactNeighborX="26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F4946-49A3-4C37-AA1C-8DA96D20AA88}" type="pres">
      <dgm:prSet presAssocID="{A1775892-9BC1-4D8D-AE6C-FCC85FB333F5}" presName="spacer" presStyleCnt="0"/>
      <dgm:spPr/>
    </dgm:pt>
    <dgm:pt modelId="{1B217600-5549-4946-912D-C642B35B0F1F}" type="pres">
      <dgm:prSet presAssocID="{7F607AD4-1649-4487-ABDE-95F2EA6A27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4B516-4020-4CE0-8330-7D88439CE32B}" type="pres">
      <dgm:prSet presAssocID="{2F05A3A2-8CD6-4B0B-B0F6-65B5AE9B48D8}" presName="spacer" presStyleCnt="0"/>
      <dgm:spPr/>
    </dgm:pt>
    <dgm:pt modelId="{77A733E5-8931-472B-A7A8-4A8F3192AB71}" type="pres">
      <dgm:prSet presAssocID="{418CB845-B6BF-4A48-A44B-A7129CEBEB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2CAE35-86BB-4D1C-ABD7-F76DED9DB96E}" type="presOf" srcId="{418CB845-B6BF-4A48-A44B-A7129CEBEBAA}" destId="{77A733E5-8931-472B-A7A8-4A8F3192AB71}" srcOrd="0" destOrd="0" presId="urn:microsoft.com/office/officeart/2005/8/layout/vList2"/>
    <dgm:cxn modelId="{EAC9764C-81F3-4A8E-B7B1-0DBFC23E6395}" srcId="{6114C6FA-9ED2-4522-9EAF-E8209FE5A5A7}" destId="{B9226C33-33D9-42D5-A40C-E4BB981896D2}" srcOrd="0" destOrd="0" parTransId="{6AC02B82-892C-4EF6-8030-2A0A2E9AF1B2}" sibTransId="{A1775892-9BC1-4D8D-AE6C-FCC85FB333F5}"/>
    <dgm:cxn modelId="{2AC18FF8-6C5B-408A-8F70-46D35B63D6DE}" srcId="{6114C6FA-9ED2-4522-9EAF-E8209FE5A5A7}" destId="{418CB845-B6BF-4A48-A44B-A7129CEBEBAA}" srcOrd="2" destOrd="0" parTransId="{B5378C49-5329-4F54-AF56-BC936D585414}" sibTransId="{078E9F20-449C-4F7D-8B6A-B74E57985583}"/>
    <dgm:cxn modelId="{EBB511FF-D1FC-4E83-ABD8-8B48FA7D137C}" type="presOf" srcId="{7F607AD4-1649-4487-ABDE-95F2EA6A27E9}" destId="{1B217600-5549-4946-912D-C642B35B0F1F}" srcOrd="0" destOrd="0" presId="urn:microsoft.com/office/officeart/2005/8/layout/vList2"/>
    <dgm:cxn modelId="{822F8830-0B63-41F9-BFFA-8D023E1C635A}" type="presOf" srcId="{B9226C33-33D9-42D5-A40C-E4BB981896D2}" destId="{C17EDB69-4FD5-4F9C-A088-84FE50AB53F2}" srcOrd="0" destOrd="0" presId="urn:microsoft.com/office/officeart/2005/8/layout/vList2"/>
    <dgm:cxn modelId="{7BC26AF0-A2C5-4865-A4FB-3B2382A3898C}" type="presOf" srcId="{6114C6FA-9ED2-4522-9EAF-E8209FE5A5A7}" destId="{CE7FC2A9-F20D-4301-B18D-2621469E6547}" srcOrd="0" destOrd="0" presId="urn:microsoft.com/office/officeart/2005/8/layout/vList2"/>
    <dgm:cxn modelId="{C31BC7B3-3E30-4E64-8AD8-7A20BDFD5BE4}" srcId="{6114C6FA-9ED2-4522-9EAF-E8209FE5A5A7}" destId="{7F607AD4-1649-4487-ABDE-95F2EA6A27E9}" srcOrd="1" destOrd="0" parTransId="{BAF1391C-33BB-4999-B55B-DBF72D285DB2}" sibTransId="{2F05A3A2-8CD6-4B0B-B0F6-65B5AE9B48D8}"/>
    <dgm:cxn modelId="{F6D52E81-3B14-4F35-A554-B28C7FFA1141}" type="presParOf" srcId="{CE7FC2A9-F20D-4301-B18D-2621469E6547}" destId="{C17EDB69-4FD5-4F9C-A088-84FE50AB53F2}" srcOrd="0" destOrd="0" presId="urn:microsoft.com/office/officeart/2005/8/layout/vList2"/>
    <dgm:cxn modelId="{0C9CC81C-3167-44EA-AAF2-EB55D2A92E23}" type="presParOf" srcId="{CE7FC2A9-F20D-4301-B18D-2621469E6547}" destId="{1F9F4946-49A3-4C37-AA1C-8DA96D20AA88}" srcOrd="1" destOrd="0" presId="urn:microsoft.com/office/officeart/2005/8/layout/vList2"/>
    <dgm:cxn modelId="{45E71B7D-A94B-4686-9582-37D173F163AF}" type="presParOf" srcId="{CE7FC2A9-F20D-4301-B18D-2621469E6547}" destId="{1B217600-5549-4946-912D-C642B35B0F1F}" srcOrd="2" destOrd="0" presId="urn:microsoft.com/office/officeart/2005/8/layout/vList2"/>
    <dgm:cxn modelId="{79E11EBD-8711-454A-8AF8-9037D693452B}" type="presParOf" srcId="{CE7FC2A9-F20D-4301-B18D-2621469E6547}" destId="{3724B516-4020-4CE0-8330-7D88439CE32B}" srcOrd="3" destOrd="0" presId="urn:microsoft.com/office/officeart/2005/8/layout/vList2"/>
    <dgm:cxn modelId="{356DA130-3B39-48E6-A2D9-ADA5F20A1ADD}" type="presParOf" srcId="{CE7FC2A9-F20D-4301-B18D-2621469E6547}" destId="{77A733E5-8931-472B-A7A8-4A8F3192AB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099624-385A-4986-82E4-0E5D9C98A0E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69FC09-F7D6-4AD2-8F4F-ECBA44AC97C9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Поступления от уплаты налогов, установленных Налоговым кодексом Российской Федерации</a:t>
          </a:r>
        </a:p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- Налог на доходы физических лиц</a:t>
          </a:r>
        </a:p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- Налог на имущество физических лиц;</a:t>
          </a:r>
        </a:p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-Земельный налог 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DE913-D620-4B74-982C-00C6373F1F32}" type="parTrans" cxnId="{89B009AC-EA30-457C-957F-CD546E1DFEDB}">
      <dgm:prSet/>
      <dgm:spPr/>
      <dgm:t>
        <a:bodyPr/>
        <a:lstStyle/>
        <a:p>
          <a:endParaRPr lang="ru-RU"/>
        </a:p>
      </dgm:t>
    </dgm:pt>
    <dgm:pt modelId="{BB2467F6-3F46-4F25-A923-E90EFDDB55B4}" type="sibTrans" cxnId="{89B009AC-EA30-457C-957F-CD546E1DFEDB}">
      <dgm:prSet/>
      <dgm:spPr/>
      <dgm:t>
        <a:bodyPr/>
        <a:lstStyle/>
        <a:p>
          <a:endParaRPr lang="ru-RU"/>
        </a:p>
      </dgm:t>
    </dgm:pt>
    <dgm:pt modelId="{FAFB91DF-8E82-4232-B643-EB2C65F35758}">
      <dgm:prSet phldrT="[Текст]" custT="1"/>
      <dgm:spPr/>
      <dgm:t>
        <a:bodyPr/>
        <a:lstStyle/>
        <a:p>
          <a:r>
            <a:rPr lang="ru-RU" sz="2400" b="1" dirty="0" smtClean="0"/>
            <a:t>Неналоговые доходы</a:t>
          </a:r>
          <a:endParaRPr lang="ru-RU" sz="2400" b="1" dirty="0"/>
        </a:p>
      </dgm:t>
    </dgm:pt>
    <dgm:pt modelId="{8601CCB7-480F-4725-8427-50994A0CAF8A}" type="parTrans" cxnId="{A64E8EE3-1B19-4E31-87FE-8D5D48664452}">
      <dgm:prSet/>
      <dgm:spPr/>
      <dgm:t>
        <a:bodyPr/>
        <a:lstStyle/>
        <a:p>
          <a:endParaRPr lang="ru-RU"/>
        </a:p>
      </dgm:t>
    </dgm:pt>
    <dgm:pt modelId="{CD0DF084-EE2A-4B59-BFA0-E9899D9FE9B6}" type="sibTrans" cxnId="{A64E8EE3-1B19-4E31-87FE-8D5D48664452}">
      <dgm:prSet/>
      <dgm:spPr/>
      <dgm:t>
        <a:bodyPr/>
        <a:lstStyle/>
        <a:p>
          <a:endParaRPr lang="ru-RU"/>
        </a:p>
      </dgm:t>
    </dgm:pt>
    <dgm:pt modelId="{895E9B4E-4E3B-4D5E-983C-8409BC063ADB}">
      <dgm:prSet phldrT="[Текст]" custT="1"/>
      <dgm:spPr/>
      <dgm:t>
        <a:bodyPr/>
        <a:lstStyle/>
        <a:p>
          <a:r>
            <a:rPr lang="ru-RU" sz="1800" dirty="0" smtClean="0"/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</a:t>
          </a:r>
        </a:p>
        <a:p>
          <a:r>
            <a:rPr lang="ru-RU" sz="1800" dirty="0" smtClean="0"/>
            <a:t>-доходы от использования муниципального имущества;</a:t>
          </a:r>
        </a:p>
        <a:p>
          <a:r>
            <a:rPr lang="ru-RU" sz="1800" dirty="0" smtClean="0"/>
            <a:t>- доходы от продажи  муниципального имущества</a:t>
          </a:r>
        </a:p>
        <a:p>
          <a:r>
            <a:rPr lang="ru-RU" sz="1800" dirty="0" smtClean="0"/>
            <a:t>--штрафы за нарушение законодательства</a:t>
          </a:r>
          <a:endParaRPr lang="ru-RU" sz="1800" dirty="0"/>
        </a:p>
      </dgm:t>
    </dgm:pt>
    <dgm:pt modelId="{8DCD91B1-7DD0-4459-BF2C-C9E373EA0548}" type="parTrans" cxnId="{C7D56C0F-6168-428B-8567-65C8BD6D6C54}">
      <dgm:prSet/>
      <dgm:spPr/>
      <dgm:t>
        <a:bodyPr/>
        <a:lstStyle/>
        <a:p>
          <a:endParaRPr lang="ru-RU"/>
        </a:p>
      </dgm:t>
    </dgm:pt>
    <dgm:pt modelId="{1F06A38F-98B5-4EAD-BFA7-9A26F07903D7}" type="sibTrans" cxnId="{C7D56C0F-6168-428B-8567-65C8BD6D6C54}">
      <dgm:prSet/>
      <dgm:spPr/>
      <dgm:t>
        <a:bodyPr/>
        <a:lstStyle/>
        <a:p>
          <a:endParaRPr lang="ru-RU"/>
        </a:p>
      </dgm:t>
    </dgm:pt>
    <dgm:pt modelId="{C9AB00C8-6DB2-4FC1-ACBE-24A57862FF95}">
      <dgm:prSet phldrT="[Текст]" custT="1"/>
      <dgm:spPr/>
      <dgm:t>
        <a:bodyPr/>
        <a:lstStyle/>
        <a:p>
          <a:r>
            <a:rPr lang="ru-RU" sz="2400" b="1" dirty="0" smtClean="0"/>
            <a:t>Безвозмездные поступления</a:t>
          </a:r>
          <a:endParaRPr lang="ru-RU" sz="2400" b="1" dirty="0"/>
        </a:p>
      </dgm:t>
    </dgm:pt>
    <dgm:pt modelId="{AC1BFFBE-5200-44E3-86C7-D1B00A88E30D}" type="parTrans" cxnId="{8BEF99E5-3E0C-4F7D-8512-857C60A1FAE8}">
      <dgm:prSet/>
      <dgm:spPr/>
      <dgm:t>
        <a:bodyPr/>
        <a:lstStyle/>
        <a:p>
          <a:endParaRPr lang="ru-RU"/>
        </a:p>
      </dgm:t>
    </dgm:pt>
    <dgm:pt modelId="{4FEBF62B-D37B-4104-8B91-E5779FB43924}" type="sibTrans" cxnId="{8BEF99E5-3E0C-4F7D-8512-857C60A1FAE8}">
      <dgm:prSet/>
      <dgm:spPr/>
      <dgm:t>
        <a:bodyPr/>
        <a:lstStyle/>
        <a:p>
          <a:endParaRPr lang="ru-RU"/>
        </a:p>
      </dgm:t>
    </dgm:pt>
    <dgm:pt modelId="{22A1FCC8-3861-4DD0-AAB6-70E2BC79F178}">
      <dgm:prSet phldrT="[Текст]" custT="1"/>
      <dgm:spPr/>
      <dgm:t>
        <a:bodyPr/>
        <a:lstStyle/>
        <a:p>
          <a:r>
            <a:rPr lang="ru-RU" sz="1800" dirty="0" smtClean="0"/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800" dirty="0"/>
        </a:p>
      </dgm:t>
    </dgm:pt>
    <dgm:pt modelId="{C9FAF606-F79B-4097-A3B8-09B9C683A707}" type="parTrans" cxnId="{2BE07BB2-3FFA-4095-92BB-A7E1C88C1D85}">
      <dgm:prSet/>
      <dgm:spPr/>
      <dgm:t>
        <a:bodyPr/>
        <a:lstStyle/>
        <a:p>
          <a:endParaRPr lang="ru-RU"/>
        </a:p>
      </dgm:t>
    </dgm:pt>
    <dgm:pt modelId="{A06112C7-BC63-4CAE-A3C3-1D2C03031AF0}" type="sibTrans" cxnId="{2BE07BB2-3FFA-4095-92BB-A7E1C88C1D85}">
      <dgm:prSet/>
      <dgm:spPr/>
      <dgm:t>
        <a:bodyPr/>
        <a:lstStyle/>
        <a:p>
          <a:endParaRPr lang="ru-RU"/>
        </a:p>
      </dgm:t>
    </dgm:pt>
    <dgm:pt modelId="{F8332B26-60B2-47E2-81FF-681AC5E09D29}">
      <dgm:prSet phldrT="[Текст]" custT="1"/>
      <dgm:spPr/>
      <dgm:t>
        <a:bodyPr/>
        <a:lstStyle/>
        <a:p>
          <a:r>
            <a:rPr lang="ru-RU" sz="2400" b="1" dirty="0" smtClean="0"/>
            <a:t>Налоговые доходы</a:t>
          </a:r>
          <a:endParaRPr lang="ru-RU" sz="2400" b="1" dirty="0"/>
        </a:p>
      </dgm:t>
    </dgm:pt>
    <dgm:pt modelId="{0E783131-9856-4206-A84D-ECFD53146A37}" type="sibTrans" cxnId="{FE614D22-E5F9-4A83-BAFB-AB8392CFF9F8}">
      <dgm:prSet/>
      <dgm:spPr/>
      <dgm:t>
        <a:bodyPr/>
        <a:lstStyle/>
        <a:p>
          <a:endParaRPr lang="ru-RU"/>
        </a:p>
      </dgm:t>
    </dgm:pt>
    <dgm:pt modelId="{BCAE9CA1-3511-4012-B89A-0BE307178B20}" type="parTrans" cxnId="{FE614D22-E5F9-4A83-BAFB-AB8392CFF9F8}">
      <dgm:prSet/>
      <dgm:spPr/>
      <dgm:t>
        <a:bodyPr/>
        <a:lstStyle/>
        <a:p>
          <a:endParaRPr lang="ru-RU"/>
        </a:p>
      </dgm:t>
    </dgm:pt>
    <dgm:pt modelId="{0C6CB58E-3A46-41F8-8677-DBFEDC2AF4F2}" type="pres">
      <dgm:prSet presAssocID="{E7099624-385A-4986-82E4-0E5D9C98A0E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B6352E-95F5-46C3-A628-0F6A63750BAB}" type="pres">
      <dgm:prSet presAssocID="{F8332B26-60B2-47E2-81FF-681AC5E09D29}" presName="parentText1" presStyleLbl="node1" presStyleIdx="0" presStyleCnt="3" custLinFactNeighborX="-5" custLinFactNeighborY="-212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16A5F-D337-4CD5-B63D-B6EDBFCFC6E4}" type="pres">
      <dgm:prSet presAssocID="{F8332B26-60B2-47E2-81FF-681AC5E09D29}" presName="childText1" presStyleLbl="solidAlignAcc1" presStyleIdx="0" presStyleCnt="3" custScaleX="91033" custScaleY="128508" custLinFactNeighborX="-3314" custLinFactNeighborY="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75962-4960-4C24-B07C-C31AC946F57A}" type="pres">
      <dgm:prSet presAssocID="{FAFB91DF-8E82-4232-B643-EB2C65F35758}" presName="parentText2" presStyleLbl="node1" presStyleIdx="1" presStyleCnt="3" custScaleX="103912" custLinFactNeighborX="-672" custLinFactNeighborY="-197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F51DB-3767-4C0F-960B-705FA989A5D3}" type="pres">
      <dgm:prSet presAssocID="{FAFB91DF-8E82-4232-B643-EB2C65F35758}" presName="childText2" presStyleLbl="solidAlignAcc1" presStyleIdx="1" presStyleCnt="3" custScaleX="119490" custScaleY="165766" custLinFactNeighborX="3840" custLinFactNeighborY="164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CFDF6-D49C-4CF7-ACF7-7B0A6AAE73AD}" type="pres">
      <dgm:prSet presAssocID="{C9AB00C8-6DB2-4FC1-ACBE-24A57862FF95}" presName="parentText3" presStyleLbl="node1" presStyleIdx="2" presStyleCnt="3" custScaleX="90798" custScaleY="130952" custLinFactNeighborX="9012" custLinFactNeighborY="489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3E9FC-EBB3-4980-99DE-F170BAD676EA}" type="pres">
      <dgm:prSet presAssocID="{C9AB00C8-6DB2-4FC1-ACBE-24A57862FF95}" presName="childText3" presStyleLbl="solidAlignAcc1" presStyleIdx="2" presStyleCnt="3" custScaleX="83709" custScaleY="133397" custLinFactNeighborX="8347" custLinFactNeighborY="21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4E8EE3-1B19-4E31-87FE-8D5D48664452}" srcId="{E7099624-385A-4986-82E4-0E5D9C98A0E7}" destId="{FAFB91DF-8E82-4232-B643-EB2C65F35758}" srcOrd="1" destOrd="0" parTransId="{8601CCB7-480F-4725-8427-50994A0CAF8A}" sibTransId="{CD0DF084-EE2A-4B59-BFA0-E9899D9FE9B6}"/>
    <dgm:cxn modelId="{08081271-E112-43A2-B53F-7241B5AA4A48}" type="presOf" srcId="{6169FC09-F7D6-4AD2-8F4F-ECBA44AC97C9}" destId="{0CB16A5F-D337-4CD5-B63D-B6EDBFCFC6E4}" srcOrd="0" destOrd="0" presId="urn:microsoft.com/office/officeart/2009/3/layout/IncreasingArrowsProcess"/>
    <dgm:cxn modelId="{C7D56C0F-6168-428B-8567-65C8BD6D6C54}" srcId="{FAFB91DF-8E82-4232-B643-EB2C65F35758}" destId="{895E9B4E-4E3B-4D5E-983C-8409BC063ADB}" srcOrd="0" destOrd="0" parTransId="{8DCD91B1-7DD0-4459-BF2C-C9E373EA0548}" sibTransId="{1F06A38F-98B5-4EAD-BFA7-9A26F07903D7}"/>
    <dgm:cxn modelId="{2BE07BB2-3FFA-4095-92BB-A7E1C88C1D85}" srcId="{C9AB00C8-6DB2-4FC1-ACBE-24A57862FF95}" destId="{22A1FCC8-3861-4DD0-AAB6-70E2BC79F178}" srcOrd="0" destOrd="0" parTransId="{C9FAF606-F79B-4097-A3B8-09B9C683A707}" sibTransId="{A06112C7-BC63-4CAE-A3C3-1D2C03031AF0}"/>
    <dgm:cxn modelId="{E7375765-DF4D-435A-8372-C4A89B497C58}" type="presOf" srcId="{FAFB91DF-8E82-4232-B643-EB2C65F35758}" destId="{3E775962-4960-4C24-B07C-C31AC946F57A}" srcOrd="0" destOrd="0" presId="urn:microsoft.com/office/officeart/2009/3/layout/IncreasingArrowsProcess"/>
    <dgm:cxn modelId="{89B009AC-EA30-457C-957F-CD546E1DFEDB}" srcId="{F8332B26-60B2-47E2-81FF-681AC5E09D29}" destId="{6169FC09-F7D6-4AD2-8F4F-ECBA44AC97C9}" srcOrd="0" destOrd="0" parTransId="{59BDE913-D620-4B74-982C-00C6373F1F32}" sibTransId="{BB2467F6-3F46-4F25-A923-E90EFDDB55B4}"/>
    <dgm:cxn modelId="{226F4246-33B5-40F1-86BB-0C9D375AC6E6}" type="presOf" srcId="{E7099624-385A-4986-82E4-0E5D9C98A0E7}" destId="{0C6CB58E-3A46-41F8-8677-DBFEDC2AF4F2}" srcOrd="0" destOrd="0" presId="urn:microsoft.com/office/officeart/2009/3/layout/IncreasingArrowsProcess"/>
    <dgm:cxn modelId="{8BEF99E5-3E0C-4F7D-8512-857C60A1FAE8}" srcId="{E7099624-385A-4986-82E4-0E5D9C98A0E7}" destId="{C9AB00C8-6DB2-4FC1-ACBE-24A57862FF95}" srcOrd="2" destOrd="0" parTransId="{AC1BFFBE-5200-44E3-86C7-D1B00A88E30D}" sibTransId="{4FEBF62B-D37B-4104-8B91-E5779FB43924}"/>
    <dgm:cxn modelId="{F11B94A4-B61A-4A1A-AA15-D18DC37D7E1A}" type="presOf" srcId="{F8332B26-60B2-47E2-81FF-681AC5E09D29}" destId="{E7B6352E-95F5-46C3-A628-0F6A63750BAB}" srcOrd="0" destOrd="0" presId="urn:microsoft.com/office/officeart/2009/3/layout/IncreasingArrowsProcess"/>
    <dgm:cxn modelId="{E417D2C9-0947-4317-A964-8C5CFF37ADD5}" type="presOf" srcId="{895E9B4E-4E3B-4D5E-983C-8409BC063ADB}" destId="{A5CF51DB-3767-4C0F-960B-705FA989A5D3}" srcOrd="0" destOrd="0" presId="urn:microsoft.com/office/officeart/2009/3/layout/IncreasingArrowsProcess"/>
    <dgm:cxn modelId="{B191D203-C666-4E59-9E7D-5E54B9551054}" type="presOf" srcId="{22A1FCC8-3861-4DD0-AAB6-70E2BC79F178}" destId="{5F03E9FC-EBB3-4980-99DE-F170BAD676EA}" srcOrd="0" destOrd="0" presId="urn:microsoft.com/office/officeart/2009/3/layout/IncreasingArrowsProcess"/>
    <dgm:cxn modelId="{329D60DC-7579-4882-A0FE-4370200C0DA1}" type="presOf" srcId="{C9AB00C8-6DB2-4FC1-ACBE-24A57862FF95}" destId="{131CFDF6-D49C-4CF7-ACF7-7B0A6AAE73AD}" srcOrd="0" destOrd="0" presId="urn:microsoft.com/office/officeart/2009/3/layout/IncreasingArrowsProcess"/>
    <dgm:cxn modelId="{FE614D22-E5F9-4A83-BAFB-AB8392CFF9F8}" srcId="{E7099624-385A-4986-82E4-0E5D9C98A0E7}" destId="{F8332B26-60B2-47E2-81FF-681AC5E09D29}" srcOrd="0" destOrd="0" parTransId="{BCAE9CA1-3511-4012-B89A-0BE307178B20}" sibTransId="{0E783131-9856-4206-A84D-ECFD53146A37}"/>
    <dgm:cxn modelId="{843E7F2E-90B7-49D9-9961-F146F899FBF0}" type="presParOf" srcId="{0C6CB58E-3A46-41F8-8677-DBFEDC2AF4F2}" destId="{E7B6352E-95F5-46C3-A628-0F6A63750BAB}" srcOrd="0" destOrd="0" presId="urn:microsoft.com/office/officeart/2009/3/layout/IncreasingArrowsProcess"/>
    <dgm:cxn modelId="{1A502740-0EF9-45E9-BF8C-EAAF1D41CD0E}" type="presParOf" srcId="{0C6CB58E-3A46-41F8-8677-DBFEDC2AF4F2}" destId="{0CB16A5F-D337-4CD5-B63D-B6EDBFCFC6E4}" srcOrd="1" destOrd="0" presId="urn:microsoft.com/office/officeart/2009/3/layout/IncreasingArrowsProcess"/>
    <dgm:cxn modelId="{D81D09F8-EF47-4A88-B370-CCE07E5E9768}" type="presParOf" srcId="{0C6CB58E-3A46-41F8-8677-DBFEDC2AF4F2}" destId="{3E775962-4960-4C24-B07C-C31AC946F57A}" srcOrd="2" destOrd="0" presId="urn:microsoft.com/office/officeart/2009/3/layout/IncreasingArrowsProcess"/>
    <dgm:cxn modelId="{CACA45A3-1F3A-473C-BA08-837DD824E62A}" type="presParOf" srcId="{0C6CB58E-3A46-41F8-8677-DBFEDC2AF4F2}" destId="{A5CF51DB-3767-4C0F-960B-705FA989A5D3}" srcOrd="3" destOrd="0" presId="urn:microsoft.com/office/officeart/2009/3/layout/IncreasingArrowsProcess"/>
    <dgm:cxn modelId="{C22B1CCB-121B-4D2D-A0CA-992AA9BA2830}" type="presParOf" srcId="{0C6CB58E-3A46-41F8-8677-DBFEDC2AF4F2}" destId="{131CFDF6-D49C-4CF7-ACF7-7B0A6AAE73AD}" srcOrd="4" destOrd="0" presId="urn:microsoft.com/office/officeart/2009/3/layout/IncreasingArrowsProcess"/>
    <dgm:cxn modelId="{00512772-7825-47A9-B6AD-30F80E3CAAA6}" type="presParOf" srcId="{0C6CB58E-3A46-41F8-8677-DBFEDC2AF4F2}" destId="{5F03E9FC-EBB3-4980-99DE-F170BAD676E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BD2568-3C39-43B1-8675-D17EA7EAAD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5616A-A032-470B-AC25-CE447CD7164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Arial Black" panose="020B0A04020102020204" pitchFamily="34" charset="0"/>
            </a:rPr>
            <a:t>НДФЛ</a:t>
          </a:r>
        </a:p>
        <a:p>
          <a:r>
            <a:rPr lang="ru-RU" sz="1800" dirty="0" smtClean="0">
              <a:latin typeface="Arial Black" panose="020B0A04020102020204" pitchFamily="34" charset="0"/>
            </a:rPr>
            <a:t>2 % налога</a:t>
          </a:r>
          <a:endParaRPr lang="ru-RU" sz="1800" dirty="0">
            <a:latin typeface="Arial Black" panose="020B0A04020102020204" pitchFamily="34" charset="0"/>
          </a:endParaRPr>
        </a:p>
      </dgm:t>
    </dgm:pt>
    <dgm:pt modelId="{6DB9A83F-7C93-4EFB-B9B2-79679F105346}" type="parTrans" cxnId="{A194AB43-EF46-4F9F-8A67-60790D8C696E}">
      <dgm:prSet/>
      <dgm:spPr/>
      <dgm:t>
        <a:bodyPr/>
        <a:lstStyle/>
        <a:p>
          <a:endParaRPr lang="ru-RU"/>
        </a:p>
      </dgm:t>
    </dgm:pt>
    <dgm:pt modelId="{49CBB565-B1B0-4A14-BAE4-282CA9BA418F}" type="sibTrans" cxnId="{A194AB43-EF46-4F9F-8A67-60790D8C696E}">
      <dgm:prSet/>
      <dgm:spPr/>
      <dgm:t>
        <a:bodyPr/>
        <a:lstStyle/>
        <a:p>
          <a:endParaRPr lang="ru-RU"/>
        </a:p>
      </dgm:t>
    </dgm:pt>
    <dgm:pt modelId="{7D987C80-49E1-4080-BFA1-C11C0337A652}">
      <dgm:prSet phldrT="[Текст]" custT="1"/>
      <dgm:spPr/>
      <dgm:t>
        <a:bodyPr/>
        <a:lstStyle/>
        <a:p>
          <a:r>
            <a:rPr lang="ru-RU" sz="900" b="1" i="0" dirty="0" smtClean="0">
              <a:latin typeface="Arial Black" panose="020B0A04020102020204" pitchFamily="34" charset="0"/>
              <a:cs typeface="Arial" panose="020B0604020202020204" pitchFamily="34" charset="0"/>
            </a:rPr>
            <a:t>Налогоплательщики  - физические  лица, получающие доходы</a:t>
          </a:r>
          <a:endParaRPr lang="ru-RU" sz="900" i="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19838E7-3522-47AE-86AB-3D8062088325}" type="parTrans" cxnId="{9EDBE0CC-5864-4286-AA81-8A5AA9FAEF47}">
      <dgm:prSet/>
      <dgm:spPr/>
      <dgm:t>
        <a:bodyPr/>
        <a:lstStyle/>
        <a:p>
          <a:endParaRPr lang="ru-RU"/>
        </a:p>
      </dgm:t>
    </dgm:pt>
    <dgm:pt modelId="{562062DD-E321-4652-A059-05A5558DA350}" type="sibTrans" cxnId="{9EDBE0CC-5864-4286-AA81-8A5AA9FAEF47}">
      <dgm:prSet/>
      <dgm:spPr/>
      <dgm:t>
        <a:bodyPr/>
        <a:lstStyle/>
        <a:p>
          <a:endParaRPr lang="ru-RU"/>
        </a:p>
      </dgm:t>
    </dgm:pt>
    <dgm:pt modelId="{5593DCCC-3479-4791-B1EC-EE1BD1CE09D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Arial Black" panose="020B0A04020102020204" pitchFamily="34" charset="0"/>
            </a:rPr>
            <a:t>Земельный</a:t>
          </a:r>
        </a:p>
        <a:p>
          <a:r>
            <a:rPr lang="ru-RU" sz="1800" dirty="0" smtClean="0">
              <a:latin typeface="Arial Black" panose="020B0A04020102020204" pitchFamily="34" charset="0"/>
            </a:rPr>
            <a:t>Налог</a:t>
          </a:r>
        </a:p>
        <a:p>
          <a:r>
            <a:rPr lang="ru-RU" sz="1800" dirty="0" smtClean="0">
              <a:latin typeface="Arial Black" panose="020B0A04020102020204" pitchFamily="34" charset="0"/>
            </a:rPr>
            <a:t>100%</a:t>
          </a:r>
          <a:endParaRPr lang="ru-RU" sz="1800" dirty="0">
            <a:latin typeface="Arial Black" panose="020B0A04020102020204" pitchFamily="34" charset="0"/>
          </a:endParaRPr>
        </a:p>
      </dgm:t>
    </dgm:pt>
    <dgm:pt modelId="{2BB6DA8D-3F4D-4837-B2B8-23EE6B665E45}" type="parTrans" cxnId="{87D646B8-658C-4724-A493-4FF650B8EF98}">
      <dgm:prSet/>
      <dgm:spPr/>
      <dgm:t>
        <a:bodyPr/>
        <a:lstStyle/>
        <a:p>
          <a:endParaRPr lang="ru-RU"/>
        </a:p>
      </dgm:t>
    </dgm:pt>
    <dgm:pt modelId="{8170271E-862D-4214-AC71-6220578141BB}" type="sibTrans" cxnId="{87D646B8-658C-4724-A493-4FF650B8EF98}">
      <dgm:prSet/>
      <dgm:spPr/>
      <dgm:t>
        <a:bodyPr/>
        <a:lstStyle/>
        <a:p>
          <a:endParaRPr lang="ru-RU"/>
        </a:p>
      </dgm:t>
    </dgm:pt>
    <dgm:pt modelId="{0E1FA62C-74ED-4BDE-BA4F-EAE10DEF7CD0}">
      <dgm:prSet phldrT="[Текст]" custT="1"/>
      <dgm:spPr/>
      <dgm:t>
        <a:bodyPr/>
        <a:lstStyle/>
        <a:p>
          <a:pPr marL="0" indent="0"/>
          <a:r>
            <a:rPr lang="ru-RU" sz="1000" dirty="0" smtClean="0">
              <a:latin typeface="Arial Black" panose="020B0A04020102020204" pitchFamily="34" charset="0"/>
            </a:rPr>
            <a:t>Налогоплательщики</a:t>
          </a:r>
          <a:endParaRPr lang="ru-RU" sz="1000" dirty="0">
            <a:latin typeface="Arial Black" panose="020B0A04020102020204" pitchFamily="34" charset="0"/>
          </a:endParaRPr>
        </a:p>
      </dgm:t>
    </dgm:pt>
    <dgm:pt modelId="{2FCCA189-53B8-447F-98F4-5C14436F41AB}" type="parTrans" cxnId="{9908CF72-9A9E-4A1E-986E-FE4C1A18C540}">
      <dgm:prSet/>
      <dgm:spPr/>
      <dgm:t>
        <a:bodyPr/>
        <a:lstStyle/>
        <a:p>
          <a:endParaRPr lang="ru-RU"/>
        </a:p>
      </dgm:t>
    </dgm:pt>
    <dgm:pt modelId="{0A73F8AF-00F5-40B2-98D9-E5136E75E8F7}" type="sibTrans" cxnId="{9908CF72-9A9E-4A1E-986E-FE4C1A18C540}">
      <dgm:prSet/>
      <dgm:spPr/>
      <dgm:t>
        <a:bodyPr/>
        <a:lstStyle/>
        <a:p>
          <a:endParaRPr lang="ru-RU"/>
        </a:p>
      </dgm:t>
    </dgm:pt>
    <dgm:pt modelId="{FA3DC71A-62D3-4A4F-8432-BFBE8300CC96}">
      <dgm:prSet phldrT="[Текст]" custT="1"/>
      <dgm:spPr/>
      <dgm:t>
        <a:bodyPr/>
        <a:lstStyle/>
        <a:p>
          <a:endParaRPr lang="ru-RU" sz="1800" b="1" dirty="0" smtClean="0">
            <a:latin typeface="Arial Black" panose="020B0A04020102020204" pitchFamily="34" charset="0"/>
          </a:endParaRPr>
        </a:p>
      </dgm:t>
    </dgm:pt>
    <dgm:pt modelId="{B5CA1472-215D-4A36-9098-73D6FA59541A}" type="parTrans" cxnId="{0F498DAD-3E33-4C22-AA95-C8AE3B611CA9}">
      <dgm:prSet/>
      <dgm:spPr/>
      <dgm:t>
        <a:bodyPr/>
        <a:lstStyle/>
        <a:p>
          <a:endParaRPr lang="ru-RU"/>
        </a:p>
      </dgm:t>
    </dgm:pt>
    <dgm:pt modelId="{EDCE773A-C890-477D-99A7-AFB39FAF3B05}" type="sibTrans" cxnId="{0F498DAD-3E33-4C22-AA95-C8AE3B611CA9}">
      <dgm:prSet/>
      <dgm:spPr/>
      <dgm:t>
        <a:bodyPr/>
        <a:lstStyle/>
        <a:p>
          <a:endParaRPr lang="ru-RU"/>
        </a:p>
      </dgm:t>
    </dgm:pt>
    <dgm:pt modelId="{8170F7D8-8719-422B-A5E0-30D1CF53A064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Налог на имущество физических лиц</a:t>
          </a:r>
        </a:p>
        <a:p>
          <a:r>
            <a:rPr lang="ru-RU" sz="1600" dirty="0" smtClean="0">
              <a:latin typeface="Arial Black" panose="020B0A04020102020204" pitchFamily="34" charset="0"/>
            </a:rPr>
            <a:t>100%</a:t>
          </a:r>
          <a:endParaRPr lang="ru-RU" sz="1600" dirty="0">
            <a:latin typeface="Arial Black" panose="020B0A04020102020204" pitchFamily="34" charset="0"/>
          </a:endParaRPr>
        </a:p>
      </dgm:t>
    </dgm:pt>
    <dgm:pt modelId="{8BA8D750-6C5C-4C19-854B-C1AE4B79CB9C}" type="parTrans" cxnId="{1DBC5146-8ECB-4F6A-B59E-46D511573E8D}">
      <dgm:prSet/>
      <dgm:spPr/>
      <dgm:t>
        <a:bodyPr/>
        <a:lstStyle/>
        <a:p>
          <a:endParaRPr lang="ru-RU"/>
        </a:p>
      </dgm:t>
    </dgm:pt>
    <dgm:pt modelId="{EF393EE7-B055-4BE4-AB06-24B3A97F7CAA}" type="sibTrans" cxnId="{1DBC5146-8ECB-4F6A-B59E-46D511573E8D}">
      <dgm:prSet/>
      <dgm:spPr/>
      <dgm:t>
        <a:bodyPr/>
        <a:lstStyle/>
        <a:p>
          <a:endParaRPr lang="ru-RU"/>
        </a:p>
      </dgm:t>
    </dgm:pt>
    <dgm:pt modelId="{EB84CC91-5B52-44A6-B1B1-E8E8CB085719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Налогоплательщики-</a:t>
          </a:r>
          <a:endParaRPr lang="ru-RU" sz="1000" dirty="0"/>
        </a:p>
      </dgm:t>
    </dgm:pt>
    <dgm:pt modelId="{3A47691C-D870-4612-837E-A0461539D67D}" type="parTrans" cxnId="{7BE8FA16-033C-4CCE-A5FF-FDD038F5BD70}">
      <dgm:prSet/>
      <dgm:spPr/>
      <dgm:t>
        <a:bodyPr/>
        <a:lstStyle/>
        <a:p>
          <a:endParaRPr lang="ru-RU"/>
        </a:p>
      </dgm:t>
    </dgm:pt>
    <dgm:pt modelId="{90426DCE-0152-4735-B1C7-ECD1D4A87225}" type="sibTrans" cxnId="{7BE8FA16-033C-4CCE-A5FF-FDD038F5BD70}">
      <dgm:prSet/>
      <dgm:spPr/>
      <dgm:t>
        <a:bodyPr/>
        <a:lstStyle/>
        <a:p>
          <a:endParaRPr lang="ru-RU"/>
        </a:p>
      </dgm:t>
    </dgm:pt>
    <dgm:pt modelId="{AFCD3982-FB99-45BB-B1A6-7D78D6725F52}">
      <dgm:prSet custT="1"/>
      <dgm:spPr/>
      <dgm:t>
        <a:bodyPr/>
        <a:lstStyle/>
        <a:p>
          <a:r>
            <a:rPr lang="ru-RU" sz="1000" b="1" i="0" dirty="0" smtClean="0">
              <a:latin typeface="Arial" pitchFamily="34" charset="0"/>
              <a:cs typeface="Arial" pitchFamily="34" charset="0"/>
            </a:rPr>
            <a:t>Ставка 13% будет действовать для части доходов, не превышающей 2,4 млн руб. в год</a:t>
          </a:r>
          <a:endParaRPr lang="ru-RU" sz="900" i="0" dirty="0" smtClean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F25152D6-5586-4ED5-B366-1A91924C70D9}" type="parTrans" cxnId="{F33BD556-D763-4170-A60C-8145F036F5EB}">
      <dgm:prSet/>
      <dgm:spPr/>
      <dgm:t>
        <a:bodyPr/>
        <a:lstStyle/>
        <a:p>
          <a:endParaRPr lang="ru-RU"/>
        </a:p>
      </dgm:t>
    </dgm:pt>
    <dgm:pt modelId="{4119691D-20FF-40EA-B786-3C0BBD782392}" type="sibTrans" cxnId="{F33BD556-D763-4170-A60C-8145F036F5EB}">
      <dgm:prSet/>
      <dgm:spPr/>
      <dgm:t>
        <a:bodyPr/>
        <a:lstStyle/>
        <a:p>
          <a:endParaRPr lang="ru-RU"/>
        </a:p>
      </dgm:t>
    </dgm:pt>
    <dgm:pt modelId="{CFDB2EC9-E369-49E5-8E13-5043C3C7DC0A}">
      <dgm:prSet custT="1"/>
      <dgm:spPr/>
      <dgm:t>
        <a:bodyPr/>
        <a:lstStyle/>
        <a:p>
          <a:r>
            <a:rPr lang="ru-RU" sz="900" dirty="0" smtClean="0">
              <a:latin typeface="Arial Black" panose="020B0A04020102020204" pitchFamily="34" charset="0"/>
            </a:rPr>
            <a:t>З</a:t>
          </a:r>
          <a:r>
            <a:rPr lang="ru-RU" sz="900" b="1" dirty="0" smtClean="0">
              <a:latin typeface="Arial Black" panose="020B0A04020102020204" pitchFamily="34" charset="0"/>
            </a:rPr>
            <a:t>ачисляется в размере 2 % в местный бюджет от  всей суммы перечисленного налога</a:t>
          </a:r>
          <a:endParaRPr lang="ru-RU" sz="900" i="0" dirty="0" smtClean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8D65AFFE-02B4-466A-8307-94AE0ECE27AE}" type="parTrans" cxnId="{E4ADD07E-FA96-477B-9762-D4035745BCBA}">
      <dgm:prSet/>
      <dgm:spPr/>
      <dgm:t>
        <a:bodyPr/>
        <a:lstStyle/>
        <a:p>
          <a:endParaRPr lang="ru-RU"/>
        </a:p>
      </dgm:t>
    </dgm:pt>
    <dgm:pt modelId="{D413CD46-7EB2-421B-BA2B-B5812ED07A9F}" type="sibTrans" cxnId="{E4ADD07E-FA96-477B-9762-D4035745BCBA}">
      <dgm:prSet/>
      <dgm:spPr/>
      <dgm:t>
        <a:bodyPr/>
        <a:lstStyle/>
        <a:p>
          <a:endParaRPr lang="ru-RU"/>
        </a:p>
      </dgm:t>
    </dgm:pt>
    <dgm:pt modelId="{A6E50D09-FFE3-49F2-BE2A-F4FA01339ED8}">
      <dgm:prSet custT="1"/>
      <dgm:spPr/>
      <dgm:t>
        <a:bodyPr/>
        <a:lstStyle/>
        <a:p>
          <a:pPr marL="0" indent="0"/>
          <a:r>
            <a:rPr lang="ru-RU" sz="1000" dirty="0" smtClean="0">
              <a:latin typeface="Arial Black" panose="020B0A04020102020204" pitchFamily="34" charset="0"/>
            </a:rPr>
            <a:t>организации и физические лица, обладающие земельными участками на праве собственности, праве постоянного (бессрочного) пользования.</a:t>
          </a:r>
          <a:endParaRPr lang="ru-RU" sz="1000" dirty="0">
            <a:latin typeface="Arial Black" panose="020B0A04020102020204" pitchFamily="34" charset="0"/>
          </a:endParaRPr>
        </a:p>
      </dgm:t>
    </dgm:pt>
    <dgm:pt modelId="{872712BA-B80C-4865-B4F1-7FA174DBF75A}" type="parTrans" cxnId="{1F09CBB8-B42B-4B2D-B520-AF61542DB4AA}">
      <dgm:prSet/>
      <dgm:spPr/>
      <dgm:t>
        <a:bodyPr/>
        <a:lstStyle/>
        <a:p>
          <a:endParaRPr lang="ru-RU"/>
        </a:p>
      </dgm:t>
    </dgm:pt>
    <dgm:pt modelId="{51DF892D-528C-4D44-818C-542888111C1E}" type="sibTrans" cxnId="{1F09CBB8-B42B-4B2D-B520-AF61542DB4AA}">
      <dgm:prSet/>
      <dgm:spPr/>
      <dgm:t>
        <a:bodyPr/>
        <a:lstStyle/>
        <a:p>
          <a:endParaRPr lang="ru-RU"/>
        </a:p>
      </dgm:t>
    </dgm:pt>
    <dgm:pt modelId="{83B60222-C96D-4AE5-9756-BDF2C6892E10}">
      <dgm:prSet custT="1"/>
      <dgm:spPr/>
      <dgm:t>
        <a:bodyPr/>
        <a:lstStyle/>
        <a:p>
          <a:pPr marL="0" indent="0"/>
          <a:r>
            <a:rPr lang="ru-RU" sz="1000" dirty="0" smtClean="0">
              <a:latin typeface="Arial Black" panose="020B0A04020102020204" pitchFamily="34" charset="0"/>
            </a:rPr>
            <a:t>Налоговая ставка зависит от категории земли от 0,2-1,5% от кадастровой стоимости земельного участка</a:t>
          </a:r>
          <a:endParaRPr lang="ru-RU" sz="1000" dirty="0">
            <a:latin typeface="Arial Black" panose="020B0A04020102020204" pitchFamily="34" charset="0"/>
          </a:endParaRPr>
        </a:p>
      </dgm:t>
    </dgm:pt>
    <dgm:pt modelId="{2BD8503E-EA05-4F70-9DCA-5330AFE86171}" type="parTrans" cxnId="{0A2353A5-0941-454F-B316-6C58296B9949}">
      <dgm:prSet/>
      <dgm:spPr/>
      <dgm:t>
        <a:bodyPr/>
        <a:lstStyle/>
        <a:p>
          <a:endParaRPr lang="ru-RU"/>
        </a:p>
      </dgm:t>
    </dgm:pt>
    <dgm:pt modelId="{D8E15883-EE6E-48B5-A118-8F53531186D9}" type="sibTrans" cxnId="{0A2353A5-0941-454F-B316-6C58296B9949}">
      <dgm:prSet/>
      <dgm:spPr/>
      <dgm:t>
        <a:bodyPr/>
        <a:lstStyle/>
        <a:p>
          <a:endParaRPr lang="ru-RU"/>
        </a:p>
      </dgm:t>
    </dgm:pt>
    <dgm:pt modelId="{CF75D80E-3BFB-46FF-A6E6-5F46E224E133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 физические лица, </a:t>
          </a:r>
          <a:endParaRPr lang="ru-RU" sz="1000" dirty="0"/>
        </a:p>
      </dgm:t>
    </dgm:pt>
    <dgm:pt modelId="{0A8F6D50-4898-4A32-AC23-A70BC1A3FCE1}" type="parTrans" cxnId="{693DCF06-CA69-4647-94BB-F705DBEC65CC}">
      <dgm:prSet/>
      <dgm:spPr/>
      <dgm:t>
        <a:bodyPr/>
        <a:lstStyle/>
        <a:p>
          <a:endParaRPr lang="ru-RU"/>
        </a:p>
      </dgm:t>
    </dgm:pt>
    <dgm:pt modelId="{676A46D9-6AB1-410E-882D-41EFA53120CD}" type="sibTrans" cxnId="{693DCF06-CA69-4647-94BB-F705DBEC65CC}">
      <dgm:prSet/>
      <dgm:spPr/>
      <dgm:t>
        <a:bodyPr/>
        <a:lstStyle/>
        <a:p>
          <a:endParaRPr lang="ru-RU"/>
        </a:p>
      </dgm:t>
    </dgm:pt>
    <dgm:pt modelId="{BBD95276-1F19-41B3-A82B-7593BC4434DC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обладающие недвижимым</a:t>
          </a:r>
          <a:endParaRPr lang="ru-RU" sz="1000" dirty="0"/>
        </a:p>
      </dgm:t>
    </dgm:pt>
    <dgm:pt modelId="{9268E7DF-5AF7-42CE-A833-7900D032C887}" type="parTrans" cxnId="{20865FF3-A8CE-41A3-8F73-6BB3F8D7DFDB}">
      <dgm:prSet/>
      <dgm:spPr/>
      <dgm:t>
        <a:bodyPr/>
        <a:lstStyle/>
        <a:p>
          <a:endParaRPr lang="ru-RU"/>
        </a:p>
      </dgm:t>
    </dgm:pt>
    <dgm:pt modelId="{3FCAA9BD-D826-42BD-9700-980313A7B300}" type="sibTrans" cxnId="{20865FF3-A8CE-41A3-8F73-6BB3F8D7DFDB}">
      <dgm:prSet/>
      <dgm:spPr/>
      <dgm:t>
        <a:bodyPr/>
        <a:lstStyle/>
        <a:p>
          <a:endParaRPr lang="ru-RU"/>
        </a:p>
      </dgm:t>
    </dgm:pt>
    <dgm:pt modelId="{34419D21-5A50-4B1B-9D5A-CEDAC3F8599E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имуществом на праве</a:t>
          </a:r>
          <a:endParaRPr lang="ru-RU" sz="1000" dirty="0"/>
        </a:p>
      </dgm:t>
    </dgm:pt>
    <dgm:pt modelId="{349FF650-E852-4933-87BF-68E1B19979A8}" type="parTrans" cxnId="{8C35DB1F-D91A-402E-9883-1B53113A2D18}">
      <dgm:prSet/>
      <dgm:spPr/>
      <dgm:t>
        <a:bodyPr/>
        <a:lstStyle/>
        <a:p>
          <a:endParaRPr lang="ru-RU"/>
        </a:p>
      </dgm:t>
    </dgm:pt>
    <dgm:pt modelId="{8968E157-6E5F-4C50-A8BE-16EDA831788F}" type="sibTrans" cxnId="{8C35DB1F-D91A-402E-9883-1B53113A2D18}">
      <dgm:prSet/>
      <dgm:spPr/>
      <dgm:t>
        <a:bodyPr/>
        <a:lstStyle/>
        <a:p>
          <a:endParaRPr lang="ru-RU"/>
        </a:p>
      </dgm:t>
    </dgm:pt>
    <dgm:pt modelId="{58B7BF38-F664-4EB7-8280-33E1BB6497D3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 собственности.</a:t>
          </a:r>
          <a:endParaRPr lang="ru-RU" sz="1000" dirty="0"/>
        </a:p>
      </dgm:t>
    </dgm:pt>
    <dgm:pt modelId="{A63217FE-547A-46F1-9A76-1A810A6869C4}" type="parTrans" cxnId="{B65247EC-0284-488C-8901-E57260A86EBC}">
      <dgm:prSet/>
      <dgm:spPr/>
      <dgm:t>
        <a:bodyPr/>
        <a:lstStyle/>
        <a:p>
          <a:endParaRPr lang="ru-RU"/>
        </a:p>
      </dgm:t>
    </dgm:pt>
    <dgm:pt modelId="{14120B9E-1646-4087-B6CD-20BAD0A3DE63}" type="sibTrans" cxnId="{B65247EC-0284-488C-8901-E57260A86EBC}">
      <dgm:prSet/>
      <dgm:spPr/>
      <dgm:t>
        <a:bodyPr/>
        <a:lstStyle/>
        <a:p>
          <a:endParaRPr lang="ru-RU"/>
        </a:p>
      </dgm:t>
    </dgm:pt>
    <dgm:pt modelId="{D39135A0-78A5-4164-A450-074AADEAA2DE}">
      <dgm:prSet phldrT="[Текст]" custT="1"/>
      <dgm:spPr/>
      <dgm:t>
        <a:bodyPr/>
        <a:lstStyle/>
        <a:p>
          <a:r>
            <a:rPr lang="ru-RU" sz="1000" dirty="0" smtClean="0">
              <a:latin typeface="Arial Black" panose="020B0A04020102020204" pitchFamily="34" charset="0"/>
            </a:rPr>
            <a:t>Налоговая ставка 0,15 % от кадастровой  стоимости имущества   </a:t>
          </a:r>
          <a:endParaRPr lang="ru-RU" sz="1000" dirty="0">
            <a:latin typeface="Arial Black" panose="020B0A04020102020204" pitchFamily="34" charset="0"/>
          </a:endParaRPr>
        </a:p>
      </dgm:t>
    </dgm:pt>
    <dgm:pt modelId="{85E46F32-8297-483A-9B28-7F19B54BB7B9}" type="parTrans" cxnId="{65F7BD04-4D77-4CD6-89E7-AC96834A0509}">
      <dgm:prSet/>
      <dgm:spPr/>
      <dgm:t>
        <a:bodyPr/>
        <a:lstStyle/>
        <a:p>
          <a:endParaRPr lang="ru-RU"/>
        </a:p>
      </dgm:t>
    </dgm:pt>
    <dgm:pt modelId="{64F27D0F-5364-4182-8CF5-6C9B0AA86B5F}" type="sibTrans" cxnId="{65F7BD04-4D77-4CD6-89E7-AC96834A0509}">
      <dgm:prSet/>
      <dgm:spPr/>
      <dgm:t>
        <a:bodyPr/>
        <a:lstStyle/>
        <a:p>
          <a:endParaRPr lang="ru-RU"/>
        </a:p>
      </dgm:t>
    </dgm:pt>
    <dgm:pt modelId="{80E311D4-290B-4AC5-98ED-B2EC29EA8DF5}">
      <dgm:prSet custT="1"/>
      <dgm:spPr/>
      <dgm:t>
        <a:bodyPr/>
        <a:lstStyle/>
        <a:p>
          <a:r>
            <a:rPr lang="ru-RU" sz="1000" b="1" i="0" dirty="0" smtClean="0">
              <a:latin typeface="Arial" pitchFamily="34" charset="0"/>
              <a:cs typeface="Arial" pitchFamily="34" charset="0"/>
            </a:rPr>
            <a:t>Ставка 15% — для части доходов, которая больше 2,4 млн руб., но не превышает 5 млн руб. в год</a:t>
          </a:r>
          <a:endParaRPr lang="ru-RU" sz="1000" b="1" i="0" dirty="0">
            <a:latin typeface="Arial" pitchFamily="34" charset="0"/>
            <a:cs typeface="Arial" pitchFamily="34" charset="0"/>
          </a:endParaRPr>
        </a:p>
      </dgm:t>
    </dgm:pt>
    <dgm:pt modelId="{01F2D627-78B0-47DB-B04B-8CD2697D4404}" type="parTrans" cxnId="{540A44A9-58E7-45F3-B143-1DC8753D2AB0}">
      <dgm:prSet/>
      <dgm:spPr/>
      <dgm:t>
        <a:bodyPr/>
        <a:lstStyle/>
        <a:p>
          <a:endParaRPr lang="ru-RU"/>
        </a:p>
      </dgm:t>
    </dgm:pt>
    <dgm:pt modelId="{AE1A68F4-D793-4BA6-A468-089254DD4AC1}" type="sibTrans" cxnId="{540A44A9-58E7-45F3-B143-1DC8753D2AB0}">
      <dgm:prSet/>
      <dgm:spPr/>
      <dgm:t>
        <a:bodyPr/>
        <a:lstStyle/>
        <a:p>
          <a:endParaRPr lang="ru-RU"/>
        </a:p>
      </dgm:t>
    </dgm:pt>
    <dgm:pt modelId="{ACF15B19-9C54-48B3-BECE-51018C48312A}">
      <dgm:prSet custT="1"/>
      <dgm:spPr/>
      <dgm:t>
        <a:bodyPr/>
        <a:lstStyle/>
        <a:p>
          <a:r>
            <a:rPr lang="ru-RU" sz="1000" b="1" i="0" dirty="0" smtClean="0">
              <a:latin typeface="Arial" pitchFamily="34" charset="0"/>
              <a:cs typeface="Arial" pitchFamily="34" charset="0"/>
            </a:rPr>
            <a:t>Ставка 18% — для части доходов, которая больше 5 млн руб., но не превышает 20 млн руб. в год</a:t>
          </a:r>
          <a:endParaRPr lang="ru-RU" sz="1000" b="1" i="0" dirty="0">
            <a:latin typeface="Arial" pitchFamily="34" charset="0"/>
            <a:cs typeface="Arial" pitchFamily="34" charset="0"/>
          </a:endParaRPr>
        </a:p>
      </dgm:t>
    </dgm:pt>
    <dgm:pt modelId="{BA71C0A6-8D3D-4E79-9B7C-42E1AC4413BF}" type="parTrans" cxnId="{A02B20B4-9857-412F-B380-9F7D75C8FAB3}">
      <dgm:prSet/>
      <dgm:spPr/>
      <dgm:t>
        <a:bodyPr/>
        <a:lstStyle/>
        <a:p>
          <a:endParaRPr lang="ru-RU"/>
        </a:p>
      </dgm:t>
    </dgm:pt>
    <dgm:pt modelId="{3DC92A3F-66E4-49B4-84D9-EAA6BB11808D}" type="sibTrans" cxnId="{A02B20B4-9857-412F-B380-9F7D75C8FAB3}">
      <dgm:prSet/>
      <dgm:spPr/>
      <dgm:t>
        <a:bodyPr/>
        <a:lstStyle/>
        <a:p>
          <a:endParaRPr lang="ru-RU"/>
        </a:p>
      </dgm:t>
    </dgm:pt>
    <dgm:pt modelId="{43FA573C-846F-4592-B659-8550E581E0DC}">
      <dgm:prSet custT="1"/>
      <dgm:spPr/>
      <dgm:t>
        <a:bodyPr/>
        <a:lstStyle/>
        <a:p>
          <a:r>
            <a:rPr lang="ru-RU" sz="1000" b="1" i="0" dirty="0" smtClean="0">
              <a:latin typeface="Arial" pitchFamily="34" charset="0"/>
              <a:cs typeface="Arial" pitchFamily="34" charset="0"/>
            </a:rPr>
            <a:t>Ставка 20% — для части доходов, которая больше 20 млн руб., но не превышает 50 млн руб. в год</a:t>
          </a:r>
          <a:endParaRPr lang="ru-RU" sz="1000" b="1" i="0" dirty="0">
            <a:latin typeface="Arial" pitchFamily="34" charset="0"/>
            <a:cs typeface="Arial" pitchFamily="34" charset="0"/>
          </a:endParaRPr>
        </a:p>
      </dgm:t>
    </dgm:pt>
    <dgm:pt modelId="{92151BA1-35B2-48BE-A787-6A6C9887F53C}" type="parTrans" cxnId="{F7FB60BD-C062-4C4A-AA3F-7B0E762D6B28}">
      <dgm:prSet/>
      <dgm:spPr/>
      <dgm:t>
        <a:bodyPr/>
        <a:lstStyle/>
        <a:p>
          <a:endParaRPr lang="ru-RU"/>
        </a:p>
      </dgm:t>
    </dgm:pt>
    <dgm:pt modelId="{4071718C-6745-4CB2-B9E2-0DE5FAA20D7B}" type="sibTrans" cxnId="{F7FB60BD-C062-4C4A-AA3F-7B0E762D6B28}">
      <dgm:prSet/>
      <dgm:spPr/>
      <dgm:t>
        <a:bodyPr/>
        <a:lstStyle/>
        <a:p>
          <a:endParaRPr lang="ru-RU"/>
        </a:p>
      </dgm:t>
    </dgm:pt>
    <dgm:pt modelId="{A10DF815-B56B-404B-B401-ADFD1ABF6668}">
      <dgm:prSet custT="1"/>
      <dgm:spPr/>
      <dgm:t>
        <a:bodyPr/>
        <a:lstStyle/>
        <a:p>
          <a:r>
            <a:rPr lang="ru-RU" sz="1000" b="1" i="0" dirty="0" smtClean="0">
              <a:latin typeface="Arial" pitchFamily="34" charset="0"/>
              <a:cs typeface="Arial" pitchFamily="34" charset="0"/>
            </a:rPr>
            <a:t>Ставка 22% — для части доходов, которая превышает 50 млн руб. в год</a:t>
          </a:r>
          <a:endParaRPr lang="ru-RU" sz="1000" b="1" i="0" dirty="0">
            <a:latin typeface="Arial" pitchFamily="34" charset="0"/>
            <a:cs typeface="Arial" pitchFamily="34" charset="0"/>
          </a:endParaRPr>
        </a:p>
      </dgm:t>
    </dgm:pt>
    <dgm:pt modelId="{604025EE-9AE5-4466-B9C5-BBB32F10D059}" type="parTrans" cxnId="{FE996474-0761-43F7-BE66-2B63A5A7166F}">
      <dgm:prSet/>
      <dgm:spPr/>
      <dgm:t>
        <a:bodyPr/>
        <a:lstStyle/>
        <a:p>
          <a:endParaRPr lang="ru-RU"/>
        </a:p>
      </dgm:t>
    </dgm:pt>
    <dgm:pt modelId="{0C444E97-A81E-4543-993C-228E95C719AD}" type="sibTrans" cxnId="{FE996474-0761-43F7-BE66-2B63A5A7166F}">
      <dgm:prSet/>
      <dgm:spPr/>
      <dgm:t>
        <a:bodyPr/>
        <a:lstStyle/>
        <a:p>
          <a:endParaRPr lang="ru-RU"/>
        </a:p>
      </dgm:t>
    </dgm:pt>
    <dgm:pt modelId="{50023A08-5496-41C8-9D02-06A734782072}" type="pres">
      <dgm:prSet presAssocID="{69BD2568-3C39-43B1-8675-D17EA7EAAD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FF4FE-6609-40DC-8806-7DF9AEC094DE}" type="pres">
      <dgm:prSet presAssocID="{69BD2568-3C39-43B1-8675-D17EA7EAAD95}" presName="children" presStyleCnt="0"/>
      <dgm:spPr/>
    </dgm:pt>
    <dgm:pt modelId="{8B03D6E4-9AA8-494A-BC93-35B6CD26BB71}" type="pres">
      <dgm:prSet presAssocID="{69BD2568-3C39-43B1-8675-D17EA7EAAD95}" presName="child1group" presStyleCnt="0"/>
      <dgm:spPr/>
    </dgm:pt>
    <dgm:pt modelId="{6ACAB5E4-7625-4E1E-9854-43811E5A3F96}" type="pres">
      <dgm:prSet presAssocID="{69BD2568-3C39-43B1-8675-D17EA7EAAD95}" presName="child1" presStyleLbl="bgAcc1" presStyleIdx="0" presStyleCnt="3" custScaleX="128448" custScaleY="152279" custLinFactNeighborX="-9380" custLinFactNeighborY="32552"/>
      <dgm:spPr/>
      <dgm:t>
        <a:bodyPr/>
        <a:lstStyle/>
        <a:p>
          <a:endParaRPr lang="ru-RU"/>
        </a:p>
      </dgm:t>
    </dgm:pt>
    <dgm:pt modelId="{CECCDB7F-4D07-4DA5-A5C7-3DE077A666F4}" type="pres">
      <dgm:prSet presAssocID="{69BD2568-3C39-43B1-8675-D17EA7EAAD95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5D0C6-D418-4E0B-A6FA-84D44D9D17F2}" type="pres">
      <dgm:prSet presAssocID="{69BD2568-3C39-43B1-8675-D17EA7EAAD95}" presName="child2group" presStyleCnt="0"/>
      <dgm:spPr/>
    </dgm:pt>
    <dgm:pt modelId="{01AE4FE8-0650-4585-AB25-3CBF3F7FA006}" type="pres">
      <dgm:prSet presAssocID="{69BD2568-3C39-43B1-8675-D17EA7EAAD95}" presName="child2" presStyleLbl="bgAcc1" presStyleIdx="1" presStyleCnt="3" custScaleX="79955" custScaleY="170169" custLinFactNeighborX="11000" custLinFactNeighborY="29924"/>
      <dgm:spPr/>
      <dgm:t>
        <a:bodyPr/>
        <a:lstStyle/>
        <a:p>
          <a:endParaRPr lang="ru-RU"/>
        </a:p>
      </dgm:t>
    </dgm:pt>
    <dgm:pt modelId="{5B7D4C03-40DE-48D9-8129-C89F2DA91334}" type="pres">
      <dgm:prSet presAssocID="{69BD2568-3C39-43B1-8675-D17EA7EAAD95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B191E-016D-4371-9987-79DD12A185AD}" type="pres">
      <dgm:prSet presAssocID="{69BD2568-3C39-43B1-8675-D17EA7EAAD95}" presName="child4group" presStyleCnt="0"/>
      <dgm:spPr/>
    </dgm:pt>
    <dgm:pt modelId="{DAFC4169-145F-4726-BC8B-0C03C20DE6E9}" type="pres">
      <dgm:prSet presAssocID="{69BD2568-3C39-43B1-8675-D17EA7EAAD95}" presName="child4" presStyleLbl="bgAcc1" presStyleIdx="2" presStyleCnt="3" custScaleX="124956" custScaleY="139082" custLinFactNeighborX="-11695" custLinFactNeighborY="-35489"/>
      <dgm:spPr/>
      <dgm:t>
        <a:bodyPr/>
        <a:lstStyle/>
        <a:p>
          <a:endParaRPr lang="ru-RU"/>
        </a:p>
      </dgm:t>
    </dgm:pt>
    <dgm:pt modelId="{63110F8D-2A9A-4BF2-8B99-FC74E219D5AC}" type="pres">
      <dgm:prSet presAssocID="{69BD2568-3C39-43B1-8675-D17EA7EAAD95}" presName="child4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6D175-924F-4039-8EA8-CB6AB3D3D382}" type="pres">
      <dgm:prSet presAssocID="{69BD2568-3C39-43B1-8675-D17EA7EAAD95}" presName="childPlaceholder" presStyleCnt="0"/>
      <dgm:spPr/>
    </dgm:pt>
    <dgm:pt modelId="{C9192407-9D79-47CC-AA23-72FAD82A82EA}" type="pres">
      <dgm:prSet presAssocID="{69BD2568-3C39-43B1-8675-D17EA7EAAD95}" presName="circle" presStyleCnt="0"/>
      <dgm:spPr/>
    </dgm:pt>
    <dgm:pt modelId="{711BA35F-7F60-4A5A-9BC2-CDDAFEEAC766}" type="pres">
      <dgm:prSet presAssocID="{69BD2568-3C39-43B1-8675-D17EA7EAAD95}" presName="quadrant1" presStyleLbl="node1" presStyleIdx="0" presStyleCnt="4" custScaleX="95164" custScaleY="95496" custLinFactNeighborX="5095" custLinFactNeighborY="5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4CB76-9E61-4305-9BEA-CA62FA277251}" type="pres">
      <dgm:prSet presAssocID="{69BD2568-3C39-43B1-8675-D17EA7EAAD95}" presName="quadrant2" presStyleLbl="node1" presStyleIdx="1" presStyleCnt="4" custScaleX="95134" custScaleY="91406" custLinFactNeighborX="-2700" custLinFactNeighborY="5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064F1-E142-4196-9686-FCEC0F8F24EB}" type="pres">
      <dgm:prSet presAssocID="{69BD2568-3C39-43B1-8675-D17EA7EAAD95}" presName="quadrant3" presStyleLbl="node1" presStyleIdx="2" presStyleCnt="4" custScaleX="95009" custLinFactNeighborX="-2309" custLinFactNeighborY="-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AABD7-49A9-4448-A10A-215A186E4760}" type="pres">
      <dgm:prSet presAssocID="{69BD2568-3C39-43B1-8675-D17EA7EAAD95}" presName="quadrant4" presStyleLbl="node1" presStyleIdx="3" presStyleCnt="4" custLinFactNeighborX="5133" custLinFactNeighborY="-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7EFEE-45F7-485C-9241-654807A2BE4B}" type="pres">
      <dgm:prSet presAssocID="{69BD2568-3C39-43B1-8675-D17EA7EAAD95}" presName="quadrantPlaceholder" presStyleCnt="0"/>
      <dgm:spPr/>
    </dgm:pt>
    <dgm:pt modelId="{172AAF97-97BE-4EC4-85DF-D35D17A9BEF9}" type="pres">
      <dgm:prSet presAssocID="{69BD2568-3C39-43B1-8675-D17EA7EAAD95}" presName="center1" presStyleLbl="fgShp" presStyleIdx="0" presStyleCnt="2"/>
      <dgm:spPr/>
    </dgm:pt>
    <dgm:pt modelId="{84C1F603-B322-42E4-8594-D7BFE92E6877}" type="pres">
      <dgm:prSet presAssocID="{69BD2568-3C39-43B1-8675-D17EA7EAAD95}" presName="center2" presStyleLbl="fgShp" presStyleIdx="1" presStyleCnt="2"/>
      <dgm:spPr/>
    </dgm:pt>
  </dgm:ptLst>
  <dgm:cxnLst>
    <dgm:cxn modelId="{F7FB60BD-C062-4C4A-AA3F-7B0E762D6B28}" srcId="{8CE5616A-A032-470B-AC25-CE447CD7164B}" destId="{43FA573C-846F-4592-B659-8550E581E0DC}" srcOrd="4" destOrd="0" parTransId="{92151BA1-35B2-48BE-A787-6A6C9887F53C}" sibTransId="{4071718C-6745-4CB2-B9E2-0DE5FAA20D7B}"/>
    <dgm:cxn modelId="{27C81F40-4AD6-4FE5-9572-3120C8CA5C76}" type="presOf" srcId="{CFDB2EC9-E369-49E5-8E13-5043C3C7DC0A}" destId="{6ACAB5E4-7625-4E1E-9854-43811E5A3F96}" srcOrd="0" destOrd="6" presId="urn:microsoft.com/office/officeart/2005/8/layout/cycle4"/>
    <dgm:cxn modelId="{664BF8F3-1AA0-4F2E-A34F-C016CC6EF22F}" type="presOf" srcId="{A6E50D09-FFE3-49F2-BE2A-F4FA01339ED8}" destId="{01AE4FE8-0650-4585-AB25-3CBF3F7FA006}" srcOrd="0" destOrd="1" presId="urn:microsoft.com/office/officeart/2005/8/layout/cycle4"/>
    <dgm:cxn modelId="{CEBF6483-48BE-4AB3-A800-385D7B86B866}" type="presOf" srcId="{BBD95276-1F19-41B3-A82B-7593BC4434DC}" destId="{63110F8D-2A9A-4BF2-8B99-FC74E219D5AC}" srcOrd="1" destOrd="2" presId="urn:microsoft.com/office/officeart/2005/8/layout/cycle4"/>
    <dgm:cxn modelId="{F33BD556-D763-4170-A60C-8145F036F5EB}" srcId="{8CE5616A-A032-470B-AC25-CE447CD7164B}" destId="{AFCD3982-FB99-45BB-B1A6-7D78D6725F52}" srcOrd="1" destOrd="0" parTransId="{F25152D6-5586-4ED5-B366-1A91924C70D9}" sibTransId="{4119691D-20FF-40EA-B786-3C0BBD782392}"/>
    <dgm:cxn modelId="{99D6B6B3-8C38-44F0-9FB3-A64CC3DB9EE9}" type="presOf" srcId="{69BD2568-3C39-43B1-8675-D17EA7EAAD95}" destId="{50023A08-5496-41C8-9D02-06A734782072}" srcOrd="0" destOrd="0" presId="urn:microsoft.com/office/officeart/2005/8/layout/cycle4"/>
    <dgm:cxn modelId="{774639B7-51B9-4DE4-8F0A-F187924D3F78}" type="presOf" srcId="{8CE5616A-A032-470B-AC25-CE447CD7164B}" destId="{711BA35F-7F60-4A5A-9BC2-CDDAFEEAC766}" srcOrd="0" destOrd="0" presId="urn:microsoft.com/office/officeart/2005/8/layout/cycle4"/>
    <dgm:cxn modelId="{6C721C89-2118-428F-86BB-BC9FE5A753C7}" type="presOf" srcId="{34419D21-5A50-4B1B-9D5A-CEDAC3F8599E}" destId="{63110F8D-2A9A-4BF2-8B99-FC74E219D5AC}" srcOrd="1" destOrd="3" presId="urn:microsoft.com/office/officeart/2005/8/layout/cycle4"/>
    <dgm:cxn modelId="{018D0153-8304-419A-877C-4FF12F0D5413}" type="presOf" srcId="{FA3DC71A-62D3-4A4F-8432-BFBE8300CC96}" destId="{C28064F1-E142-4196-9686-FCEC0F8F24EB}" srcOrd="0" destOrd="0" presId="urn:microsoft.com/office/officeart/2005/8/layout/cycle4"/>
    <dgm:cxn modelId="{9908CF72-9A9E-4A1E-986E-FE4C1A18C540}" srcId="{5593DCCC-3479-4791-B1EC-EE1BD1CE09DF}" destId="{0E1FA62C-74ED-4BDE-BA4F-EAE10DEF7CD0}" srcOrd="0" destOrd="0" parTransId="{2FCCA189-53B8-447F-98F4-5C14436F41AB}" sibTransId="{0A73F8AF-00F5-40B2-98D9-E5136E75E8F7}"/>
    <dgm:cxn modelId="{DB39FC31-9384-48C8-849F-71DC47FA8928}" type="presOf" srcId="{A10DF815-B56B-404B-B401-ADFD1ABF6668}" destId="{6ACAB5E4-7625-4E1E-9854-43811E5A3F96}" srcOrd="0" destOrd="5" presId="urn:microsoft.com/office/officeart/2005/8/layout/cycle4"/>
    <dgm:cxn modelId="{693DCF06-CA69-4647-94BB-F705DBEC65CC}" srcId="{8170F7D8-8719-422B-A5E0-30D1CF53A064}" destId="{CF75D80E-3BFB-46FF-A6E6-5F46E224E133}" srcOrd="1" destOrd="0" parTransId="{0A8F6D50-4898-4A32-AC23-A70BC1A3FCE1}" sibTransId="{676A46D9-6AB1-410E-882D-41EFA53120CD}"/>
    <dgm:cxn modelId="{FE996474-0761-43F7-BE66-2B63A5A7166F}" srcId="{8CE5616A-A032-470B-AC25-CE447CD7164B}" destId="{A10DF815-B56B-404B-B401-ADFD1ABF6668}" srcOrd="5" destOrd="0" parTransId="{604025EE-9AE5-4466-B9C5-BBB32F10D059}" sibTransId="{0C444E97-A81E-4543-993C-228E95C719AD}"/>
    <dgm:cxn modelId="{6F5D0CB2-A6AC-4A31-9F03-16B09EC36CDA}" type="presOf" srcId="{58B7BF38-F664-4EB7-8280-33E1BB6497D3}" destId="{DAFC4169-145F-4726-BC8B-0C03C20DE6E9}" srcOrd="0" destOrd="4" presId="urn:microsoft.com/office/officeart/2005/8/layout/cycle4"/>
    <dgm:cxn modelId="{45D2E2DF-048D-49F9-B09F-88DCEA8496B3}" type="presOf" srcId="{43FA573C-846F-4592-B659-8550E581E0DC}" destId="{CECCDB7F-4D07-4DA5-A5C7-3DE077A666F4}" srcOrd="1" destOrd="4" presId="urn:microsoft.com/office/officeart/2005/8/layout/cycle4"/>
    <dgm:cxn modelId="{C60EE14A-C896-45DF-8DDC-8AB6D596C56A}" type="presOf" srcId="{7D987C80-49E1-4080-BFA1-C11C0337A652}" destId="{CECCDB7F-4D07-4DA5-A5C7-3DE077A666F4}" srcOrd="1" destOrd="0" presId="urn:microsoft.com/office/officeart/2005/8/layout/cycle4"/>
    <dgm:cxn modelId="{9EDBE0CC-5864-4286-AA81-8A5AA9FAEF47}" srcId="{8CE5616A-A032-470B-AC25-CE447CD7164B}" destId="{7D987C80-49E1-4080-BFA1-C11C0337A652}" srcOrd="0" destOrd="0" parTransId="{B19838E7-3522-47AE-86AB-3D8062088325}" sibTransId="{562062DD-E321-4652-A059-05A5558DA350}"/>
    <dgm:cxn modelId="{0A2353A5-0941-454F-B316-6C58296B9949}" srcId="{5593DCCC-3479-4791-B1EC-EE1BD1CE09DF}" destId="{83B60222-C96D-4AE5-9756-BDF2C6892E10}" srcOrd="2" destOrd="0" parTransId="{2BD8503E-EA05-4F70-9DCA-5330AFE86171}" sibTransId="{D8E15883-EE6E-48B5-A118-8F53531186D9}"/>
    <dgm:cxn modelId="{C65E3A95-1BB1-4878-9F64-0337421AC2F6}" type="presOf" srcId="{7D987C80-49E1-4080-BFA1-C11C0337A652}" destId="{6ACAB5E4-7625-4E1E-9854-43811E5A3F96}" srcOrd="0" destOrd="0" presId="urn:microsoft.com/office/officeart/2005/8/layout/cycle4"/>
    <dgm:cxn modelId="{3EC0A6F7-F956-4E40-B89B-B87DAF44F5E7}" type="presOf" srcId="{BBD95276-1F19-41B3-A82B-7593BC4434DC}" destId="{DAFC4169-145F-4726-BC8B-0C03C20DE6E9}" srcOrd="0" destOrd="2" presId="urn:microsoft.com/office/officeart/2005/8/layout/cycle4"/>
    <dgm:cxn modelId="{A5535CD3-0145-48DA-9538-8AA628431EB4}" type="presOf" srcId="{58B7BF38-F664-4EB7-8280-33E1BB6497D3}" destId="{63110F8D-2A9A-4BF2-8B99-FC74E219D5AC}" srcOrd="1" destOrd="4" presId="urn:microsoft.com/office/officeart/2005/8/layout/cycle4"/>
    <dgm:cxn modelId="{D046004D-8745-4B82-83DD-F0FAA640A48C}" type="presOf" srcId="{83B60222-C96D-4AE5-9756-BDF2C6892E10}" destId="{5B7D4C03-40DE-48D9-8129-C89F2DA91334}" srcOrd="1" destOrd="2" presId="urn:microsoft.com/office/officeart/2005/8/layout/cycle4"/>
    <dgm:cxn modelId="{17F9B47F-9715-4CA7-B55D-9AC6639CD719}" type="presOf" srcId="{43FA573C-846F-4592-B659-8550E581E0DC}" destId="{6ACAB5E4-7625-4E1E-9854-43811E5A3F96}" srcOrd="0" destOrd="4" presId="urn:microsoft.com/office/officeart/2005/8/layout/cycle4"/>
    <dgm:cxn modelId="{0B966F23-40E7-417D-BAC3-29B71B5B1E1B}" type="presOf" srcId="{ACF15B19-9C54-48B3-BECE-51018C48312A}" destId="{CECCDB7F-4D07-4DA5-A5C7-3DE077A666F4}" srcOrd="1" destOrd="3" presId="urn:microsoft.com/office/officeart/2005/8/layout/cycle4"/>
    <dgm:cxn modelId="{69558D45-F8D9-47F3-907B-8E665CB7BC3E}" type="presOf" srcId="{AFCD3982-FB99-45BB-B1A6-7D78D6725F52}" destId="{CECCDB7F-4D07-4DA5-A5C7-3DE077A666F4}" srcOrd="1" destOrd="1" presId="urn:microsoft.com/office/officeart/2005/8/layout/cycle4"/>
    <dgm:cxn modelId="{A272354A-0F27-48E6-867A-61A9E926E3CC}" type="presOf" srcId="{0E1FA62C-74ED-4BDE-BA4F-EAE10DEF7CD0}" destId="{01AE4FE8-0650-4585-AB25-3CBF3F7FA006}" srcOrd="0" destOrd="0" presId="urn:microsoft.com/office/officeart/2005/8/layout/cycle4"/>
    <dgm:cxn modelId="{1F09CBB8-B42B-4B2D-B520-AF61542DB4AA}" srcId="{5593DCCC-3479-4791-B1EC-EE1BD1CE09DF}" destId="{A6E50D09-FFE3-49F2-BE2A-F4FA01339ED8}" srcOrd="1" destOrd="0" parTransId="{872712BA-B80C-4865-B4F1-7FA174DBF75A}" sibTransId="{51DF892D-528C-4D44-818C-542888111C1E}"/>
    <dgm:cxn modelId="{8C35DB1F-D91A-402E-9883-1B53113A2D18}" srcId="{8170F7D8-8719-422B-A5E0-30D1CF53A064}" destId="{34419D21-5A50-4B1B-9D5A-CEDAC3F8599E}" srcOrd="3" destOrd="0" parTransId="{349FF650-E852-4933-87BF-68E1B19979A8}" sibTransId="{8968E157-6E5F-4C50-A8BE-16EDA831788F}"/>
    <dgm:cxn modelId="{C79CBD50-3497-4B4B-A62A-78B4D054CC77}" type="presOf" srcId="{EB84CC91-5B52-44A6-B1B1-E8E8CB085719}" destId="{63110F8D-2A9A-4BF2-8B99-FC74E219D5AC}" srcOrd="1" destOrd="0" presId="urn:microsoft.com/office/officeart/2005/8/layout/cycle4"/>
    <dgm:cxn modelId="{A4BB1A06-67C8-4B85-A963-6DECD393EE36}" type="presOf" srcId="{CF75D80E-3BFB-46FF-A6E6-5F46E224E133}" destId="{DAFC4169-145F-4726-BC8B-0C03C20DE6E9}" srcOrd="0" destOrd="1" presId="urn:microsoft.com/office/officeart/2005/8/layout/cycle4"/>
    <dgm:cxn modelId="{0F498DAD-3E33-4C22-AA95-C8AE3B611CA9}" srcId="{69BD2568-3C39-43B1-8675-D17EA7EAAD95}" destId="{FA3DC71A-62D3-4A4F-8432-BFBE8300CC96}" srcOrd="2" destOrd="0" parTransId="{B5CA1472-215D-4A36-9098-73D6FA59541A}" sibTransId="{EDCE773A-C890-477D-99A7-AFB39FAF3B05}"/>
    <dgm:cxn modelId="{F56D4480-5B55-4C75-89B0-51CB95DA45AB}" type="presOf" srcId="{ACF15B19-9C54-48B3-BECE-51018C48312A}" destId="{6ACAB5E4-7625-4E1E-9854-43811E5A3F96}" srcOrd="0" destOrd="3" presId="urn:microsoft.com/office/officeart/2005/8/layout/cycle4"/>
    <dgm:cxn modelId="{325213BC-772D-4394-B88B-CA442FDC7DDD}" type="presOf" srcId="{A6E50D09-FFE3-49F2-BE2A-F4FA01339ED8}" destId="{5B7D4C03-40DE-48D9-8129-C89F2DA91334}" srcOrd="1" destOrd="1" presId="urn:microsoft.com/office/officeart/2005/8/layout/cycle4"/>
    <dgm:cxn modelId="{E4ADD07E-FA96-477B-9762-D4035745BCBA}" srcId="{8CE5616A-A032-470B-AC25-CE447CD7164B}" destId="{CFDB2EC9-E369-49E5-8E13-5043C3C7DC0A}" srcOrd="6" destOrd="0" parTransId="{8D65AFFE-02B4-466A-8307-94AE0ECE27AE}" sibTransId="{D413CD46-7EB2-421B-BA2B-B5812ED07A9F}"/>
    <dgm:cxn modelId="{7BE8FA16-033C-4CCE-A5FF-FDD038F5BD70}" srcId="{8170F7D8-8719-422B-A5E0-30D1CF53A064}" destId="{EB84CC91-5B52-44A6-B1B1-E8E8CB085719}" srcOrd="0" destOrd="0" parTransId="{3A47691C-D870-4612-837E-A0461539D67D}" sibTransId="{90426DCE-0152-4735-B1C7-ECD1D4A87225}"/>
    <dgm:cxn modelId="{B09D6525-5E19-463E-B974-88DF14DACFAF}" type="presOf" srcId="{EB84CC91-5B52-44A6-B1B1-E8E8CB085719}" destId="{DAFC4169-145F-4726-BC8B-0C03C20DE6E9}" srcOrd="0" destOrd="0" presId="urn:microsoft.com/office/officeart/2005/8/layout/cycle4"/>
    <dgm:cxn modelId="{540A44A9-58E7-45F3-B143-1DC8753D2AB0}" srcId="{8CE5616A-A032-470B-AC25-CE447CD7164B}" destId="{80E311D4-290B-4AC5-98ED-B2EC29EA8DF5}" srcOrd="2" destOrd="0" parTransId="{01F2D627-78B0-47DB-B04B-8CD2697D4404}" sibTransId="{AE1A68F4-D793-4BA6-A468-089254DD4AC1}"/>
    <dgm:cxn modelId="{87D646B8-658C-4724-A493-4FF650B8EF98}" srcId="{69BD2568-3C39-43B1-8675-D17EA7EAAD95}" destId="{5593DCCC-3479-4791-B1EC-EE1BD1CE09DF}" srcOrd="1" destOrd="0" parTransId="{2BB6DA8D-3F4D-4837-B2B8-23EE6B665E45}" sibTransId="{8170271E-862D-4214-AC71-6220578141BB}"/>
    <dgm:cxn modelId="{7E1CF28D-B762-4800-A31E-73C3BF93C5C9}" type="presOf" srcId="{D39135A0-78A5-4164-A450-074AADEAA2DE}" destId="{DAFC4169-145F-4726-BC8B-0C03C20DE6E9}" srcOrd="0" destOrd="5" presId="urn:microsoft.com/office/officeart/2005/8/layout/cycle4"/>
    <dgm:cxn modelId="{1DBC5146-8ECB-4F6A-B59E-46D511573E8D}" srcId="{69BD2568-3C39-43B1-8675-D17EA7EAAD95}" destId="{8170F7D8-8719-422B-A5E0-30D1CF53A064}" srcOrd="3" destOrd="0" parTransId="{8BA8D750-6C5C-4C19-854B-C1AE4B79CB9C}" sibTransId="{EF393EE7-B055-4BE4-AB06-24B3A97F7CAA}"/>
    <dgm:cxn modelId="{1ED78E13-5D62-4C06-AC1C-9898EB5B8034}" type="presOf" srcId="{CF75D80E-3BFB-46FF-A6E6-5F46E224E133}" destId="{63110F8D-2A9A-4BF2-8B99-FC74E219D5AC}" srcOrd="1" destOrd="1" presId="urn:microsoft.com/office/officeart/2005/8/layout/cycle4"/>
    <dgm:cxn modelId="{EAFD52FF-D888-4314-84ED-5097B3FD8DF4}" type="presOf" srcId="{A10DF815-B56B-404B-B401-ADFD1ABF6668}" destId="{CECCDB7F-4D07-4DA5-A5C7-3DE077A666F4}" srcOrd="1" destOrd="5" presId="urn:microsoft.com/office/officeart/2005/8/layout/cycle4"/>
    <dgm:cxn modelId="{B65247EC-0284-488C-8901-E57260A86EBC}" srcId="{8170F7D8-8719-422B-A5E0-30D1CF53A064}" destId="{58B7BF38-F664-4EB7-8280-33E1BB6497D3}" srcOrd="4" destOrd="0" parTransId="{A63217FE-547A-46F1-9A76-1A810A6869C4}" sibTransId="{14120B9E-1646-4087-B6CD-20BAD0A3DE63}"/>
    <dgm:cxn modelId="{C6D5A003-AA07-47CB-81A4-CCF303044F83}" type="presOf" srcId="{D39135A0-78A5-4164-A450-074AADEAA2DE}" destId="{63110F8D-2A9A-4BF2-8B99-FC74E219D5AC}" srcOrd="1" destOrd="5" presId="urn:microsoft.com/office/officeart/2005/8/layout/cycle4"/>
    <dgm:cxn modelId="{6F928780-103D-43DF-845C-5C8B3072651C}" type="presOf" srcId="{80E311D4-290B-4AC5-98ED-B2EC29EA8DF5}" destId="{6ACAB5E4-7625-4E1E-9854-43811E5A3F96}" srcOrd="0" destOrd="2" presId="urn:microsoft.com/office/officeart/2005/8/layout/cycle4"/>
    <dgm:cxn modelId="{CE0D2519-AAB9-4F4A-BF17-9FD30589057F}" type="presOf" srcId="{5593DCCC-3479-4791-B1EC-EE1BD1CE09DF}" destId="{1BA4CB76-9E61-4305-9BEA-CA62FA277251}" srcOrd="0" destOrd="0" presId="urn:microsoft.com/office/officeart/2005/8/layout/cycle4"/>
    <dgm:cxn modelId="{65F7BD04-4D77-4CD6-89E7-AC96834A0509}" srcId="{8170F7D8-8719-422B-A5E0-30D1CF53A064}" destId="{D39135A0-78A5-4164-A450-074AADEAA2DE}" srcOrd="5" destOrd="0" parTransId="{85E46F32-8297-483A-9B28-7F19B54BB7B9}" sibTransId="{64F27D0F-5364-4182-8CF5-6C9B0AA86B5F}"/>
    <dgm:cxn modelId="{5FAFD862-6D7F-41A5-9880-32399BD55B52}" type="presOf" srcId="{8170F7D8-8719-422B-A5E0-30D1CF53A064}" destId="{068AABD7-49A9-4448-A10A-215A186E4760}" srcOrd="0" destOrd="0" presId="urn:microsoft.com/office/officeart/2005/8/layout/cycle4"/>
    <dgm:cxn modelId="{20865FF3-A8CE-41A3-8F73-6BB3F8D7DFDB}" srcId="{8170F7D8-8719-422B-A5E0-30D1CF53A064}" destId="{BBD95276-1F19-41B3-A82B-7593BC4434DC}" srcOrd="2" destOrd="0" parTransId="{9268E7DF-5AF7-42CE-A833-7900D032C887}" sibTransId="{3FCAA9BD-D826-42BD-9700-980313A7B300}"/>
    <dgm:cxn modelId="{DE813861-EEC7-492C-9D36-AADBBA2EAB67}" type="presOf" srcId="{0E1FA62C-74ED-4BDE-BA4F-EAE10DEF7CD0}" destId="{5B7D4C03-40DE-48D9-8129-C89F2DA91334}" srcOrd="1" destOrd="0" presId="urn:microsoft.com/office/officeart/2005/8/layout/cycle4"/>
    <dgm:cxn modelId="{A194AB43-EF46-4F9F-8A67-60790D8C696E}" srcId="{69BD2568-3C39-43B1-8675-D17EA7EAAD95}" destId="{8CE5616A-A032-470B-AC25-CE447CD7164B}" srcOrd="0" destOrd="0" parTransId="{6DB9A83F-7C93-4EFB-B9B2-79679F105346}" sibTransId="{49CBB565-B1B0-4A14-BAE4-282CA9BA418F}"/>
    <dgm:cxn modelId="{22CFFC2B-8191-47F2-A4D0-0FFAF8DA590C}" type="presOf" srcId="{CFDB2EC9-E369-49E5-8E13-5043C3C7DC0A}" destId="{CECCDB7F-4D07-4DA5-A5C7-3DE077A666F4}" srcOrd="1" destOrd="6" presId="urn:microsoft.com/office/officeart/2005/8/layout/cycle4"/>
    <dgm:cxn modelId="{2DCC218C-155E-4DE1-B6BA-33BFB24D2D41}" type="presOf" srcId="{83B60222-C96D-4AE5-9756-BDF2C6892E10}" destId="{01AE4FE8-0650-4585-AB25-3CBF3F7FA006}" srcOrd="0" destOrd="2" presId="urn:microsoft.com/office/officeart/2005/8/layout/cycle4"/>
    <dgm:cxn modelId="{A02B20B4-9857-412F-B380-9F7D75C8FAB3}" srcId="{8CE5616A-A032-470B-AC25-CE447CD7164B}" destId="{ACF15B19-9C54-48B3-BECE-51018C48312A}" srcOrd="3" destOrd="0" parTransId="{BA71C0A6-8D3D-4E79-9B7C-42E1AC4413BF}" sibTransId="{3DC92A3F-66E4-49B4-84D9-EAA6BB11808D}"/>
    <dgm:cxn modelId="{97C26B3F-1106-484A-8383-1C96816CB74B}" type="presOf" srcId="{80E311D4-290B-4AC5-98ED-B2EC29EA8DF5}" destId="{CECCDB7F-4D07-4DA5-A5C7-3DE077A666F4}" srcOrd="1" destOrd="2" presId="urn:microsoft.com/office/officeart/2005/8/layout/cycle4"/>
    <dgm:cxn modelId="{FBD62806-37F7-4D15-B1A6-8627CA6B226F}" type="presOf" srcId="{AFCD3982-FB99-45BB-B1A6-7D78D6725F52}" destId="{6ACAB5E4-7625-4E1E-9854-43811E5A3F96}" srcOrd="0" destOrd="1" presId="urn:microsoft.com/office/officeart/2005/8/layout/cycle4"/>
    <dgm:cxn modelId="{4B2E265C-5F1B-4B00-ABE6-28DB988EF168}" type="presOf" srcId="{34419D21-5A50-4B1B-9D5A-CEDAC3F8599E}" destId="{DAFC4169-145F-4726-BC8B-0C03C20DE6E9}" srcOrd="0" destOrd="3" presId="urn:microsoft.com/office/officeart/2005/8/layout/cycle4"/>
    <dgm:cxn modelId="{BA9515A8-DA98-4627-9ED2-5FDBBD230535}" type="presParOf" srcId="{50023A08-5496-41C8-9D02-06A734782072}" destId="{8CDFF4FE-6609-40DC-8806-7DF9AEC094DE}" srcOrd="0" destOrd="0" presId="urn:microsoft.com/office/officeart/2005/8/layout/cycle4"/>
    <dgm:cxn modelId="{1E16792A-28DE-4E3B-AFD9-E6ACAA32F975}" type="presParOf" srcId="{8CDFF4FE-6609-40DC-8806-7DF9AEC094DE}" destId="{8B03D6E4-9AA8-494A-BC93-35B6CD26BB71}" srcOrd="0" destOrd="0" presId="urn:microsoft.com/office/officeart/2005/8/layout/cycle4"/>
    <dgm:cxn modelId="{9A2BF018-3BBE-42D9-806A-F608C4CCBB6C}" type="presParOf" srcId="{8B03D6E4-9AA8-494A-BC93-35B6CD26BB71}" destId="{6ACAB5E4-7625-4E1E-9854-43811E5A3F96}" srcOrd="0" destOrd="0" presId="urn:microsoft.com/office/officeart/2005/8/layout/cycle4"/>
    <dgm:cxn modelId="{67640315-493D-4041-BE6D-0125F68ED70F}" type="presParOf" srcId="{8B03D6E4-9AA8-494A-BC93-35B6CD26BB71}" destId="{CECCDB7F-4D07-4DA5-A5C7-3DE077A666F4}" srcOrd="1" destOrd="0" presId="urn:microsoft.com/office/officeart/2005/8/layout/cycle4"/>
    <dgm:cxn modelId="{E11F2446-B77F-4440-BD3C-4055A2C6DA10}" type="presParOf" srcId="{8CDFF4FE-6609-40DC-8806-7DF9AEC094DE}" destId="{A625D0C6-D418-4E0B-A6FA-84D44D9D17F2}" srcOrd="1" destOrd="0" presId="urn:microsoft.com/office/officeart/2005/8/layout/cycle4"/>
    <dgm:cxn modelId="{9E1FE8CF-F22C-482B-8A39-E46F6271DD7E}" type="presParOf" srcId="{A625D0C6-D418-4E0B-A6FA-84D44D9D17F2}" destId="{01AE4FE8-0650-4585-AB25-3CBF3F7FA006}" srcOrd="0" destOrd="0" presId="urn:microsoft.com/office/officeart/2005/8/layout/cycle4"/>
    <dgm:cxn modelId="{F43C30D5-04B6-4EE4-BC0B-43A464DAE260}" type="presParOf" srcId="{A625D0C6-D418-4E0B-A6FA-84D44D9D17F2}" destId="{5B7D4C03-40DE-48D9-8129-C89F2DA91334}" srcOrd="1" destOrd="0" presId="urn:microsoft.com/office/officeart/2005/8/layout/cycle4"/>
    <dgm:cxn modelId="{083ECAD2-3771-4C9D-AF62-4A1A0F3E30CA}" type="presParOf" srcId="{8CDFF4FE-6609-40DC-8806-7DF9AEC094DE}" destId="{542B191E-016D-4371-9987-79DD12A185AD}" srcOrd="2" destOrd="0" presId="urn:microsoft.com/office/officeart/2005/8/layout/cycle4"/>
    <dgm:cxn modelId="{D29E703C-A977-407C-AE40-751703079A5A}" type="presParOf" srcId="{542B191E-016D-4371-9987-79DD12A185AD}" destId="{DAFC4169-145F-4726-BC8B-0C03C20DE6E9}" srcOrd="0" destOrd="0" presId="urn:microsoft.com/office/officeart/2005/8/layout/cycle4"/>
    <dgm:cxn modelId="{04BFBFDB-8FF7-448D-BD2E-EE5918C8FEE3}" type="presParOf" srcId="{542B191E-016D-4371-9987-79DD12A185AD}" destId="{63110F8D-2A9A-4BF2-8B99-FC74E219D5AC}" srcOrd="1" destOrd="0" presId="urn:microsoft.com/office/officeart/2005/8/layout/cycle4"/>
    <dgm:cxn modelId="{9B5069EB-986D-4D9F-8736-DD778341437A}" type="presParOf" srcId="{8CDFF4FE-6609-40DC-8806-7DF9AEC094DE}" destId="{26E6D175-924F-4039-8EA8-CB6AB3D3D382}" srcOrd="3" destOrd="0" presId="urn:microsoft.com/office/officeart/2005/8/layout/cycle4"/>
    <dgm:cxn modelId="{6693D3A2-ECA1-4740-936F-0319B9151A93}" type="presParOf" srcId="{50023A08-5496-41C8-9D02-06A734782072}" destId="{C9192407-9D79-47CC-AA23-72FAD82A82EA}" srcOrd="1" destOrd="0" presId="urn:microsoft.com/office/officeart/2005/8/layout/cycle4"/>
    <dgm:cxn modelId="{53A42BF7-5A3C-4B29-B190-A2796A67E1DA}" type="presParOf" srcId="{C9192407-9D79-47CC-AA23-72FAD82A82EA}" destId="{711BA35F-7F60-4A5A-9BC2-CDDAFEEAC766}" srcOrd="0" destOrd="0" presId="urn:microsoft.com/office/officeart/2005/8/layout/cycle4"/>
    <dgm:cxn modelId="{4DCA2FA3-306A-447C-8E23-55A216BDF135}" type="presParOf" srcId="{C9192407-9D79-47CC-AA23-72FAD82A82EA}" destId="{1BA4CB76-9E61-4305-9BEA-CA62FA277251}" srcOrd="1" destOrd="0" presId="urn:microsoft.com/office/officeart/2005/8/layout/cycle4"/>
    <dgm:cxn modelId="{9F64C234-01A2-4C49-B28D-118B37C5D243}" type="presParOf" srcId="{C9192407-9D79-47CC-AA23-72FAD82A82EA}" destId="{C28064F1-E142-4196-9686-FCEC0F8F24EB}" srcOrd="2" destOrd="0" presId="urn:microsoft.com/office/officeart/2005/8/layout/cycle4"/>
    <dgm:cxn modelId="{63BE5DA1-4409-403F-8FCB-E59904D489A2}" type="presParOf" srcId="{C9192407-9D79-47CC-AA23-72FAD82A82EA}" destId="{068AABD7-49A9-4448-A10A-215A186E4760}" srcOrd="3" destOrd="0" presId="urn:microsoft.com/office/officeart/2005/8/layout/cycle4"/>
    <dgm:cxn modelId="{631A5FE2-7DD2-4CE5-BB5A-179E9FAD69B7}" type="presParOf" srcId="{C9192407-9D79-47CC-AA23-72FAD82A82EA}" destId="{6187EFEE-45F7-485C-9241-654807A2BE4B}" srcOrd="4" destOrd="0" presId="urn:microsoft.com/office/officeart/2005/8/layout/cycle4"/>
    <dgm:cxn modelId="{7FCF54CC-310E-4159-9F96-F5C487EE8835}" type="presParOf" srcId="{50023A08-5496-41C8-9D02-06A734782072}" destId="{172AAF97-97BE-4EC4-85DF-D35D17A9BEF9}" srcOrd="2" destOrd="0" presId="urn:microsoft.com/office/officeart/2005/8/layout/cycle4"/>
    <dgm:cxn modelId="{DCC1D22A-952D-4E70-B6CF-A34355E188A3}" type="presParOf" srcId="{50023A08-5496-41C8-9D02-06A734782072}" destId="{84C1F603-B322-42E4-8594-D7BFE92E687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282464-0A3A-4AB2-AB6C-D9849361752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C53B1-AB53-4F88-B36B-17F1244B77A1}">
      <dgm:prSet phldrT="[Текст]"/>
      <dgm:spPr/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DBCB9CE0-89CA-4A95-8802-8EF903131196}" type="parTrans" cxnId="{4E30ED3E-75EA-415C-8593-E2BD9B72EE75}">
      <dgm:prSet/>
      <dgm:spPr/>
      <dgm:t>
        <a:bodyPr/>
        <a:lstStyle/>
        <a:p>
          <a:endParaRPr lang="ru-RU"/>
        </a:p>
      </dgm:t>
    </dgm:pt>
    <dgm:pt modelId="{608D0036-E4A6-4DB3-91C1-C76C7EFBEE82}" type="sibTrans" cxnId="{4E30ED3E-75EA-415C-8593-E2BD9B72EE75}">
      <dgm:prSet/>
      <dgm:spPr/>
      <dgm:t>
        <a:bodyPr/>
        <a:lstStyle/>
        <a:p>
          <a:endParaRPr lang="ru-RU"/>
        </a:p>
      </dgm:t>
    </dgm:pt>
    <dgm:pt modelId="{9522D137-8690-4439-949C-E5E3FD77DF88}">
      <dgm:prSet phldrT="[Текст]" custT="1"/>
      <dgm:spPr/>
      <dgm:t>
        <a:bodyPr/>
        <a:lstStyle/>
        <a:p>
          <a:r>
            <a:rPr lang="ru-RU" sz="2800" dirty="0" smtClean="0"/>
            <a:t>По расходным полномочиям</a:t>
          </a:r>
          <a:endParaRPr lang="ru-RU" sz="2800" dirty="0"/>
        </a:p>
      </dgm:t>
    </dgm:pt>
    <dgm:pt modelId="{59DD4A5A-38BF-45AE-8B84-E5B0833B518B}" type="parTrans" cxnId="{FE0BB08C-8712-454E-8780-470A119572C0}">
      <dgm:prSet/>
      <dgm:spPr/>
      <dgm:t>
        <a:bodyPr/>
        <a:lstStyle/>
        <a:p>
          <a:endParaRPr lang="ru-RU"/>
        </a:p>
      </dgm:t>
    </dgm:pt>
    <dgm:pt modelId="{DE0764C0-387E-466F-8FB9-DDD5C5281FAA}" type="sibTrans" cxnId="{FE0BB08C-8712-454E-8780-470A119572C0}">
      <dgm:prSet/>
      <dgm:spPr/>
      <dgm:t>
        <a:bodyPr/>
        <a:lstStyle/>
        <a:p>
          <a:endParaRPr lang="ru-RU"/>
        </a:p>
      </dgm:t>
    </dgm:pt>
    <dgm:pt modelId="{8779A18F-C266-43A8-8057-65896DFCD76D}">
      <dgm:prSet phldrT="[Текст]" custT="1"/>
      <dgm:spPr/>
      <dgm:t>
        <a:bodyPr/>
        <a:lstStyle/>
        <a:p>
          <a:r>
            <a:rPr lang="ru-RU" sz="2800" dirty="0" smtClean="0"/>
            <a:t>По функциям ОМС</a:t>
          </a:r>
          <a:endParaRPr lang="ru-RU" sz="2800" dirty="0"/>
        </a:p>
      </dgm:t>
    </dgm:pt>
    <dgm:pt modelId="{4D443319-4773-4B19-94C1-22F23713BB68}" type="parTrans" cxnId="{6F12EB6E-2D93-4C58-9162-8E4D0A12CB7A}">
      <dgm:prSet/>
      <dgm:spPr/>
      <dgm:t>
        <a:bodyPr/>
        <a:lstStyle/>
        <a:p>
          <a:endParaRPr lang="ru-RU"/>
        </a:p>
      </dgm:t>
    </dgm:pt>
    <dgm:pt modelId="{8B973018-3FB2-4626-950F-B6D402E22C62}" type="sibTrans" cxnId="{6F12EB6E-2D93-4C58-9162-8E4D0A12CB7A}">
      <dgm:prSet/>
      <dgm:spPr/>
      <dgm:t>
        <a:bodyPr/>
        <a:lstStyle/>
        <a:p>
          <a:endParaRPr lang="ru-RU"/>
        </a:p>
      </dgm:t>
    </dgm:pt>
    <dgm:pt modelId="{586E67D1-AC4B-4AC1-B3B1-761E764EDF6C}">
      <dgm:prSet phldrT="[Текст]" custT="1"/>
      <dgm:spPr/>
      <dgm:t>
        <a:bodyPr/>
        <a:lstStyle/>
        <a:p>
          <a:r>
            <a:rPr lang="ru-RU" sz="2800" dirty="0" smtClean="0"/>
            <a:t>По муниципальным программам</a:t>
          </a:r>
          <a:endParaRPr lang="ru-RU" sz="2800" dirty="0"/>
        </a:p>
      </dgm:t>
    </dgm:pt>
    <dgm:pt modelId="{219E5F2C-628B-41D9-82A1-2E8B32C1FF56}" type="parTrans" cxnId="{8930775D-5DD1-49DB-9447-35CA4779601C}">
      <dgm:prSet/>
      <dgm:spPr/>
      <dgm:t>
        <a:bodyPr/>
        <a:lstStyle/>
        <a:p>
          <a:endParaRPr lang="ru-RU"/>
        </a:p>
      </dgm:t>
    </dgm:pt>
    <dgm:pt modelId="{279793D9-44F5-4953-820C-47AD4C43669F}" type="sibTrans" cxnId="{8930775D-5DD1-49DB-9447-35CA4779601C}">
      <dgm:prSet/>
      <dgm:spPr/>
      <dgm:t>
        <a:bodyPr/>
        <a:lstStyle/>
        <a:p>
          <a:endParaRPr lang="ru-RU"/>
        </a:p>
      </dgm:t>
    </dgm:pt>
    <dgm:pt modelId="{106063FE-F8EE-4559-A192-EE13218422B9}">
      <dgm:prSet phldrT="[Текст]" custT="1"/>
      <dgm:spPr/>
      <dgm:t>
        <a:bodyPr/>
        <a:lstStyle/>
        <a:p>
          <a:r>
            <a:rPr lang="ru-RU" sz="2800" dirty="0" smtClean="0"/>
            <a:t>По ведомствам</a:t>
          </a:r>
          <a:endParaRPr lang="ru-RU" sz="2800" dirty="0"/>
        </a:p>
      </dgm:t>
    </dgm:pt>
    <dgm:pt modelId="{2F234A40-3CC4-4067-BDC7-1794831CDF10}" type="parTrans" cxnId="{93A27ACE-13A4-4447-B678-3A0D3D978691}">
      <dgm:prSet/>
      <dgm:spPr/>
      <dgm:t>
        <a:bodyPr/>
        <a:lstStyle/>
        <a:p>
          <a:endParaRPr lang="ru-RU"/>
        </a:p>
      </dgm:t>
    </dgm:pt>
    <dgm:pt modelId="{DCE0F7DE-A8C4-45A7-BFBC-FADA656A7BC1}" type="sibTrans" cxnId="{93A27ACE-13A4-4447-B678-3A0D3D978691}">
      <dgm:prSet/>
      <dgm:spPr/>
      <dgm:t>
        <a:bodyPr/>
        <a:lstStyle/>
        <a:p>
          <a:endParaRPr lang="ru-RU"/>
        </a:p>
      </dgm:t>
    </dgm:pt>
    <dgm:pt modelId="{5D190F74-B62E-44AC-838C-0DF3F03B98BE}" type="pres">
      <dgm:prSet presAssocID="{B9282464-0A3A-4AB2-AB6C-D98493617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26BA46-213E-43D9-B526-67A2379B9018}" type="pres">
      <dgm:prSet presAssocID="{597C53B1-AB53-4F88-B36B-17F1244B77A1}" presName="vertOne" presStyleCnt="0"/>
      <dgm:spPr/>
    </dgm:pt>
    <dgm:pt modelId="{D62C92B9-85A2-4665-989A-64878FD13456}" type="pres">
      <dgm:prSet presAssocID="{597C53B1-AB53-4F88-B36B-17F1244B77A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28DDCA-5E17-409A-979D-D0A83B2CCF36}" type="pres">
      <dgm:prSet presAssocID="{597C53B1-AB53-4F88-B36B-17F1244B77A1}" presName="parTransOne" presStyleCnt="0"/>
      <dgm:spPr/>
    </dgm:pt>
    <dgm:pt modelId="{EA26F2E5-CE6A-4BA7-8B8E-B81F79A9E4FE}" type="pres">
      <dgm:prSet presAssocID="{597C53B1-AB53-4F88-B36B-17F1244B77A1}" presName="horzOne" presStyleCnt="0"/>
      <dgm:spPr/>
    </dgm:pt>
    <dgm:pt modelId="{A5861ED1-DCA9-4002-A34A-0D92E8866E41}" type="pres">
      <dgm:prSet presAssocID="{9522D137-8690-4439-949C-E5E3FD77DF88}" presName="vertTwo" presStyleCnt="0"/>
      <dgm:spPr/>
    </dgm:pt>
    <dgm:pt modelId="{1A9492CD-6E00-4ACC-8AD3-56E2D1D3BFCC}" type="pres">
      <dgm:prSet presAssocID="{9522D137-8690-4439-949C-E5E3FD77DF8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0BD8EB-4E85-4021-86FF-634F18077B2F}" type="pres">
      <dgm:prSet presAssocID="{9522D137-8690-4439-949C-E5E3FD77DF88}" presName="parTransTwo" presStyleCnt="0"/>
      <dgm:spPr/>
    </dgm:pt>
    <dgm:pt modelId="{5A089E0E-2369-412A-AD8A-620C6EE342E9}" type="pres">
      <dgm:prSet presAssocID="{9522D137-8690-4439-949C-E5E3FD77DF88}" presName="horzTwo" presStyleCnt="0"/>
      <dgm:spPr/>
    </dgm:pt>
    <dgm:pt modelId="{5AF109DC-E959-4E9A-A367-84424A346B8D}" type="pres">
      <dgm:prSet presAssocID="{8779A18F-C266-43A8-8057-65896DFCD76D}" presName="vertThree" presStyleCnt="0"/>
      <dgm:spPr/>
    </dgm:pt>
    <dgm:pt modelId="{6E4B38ED-08DA-4F4B-B366-89D7FC57939C}" type="pres">
      <dgm:prSet presAssocID="{8779A18F-C266-43A8-8057-65896DFCD76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05E4B-3FD7-450D-A5B5-09369A515E00}" type="pres">
      <dgm:prSet presAssocID="{8779A18F-C266-43A8-8057-65896DFCD76D}" presName="horzThree" presStyleCnt="0"/>
      <dgm:spPr/>
    </dgm:pt>
    <dgm:pt modelId="{A6208263-C054-4487-A08D-1352284BD6AF}" type="pres">
      <dgm:prSet presAssocID="{DE0764C0-387E-466F-8FB9-DDD5C5281FAA}" presName="sibSpaceTwo" presStyleCnt="0"/>
      <dgm:spPr/>
    </dgm:pt>
    <dgm:pt modelId="{8A91D26C-C2E5-479D-A904-0B1F72AB40E9}" type="pres">
      <dgm:prSet presAssocID="{586E67D1-AC4B-4AC1-B3B1-761E764EDF6C}" presName="vertTwo" presStyleCnt="0"/>
      <dgm:spPr/>
    </dgm:pt>
    <dgm:pt modelId="{973397D3-4283-49CE-B4B9-812C33562102}" type="pres">
      <dgm:prSet presAssocID="{586E67D1-AC4B-4AC1-B3B1-761E764EDF6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0D5D71-2C33-4C4F-B699-48C257FE9021}" type="pres">
      <dgm:prSet presAssocID="{586E67D1-AC4B-4AC1-B3B1-761E764EDF6C}" presName="parTransTwo" presStyleCnt="0"/>
      <dgm:spPr/>
    </dgm:pt>
    <dgm:pt modelId="{C437BBFC-76A9-47FA-B0FD-224670CCE7F8}" type="pres">
      <dgm:prSet presAssocID="{586E67D1-AC4B-4AC1-B3B1-761E764EDF6C}" presName="horzTwo" presStyleCnt="0"/>
      <dgm:spPr/>
    </dgm:pt>
    <dgm:pt modelId="{2B1C50DD-FC44-4D74-9FF7-9A3FFEF24408}" type="pres">
      <dgm:prSet presAssocID="{106063FE-F8EE-4559-A192-EE13218422B9}" presName="vertThree" presStyleCnt="0"/>
      <dgm:spPr/>
    </dgm:pt>
    <dgm:pt modelId="{4351A67C-177E-4956-AC99-5F0AB908610F}" type="pres">
      <dgm:prSet presAssocID="{106063FE-F8EE-4559-A192-EE13218422B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299C4-9742-42E8-B40E-FE582880D232}" type="pres">
      <dgm:prSet presAssocID="{106063FE-F8EE-4559-A192-EE13218422B9}" presName="horzThree" presStyleCnt="0"/>
      <dgm:spPr/>
    </dgm:pt>
  </dgm:ptLst>
  <dgm:cxnLst>
    <dgm:cxn modelId="{D7463B16-CC41-4C30-91BE-F2E8EB80E0D5}" type="presOf" srcId="{8779A18F-C266-43A8-8057-65896DFCD76D}" destId="{6E4B38ED-08DA-4F4B-B366-89D7FC57939C}" srcOrd="0" destOrd="0" presId="urn:microsoft.com/office/officeart/2005/8/layout/hierarchy4"/>
    <dgm:cxn modelId="{4E30ED3E-75EA-415C-8593-E2BD9B72EE75}" srcId="{B9282464-0A3A-4AB2-AB6C-D98493617523}" destId="{597C53B1-AB53-4F88-B36B-17F1244B77A1}" srcOrd="0" destOrd="0" parTransId="{DBCB9CE0-89CA-4A95-8802-8EF903131196}" sibTransId="{608D0036-E4A6-4DB3-91C1-C76C7EFBEE82}"/>
    <dgm:cxn modelId="{0D5E9B91-F4C9-459E-BBDC-5C37B06C89F3}" type="presOf" srcId="{597C53B1-AB53-4F88-B36B-17F1244B77A1}" destId="{D62C92B9-85A2-4665-989A-64878FD13456}" srcOrd="0" destOrd="0" presId="urn:microsoft.com/office/officeart/2005/8/layout/hierarchy4"/>
    <dgm:cxn modelId="{69512F1F-74B3-49B7-9A62-C6495B5DA88A}" type="presOf" srcId="{B9282464-0A3A-4AB2-AB6C-D98493617523}" destId="{5D190F74-B62E-44AC-838C-0DF3F03B98BE}" srcOrd="0" destOrd="0" presId="urn:microsoft.com/office/officeart/2005/8/layout/hierarchy4"/>
    <dgm:cxn modelId="{DA2F1D5B-4414-407F-BA34-FAC543CBDD94}" type="presOf" srcId="{9522D137-8690-4439-949C-E5E3FD77DF88}" destId="{1A9492CD-6E00-4ACC-8AD3-56E2D1D3BFCC}" srcOrd="0" destOrd="0" presId="urn:microsoft.com/office/officeart/2005/8/layout/hierarchy4"/>
    <dgm:cxn modelId="{8930775D-5DD1-49DB-9447-35CA4779601C}" srcId="{597C53B1-AB53-4F88-B36B-17F1244B77A1}" destId="{586E67D1-AC4B-4AC1-B3B1-761E764EDF6C}" srcOrd="1" destOrd="0" parTransId="{219E5F2C-628B-41D9-82A1-2E8B32C1FF56}" sibTransId="{279793D9-44F5-4953-820C-47AD4C43669F}"/>
    <dgm:cxn modelId="{6F12EB6E-2D93-4C58-9162-8E4D0A12CB7A}" srcId="{9522D137-8690-4439-949C-E5E3FD77DF88}" destId="{8779A18F-C266-43A8-8057-65896DFCD76D}" srcOrd="0" destOrd="0" parTransId="{4D443319-4773-4B19-94C1-22F23713BB68}" sibTransId="{8B973018-3FB2-4626-950F-B6D402E22C62}"/>
    <dgm:cxn modelId="{6FD13FFE-4F6E-42C2-963D-CC644A700DD8}" type="presOf" srcId="{586E67D1-AC4B-4AC1-B3B1-761E764EDF6C}" destId="{973397D3-4283-49CE-B4B9-812C33562102}" srcOrd="0" destOrd="0" presId="urn:microsoft.com/office/officeart/2005/8/layout/hierarchy4"/>
    <dgm:cxn modelId="{93A27ACE-13A4-4447-B678-3A0D3D978691}" srcId="{586E67D1-AC4B-4AC1-B3B1-761E764EDF6C}" destId="{106063FE-F8EE-4559-A192-EE13218422B9}" srcOrd="0" destOrd="0" parTransId="{2F234A40-3CC4-4067-BDC7-1794831CDF10}" sibTransId="{DCE0F7DE-A8C4-45A7-BFBC-FADA656A7BC1}"/>
    <dgm:cxn modelId="{FE0BB08C-8712-454E-8780-470A119572C0}" srcId="{597C53B1-AB53-4F88-B36B-17F1244B77A1}" destId="{9522D137-8690-4439-949C-E5E3FD77DF88}" srcOrd="0" destOrd="0" parTransId="{59DD4A5A-38BF-45AE-8B84-E5B0833B518B}" sibTransId="{DE0764C0-387E-466F-8FB9-DDD5C5281FAA}"/>
    <dgm:cxn modelId="{0311FA99-B5B8-4729-9770-753C906F8CEF}" type="presOf" srcId="{106063FE-F8EE-4559-A192-EE13218422B9}" destId="{4351A67C-177E-4956-AC99-5F0AB908610F}" srcOrd="0" destOrd="0" presId="urn:microsoft.com/office/officeart/2005/8/layout/hierarchy4"/>
    <dgm:cxn modelId="{B7A685DC-6C40-4D57-A3E0-BEC4F8E88BEB}" type="presParOf" srcId="{5D190F74-B62E-44AC-838C-0DF3F03B98BE}" destId="{D326BA46-213E-43D9-B526-67A2379B9018}" srcOrd="0" destOrd="0" presId="urn:microsoft.com/office/officeart/2005/8/layout/hierarchy4"/>
    <dgm:cxn modelId="{EFD808D7-C110-4870-AF24-88561C4B419C}" type="presParOf" srcId="{D326BA46-213E-43D9-B526-67A2379B9018}" destId="{D62C92B9-85A2-4665-989A-64878FD13456}" srcOrd="0" destOrd="0" presId="urn:microsoft.com/office/officeart/2005/8/layout/hierarchy4"/>
    <dgm:cxn modelId="{C8D4148D-BD9D-4E2A-A5E3-84F2F8CAE13F}" type="presParOf" srcId="{D326BA46-213E-43D9-B526-67A2379B9018}" destId="{FB28DDCA-5E17-409A-979D-D0A83B2CCF36}" srcOrd="1" destOrd="0" presId="urn:microsoft.com/office/officeart/2005/8/layout/hierarchy4"/>
    <dgm:cxn modelId="{E3F63637-ABA1-4193-9023-E6782A63CA02}" type="presParOf" srcId="{D326BA46-213E-43D9-B526-67A2379B9018}" destId="{EA26F2E5-CE6A-4BA7-8B8E-B81F79A9E4FE}" srcOrd="2" destOrd="0" presId="urn:microsoft.com/office/officeart/2005/8/layout/hierarchy4"/>
    <dgm:cxn modelId="{456C89B1-9375-4605-BE63-067731F10CEC}" type="presParOf" srcId="{EA26F2E5-CE6A-4BA7-8B8E-B81F79A9E4FE}" destId="{A5861ED1-DCA9-4002-A34A-0D92E8866E41}" srcOrd="0" destOrd="0" presId="urn:microsoft.com/office/officeart/2005/8/layout/hierarchy4"/>
    <dgm:cxn modelId="{87A55983-AACD-4425-B4B7-C7F021181555}" type="presParOf" srcId="{A5861ED1-DCA9-4002-A34A-0D92E8866E41}" destId="{1A9492CD-6E00-4ACC-8AD3-56E2D1D3BFCC}" srcOrd="0" destOrd="0" presId="urn:microsoft.com/office/officeart/2005/8/layout/hierarchy4"/>
    <dgm:cxn modelId="{9D791BF0-0C7A-4D54-8FF0-494653041B6E}" type="presParOf" srcId="{A5861ED1-DCA9-4002-A34A-0D92E8866E41}" destId="{CA0BD8EB-4E85-4021-86FF-634F18077B2F}" srcOrd="1" destOrd="0" presId="urn:microsoft.com/office/officeart/2005/8/layout/hierarchy4"/>
    <dgm:cxn modelId="{0D4FDD88-675B-4823-A6DB-A8A2737DEF82}" type="presParOf" srcId="{A5861ED1-DCA9-4002-A34A-0D92E8866E41}" destId="{5A089E0E-2369-412A-AD8A-620C6EE342E9}" srcOrd="2" destOrd="0" presId="urn:microsoft.com/office/officeart/2005/8/layout/hierarchy4"/>
    <dgm:cxn modelId="{83C9E8AD-0D92-4540-82CA-8CDC6336D413}" type="presParOf" srcId="{5A089E0E-2369-412A-AD8A-620C6EE342E9}" destId="{5AF109DC-E959-4E9A-A367-84424A346B8D}" srcOrd="0" destOrd="0" presId="urn:microsoft.com/office/officeart/2005/8/layout/hierarchy4"/>
    <dgm:cxn modelId="{BEA0A2F3-218B-4ED0-ABCE-CE96D8CE8B93}" type="presParOf" srcId="{5AF109DC-E959-4E9A-A367-84424A346B8D}" destId="{6E4B38ED-08DA-4F4B-B366-89D7FC57939C}" srcOrd="0" destOrd="0" presId="urn:microsoft.com/office/officeart/2005/8/layout/hierarchy4"/>
    <dgm:cxn modelId="{C4269724-FDB6-4615-B319-FA6D67464648}" type="presParOf" srcId="{5AF109DC-E959-4E9A-A367-84424A346B8D}" destId="{1DA05E4B-3FD7-450D-A5B5-09369A515E00}" srcOrd="1" destOrd="0" presId="urn:microsoft.com/office/officeart/2005/8/layout/hierarchy4"/>
    <dgm:cxn modelId="{29372896-05F7-4391-B5A9-F2BC40380981}" type="presParOf" srcId="{EA26F2E5-CE6A-4BA7-8B8E-B81F79A9E4FE}" destId="{A6208263-C054-4487-A08D-1352284BD6AF}" srcOrd="1" destOrd="0" presId="urn:microsoft.com/office/officeart/2005/8/layout/hierarchy4"/>
    <dgm:cxn modelId="{2A052AD5-06E3-4C74-92B9-EF9C52CD30C1}" type="presParOf" srcId="{EA26F2E5-CE6A-4BA7-8B8E-B81F79A9E4FE}" destId="{8A91D26C-C2E5-479D-A904-0B1F72AB40E9}" srcOrd="2" destOrd="0" presId="urn:microsoft.com/office/officeart/2005/8/layout/hierarchy4"/>
    <dgm:cxn modelId="{9FFE6013-4AA1-49C5-933D-897EFB5C3BD8}" type="presParOf" srcId="{8A91D26C-C2E5-479D-A904-0B1F72AB40E9}" destId="{973397D3-4283-49CE-B4B9-812C33562102}" srcOrd="0" destOrd="0" presId="urn:microsoft.com/office/officeart/2005/8/layout/hierarchy4"/>
    <dgm:cxn modelId="{BA27D754-045A-46A9-A193-2F978A3E8376}" type="presParOf" srcId="{8A91D26C-C2E5-479D-A904-0B1F72AB40E9}" destId="{C30D5D71-2C33-4C4F-B699-48C257FE9021}" srcOrd="1" destOrd="0" presId="urn:microsoft.com/office/officeart/2005/8/layout/hierarchy4"/>
    <dgm:cxn modelId="{EBC921A5-A427-4C2C-8722-8DDA45CA3214}" type="presParOf" srcId="{8A91D26C-C2E5-479D-A904-0B1F72AB40E9}" destId="{C437BBFC-76A9-47FA-B0FD-224670CCE7F8}" srcOrd="2" destOrd="0" presId="urn:microsoft.com/office/officeart/2005/8/layout/hierarchy4"/>
    <dgm:cxn modelId="{03101159-3036-4F66-9B54-B06DFF701836}" type="presParOf" srcId="{C437BBFC-76A9-47FA-B0FD-224670CCE7F8}" destId="{2B1C50DD-FC44-4D74-9FF7-9A3FFEF24408}" srcOrd="0" destOrd="0" presId="urn:microsoft.com/office/officeart/2005/8/layout/hierarchy4"/>
    <dgm:cxn modelId="{7081E248-3570-49C1-B15E-E947F8E0D1B8}" type="presParOf" srcId="{2B1C50DD-FC44-4D74-9FF7-9A3FFEF24408}" destId="{4351A67C-177E-4956-AC99-5F0AB908610F}" srcOrd="0" destOrd="0" presId="urn:microsoft.com/office/officeart/2005/8/layout/hierarchy4"/>
    <dgm:cxn modelId="{70A70F51-C448-4B3A-8474-0EC21F461F7E}" type="presParOf" srcId="{2B1C50DD-FC44-4D74-9FF7-9A3FFEF24408}" destId="{527299C4-9742-42E8-B40E-FE582880D2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1E99AD-588E-42E2-BFA4-A8612978667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456EB-82E8-4D07-BC7B-BD9CC121120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сбалансированности и устойчивости бюджетной системы как базового принципа бюджетной политики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C369E-2197-4F2C-9BDE-5686040ECC8B}" type="parTrans" cxnId="{C49FC640-DD2C-4BA1-8BC9-31020BA0726A}">
      <dgm:prSet/>
      <dgm:spPr/>
      <dgm:t>
        <a:bodyPr/>
        <a:lstStyle/>
        <a:p>
          <a:endParaRPr lang="ru-RU"/>
        </a:p>
      </dgm:t>
    </dgm:pt>
    <dgm:pt modelId="{156A1B14-C1F5-4FAB-B9CA-96E5E6C59013}" type="sibTrans" cxnId="{C49FC640-DD2C-4BA1-8BC9-31020BA0726A}">
      <dgm:prSet/>
      <dgm:spPr/>
      <dgm:t>
        <a:bodyPr/>
        <a:lstStyle/>
        <a:p>
          <a:endParaRPr lang="ru-RU"/>
        </a:p>
      </dgm:t>
    </dgm:pt>
    <dgm:pt modelId="{F94F3EBC-D75C-4413-B8F9-DE9CCF11967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Принятие новых расходных обязательств при  наличии экономически обоснованных расчетов источников их финансирования</a:t>
          </a:r>
          <a:endParaRPr lang="ru-RU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96590-1905-474F-ABCB-90420B0822E5}" type="parTrans" cxnId="{782475BF-D819-4850-A60F-8CFA21FB4F72}">
      <dgm:prSet/>
      <dgm:spPr/>
      <dgm:t>
        <a:bodyPr/>
        <a:lstStyle/>
        <a:p>
          <a:endParaRPr lang="ru-RU"/>
        </a:p>
      </dgm:t>
    </dgm:pt>
    <dgm:pt modelId="{A28AE943-480B-4351-83BC-2D43CA128191}" type="sibTrans" cxnId="{782475BF-D819-4850-A60F-8CFA21FB4F72}">
      <dgm:prSet/>
      <dgm:spPr/>
      <dgm:t>
        <a:bodyPr/>
        <a:lstStyle/>
        <a:p>
          <a:endParaRPr lang="ru-RU"/>
        </a:p>
      </dgm:t>
    </dgm:pt>
    <dgm:pt modelId="{91E65C7A-E6F0-4BC2-A8CC-019F9641527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муниципальных программ  как основного показателя социально-экономического развития муниципального образования</a:t>
          </a:r>
          <a:endParaRPr lang="ru-RU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AC14D-EFE9-4068-851F-E697ED4770F7}" type="parTrans" cxnId="{CC10B4B0-A022-45EE-8827-85AFBECB338D}">
      <dgm:prSet/>
      <dgm:spPr/>
      <dgm:t>
        <a:bodyPr/>
        <a:lstStyle/>
        <a:p>
          <a:endParaRPr lang="ru-RU"/>
        </a:p>
      </dgm:t>
    </dgm:pt>
    <dgm:pt modelId="{603F2ECB-A9C6-4571-BFFA-FB01A02E92D3}" type="sibTrans" cxnId="{CC10B4B0-A022-45EE-8827-85AFBECB338D}">
      <dgm:prSet/>
      <dgm:spPr/>
      <dgm:t>
        <a:bodyPr/>
        <a:lstStyle/>
        <a:p>
          <a:endParaRPr lang="ru-RU"/>
        </a:p>
      </dgm:t>
    </dgm:pt>
    <dgm:pt modelId="{1F4F0F5F-DA3D-42EA-80DC-49F53D93F500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программных методов управления муниципальными финансами, 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1E8B3-DBD3-4960-BE01-2DA1A9518010}" type="parTrans" cxnId="{2C5FDA6C-E4A3-4387-9F4C-7B494779FB04}">
      <dgm:prSet/>
      <dgm:spPr/>
      <dgm:t>
        <a:bodyPr/>
        <a:lstStyle/>
        <a:p>
          <a:endParaRPr lang="ru-RU"/>
        </a:p>
      </dgm:t>
    </dgm:pt>
    <dgm:pt modelId="{920A4460-DB17-457C-B962-C1510F177C1A}" type="sibTrans" cxnId="{2C5FDA6C-E4A3-4387-9F4C-7B494779FB04}">
      <dgm:prSet/>
      <dgm:spPr/>
      <dgm:t>
        <a:bodyPr/>
        <a:lstStyle/>
        <a:p>
          <a:endParaRPr lang="ru-RU"/>
        </a:p>
      </dgm:t>
    </dgm:pt>
    <dgm:pt modelId="{63DFB617-A80E-4D21-8DDC-748F95F11B59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механизмов предварительного, текущего и последующего контроля за целевым и эффективным использованием  бюджетных средств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742D2-AA58-4D2E-8F4A-BA7025D673F8}" type="parTrans" cxnId="{5C77B141-87DA-4422-8CC8-434BF29777FC}">
      <dgm:prSet/>
      <dgm:spPr/>
      <dgm:t>
        <a:bodyPr/>
        <a:lstStyle/>
        <a:p>
          <a:endParaRPr lang="ru-RU"/>
        </a:p>
      </dgm:t>
    </dgm:pt>
    <dgm:pt modelId="{C5CD5E45-84D7-42AC-A5CC-ACB10D35F6E6}" type="sibTrans" cxnId="{5C77B141-87DA-4422-8CC8-434BF29777FC}">
      <dgm:prSet/>
      <dgm:spPr/>
      <dgm:t>
        <a:bodyPr/>
        <a:lstStyle/>
        <a:p>
          <a:endParaRPr lang="ru-RU"/>
        </a:p>
      </dgm:t>
    </dgm:pt>
    <dgm:pt modelId="{ECAF43EF-053D-4A3B-9510-D58A0F97CC41}" type="pres">
      <dgm:prSet presAssocID="{7E1E99AD-588E-42E2-BFA4-A8612978667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9C3E696-3C3B-4A8B-B85F-0A936A20E2F5}" type="pres">
      <dgm:prSet presAssocID="{7E1E99AD-588E-42E2-BFA4-A86129786671}" presName="pyramid" presStyleLbl="node1" presStyleIdx="0" presStyleCnt="1" custLinFactNeighborX="-16051" custLinFactNeighborY="1883"/>
      <dgm:spPr/>
    </dgm:pt>
    <dgm:pt modelId="{CE6A6B8E-6D7D-4587-B0F0-7E301CBF0AC4}" type="pres">
      <dgm:prSet presAssocID="{7E1E99AD-588E-42E2-BFA4-A86129786671}" presName="theList" presStyleCnt="0"/>
      <dgm:spPr/>
    </dgm:pt>
    <dgm:pt modelId="{F3EAE733-1CF7-48D6-83FD-ED601BD503C8}" type="pres">
      <dgm:prSet presAssocID="{95F456EB-82E8-4D07-BC7B-BD9CC121120B}" presName="aNode" presStyleLbl="fgAcc1" presStyleIdx="0" presStyleCnt="5" custScaleX="195898" custScaleY="44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C78B4-97E8-4178-8D4E-19A935F50548}" type="pres">
      <dgm:prSet presAssocID="{95F456EB-82E8-4D07-BC7B-BD9CC121120B}" presName="aSpace" presStyleCnt="0"/>
      <dgm:spPr/>
    </dgm:pt>
    <dgm:pt modelId="{DAF86DAB-7CD3-4BC9-8A0C-BBE87582B9D8}" type="pres">
      <dgm:prSet presAssocID="{F94F3EBC-D75C-4413-B8F9-DE9CCF11967E}" presName="aNode" presStyleLbl="fgAcc1" presStyleIdx="1" presStyleCnt="5" custScaleX="198039" custScaleY="57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1E636-B58F-4D71-A530-548536FC8B76}" type="pres">
      <dgm:prSet presAssocID="{F94F3EBC-D75C-4413-B8F9-DE9CCF11967E}" presName="aSpace" presStyleCnt="0"/>
      <dgm:spPr/>
    </dgm:pt>
    <dgm:pt modelId="{30A5ADDA-2DC0-402B-B660-9D5AB610F0C0}" type="pres">
      <dgm:prSet presAssocID="{91E65C7A-E6F0-4BC2-A8CC-019F9641527B}" presName="aNode" presStyleLbl="fgAcc1" presStyleIdx="2" presStyleCnt="5" custScaleX="196968" custScaleY="87036" custLinFactNeighborX="0" custLinFactNeighborY="3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EC742-B861-4B2F-BE84-6729B9F3EAE8}" type="pres">
      <dgm:prSet presAssocID="{91E65C7A-E6F0-4BC2-A8CC-019F9641527B}" presName="aSpace" presStyleCnt="0"/>
      <dgm:spPr/>
    </dgm:pt>
    <dgm:pt modelId="{06D23EE5-40F9-459F-8909-3D4AF5485320}" type="pres">
      <dgm:prSet presAssocID="{1F4F0F5F-DA3D-42EA-80DC-49F53D93F500}" presName="aNode" presStyleLbl="fgAcc1" presStyleIdx="3" presStyleCnt="5" custScaleX="196945" custScaleY="160871" custLinFactY="10490" custLinFactNeighborX="-27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47F0-DA96-42B6-BC46-CB18760E2398}" type="pres">
      <dgm:prSet presAssocID="{1F4F0F5F-DA3D-42EA-80DC-49F53D93F500}" presName="aSpace" presStyleCnt="0"/>
      <dgm:spPr/>
    </dgm:pt>
    <dgm:pt modelId="{CFA6A1FB-7FEB-4E70-8DC1-AB03EE7EBA27}" type="pres">
      <dgm:prSet presAssocID="{63DFB617-A80E-4D21-8DDC-748F95F11B59}" presName="aNode" presStyleLbl="fgAcc1" presStyleIdx="4" presStyleCnt="5" custScaleX="195898" custScaleY="84038" custLinFactY="27424" custLinFactNeighborX="-5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CC701-276B-4518-B491-7BB883532995}" type="pres">
      <dgm:prSet presAssocID="{63DFB617-A80E-4D21-8DDC-748F95F11B59}" presName="aSpace" presStyleCnt="0"/>
      <dgm:spPr/>
    </dgm:pt>
  </dgm:ptLst>
  <dgm:cxnLst>
    <dgm:cxn modelId="{2C5FDA6C-E4A3-4387-9F4C-7B494779FB04}" srcId="{7E1E99AD-588E-42E2-BFA4-A86129786671}" destId="{1F4F0F5F-DA3D-42EA-80DC-49F53D93F500}" srcOrd="3" destOrd="0" parTransId="{2591E8B3-DBD3-4960-BE01-2DA1A9518010}" sibTransId="{920A4460-DB17-457C-B962-C1510F177C1A}"/>
    <dgm:cxn modelId="{782475BF-D819-4850-A60F-8CFA21FB4F72}" srcId="{7E1E99AD-588E-42E2-BFA4-A86129786671}" destId="{F94F3EBC-D75C-4413-B8F9-DE9CCF11967E}" srcOrd="1" destOrd="0" parTransId="{F1796590-1905-474F-ABCB-90420B0822E5}" sibTransId="{A28AE943-480B-4351-83BC-2D43CA128191}"/>
    <dgm:cxn modelId="{F96C2E63-658B-48F7-B949-2D0955A6C21C}" type="presOf" srcId="{91E65C7A-E6F0-4BC2-A8CC-019F9641527B}" destId="{30A5ADDA-2DC0-402B-B660-9D5AB610F0C0}" srcOrd="0" destOrd="0" presId="urn:microsoft.com/office/officeart/2005/8/layout/pyramid2"/>
    <dgm:cxn modelId="{CC10B4B0-A022-45EE-8827-85AFBECB338D}" srcId="{7E1E99AD-588E-42E2-BFA4-A86129786671}" destId="{91E65C7A-E6F0-4BC2-A8CC-019F9641527B}" srcOrd="2" destOrd="0" parTransId="{8ACAC14D-EFE9-4068-851F-E697ED4770F7}" sibTransId="{603F2ECB-A9C6-4571-BFFA-FB01A02E92D3}"/>
    <dgm:cxn modelId="{A6EF37C3-02BA-4A33-B9AA-D8BFD7CA1D73}" type="presOf" srcId="{1F4F0F5F-DA3D-42EA-80DC-49F53D93F500}" destId="{06D23EE5-40F9-459F-8909-3D4AF5485320}" srcOrd="0" destOrd="0" presId="urn:microsoft.com/office/officeart/2005/8/layout/pyramid2"/>
    <dgm:cxn modelId="{6212A037-B3DA-4E51-A615-2E24C7D7846E}" type="presOf" srcId="{63DFB617-A80E-4D21-8DDC-748F95F11B59}" destId="{CFA6A1FB-7FEB-4E70-8DC1-AB03EE7EBA27}" srcOrd="0" destOrd="0" presId="urn:microsoft.com/office/officeart/2005/8/layout/pyramid2"/>
    <dgm:cxn modelId="{071C787D-06B6-405F-A045-EB1AD15F5BD9}" type="presOf" srcId="{95F456EB-82E8-4D07-BC7B-BD9CC121120B}" destId="{F3EAE733-1CF7-48D6-83FD-ED601BD503C8}" srcOrd="0" destOrd="0" presId="urn:microsoft.com/office/officeart/2005/8/layout/pyramid2"/>
    <dgm:cxn modelId="{5C77B141-87DA-4422-8CC8-434BF29777FC}" srcId="{7E1E99AD-588E-42E2-BFA4-A86129786671}" destId="{63DFB617-A80E-4D21-8DDC-748F95F11B59}" srcOrd="4" destOrd="0" parTransId="{146742D2-AA58-4D2E-8F4A-BA7025D673F8}" sibTransId="{C5CD5E45-84D7-42AC-A5CC-ACB10D35F6E6}"/>
    <dgm:cxn modelId="{C49FC640-DD2C-4BA1-8BC9-31020BA0726A}" srcId="{7E1E99AD-588E-42E2-BFA4-A86129786671}" destId="{95F456EB-82E8-4D07-BC7B-BD9CC121120B}" srcOrd="0" destOrd="0" parTransId="{B64C369E-2197-4F2C-9BDE-5686040ECC8B}" sibTransId="{156A1B14-C1F5-4FAB-B9CA-96E5E6C59013}"/>
    <dgm:cxn modelId="{D37BE9F3-137D-43C7-A5D7-5889F6CCE800}" type="presOf" srcId="{F94F3EBC-D75C-4413-B8F9-DE9CCF11967E}" destId="{DAF86DAB-7CD3-4BC9-8A0C-BBE87582B9D8}" srcOrd="0" destOrd="0" presId="urn:microsoft.com/office/officeart/2005/8/layout/pyramid2"/>
    <dgm:cxn modelId="{D6AE9A8F-1518-47F0-A114-C5DEB6A747A5}" type="presOf" srcId="{7E1E99AD-588E-42E2-BFA4-A86129786671}" destId="{ECAF43EF-053D-4A3B-9510-D58A0F97CC41}" srcOrd="0" destOrd="0" presId="urn:microsoft.com/office/officeart/2005/8/layout/pyramid2"/>
    <dgm:cxn modelId="{2B56A12F-7DB3-40C7-8B52-8519E216BD2B}" type="presParOf" srcId="{ECAF43EF-053D-4A3B-9510-D58A0F97CC41}" destId="{49C3E696-3C3B-4A8B-B85F-0A936A20E2F5}" srcOrd="0" destOrd="0" presId="urn:microsoft.com/office/officeart/2005/8/layout/pyramid2"/>
    <dgm:cxn modelId="{C7729D37-F9F1-4D14-8338-062797D69F96}" type="presParOf" srcId="{ECAF43EF-053D-4A3B-9510-D58A0F97CC41}" destId="{CE6A6B8E-6D7D-4587-B0F0-7E301CBF0AC4}" srcOrd="1" destOrd="0" presId="urn:microsoft.com/office/officeart/2005/8/layout/pyramid2"/>
    <dgm:cxn modelId="{FBE3E629-AAFB-4156-8AF2-285AEADBEE52}" type="presParOf" srcId="{CE6A6B8E-6D7D-4587-B0F0-7E301CBF0AC4}" destId="{F3EAE733-1CF7-48D6-83FD-ED601BD503C8}" srcOrd="0" destOrd="0" presId="urn:microsoft.com/office/officeart/2005/8/layout/pyramid2"/>
    <dgm:cxn modelId="{850F0C9E-12DD-4A7C-85AB-0838D7BD07A9}" type="presParOf" srcId="{CE6A6B8E-6D7D-4587-B0F0-7E301CBF0AC4}" destId="{E4BC78B4-97E8-4178-8D4E-19A935F50548}" srcOrd="1" destOrd="0" presId="urn:microsoft.com/office/officeart/2005/8/layout/pyramid2"/>
    <dgm:cxn modelId="{864F388E-EE41-4871-A49F-97D420266FAA}" type="presParOf" srcId="{CE6A6B8E-6D7D-4587-B0F0-7E301CBF0AC4}" destId="{DAF86DAB-7CD3-4BC9-8A0C-BBE87582B9D8}" srcOrd="2" destOrd="0" presId="urn:microsoft.com/office/officeart/2005/8/layout/pyramid2"/>
    <dgm:cxn modelId="{71379AFC-9BFC-4AB6-8457-A9AC883B89D4}" type="presParOf" srcId="{CE6A6B8E-6D7D-4587-B0F0-7E301CBF0AC4}" destId="{5591E636-B58F-4D71-A530-548536FC8B76}" srcOrd="3" destOrd="0" presId="urn:microsoft.com/office/officeart/2005/8/layout/pyramid2"/>
    <dgm:cxn modelId="{F5AA8B79-58D9-443F-9204-415E1B6C86B1}" type="presParOf" srcId="{CE6A6B8E-6D7D-4587-B0F0-7E301CBF0AC4}" destId="{30A5ADDA-2DC0-402B-B660-9D5AB610F0C0}" srcOrd="4" destOrd="0" presId="urn:microsoft.com/office/officeart/2005/8/layout/pyramid2"/>
    <dgm:cxn modelId="{F465B60D-E804-474B-A816-7E65A7E13EB9}" type="presParOf" srcId="{CE6A6B8E-6D7D-4587-B0F0-7E301CBF0AC4}" destId="{F54EC742-B861-4B2F-BE84-6729B9F3EAE8}" srcOrd="5" destOrd="0" presId="urn:microsoft.com/office/officeart/2005/8/layout/pyramid2"/>
    <dgm:cxn modelId="{2D53697B-6EFD-460A-8356-1BD1FDD99017}" type="presParOf" srcId="{CE6A6B8E-6D7D-4587-B0F0-7E301CBF0AC4}" destId="{06D23EE5-40F9-459F-8909-3D4AF5485320}" srcOrd="6" destOrd="0" presId="urn:microsoft.com/office/officeart/2005/8/layout/pyramid2"/>
    <dgm:cxn modelId="{C3F90471-E505-449A-8C87-BC4517E58E53}" type="presParOf" srcId="{CE6A6B8E-6D7D-4587-B0F0-7E301CBF0AC4}" destId="{567747F0-DA96-42B6-BC46-CB18760E2398}" srcOrd="7" destOrd="0" presId="urn:microsoft.com/office/officeart/2005/8/layout/pyramid2"/>
    <dgm:cxn modelId="{C049C421-1F9D-4666-8E0D-5FFD74574CE2}" type="presParOf" srcId="{CE6A6B8E-6D7D-4587-B0F0-7E301CBF0AC4}" destId="{CFA6A1FB-7FEB-4E70-8DC1-AB03EE7EBA27}" srcOrd="8" destOrd="0" presId="urn:microsoft.com/office/officeart/2005/8/layout/pyramid2"/>
    <dgm:cxn modelId="{E39E0194-C930-4133-B1BE-BC08052A3834}" type="presParOf" srcId="{CE6A6B8E-6D7D-4587-B0F0-7E301CBF0AC4}" destId="{B4CCC701-276B-4518-B491-7BB88353299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9E3F56-7384-4639-9BD8-589CE95A84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38C5C9-866C-4748-B227-D0A96B76E4F4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Доходы бюджета - безвозмездные и безвозвратные поступления денежных средств в бюджет</a:t>
          </a:r>
          <a:endParaRPr lang="ru-RU" sz="1600" dirty="0">
            <a:latin typeface="Arial Black" panose="020B0A04020102020204" pitchFamily="34" charset="0"/>
          </a:endParaRPr>
        </a:p>
      </dgm:t>
    </dgm:pt>
    <dgm:pt modelId="{467974BD-F29F-45E9-9E64-1C58BA8EC67F}" type="parTrans" cxnId="{F8B191B4-16B4-449B-B66D-FA9E54ADF2F7}">
      <dgm:prSet/>
      <dgm:spPr/>
      <dgm:t>
        <a:bodyPr/>
        <a:lstStyle/>
        <a:p>
          <a:endParaRPr lang="ru-RU"/>
        </a:p>
      </dgm:t>
    </dgm:pt>
    <dgm:pt modelId="{B74E985A-7BEB-47DD-A698-BC8505D2F45C}" type="sibTrans" cxnId="{F8B191B4-16B4-449B-B66D-FA9E54ADF2F7}">
      <dgm:prSet/>
      <dgm:spPr/>
      <dgm:t>
        <a:bodyPr/>
        <a:lstStyle/>
        <a:p>
          <a:endParaRPr lang="ru-RU"/>
        </a:p>
      </dgm:t>
    </dgm:pt>
    <dgm:pt modelId="{2B23C257-ED17-49DF-92A4-04760F772437}">
      <dgm:prSet phldrT="[Текст]" custT="1"/>
      <dgm:spPr/>
      <dgm:t>
        <a:bodyPr/>
        <a:lstStyle/>
        <a:p>
          <a:r>
            <a:rPr lang="ru-RU" sz="1100" dirty="0" smtClean="0">
              <a:latin typeface="Arial Black" panose="020B0A04020102020204" pitchFamily="34" charset="0"/>
            </a:rPr>
            <a:t>НАЛОГОВЫЕ ДОХОДЫ </a:t>
          </a:r>
        </a:p>
        <a:p>
          <a:r>
            <a:rPr lang="ru-RU" sz="1100" dirty="0" smtClean="0">
              <a:latin typeface="Arial Black" panose="020B0A04020102020204" pitchFamily="34" charset="0"/>
            </a:rPr>
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Тюменской области от региональных налогов</a:t>
          </a:r>
          <a:endParaRPr lang="ru-RU" sz="1100" dirty="0">
            <a:latin typeface="Arial Black" panose="020B0A04020102020204" pitchFamily="34" charset="0"/>
          </a:endParaRPr>
        </a:p>
      </dgm:t>
    </dgm:pt>
    <dgm:pt modelId="{586BB53A-9D8C-4BF7-BCED-8F1828C50296}" type="parTrans" cxnId="{22155FF1-4DA3-4E8B-9B5E-9DA01917CF73}">
      <dgm:prSet/>
      <dgm:spPr/>
      <dgm:t>
        <a:bodyPr/>
        <a:lstStyle/>
        <a:p>
          <a:endParaRPr lang="ru-RU"/>
        </a:p>
      </dgm:t>
    </dgm:pt>
    <dgm:pt modelId="{7FFDE840-98C4-4927-9FCE-5B81CD171E45}" type="sibTrans" cxnId="{22155FF1-4DA3-4E8B-9B5E-9DA01917CF73}">
      <dgm:prSet/>
      <dgm:spPr/>
      <dgm:t>
        <a:bodyPr/>
        <a:lstStyle/>
        <a:p>
          <a:endParaRPr lang="ru-RU"/>
        </a:p>
      </dgm:t>
    </dgm:pt>
    <dgm:pt modelId="{C72C6CA0-928A-4130-9139-E68C58CADF4C}">
      <dgm:prSet phldrT="[Текст]" custT="1"/>
      <dgm:spPr/>
      <dgm:t>
        <a:bodyPr/>
        <a:lstStyle/>
        <a:p>
          <a:r>
            <a:rPr lang="ru-RU" sz="1100" dirty="0" smtClean="0">
              <a:latin typeface="Arial Black" panose="020B0A04020102020204" pitchFamily="34" charset="0"/>
            </a:rPr>
            <a:t>НЕНАЛОГОВЫЕ ДОХОДЫ</a:t>
          </a:r>
        </a:p>
        <a:p>
          <a:r>
            <a:rPr lang="ru-RU" sz="1100" dirty="0" smtClean="0">
              <a:latin typeface="Arial Black" panose="020B0A04020102020204" pitchFamily="34" charset="0"/>
            </a:rPr>
            <a:t>Платежи, которые включают в себя возмездные операции от прямого предоставления муниципалитетом  в пользование имущества, а также платежи в виде штрафов или иных санкций за нарушение законодательства</a:t>
          </a:r>
          <a:endParaRPr lang="ru-RU" sz="1100" dirty="0">
            <a:latin typeface="Arial Black" panose="020B0A04020102020204" pitchFamily="34" charset="0"/>
          </a:endParaRPr>
        </a:p>
      </dgm:t>
    </dgm:pt>
    <dgm:pt modelId="{A564AA4C-0D11-4EAC-9B85-5EBEF3225FA8}" type="parTrans" cxnId="{0DE63FA8-789F-4E37-9926-392E3D232E71}">
      <dgm:prSet/>
      <dgm:spPr/>
      <dgm:t>
        <a:bodyPr/>
        <a:lstStyle/>
        <a:p>
          <a:endParaRPr lang="ru-RU"/>
        </a:p>
      </dgm:t>
    </dgm:pt>
    <dgm:pt modelId="{F08F441F-2F02-4BDD-BD1E-01F172AADEDF}" type="sibTrans" cxnId="{0DE63FA8-789F-4E37-9926-392E3D232E71}">
      <dgm:prSet/>
      <dgm:spPr/>
      <dgm:t>
        <a:bodyPr/>
        <a:lstStyle/>
        <a:p>
          <a:endParaRPr lang="ru-RU"/>
        </a:p>
      </dgm:t>
    </dgm:pt>
    <dgm:pt modelId="{F806E6E7-3405-4A54-BFFA-E79AED5CEBBF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  <a:t>БЕЗВОЗМЕЗДНЫЕПОСТУПЛЕНИЯ</a:t>
          </a:r>
        </a:p>
        <a:p>
          <a:r>
            <a:rPr lang="ru-RU" sz="1100" dirty="0" smtClean="0">
              <a:solidFill>
                <a:schemeClr val="bg1"/>
              </a:solidFill>
              <a:latin typeface="Arial Black" panose="020B0A04020102020204" pitchFamily="34" charset="0"/>
            </a:rPr>
            <a:t>Средства, получаемые из других бюджетов и фондов, а также  от физических и юридических лиц, в том числе добровольные пожертвования</a:t>
          </a:r>
          <a:endParaRPr lang="ru-RU" sz="11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B1095DE1-6C96-46C2-87BF-79F4604DAF3B}" type="parTrans" cxnId="{D479CBE5-7324-47B8-AD21-82653FD98DDE}">
      <dgm:prSet/>
      <dgm:spPr/>
      <dgm:t>
        <a:bodyPr/>
        <a:lstStyle/>
        <a:p>
          <a:endParaRPr lang="ru-RU"/>
        </a:p>
      </dgm:t>
    </dgm:pt>
    <dgm:pt modelId="{0BAA4383-E45A-4094-9901-A336619756FE}" type="sibTrans" cxnId="{D479CBE5-7324-47B8-AD21-82653FD98DDE}">
      <dgm:prSet/>
      <dgm:spPr/>
      <dgm:t>
        <a:bodyPr/>
        <a:lstStyle/>
        <a:p>
          <a:endParaRPr lang="ru-RU"/>
        </a:p>
      </dgm:t>
    </dgm:pt>
    <dgm:pt modelId="{DB844E7B-3069-4CD8-B771-4B3CC7D81BCE}" type="pres">
      <dgm:prSet presAssocID="{079E3F56-7384-4639-9BD8-589CE95A84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810542-189E-4315-8FC8-402F9A4DB350}" type="pres">
      <dgm:prSet presAssocID="{3938C5C9-866C-4748-B227-D0A96B76E4F4}" presName="hierRoot1" presStyleCnt="0">
        <dgm:presLayoutVars>
          <dgm:hierBranch val="init"/>
        </dgm:presLayoutVars>
      </dgm:prSet>
      <dgm:spPr/>
    </dgm:pt>
    <dgm:pt modelId="{1DC8A972-BCB1-480F-849E-F68D228683D1}" type="pres">
      <dgm:prSet presAssocID="{3938C5C9-866C-4748-B227-D0A96B76E4F4}" presName="rootComposite1" presStyleCnt="0"/>
      <dgm:spPr/>
    </dgm:pt>
    <dgm:pt modelId="{3BA4F713-1F1B-49B8-AAF7-A265B88A9F80}" type="pres">
      <dgm:prSet presAssocID="{3938C5C9-866C-4748-B227-D0A96B76E4F4}" presName="rootText1" presStyleLbl="node0" presStyleIdx="0" presStyleCnt="1" custScaleX="375349" custScaleY="122336" custLinFactNeighborX="0" custLinFactNeighborY="-90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8AFCD-F061-456F-BB5D-32D05F319495}" type="pres">
      <dgm:prSet presAssocID="{3938C5C9-866C-4748-B227-D0A96B76E4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D66F90-EFE2-4CE7-9F56-BC9BF57E45D2}" type="pres">
      <dgm:prSet presAssocID="{3938C5C9-866C-4748-B227-D0A96B76E4F4}" presName="hierChild2" presStyleCnt="0"/>
      <dgm:spPr/>
    </dgm:pt>
    <dgm:pt modelId="{1ADC1752-FF61-4454-BB1E-6077F8A0275B}" type="pres">
      <dgm:prSet presAssocID="{586BB53A-9D8C-4BF7-BCED-8F1828C5029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9792CEA-75BF-4FC3-8A87-E2E29FCC4700}" type="pres">
      <dgm:prSet presAssocID="{2B23C257-ED17-49DF-92A4-04760F772437}" presName="hierRoot2" presStyleCnt="0">
        <dgm:presLayoutVars>
          <dgm:hierBranch val="init"/>
        </dgm:presLayoutVars>
      </dgm:prSet>
      <dgm:spPr/>
    </dgm:pt>
    <dgm:pt modelId="{EDA3F046-7586-4777-99FB-2181BE1D5445}" type="pres">
      <dgm:prSet presAssocID="{2B23C257-ED17-49DF-92A4-04760F772437}" presName="rootComposite" presStyleCnt="0"/>
      <dgm:spPr/>
    </dgm:pt>
    <dgm:pt modelId="{E87C5627-2499-458E-AB9C-ACF7673BE9DF}" type="pres">
      <dgm:prSet presAssocID="{2B23C257-ED17-49DF-92A4-04760F772437}" presName="rootText" presStyleLbl="node2" presStyleIdx="0" presStyleCnt="3" custScaleX="142855" custScaleY="172113" custLinFactY="-10183" custLinFactNeighborX="34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5400E-A7A6-46A0-B830-BC2C0D85AC81}" type="pres">
      <dgm:prSet presAssocID="{2B23C257-ED17-49DF-92A4-04760F772437}" presName="rootConnector" presStyleLbl="node2" presStyleIdx="0" presStyleCnt="3"/>
      <dgm:spPr/>
      <dgm:t>
        <a:bodyPr/>
        <a:lstStyle/>
        <a:p>
          <a:endParaRPr lang="ru-RU"/>
        </a:p>
      </dgm:t>
    </dgm:pt>
    <dgm:pt modelId="{486B89AC-9400-42F6-A883-64CC77DB7FAA}" type="pres">
      <dgm:prSet presAssocID="{2B23C257-ED17-49DF-92A4-04760F772437}" presName="hierChild4" presStyleCnt="0"/>
      <dgm:spPr/>
    </dgm:pt>
    <dgm:pt modelId="{27C89507-4C03-4030-AEAE-C7F705642C97}" type="pres">
      <dgm:prSet presAssocID="{2B23C257-ED17-49DF-92A4-04760F772437}" presName="hierChild5" presStyleCnt="0"/>
      <dgm:spPr/>
    </dgm:pt>
    <dgm:pt modelId="{0AFC2978-55B3-4DF2-949D-BA8172C33A20}" type="pres">
      <dgm:prSet presAssocID="{A564AA4C-0D11-4EAC-9B85-5EBEF3225FA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26EBE4B-2E47-42CD-81CD-A1911C206634}" type="pres">
      <dgm:prSet presAssocID="{C72C6CA0-928A-4130-9139-E68C58CADF4C}" presName="hierRoot2" presStyleCnt="0">
        <dgm:presLayoutVars>
          <dgm:hierBranch val="init"/>
        </dgm:presLayoutVars>
      </dgm:prSet>
      <dgm:spPr/>
    </dgm:pt>
    <dgm:pt modelId="{84120234-3BDC-4146-8FDC-180177A09068}" type="pres">
      <dgm:prSet presAssocID="{C72C6CA0-928A-4130-9139-E68C58CADF4C}" presName="rootComposite" presStyleCnt="0"/>
      <dgm:spPr/>
    </dgm:pt>
    <dgm:pt modelId="{08DBC7AC-D942-445C-9360-D94D0B891D58}" type="pres">
      <dgm:prSet presAssocID="{C72C6CA0-928A-4130-9139-E68C58CADF4C}" presName="rootText" presStyleLbl="node2" presStyleIdx="1" presStyleCnt="3" custAng="0" custScaleX="140713" custScaleY="164708" custLinFactY="-4198" custLinFactNeighborX="-8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7BE9CF-6D25-4B37-BA37-3E2E2FDBD1E6}" type="pres">
      <dgm:prSet presAssocID="{C72C6CA0-928A-4130-9139-E68C58CADF4C}" presName="rootConnector" presStyleLbl="node2" presStyleIdx="1" presStyleCnt="3"/>
      <dgm:spPr/>
      <dgm:t>
        <a:bodyPr/>
        <a:lstStyle/>
        <a:p>
          <a:endParaRPr lang="ru-RU"/>
        </a:p>
      </dgm:t>
    </dgm:pt>
    <dgm:pt modelId="{DB1B75ED-A496-4758-B5FE-95D4056255DD}" type="pres">
      <dgm:prSet presAssocID="{C72C6CA0-928A-4130-9139-E68C58CADF4C}" presName="hierChild4" presStyleCnt="0"/>
      <dgm:spPr/>
    </dgm:pt>
    <dgm:pt modelId="{A73DD660-CB7F-4D9B-9C15-8EFC8CA9C104}" type="pres">
      <dgm:prSet presAssocID="{C72C6CA0-928A-4130-9139-E68C58CADF4C}" presName="hierChild5" presStyleCnt="0"/>
      <dgm:spPr/>
    </dgm:pt>
    <dgm:pt modelId="{4E27A455-6E2A-472F-8386-13F50C15EC7A}" type="pres">
      <dgm:prSet presAssocID="{B1095DE1-6C96-46C2-87BF-79F4604DAF3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E63473C-2482-4955-97AE-1294C5C5D492}" type="pres">
      <dgm:prSet presAssocID="{F806E6E7-3405-4A54-BFFA-E79AED5CEBBF}" presName="hierRoot2" presStyleCnt="0">
        <dgm:presLayoutVars>
          <dgm:hierBranch val="init"/>
        </dgm:presLayoutVars>
      </dgm:prSet>
      <dgm:spPr/>
    </dgm:pt>
    <dgm:pt modelId="{1DE1CB25-D53A-4334-8DD4-722C517DF2C9}" type="pres">
      <dgm:prSet presAssocID="{F806E6E7-3405-4A54-BFFA-E79AED5CEBBF}" presName="rootComposite" presStyleCnt="0"/>
      <dgm:spPr/>
    </dgm:pt>
    <dgm:pt modelId="{090A86DB-1328-4600-876E-7F04C5EA3952}" type="pres">
      <dgm:prSet presAssocID="{F806E6E7-3405-4A54-BFFA-E79AED5CEBBF}" presName="rootText" presStyleLbl="node2" presStyleIdx="2" presStyleCnt="3" custScaleX="140167" custScaleY="157684" custLinFactY="-11282" custLinFactNeighborX="-44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61731B-9686-4894-A97A-C071A880E3CD}" type="pres">
      <dgm:prSet presAssocID="{F806E6E7-3405-4A54-BFFA-E79AED5CEBBF}" presName="rootConnector" presStyleLbl="node2" presStyleIdx="2" presStyleCnt="3"/>
      <dgm:spPr/>
      <dgm:t>
        <a:bodyPr/>
        <a:lstStyle/>
        <a:p>
          <a:endParaRPr lang="ru-RU"/>
        </a:p>
      </dgm:t>
    </dgm:pt>
    <dgm:pt modelId="{320C86D1-4CCD-4C6C-BCD1-8494BE478138}" type="pres">
      <dgm:prSet presAssocID="{F806E6E7-3405-4A54-BFFA-E79AED5CEBBF}" presName="hierChild4" presStyleCnt="0"/>
      <dgm:spPr/>
    </dgm:pt>
    <dgm:pt modelId="{B79FA793-75E8-4EB4-A9AB-4F9357D9399B}" type="pres">
      <dgm:prSet presAssocID="{F806E6E7-3405-4A54-BFFA-E79AED5CEBBF}" presName="hierChild5" presStyleCnt="0"/>
      <dgm:spPr/>
    </dgm:pt>
    <dgm:pt modelId="{A359614B-26C3-4602-9384-7FB0E45C057A}" type="pres">
      <dgm:prSet presAssocID="{3938C5C9-866C-4748-B227-D0A96B76E4F4}" presName="hierChild3" presStyleCnt="0"/>
      <dgm:spPr/>
    </dgm:pt>
  </dgm:ptLst>
  <dgm:cxnLst>
    <dgm:cxn modelId="{84F77807-47B1-49F9-BD52-6CF8A5F94AB5}" type="presOf" srcId="{C72C6CA0-928A-4130-9139-E68C58CADF4C}" destId="{08DBC7AC-D942-445C-9360-D94D0B891D58}" srcOrd="0" destOrd="0" presId="urn:microsoft.com/office/officeart/2005/8/layout/orgChart1"/>
    <dgm:cxn modelId="{5DB766FF-F046-4D9D-9A3B-44D54FFF7F6D}" type="presOf" srcId="{3938C5C9-866C-4748-B227-D0A96B76E4F4}" destId="{3BA4F713-1F1B-49B8-AAF7-A265B88A9F80}" srcOrd="0" destOrd="0" presId="urn:microsoft.com/office/officeart/2005/8/layout/orgChart1"/>
    <dgm:cxn modelId="{31F8EBA0-2155-4955-B6CC-923B01391B61}" type="presOf" srcId="{B1095DE1-6C96-46C2-87BF-79F4604DAF3B}" destId="{4E27A455-6E2A-472F-8386-13F50C15EC7A}" srcOrd="0" destOrd="0" presId="urn:microsoft.com/office/officeart/2005/8/layout/orgChart1"/>
    <dgm:cxn modelId="{953C2F29-D724-4CA8-AE50-83AE52172684}" type="presOf" srcId="{A564AA4C-0D11-4EAC-9B85-5EBEF3225FA8}" destId="{0AFC2978-55B3-4DF2-949D-BA8172C33A20}" srcOrd="0" destOrd="0" presId="urn:microsoft.com/office/officeart/2005/8/layout/orgChart1"/>
    <dgm:cxn modelId="{22A0B367-80B4-409E-9358-857B55E7E189}" type="presOf" srcId="{2B23C257-ED17-49DF-92A4-04760F772437}" destId="{E87C5627-2499-458E-AB9C-ACF7673BE9DF}" srcOrd="0" destOrd="0" presId="urn:microsoft.com/office/officeart/2005/8/layout/orgChart1"/>
    <dgm:cxn modelId="{F8B191B4-16B4-449B-B66D-FA9E54ADF2F7}" srcId="{079E3F56-7384-4639-9BD8-589CE95A84B7}" destId="{3938C5C9-866C-4748-B227-D0A96B76E4F4}" srcOrd="0" destOrd="0" parTransId="{467974BD-F29F-45E9-9E64-1C58BA8EC67F}" sibTransId="{B74E985A-7BEB-47DD-A698-BC8505D2F45C}"/>
    <dgm:cxn modelId="{45CC2F46-9ABE-4544-B0BE-2844051889C1}" type="presOf" srcId="{586BB53A-9D8C-4BF7-BCED-8F1828C50296}" destId="{1ADC1752-FF61-4454-BB1E-6077F8A0275B}" srcOrd="0" destOrd="0" presId="urn:microsoft.com/office/officeart/2005/8/layout/orgChart1"/>
    <dgm:cxn modelId="{926C5E78-E9B8-43C2-B5F0-36DAA1949CD4}" type="presOf" srcId="{3938C5C9-866C-4748-B227-D0A96B76E4F4}" destId="{15F8AFCD-F061-456F-BB5D-32D05F319495}" srcOrd="1" destOrd="0" presId="urn:microsoft.com/office/officeart/2005/8/layout/orgChart1"/>
    <dgm:cxn modelId="{D479CBE5-7324-47B8-AD21-82653FD98DDE}" srcId="{3938C5C9-866C-4748-B227-D0A96B76E4F4}" destId="{F806E6E7-3405-4A54-BFFA-E79AED5CEBBF}" srcOrd="2" destOrd="0" parTransId="{B1095DE1-6C96-46C2-87BF-79F4604DAF3B}" sibTransId="{0BAA4383-E45A-4094-9901-A336619756FE}"/>
    <dgm:cxn modelId="{22155FF1-4DA3-4E8B-9B5E-9DA01917CF73}" srcId="{3938C5C9-866C-4748-B227-D0A96B76E4F4}" destId="{2B23C257-ED17-49DF-92A4-04760F772437}" srcOrd="0" destOrd="0" parTransId="{586BB53A-9D8C-4BF7-BCED-8F1828C50296}" sibTransId="{7FFDE840-98C4-4927-9FCE-5B81CD171E45}"/>
    <dgm:cxn modelId="{8DC99461-24AD-49C5-B71F-87700A21605A}" type="presOf" srcId="{F806E6E7-3405-4A54-BFFA-E79AED5CEBBF}" destId="{090A86DB-1328-4600-876E-7F04C5EA3952}" srcOrd="0" destOrd="0" presId="urn:microsoft.com/office/officeart/2005/8/layout/orgChart1"/>
    <dgm:cxn modelId="{BD043A49-24CE-4443-A2C4-3EB4962B2288}" type="presOf" srcId="{2B23C257-ED17-49DF-92A4-04760F772437}" destId="{3715400E-A7A6-46A0-B830-BC2C0D85AC81}" srcOrd="1" destOrd="0" presId="urn:microsoft.com/office/officeart/2005/8/layout/orgChart1"/>
    <dgm:cxn modelId="{EF987F9E-A427-4A11-A608-A5D3BF9FB634}" type="presOf" srcId="{079E3F56-7384-4639-9BD8-589CE95A84B7}" destId="{DB844E7B-3069-4CD8-B771-4B3CC7D81BCE}" srcOrd="0" destOrd="0" presId="urn:microsoft.com/office/officeart/2005/8/layout/orgChart1"/>
    <dgm:cxn modelId="{0DE63FA8-789F-4E37-9926-392E3D232E71}" srcId="{3938C5C9-866C-4748-B227-D0A96B76E4F4}" destId="{C72C6CA0-928A-4130-9139-E68C58CADF4C}" srcOrd="1" destOrd="0" parTransId="{A564AA4C-0D11-4EAC-9B85-5EBEF3225FA8}" sibTransId="{F08F441F-2F02-4BDD-BD1E-01F172AADEDF}"/>
    <dgm:cxn modelId="{4BEA446D-156F-421A-A317-FF4A08665706}" type="presOf" srcId="{F806E6E7-3405-4A54-BFFA-E79AED5CEBBF}" destId="{1461731B-9686-4894-A97A-C071A880E3CD}" srcOrd="1" destOrd="0" presId="urn:microsoft.com/office/officeart/2005/8/layout/orgChart1"/>
    <dgm:cxn modelId="{0CE0E502-8803-47E5-B83F-FFA08B8256BE}" type="presOf" srcId="{C72C6CA0-928A-4130-9139-E68C58CADF4C}" destId="{907BE9CF-6D25-4B37-BA37-3E2E2FDBD1E6}" srcOrd="1" destOrd="0" presId="urn:microsoft.com/office/officeart/2005/8/layout/orgChart1"/>
    <dgm:cxn modelId="{7ED31145-AD95-466C-A342-AFD8E961EF90}" type="presParOf" srcId="{DB844E7B-3069-4CD8-B771-4B3CC7D81BCE}" destId="{06810542-189E-4315-8FC8-402F9A4DB350}" srcOrd="0" destOrd="0" presId="urn:microsoft.com/office/officeart/2005/8/layout/orgChart1"/>
    <dgm:cxn modelId="{94ED9913-34B7-4573-8553-3C228546080A}" type="presParOf" srcId="{06810542-189E-4315-8FC8-402F9A4DB350}" destId="{1DC8A972-BCB1-480F-849E-F68D228683D1}" srcOrd="0" destOrd="0" presId="urn:microsoft.com/office/officeart/2005/8/layout/orgChart1"/>
    <dgm:cxn modelId="{B13486E5-3673-47DB-AA8A-40EF09FF5C9D}" type="presParOf" srcId="{1DC8A972-BCB1-480F-849E-F68D228683D1}" destId="{3BA4F713-1F1B-49B8-AAF7-A265B88A9F80}" srcOrd="0" destOrd="0" presId="urn:microsoft.com/office/officeart/2005/8/layout/orgChart1"/>
    <dgm:cxn modelId="{A3F1A5DD-D2D2-45D1-B8A0-4F9B182C6C5D}" type="presParOf" srcId="{1DC8A972-BCB1-480F-849E-F68D228683D1}" destId="{15F8AFCD-F061-456F-BB5D-32D05F319495}" srcOrd="1" destOrd="0" presId="urn:microsoft.com/office/officeart/2005/8/layout/orgChart1"/>
    <dgm:cxn modelId="{0EFBC301-F147-47F3-A6E1-AF38EEBD4AB1}" type="presParOf" srcId="{06810542-189E-4315-8FC8-402F9A4DB350}" destId="{82D66F90-EFE2-4CE7-9F56-BC9BF57E45D2}" srcOrd="1" destOrd="0" presId="urn:microsoft.com/office/officeart/2005/8/layout/orgChart1"/>
    <dgm:cxn modelId="{D9AC7758-D3F7-4081-9AFE-767CBB18898E}" type="presParOf" srcId="{82D66F90-EFE2-4CE7-9F56-BC9BF57E45D2}" destId="{1ADC1752-FF61-4454-BB1E-6077F8A0275B}" srcOrd="0" destOrd="0" presId="urn:microsoft.com/office/officeart/2005/8/layout/orgChart1"/>
    <dgm:cxn modelId="{CE41BC11-ED6F-408D-9063-C1AD3691A280}" type="presParOf" srcId="{82D66F90-EFE2-4CE7-9F56-BC9BF57E45D2}" destId="{39792CEA-75BF-4FC3-8A87-E2E29FCC4700}" srcOrd="1" destOrd="0" presId="urn:microsoft.com/office/officeart/2005/8/layout/orgChart1"/>
    <dgm:cxn modelId="{AC1B3E6C-0CAE-4DB6-9564-2DF67EC11C23}" type="presParOf" srcId="{39792CEA-75BF-4FC3-8A87-E2E29FCC4700}" destId="{EDA3F046-7586-4777-99FB-2181BE1D5445}" srcOrd="0" destOrd="0" presId="urn:microsoft.com/office/officeart/2005/8/layout/orgChart1"/>
    <dgm:cxn modelId="{2D54B066-6DEE-4531-94EA-B20092D0511E}" type="presParOf" srcId="{EDA3F046-7586-4777-99FB-2181BE1D5445}" destId="{E87C5627-2499-458E-AB9C-ACF7673BE9DF}" srcOrd="0" destOrd="0" presId="urn:microsoft.com/office/officeart/2005/8/layout/orgChart1"/>
    <dgm:cxn modelId="{BCCD4F3F-5934-4D36-8331-69A05169D7A5}" type="presParOf" srcId="{EDA3F046-7586-4777-99FB-2181BE1D5445}" destId="{3715400E-A7A6-46A0-B830-BC2C0D85AC81}" srcOrd="1" destOrd="0" presId="urn:microsoft.com/office/officeart/2005/8/layout/orgChart1"/>
    <dgm:cxn modelId="{C9FEE959-DCE4-46B8-928E-6816B9EAF0AD}" type="presParOf" srcId="{39792CEA-75BF-4FC3-8A87-E2E29FCC4700}" destId="{486B89AC-9400-42F6-A883-64CC77DB7FAA}" srcOrd="1" destOrd="0" presId="urn:microsoft.com/office/officeart/2005/8/layout/orgChart1"/>
    <dgm:cxn modelId="{965ACFF1-B1BE-4E7F-BBE9-A6E009FD9E5B}" type="presParOf" srcId="{39792CEA-75BF-4FC3-8A87-E2E29FCC4700}" destId="{27C89507-4C03-4030-AEAE-C7F705642C97}" srcOrd="2" destOrd="0" presId="urn:microsoft.com/office/officeart/2005/8/layout/orgChart1"/>
    <dgm:cxn modelId="{CF78DFF8-38EB-4619-8E79-109478B4A085}" type="presParOf" srcId="{82D66F90-EFE2-4CE7-9F56-BC9BF57E45D2}" destId="{0AFC2978-55B3-4DF2-949D-BA8172C33A20}" srcOrd="2" destOrd="0" presId="urn:microsoft.com/office/officeart/2005/8/layout/orgChart1"/>
    <dgm:cxn modelId="{CDE0A272-9517-4257-A684-C2F772CC5AB1}" type="presParOf" srcId="{82D66F90-EFE2-4CE7-9F56-BC9BF57E45D2}" destId="{C26EBE4B-2E47-42CD-81CD-A1911C206634}" srcOrd="3" destOrd="0" presId="urn:microsoft.com/office/officeart/2005/8/layout/orgChart1"/>
    <dgm:cxn modelId="{EE1C0DCD-3FDE-4CE5-8D7A-FFDC8AC7E1E9}" type="presParOf" srcId="{C26EBE4B-2E47-42CD-81CD-A1911C206634}" destId="{84120234-3BDC-4146-8FDC-180177A09068}" srcOrd="0" destOrd="0" presId="urn:microsoft.com/office/officeart/2005/8/layout/orgChart1"/>
    <dgm:cxn modelId="{1084D557-724A-4488-8433-AB3F9B118B0B}" type="presParOf" srcId="{84120234-3BDC-4146-8FDC-180177A09068}" destId="{08DBC7AC-D942-445C-9360-D94D0B891D58}" srcOrd="0" destOrd="0" presId="urn:microsoft.com/office/officeart/2005/8/layout/orgChart1"/>
    <dgm:cxn modelId="{7CA21589-EF27-4AF3-B918-6B33990C227B}" type="presParOf" srcId="{84120234-3BDC-4146-8FDC-180177A09068}" destId="{907BE9CF-6D25-4B37-BA37-3E2E2FDBD1E6}" srcOrd="1" destOrd="0" presId="urn:microsoft.com/office/officeart/2005/8/layout/orgChart1"/>
    <dgm:cxn modelId="{1D8E86CB-D37D-436A-953B-AA56C5219D40}" type="presParOf" srcId="{C26EBE4B-2E47-42CD-81CD-A1911C206634}" destId="{DB1B75ED-A496-4758-B5FE-95D4056255DD}" srcOrd="1" destOrd="0" presId="urn:microsoft.com/office/officeart/2005/8/layout/orgChart1"/>
    <dgm:cxn modelId="{A3E9C6B5-A31D-4068-B778-873E02B3945C}" type="presParOf" srcId="{C26EBE4B-2E47-42CD-81CD-A1911C206634}" destId="{A73DD660-CB7F-4D9B-9C15-8EFC8CA9C104}" srcOrd="2" destOrd="0" presId="urn:microsoft.com/office/officeart/2005/8/layout/orgChart1"/>
    <dgm:cxn modelId="{99134BAA-11C4-47F9-A84F-41BF9A048B43}" type="presParOf" srcId="{82D66F90-EFE2-4CE7-9F56-BC9BF57E45D2}" destId="{4E27A455-6E2A-472F-8386-13F50C15EC7A}" srcOrd="4" destOrd="0" presId="urn:microsoft.com/office/officeart/2005/8/layout/orgChart1"/>
    <dgm:cxn modelId="{048F1218-0652-4104-9FDA-42BABB9D827B}" type="presParOf" srcId="{82D66F90-EFE2-4CE7-9F56-BC9BF57E45D2}" destId="{6E63473C-2482-4955-97AE-1294C5C5D492}" srcOrd="5" destOrd="0" presId="urn:microsoft.com/office/officeart/2005/8/layout/orgChart1"/>
    <dgm:cxn modelId="{076AAB3E-B389-4531-ACE5-4583787A293B}" type="presParOf" srcId="{6E63473C-2482-4955-97AE-1294C5C5D492}" destId="{1DE1CB25-D53A-4334-8DD4-722C517DF2C9}" srcOrd="0" destOrd="0" presId="urn:microsoft.com/office/officeart/2005/8/layout/orgChart1"/>
    <dgm:cxn modelId="{A3976B5E-69EF-4C34-BF1A-F4FFEF865E67}" type="presParOf" srcId="{1DE1CB25-D53A-4334-8DD4-722C517DF2C9}" destId="{090A86DB-1328-4600-876E-7F04C5EA3952}" srcOrd="0" destOrd="0" presId="urn:microsoft.com/office/officeart/2005/8/layout/orgChart1"/>
    <dgm:cxn modelId="{FA32A488-FFCF-4A5D-94FF-E17BDD640AC0}" type="presParOf" srcId="{1DE1CB25-D53A-4334-8DD4-722C517DF2C9}" destId="{1461731B-9686-4894-A97A-C071A880E3CD}" srcOrd="1" destOrd="0" presId="urn:microsoft.com/office/officeart/2005/8/layout/orgChart1"/>
    <dgm:cxn modelId="{484FEFED-0E32-418E-9A10-52E156A589FD}" type="presParOf" srcId="{6E63473C-2482-4955-97AE-1294C5C5D492}" destId="{320C86D1-4CCD-4C6C-BCD1-8494BE478138}" srcOrd="1" destOrd="0" presId="urn:microsoft.com/office/officeart/2005/8/layout/orgChart1"/>
    <dgm:cxn modelId="{AEDA80E8-A23C-4AA6-BC82-679B2BBC7620}" type="presParOf" srcId="{6E63473C-2482-4955-97AE-1294C5C5D492}" destId="{B79FA793-75E8-4EB4-A9AB-4F9357D9399B}" srcOrd="2" destOrd="0" presId="urn:microsoft.com/office/officeart/2005/8/layout/orgChart1"/>
    <dgm:cxn modelId="{AC6C3ECC-C28D-41EE-B695-AE46CC46C275}" type="presParOf" srcId="{06810542-189E-4315-8FC8-402F9A4DB350}" destId="{A359614B-26C3-4602-9384-7FB0E45C05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D9624-DC33-4B8C-8644-8AE60CC3ECE7}">
      <dsp:nvSpPr>
        <dsp:cNvPr id="0" name=""/>
        <dsp:cNvSpPr/>
      </dsp:nvSpPr>
      <dsp:spPr>
        <a:xfrm>
          <a:off x="0" y="0"/>
          <a:ext cx="5976664" cy="59766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54E7A-3B25-48F0-8F86-048E26CBD75F}">
      <dsp:nvSpPr>
        <dsp:cNvPr id="0" name=""/>
        <dsp:cNvSpPr/>
      </dsp:nvSpPr>
      <dsp:spPr>
        <a:xfrm>
          <a:off x="1740942" y="460061"/>
          <a:ext cx="6893128" cy="638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1. Бюджетный кодекс Российской Федерации</a:t>
          </a:r>
          <a:endParaRPr lang="ru-RU" sz="2000" b="1" kern="1200" dirty="0"/>
        </a:p>
      </dsp:txBody>
      <dsp:txXfrm>
        <a:off x="1772116" y="491235"/>
        <a:ext cx="6830780" cy="576261"/>
      </dsp:txXfrm>
    </dsp:sp>
    <dsp:sp modelId="{D0BA7630-7104-4EC2-AFE2-255C8A3890B5}">
      <dsp:nvSpPr>
        <dsp:cNvPr id="0" name=""/>
        <dsp:cNvSpPr/>
      </dsp:nvSpPr>
      <dsp:spPr>
        <a:xfrm>
          <a:off x="1812967" y="1323121"/>
          <a:ext cx="6839673" cy="568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2. Налоговый кодекс Российской Федерации</a:t>
          </a:r>
          <a:endParaRPr lang="ru-RU" sz="2000" b="1" kern="1200" dirty="0"/>
        </a:p>
      </dsp:txBody>
      <dsp:txXfrm>
        <a:off x="1840743" y="1350897"/>
        <a:ext cx="6784121" cy="513438"/>
      </dsp:txXfrm>
    </dsp:sp>
    <dsp:sp modelId="{71B75EAD-C591-43F4-8DF4-2DEB2B03EFBD}">
      <dsp:nvSpPr>
        <dsp:cNvPr id="0" name=""/>
        <dsp:cNvSpPr/>
      </dsp:nvSpPr>
      <dsp:spPr>
        <a:xfrm>
          <a:off x="1812967" y="2116564"/>
          <a:ext cx="6841848" cy="1255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  Федеральный закон от 06.10.2003. № 131-ФЗ «Об общих принципах организации местного самоуправления в Российской Федерации»</a:t>
          </a:r>
          <a:endParaRPr lang="ru-RU" sz="2000" b="1" kern="1200" dirty="0"/>
        </a:p>
      </dsp:txBody>
      <dsp:txXfrm>
        <a:off x="1874272" y="2177869"/>
        <a:ext cx="6719238" cy="1133239"/>
      </dsp:txXfrm>
    </dsp:sp>
    <dsp:sp modelId="{E538E7AF-6976-4AB0-8043-60D9C7A91A39}">
      <dsp:nvSpPr>
        <dsp:cNvPr id="0" name=""/>
        <dsp:cNvSpPr/>
      </dsp:nvSpPr>
      <dsp:spPr>
        <a:xfrm>
          <a:off x="1843133" y="3586173"/>
          <a:ext cx="6809488" cy="482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4. Устав муниципального образования </a:t>
          </a:r>
          <a:r>
            <a:rPr lang="ru-RU" sz="2000" b="1" kern="1200" dirty="0" err="1" smtClean="0"/>
            <a:t>п.Боровский</a:t>
          </a:r>
          <a:endParaRPr lang="ru-RU" sz="2000" b="1" kern="1200" dirty="0"/>
        </a:p>
      </dsp:txBody>
      <dsp:txXfrm>
        <a:off x="1866695" y="3609735"/>
        <a:ext cx="6762364" cy="435538"/>
      </dsp:txXfrm>
    </dsp:sp>
    <dsp:sp modelId="{C36EDBAE-6A62-418A-BB49-15A121AF898B}">
      <dsp:nvSpPr>
        <dsp:cNvPr id="0" name=""/>
        <dsp:cNvSpPr/>
      </dsp:nvSpPr>
      <dsp:spPr>
        <a:xfrm>
          <a:off x="1812967" y="4337788"/>
          <a:ext cx="6871995" cy="1199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5. Положение о бюджетном процессе в муниципальном образовании  поселок Боровский, утвержденное решением </a:t>
          </a:r>
          <a:r>
            <a:rPr lang="ru-RU" sz="2000" b="1" kern="1200" dirty="0" err="1" smtClean="0"/>
            <a:t>Боровской</a:t>
          </a:r>
          <a:r>
            <a:rPr lang="ru-RU" sz="2000" b="1" kern="1200" dirty="0" smtClean="0"/>
            <a:t> поселковой Думы от 29.05.2013 № 361</a:t>
          </a:r>
          <a:endParaRPr lang="ru-RU" sz="2000" b="1" kern="1200" dirty="0"/>
        </a:p>
      </dsp:txBody>
      <dsp:txXfrm>
        <a:off x="1871536" y="4396357"/>
        <a:ext cx="6754857" cy="1082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917C5-22DB-4862-8737-40597E645CF3}">
      <dsp:nvSpPr>
        <dsp:cNvPr id="0" name=""/>
        <dsp:cNvSpPr/>
      </dsp:nvSpPr>
      <dsp:spPr>
        <a:xfrm>
          <a:off x="0" y="2838829"/>
          <a:ext cx="2650137" cy="208359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Бюджетном послании Президента Российской Федерации</a:t>
          </a:r>
          <a:endParaRPr lang="ru-RU" sz="1600" kern="1200" dirty="0"/>
        </a:p>
      </dsp:txBody>
      <dsp:txXfrm rot="16200000">
        <a:off x="-589261" y="3428091"/>
        <a:ext cx="1708550" cy="530027"/>
      </dsp:txXfrm>
    </dsp:sp>
    <dsp:sp modelId="{D7781977-F56F-4E39-AF73-7AD8473EFAC0}">
      <dsp:nvSpPr>
        <dsp:cNvPr id="0" name=""/>
        <dsp:cNvSpPr/>
      </dsp:nvSpPr>
      <dsp:spPr>
        <a:xfrm>
          <a:off x="523318" y="2838829"/>
          <a:ext cx="1974352" cy="20835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523318" y="2838829"/>
        <a:ext cx="1974352" cy="2083597"/>
      </dsp:txXfrm>
    </dsp:sp>
    <dsp:sp modelId="{BEAEE7FC-6617-44BF-A6B2-286E37BB3DD0}">
      <dsp:nvSpPr>
        <dsp:cNvPr id="0" name=""/>
        <dsp:cNvSpPr/>
      </dsp:nvSpPr>
      <dsp:spPr>
        <a:xfrm>
          <a:off x="2722337" y="2838829"/>
          <a:ext cx="2557603" cy="207374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Прогнозе социально-экономического развития поселка Боровский</a:t>
          </a:r>
          <a:endParaRPr lang="ru-RU" sz="1600" kern="1200" dirty="0"/>
        </a:p>
      </dsp:txBody>
      <dsp:txXfrm rot="16200000">
        <a:off x="2127861" y="3433305"/>
        <a:ext cx="1700471" cy="511520"/>
      </dsp:txXfrm>
    </dsp:sp>
    <dsp:sp modelId="{790A687F-9EDB-43CD-929A-135449432186}">
      <dsp:nvSpPr>
        <dsp:cNvPr id="0" name=""/>
        <dsp:cNvSpPr/>
      </dsp:nvSpPr>
      <dsp:spPr>
        <a:xfrm rot="16200000" flipH="1">
          <a:off x="2638751" y="4168402"/>
          <a:ext cx="93940" cy="583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3EEFC-C193-4B0C-9934-023B39F79A27}">
      <dsp:nvSpPr>
        <dsp:cNvPr id="0" name=""/>
        <dsp:cNvSpPr/>
      </dsp:nvSpPr>
      <dsp:spPr>
        <a:xfrm>
          <a:off x="3233858" y="2838829"/>
          <a:ext cx="1905414" cy="20737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3233858" y="2838829"/>
        <a:ext cx="1905414" cy="2073745"/>
      </dsp:txXfrm>
    </dsp:sp>
    <dsp:sp modelId="{9CDDE8AA-2785-473D-9AB4-E7D52781025C}">
      <dsp:nvSpPr>
        <dsp:cNvPr id="0" name=""/>
        <dsp:cNvSpPr/>
      </dsp:nvSpPr>
      <dsp:spPr>
        <a:xfrm>
          <a:off x="5353267" y="2832722"/>
          <a:ext cx="2557603" cy="210210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Муниципальных программах поселка Боровский</a:t>
          </a:r>
          <a:endParaRPr lang="ru-RU" sz="1600" kern="1200" dirty="0"/>
        </a:p>
      </dsp:txBody>
      <dsp:txXfrm rot="16200000">
        <a:off x="4747164" y="3438824"/>
        <a:ext cx="1723725" cy="511520"/>
      </dsp:txXfrm>
    </dsp:sp>
    <dsp:sp modelId="{6C2C8566-1B30-4858-B4C7-CAC427803DFB}">
      <dsp:nvSpPr>
        <dsp:cNvPr id="0" name=""/>
        <dsp:cNvSpPr/>
      </dsp:nvSpPr>
      <dsp:spPr>
        <a:xfrm rot="16200000" flipV="1">
          <a:off x="5354492" y="4161946"/>
          <a:ext cx="66747" cy="436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18BA2-1C5E-45CA-9DEA-D70278A4C074}">
      <dsp:nvSpPr>
        <dsp:cNvPr id="0" name=""/>
        <dsp:cNvSpPr/>
      </dsp:nvSpPr>
      <dsp:spPr>
        <a:xfrm>
          <a:off x="5864788" y="2832722"/>
          <a:ext cx="1905414" cy="21021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5864788" y="2832722"/>
        <a:ext cx="1905414" cy="2102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DB69-4FD5-4F9C-A088-84FE50AB53F2}">
      <dsp:nvSpPr>
        <dsp:cNvPr id="0" name=""/>
        <dsp:cNvSpPr/>
      </dsp:nvSpPr>
      <dsp:spPr>
        <a:xfrm>
          <a:off x="0" y="0"/>
          <a:ext cx="81369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 бюджета составляет местная администрация</a:t>
          </a:r>
          <a:endParaRPr lang="ru-RU" sz="1800" b="1" kern="1200" dirty="0"/>
        </a:p>
      </dsp:txBody>
      <dsp:txXfrm>
        <a:off x="42036" y="42036"/>
        <a:ext cx="8052832" cy="777048"/>
      </dsp:txXfrm>
    </dsp:sp>
    <dsp:sp modelId="{1B217600-5549-4946-912D-C642B35B0F1F}">
      <dsp:nvSpPr>
        <dsp:cNvPr id="0" name=""/>
        <dsp:cNvSpPr/>
      </dsp:nvSpPr>
      <dsp:spPr>
        <a:xfrm>
          <a:off x="0" y="1009600"/>
          <a:ext cx="81369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 бюджета составляется и утверждается сроком на три года — очередной финансовый год и плановый период.</a:t>
          </a:r>
          <a:endParaRPr lang="ru-RU" sz="1800" b="1" kern="1200" dirty="0"/>
        </a:p>
      </dsp:txBody>
      <dsp:txXfrm>
        <a:off x="42036" y="1051636"/>
        <a:ext cx="8052832" cy="777048"/>
      </dsp:txXfrm>
    </dsp:sp>
    <dsp:sp modelId="{77A733E5-8931-472B-A7A8-4A8F3192AB71}">
      <dsp:nvSpPr>
        <dsp:cNvPr id="0" name=""/>
        <dsp:cNvSpPr/>
      </dsp:nvSpPr>
      <dsp:spPr>
        <a:xfrm>
          <a:off x="0" y="2003200"/>
          <a:ext cx="8136904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Составление проекта бюджета основывается на</a:t>
          </a:r>
          <a:endParaRPr lang="ru-RU" sz="1800" b="1" kern="1200" dirty="0"/>
        </a:p>
      </dsp:txBody>
      <dsp:txXfrm>
        <a:off x="42036" y="2045236"/>
        <a:ext cx="8052832" cy="777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6352E-95F5-46C3-A628-0F6A63750BAB}">
      <dsp:nvSpPr>
        <dsp:cNvPr id="0" name=""/>
        <dsp:cNvSpPr/>
      </dsp:nvSpPr>
      <dsp:spPr>
        <a:xfrm>
          <a:off x="-33782" y="456148"/>
          <a:ext cx="8734316" cy="12720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193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Налоговые доходы</a:t>
          </a:r>
          <a:endParaRPr lang="ru-RU" sz="2400" b="1" kern="1200" dirty="0"/>
        </a:p>
      </dsp:txBody>
      <dsp:txXfrm>
        <a:off x="-33782" y="774160"/>
        <a:ext cx="8416304" cy="636025"/>
      </dsp:txXfrm>
    </dsp:sp>
    <dsp:sp modelId="{0CB16A5F-D337-4CD5-B63D-B6EDBFCFC6E4}">
      <dsp:nvSpPr>
        <dsp:cNvPr id="0" name=""/>
        <dsp:cNvSpPr/>
      </dsp:nvSpPr>
      <dsp:spPr>
        <a:xfrm>
          <a:off x="0" y="1368140"/>
          <a:ext cx="2448942" cy="3149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Поступления от уплаты налогов, установленных Налоговым кодексом Российской Федерации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Налог на доходы физических лиц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Налог на имущество физических лиц;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-Земельный налог 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68140"/>
        <a:ext cx="2448942" cy="3149005"/>
      </dsp:txXfrm>
    </dsp:sp>
    <dsp:sp modelId="{3E775962-4960-4C24-B07C-C31AC946F57A}">
      <dsp:nvSpPr>
        <dsp:cNvPr id="0" name=""/>
        <dsp:cNvSpPr/>
      </dsp:nvSpPr>
      <dsp:spPr>
        <a:xfrm>
          <a:off x="2497547" y="900097"/>
          <a:ext cx="6280594" cy="12720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193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Неналоговые доходы</a:t>
          </a:r>
          <a:endParaRPr lang="ru-RU" sz="2400" b="1" kern="1200" dirty="0"/>
        </a:p>
      </dsp:txBody>
      <dsp:txXfrm>
        <a:off x="2497547" y="1218109"/>
        <a:ext cx="5962582" cy="636025"/>
      </dsp:txXfrm>
    </dsp:sp>
    <dsp:sp modelId="{A5CF51DB-3767-4C0F-960B-705FA989A5D3}">
      <dsp:nvSpPr>
        <dsp:cNvPr id="0" name=""/>
        <dsp:cNvSpPr/>
      </dsp:nvSpPr>
      <dsp:spPr>
        <a:xfrm>
          <a:off x="2497532" y="1728200"/>
          <a:ext cx="3214483" cy="4061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-доходы от использования муниципального имущества;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доходы от продажи  муниципального имущества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--штрафы за нарушение законодательства</a:t>
          </a:r>
          <a:endParaRPr lang="ru-RU" sz="1800" kern="1200" dirty="0"/>
        </a:p>
      </dsp:txBody>
      <dsp:txXfrm>
        <a:off x="2497532" y="1728200"/>
        <a:ext cx="3214483" cy="4061988"/>
      </dsp:txXfrm>
    </dsp:sp>
    <dsp:sp modelId="{131CFDF6-D49C-4CF7-ACF7-7B0A6AAE73AD}">
      <dsp:nvSpPr>
        <dsp:cNvPr id="0" name=""/>
        <dsp:cNvSpPr/>
      </dsp:nvSpPr>
      <dsp:spPr>
        <a:xfrm>
          <a:off x="5739631" y="1440163"/>
          <a:ext cx="3045344" cy="16657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193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Безвозмездные поступления</a:t>
          </a:r>
          <a:endParaRPr lang="ru-RU" sz="2400" b="1" kern="1200" dirty="0"/>
        </a:p>
      </dsp:txBody>
      <dsp:txXfrm>
        <a:off x="5739631" y="1856607"/>
        <a:ext cx="2628901" cy="832887"/>
      </dsp:txXfrm>
    </dsp:sp>
    <dsp:sp modelId="{5F03E9FC-EBB3-4980-99DE-F170BAD676EA}">
      <dsp:nvSpPr>
        <dsp:cNvPr id="0" name=""/>
        <dsp:cNvSpPr/>
      </dsp:nvSpPr>
      <dsp:spPr>
        <a:xfrm>
          <a:off x="5790233" y="2664301"/>
          <a:ext cx="2251914" cy="3220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800" kern="1200" dirty="0"/>
        </a:p>
      </dsp:txBody>
      <dsp:txXfrm>
        <a:off x="5790233" y="2664301"/>
        <a:ext cx="2251914" cy="32209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C4169-145F-4726-BC8B-0C03C20DE6E9}">
      <dsp:nvSpPr>
        <dsp:cNvPr id="0" name=""/>
        <dsp:cNvSpPr/>
      </dsp:nvSpPr>
      <dsp:spPr>
        <a:xfrm>
          <a:off x="13" y="3369822"/>
          <a:ext cx="3843496" cy="2771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anose="020B0A04020102020204" pitchFamily="34" charset="0"/>
            </a:rPr>
            <a:t>Налогоплательщики-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anose="020B0A04020102020204" pitchFamily="34" charset="0"/>
            </a:rPr>
            <a:t> физические лица,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anose="020B0A04020102020204" pitchFamily="34" charset="0"/>
            </a:rPr>
            <a:t>обладающие недвижимым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anose="020B0A04020102020204" pitchFamily="34" charset="0"/>
            </a:rPr>
            <a:t>имуществом на праве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anose="020B0A04020102020204" pitchFamily="34" charset="0"/>
            </a:rPr>
            <a:t> собственности.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anose="020B0A04020102020204" pitchFamily="34" charset="0"/>
            </a:rPr>
            <a:t>Налоговая ставка 0,15 % от кадастровой  стоимости имущества   </a:t>
          </a:r>
          <a:endParaRPr lang="ru-RU" sz="1000" kern="1200" dirty="0">
            <a:latin typeface="Arial Black" panose="020B0A04020102020204" pitchFamily="34" charset="0"/>
          </a:endParaRPr>
        </a:p>
      </dsp:txBody>
      <dsp:txXfrm>
        <a:off x="60887" y="4123488"/>
        <a:ext cx="2568699" cy="1956630"/>
      </dsp:txXfrm>
    </dsp:sp>
    <dsp:sp modelId="{01AE4FE8-0650-4585-AB25-3CBF3F7FA006}">
      <dsp:nvSpPr>
        <dsp:cNvPr id="0" name=""/>
        <dsp:cNvSpPr/>
      </dsp:nvSpPr>
      <dsp:spPr>
        <a:xfrm>
          <a:off x="6408714" y="129453"/>
          <a:ext cx="2459319" cy="3390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anose="020B0A04020102020204" pitchFamily="34" charset="0"/>
            </a:rPr>
            <a:t>Налогоплательщики</a:t>
          </a:r>
          <a:endParaRPr lang="ru-RU" sz="1000" kern="1200" dirty="0">
            <a:latin typeface="Arial Black" panose="020B0A04020102020204" pitchFamily="34" charset="0"/>
          </a:endParaRPr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anose="020B0A04020102020204" pitchFamily="34" charset="0"/>
            </a:rPr>
            <a:t>организации и физические лица, обладающие земельными участками на праве собственности, праве постоянного (бессрочного) пользования.</a:t>
          </a:r>
          <a:endParaRPr lang="ru-RU" sz="1000" kern="1200" dirty="0">
            <a:latin typeface="Arial Black" panose="020B0A04020102020204" pitchFamily="34" charset="0"/>
          </a:endParaRPr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anose="020B0A04020102020204" pitchFamily="34" charset="0"/>
            </a:rPr>
            <a:t>Налоговая ставка зависит от категории земли от 0,2-1,5% от кадастровой стоимости земельного участка</a:t>
          </a:r>
          <a:endParaRPr lang="ru-RU" sz="1000" kern="1200" dirty="0">
            <a:latin typeface="Arial Black" panose="020B0A04020102020204" pitchFamily="34" charset="0"/>
          </a:endParaRPr>
        </a:p>
      </dsp:txBody>
      <dsp:txXfrm>
        <a:off x="7196932" y="179875"/>
        <a:ext cx="1620679" cy="2442084"/>
      </dsp:txXfrm>
    </dsp:sp>
    <dsp:sp modelId="{6ACAB5E4-7625-4E1E-9854-43811E5A3F96}">
      <dsp:nvSpPr>
        <dsp:cNvPr id="0" name=""/>
        <dsp:cNvSpPr/>
      </dsp:nvSpPr>
      <dsp:spPr>
        <a:xfrm>
          <a:off x="17515" y="360042"/>
          <a:ext cx="3950906" cy="3034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i="0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Налогоплательщики  - физические  лица, получающие доходы</a:t>
          </a:r>
          <a:endParaRPr lang="ru-RU" sz="900" i="0" kern="1200" dirty="0">
            <a:latin typeface="Arial Black" panose="020B0A040201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Arial" pitchFamily="34" charset="0"/>
              <a:cs typeface="Arial" pitchFamily="34" charset="0"/>
            </a:rPr>
            <a:t>Ставка 13% будет действовать для части доходов, не превышающей 2,4 млн руб. в год</a:t>
          </a:r>
          <a:endParaRPr lang="ru-RU" sz="900" i="0" kern="1200" dirty="0" smtClean="0">
            <a:latin typeface="Arial Black" panose="020B0A040201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Arial" pitchFamily="34" charset="0"/>
              <a:cs typeface="Arial" pitchFamily="34" charset="0"/>
            </a:rPr>
            <a:t>Ставка 15% — для части доходов, которая больше 2,4 млн руб., но не превышает 5 млн руб. в год</a:t>
          </a:r>
          <a:endParaRPr lang="ru-RU" sz="1000" b="1" i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Arial" pitchFamily="34" charset="0"/>
              <a:cs typeface="Arial" pitchFamily="34" charset="0"/>
            </a:rPr>
            <a:t>Ставка 18% — для части доходов, которая больше 5 млн руб., но не превышает 20 млн руб. в год</a:t>
          </a:r>
          <a:endParaRPr lang="ru-RU" sz="1000" b="1" i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Arial" pitchFamily="34" charset="0"/>
              <a:cs typeface="Arial" pitchFamily="34" charset="0"/>
            </a:rPr>
            <a:t>Ставка 20% — для части доходов, которая больше 20 млн руб., но не превышает 50 млн руб. в год</a:t>
          </a:r>
          <a:endParaRPr lang="ru-RU" sz="1000" b="1" i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Arial" pitchFamily="34" charset="0"/>
              <a:cs typeface="Arial" pitchFamily="34" charset="0"/>
            </a:rPr>
            <a:t>Ставка 22% — для части доходов, которая превышает 50 млн руб. в год</a:t>
          </a:r>
          <a:endParaRPr lang="ru-RU" sz="1000" b="1" i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Arial Black" panose="020B0A04020102020204" pitchFamily="34" charset="0"/>
            </a:rPr>
            <a:t>З</a:t>
          </a:r>
          <a:r>
            <a:rPr lang="ru-RU" sz="900" b="1" kern="1200" dirty="0" smtClean="0">
              <a:latin typeface="Arial Black" panose="020B0A04020102020204" pitchFamily="34" charset="0"/>
            </a:rPr>
            <a:t>ачисляется в размере 2 % в местный бюджет от  всей суммы перечисленного налога</a:t>
          </a:r>
          <a:endParaRPr lang="ru-RU" sz="900" i="0" kern="1200" dirty="0" smtClean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84165" y="426692"/>
        <a:ext cx="2632334" cy="2142288"/>
      </dsp:txXfrm>
    </dsp:sp>
    <dsp:sp modelId="{711BA35F-7F60-4A5A-9BC2-CDDAFEEAC766}">
      <dsp:nvSpPr>
        <dsp:cNvPr id="0" name=""/>
        <dsp:cNvSpPr/>
      </dsp:nvSpPr>
      <dsp:spPr>
        <a:xfrm>
          <a:off x="2016225" y="633514"/>
          <a:ext cx="2565683" cy="2574634"/>
        </a:xfrm>
        <a:prstGeom prst="pieWedg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НДФЛ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2 % налога</a:t>
          </a:r>
          <a:endParaRPr lang="ru-RU" sz="1800" kern="1200" dirty="0">
            <a:latin typeface="Arial Black" panose="020B0A04020102020204" pitchFamily="34" charset="0"/>
          </a:endParaRPr>
        </a:p>
      </dsp:txBody>
      <dsp:txXfrm>
        <a:off x="2767696" y="1387607"/>
        <a:ext cx="1814212" cy="1820541"/>
      </dsp:txXfrm>
    </dsp:sp>
    <dsp:sp modelId="{1BA4CB76-9E61-4305-9BEA-CA62FA277251}">
      <dsp:nvSpPr>
        <dsp:cNvPr id="0" name=""/>
        <dsp:cNvSpPr/>
      </dsp:nvSpPr>
      <dsp:spPr>
        <a:xfrm rot="5400000">
          <a:off x="4677320" y="653492"/>
          <a:ext cx="2464365" cy="2564874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Земельный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Налог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100%</a:t>
          </a:r>
          <a:endParaRPr lang="ru-RU" sz="1800" kern="1200" dirty="0">
            <a:latin typeface="Arial Black" panose="020B0A04020102020204" pitchFamily="34" charset="0"/>
          </a:endParaRPr>
        </a:p>
      </dsp:txBody>
      <dsp:txXfrm rot="-5400000">
        <a:off x="4627066" y="1425542"/>
        <a:ext cx="1813640" cy="1742569"/>
      </dsp:txXfrm>
    </dsp:sp>
    <dsp:sp modelId="{C28064F1-E142-4196-9686-FCEC0F8F24EB}">
      <dsp:nvSpPr>
        <dsp:cNvPr id="0" name=""/>
        <dsp:cNvSpPr/>
      </dsp:nvSpPr>
      <dsp:spPr>
        <a:xfrm rot="10800000">
          <a:off x="4639292" y="3240877"/>
          <a:ext cx="2561504" cy="26960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 Black" panose="020B0A04020102020204" pitchFamily="34" charset="0"/>
          </a:endParaRPr>
        </a:p>
      </dsp:txBody>
      <dsp:txXfrm rot="10800000">
        <a:off x="4639292" y="3240877"/>
        <a:ext cx="1811257" cy="1906405"/>
      </dsp:txXfrm>
    </dsp:sp>
    <dsp:sp modelId="{068AABD7-49A9-4448-A10A-215A186E4760}">
      <dsp:nvSpPr>
        <dsp:cNvPr id="0" name=""/>
        <dsp:cNvSpPr/>
      </dsp:nvSpPr>
      <dsp:spPr>
        <a:xfrm rot="16200000">
          <a:off x="1952059" y="3240877"/>
          <a:ext cx="2696064" cy="2696064"/>
        </a:xfrm>
        <a:prstGeom prst="pieWedg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anose="020B0A04020102020204" pitchFamily="34" charset="0"/>
            </a:rPr>
            <a:t>Налог на имущество физических лиц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anose="020B0A04020102020204" pitchFamily="34" charset="0"/>
            </a:rPr>
            <a:t>100%</a:t>
          </a:r>
          <a:endParaRPr lang="ru-RU" sz="1600" kern="1200" dirty="0">
            <a:latin typeface="Arial Black" panose="020B0A04020102020204" pitchFamily="34" charset="0"/>
          </a:endParaRPr>
        </a:p>
      </dsp:txBody>
      <dsp:txXfrm rot="5400000">
        <a:off x="2741718" y="3240877"/>
        <a:ext cx="1906405" cy="1906405"/>
      </dsp:txXfrm>
    </dsp:sp>
    <dsp:sp modelId="{172AAF97-97BE-4EC4-85DF-D35D17A9BEF9}">
      <dsp:nvSpPr>
        <dsp:cNvPr id="0" name=""/>
        <dsp:cNvSpPr/>
      </dsp:nvSpPr>
      <dsp:spPr>
        <a:xfrm>
          <a:off x="4106570" y="2630280"/>
          <a:ext cx="930858" cy="8094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1F603-B322-42E4-8594-D7BFE92E6877}">
      <dsp:nvSpPr>
        <dsp:cNvPr id="0" name=""/>
        <dsp:cNvSpPr/>
      </dsp:nvSpPr>
      <dsp:spPr>
        <a:xfrm rot="10800000">
          <a:off x="4106570" y="2941604"/>
          <a:ext cx="930858" cy="8094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C92B9-85A2-4665-989A-64878FD13456}">
      <dsp:nvSpPr>
        <dsp:cNvPr id="0" name=""/>
        <dsp:cNvSpPr/>
      </dsp:nvSpPr>
      <dsp:spPr>
        <a:xfrm>
          <a:off x="2870" y="2135"/>
          <a:ext cx="7771122" cy="1419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Расходы бюджета</a:t>
          </a:r>
          <a:endParaRPr lang="ru-RU" sz="6100" kern="1200" dirty="0"/>
        </a:p>
      </dsp:txBody>
      <dsp:txXfrm>
        <a:off x="44457" y="43722"/>
        <a:ext cx="7687948" cy="1336698"/>
      </dsp:txXfrm>
    </dsp:sp>
    <dsp:sp modelId="{1A9492CD-6E00-4ACC-8AD3-56E2D1D3BFCC}">
      <dsp:nvSpPr>
        <dsp:cNvPr id="0" name=""/>
        <dsp:cNvSpPr/>
      </dsp:nvSpPr>
      <dsp:spPr>
        <a:xfrm>
          <a:off x="2870" y="1558315"/>
          <a:ext cx="3728945" cy="1419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расходным полномочиям</a:t>
          </a:r>
          <a:endParaRPr lang="ru-RU" sz="2800" kern="1200" dirty="0"/>
        </a:p>
      </dsp:txBody>
      <dsp:txXfrm>
        <a:off x="44457" y="1599902"/>
        <a:ext cx="3645771" cy="1336698"/>
      </dsp:txXfrm>
    </dsp:sp>
    <dsp:sp modelId="{6E4B38ED-08DA-4F4B-B366-89D7FC57939C}">
      <dsp:nvSpPr>
        <dsp:cNvPr id="0" name=""/>
        <dsp:cNvSpPr/>
      </dsp:nvSpPr>
      <dsp:spPr>
        <a:xfrm>
          <a:off x="2870" y="3114496"/>
          <a:ext cx="3728945" cy="1419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функциям ОМС</a:t>
          </a:r>
          <a:endParaRPr lang="ru-RU" sz="2800" kern="1200" dirty="0"/>
        </a:p>
      </dsp:txBody>
      <dsp:txXfrm>
        <a:off x="44457" y="3156083"/>
        <a:ext cx="3645771" cy="1336698"/>
      </dsp:txXfrm>
    </dsp:sp>
    <dsp:sp modelId="{973397D3-4283-49CE-B4B9-812C33562102}">
      <dsp:nvSpPr>
        <dsp:cNvPr id="0" name=""/>
        <dsp:cNvSpPr/>
      </dsp:nvSpPr>
      <dsp:spPr>
        <a:xfrm>
          <a:off x="4045047" y="1558315"/>
          <a:ext cx="3728945" cy="1419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муниципальным программам</a:t>
          </a:r>
          <a:endParaRPr lang="ru-RU" sz="2800" kern="1200" dirty="0"/>
        </a:p>
      </dsp:txBody>
      <dsp:txXfrm>
        <a:off x="4086634" y="1599902"/>
        <a:ext cx="3645771" cy="1336698"/>
      </dsp:txXfrm>
    </dsp:sp>
    <dsp:sp modelId="{4351A67C-177E-4956-AC99-5F0AB908610F}">
      <dsp:nvSpPr>
        <dsp:cNvPr id="0" name=""/>
        <dsp:cNvSpPr/>
      </dsp:nvSpPr>
      <dsp:spPr>
        <a:xfrm>
          <a:off x="4045047" y="3114496"/>
          <a:ext cx="3728945" cy="1419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ведомствам</a:t>
          </a:r>
          <a:endParaRPr lang="ru-RU" sz="2800" kern="1200" dirty="0"/>
        </a:p>
      </dsp:txBody>
      <dsp:txXfrm>
        <a:off x="4086634" y="3156083"/>
        <a:ext cx="3645771" cy="13366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3E696-3C3B-4A8B-B85F-0A936A20E2F5}">
      <dsp:nvSpPr>
        <dsp:cNvPr id="0" name=""/>
        <dsp:cNvSpPr/>
      </dsp:nvSpPr>
      <dsp:spPr>
        <a:xfrm>
          <a:off x="-101133" y="0"/>
          <a:ext cx="6192688" cy="61926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AE733-1CF7-48D6-83FD-ED601BD503C8}">
      <dsp:nvSpPr>
        <dsp:cNvPr id="0" name=""/>
        <dsp:cNvSpPr/>
      </dsp:nvSpPr>
      <dsp:spPr>
        <a:xfrm>
          <a:off x="1065144" y="621642"/>
          <a:ext cx="7885378" cy="443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сбалансированности и устойчивости бюджетной системы как базового принципа бюджетной политики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815" y="643313"/>
        <a:ext cx="7842036" cy="400589"/>
      </dsp:txXfrm>
    </dsp:sp>
    <dsp:sp modelId="{DAF86DAB-7CD3-4BC9-8A0C-BBE87582B9D8}">
      <dsp:nvSpPr>
        <dsp:cNvPr id="0" name=""/>
        <dsp:cNvSpPr/>
      </dsp:nvSpPr>
      <dsp:spPr>
        <a:xfrm>
          <a:off x="1022054" y="1190304"/>
          <a:ext cx="7971559" cy="5695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Принятие новых расходных обязательств при  наличии экономически обоснованных расчетов источников их финансирования</a:t>
          </a:r>
          <a:endParaRPr lang="ru-RU" sz="1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9856" y="1218106"/>
        <a:ext cx="7915955" cy="513916"/>
      </dsp:txXfrm>
    </dsp:sp>
    <dsp:sp modelId="{30A5ADDA-2DC0-402B-B660-9D5AB610F0C0}">
      <dsp:nvSpPr>
        <dsp:cNvPr id="0" name=""/>
        <dsp:cNvSpPr/>
      </dsp:nvSpPr>
      <dsp:spPr>
        <a:xfrm>
          <a:off x="1043609" y="1925844"/>
          <a:ext cx="7928448" cy="8684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муниципальных программ  как основного показателя социально-экономического развития муниципального образования</a:t>
          </a:r>
          <a:endParaRPr lang="ru-RU" sz="1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005" y="1968240"/>
        <a:ext cx="7843656" cy="783692"/>
      </dsp:txXfrm>
    </dsp:sp>
    <dsp:sp modelId="{06D23EE5-40F9-459F-8909-3D4AF5485320}">
      <dsp:nvSpPr>
        <dsp:cNvPr id="0" name=""/>
        <dsp:cNvSpPr/>
      </dsp:nvSpPr>
      <dsp:spPr>
        <a:xfrm>
          <a:off x="932291" y="3107175"/>
          <a:ext cx="7927523" cy="1605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программных методов управления муниципальными финансами, 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0653" y="3185537"/>
        <a:ext cx="7770799" cy="1448519"/>
      </dsp:txXfrm>
    </dsp:sp>
    <dsp:sp modelId="{CFA6A1FB-7FEB-4E70-8DC1-AB03EE7EBA27}">
      <dsp:nvSpPr>
        <dsp:cNvPr id="0" name=""/>
        <dsp:cNvSpPr/>
      </dsp:nvSpPr>
      <dsp:spPr>
        <a:xfrm>
          <a:off x="1043609" y="5006124"/>
          <a:ext cx="7885378" cy="838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механизмов предварительного, текущего и последующего контроля за целевым и эффективным использованием  бюджетных средств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4545" y="5047060"/>
        <a:ext cx="7803506" cy="756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7A455-6E2A-472F-8386-13F50C15EC7A}">
      <dsp:nvSpPr>
        <dsp:cNvPr id="0" name=""/>
        <dsp:cNvSpPr/>
      </dsp:nvSpPr>
      <dsp:spPr>
        <a:xfrm>
          <a:off x="4626260" y="1311914"/>
          <a:ext cx="3143342" cy="20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"/>
              </a:lnTo>
              <a:lnTo>
                <a:pt x="3143342" y="873"/>
              </a:lnTo>
              <a:lnTo>
                <a:pt x="3143342" y="2093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C2978-55B3-4DF2-949D-BA8172C33A20}">
      <dsp:nvSpPr>
        <dsp:cNvPr id="0" name=""/>
        <dsp:cNvSpPr/>
      </dsp:nvSpPr>
      <dsp:spPr>
        <a:xfrm>
          <a:off x="4580540" y="1311914"/>
          <a:ext cx="91440" cy="279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182"/>
              </a:lnTo>
              <a:lnTo>
                <a:pt x="54950" y="71182"/>
              </a:lnTo>
              <a:lnTo>
                <a:pt x="54950" y="279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C1752-FF61-4454-BB1E-6077F8A0275B}">
      <dsp:nvSpPr>
        <dsp:cNvPr id="0" name=""/>
        <dsp:cNvSpPr/>
      </dsp:nvSpPr>
      <dsp:spPr>
        <a:xfrm>
          <a:off x="1489130" y="1311914"/>
          <a:ext cx="3137129" cy="220208"/>
        </a:xfrm>
        <a:custGeom>
          <a:avLst/>
          <a:gdLst/>
          <a:ahLst/>
          <a:cxnLst/>
          <a:rect l="0" t="0" r="0" b="0"/>
          <a:pathLst>
            <a:path>
              <a:moveTo>
                <a:pt x="3137129" y="0"/>
              </a:moveTo>
              <a:lnTo>
                <a:pt x="3137129" y="11781"/>
              </a:lnTo>
              <a:lnTo>
                <a:pt x="0" y="11781"/>
              </a:lnTo>
              <a:lnTo>
                <a:pt x="0" y="220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4F713-1F1B-49B8-AAF7-A265B88A9F80}">
      <dsp:nvSpPr>
        <dsp:cNvPr id="0" name=""/>
        <dsp:cNvSpPr/>
      </dsp:nvSpPr>
      <dsp:spPr>
        <a:xfrm>
          <a:off x="900879" y="97716"/>
          <a:ext cx="7450761" cy="1214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anose="020B0A04020102020204" pitchFamily="34" charset="0"/>
            </a:rPr>
            <a:t>Доходы бюджета - безвозмездные и безвозвратные поступления денежных средств в бюджет</a:t>
          </a:r>
          <a:endParaRPr lang="ru-RU" sz="1600" kern="1200" dirty="0">
            <a:latin typeface="Arial Black" panose="020B0A04020102020204" pitchFamily="34" charset="0"/>
          </a:endParaRPr>
        </a:p>
      </dsp:txBody>
      <dsp:txXfrm>
        <a:off x="900879" y="97716"/>
        <a:ext cx="7450761" cy="1214198"/>
      </dsp:txXfrm>
    </dsp:sp>
    <dsp:sp modelId="{E87C5627-2499-458E-AB9C-ACF7673BE9DF}">
      <dsp:nvSpPr>
        <dsp:cNvPr id="0" name=""/>
        <dsp:cNvSpPr/>
      </dsp:nvSpPr>
      <dsp:spPr>
        <a:xfrm>
          <a:off x="71278" y="1532123"/>
          <a:ext cx="2835703" cy="170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anose="020B0A04020102020204" pitchFamily="34" charset="0"/>
            </a:rPr>
            <a:t>НАЛОГОВЫЕ ДОХОДЫ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anose="020B0A04020102020204" pitchFamily="34" charset="0"/>
            </a:rPr>
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Тюменской области от региональных налогов</a:t>
          </a:r>
          <a:endParaRPr lang="ru-RU" sz="1100" kern="1200" dirty="0">
            <a:latin typeface="Arial Black" panose="020B0A04020102020204" pitchFamily="34" charset="0"/>
          </a:endParaRPr>
        </a:p>
      </dsp:txBody>
      <dsp:txXfrm>
        <a:off x="71278" y="1532123"/>
        <a:ext cx="2835703" cy="1708240"/>
      </dsp:txXfrm>
    </dsp:sp>
    <dsp:sp modelId="{08DBC7AC-D942-445C-9360-D94D0B891D58}">
      <dsp:nvSpPr>
        <dsp:cNvPr id="0" name=""/>
        <dsp:cNvSpPr/>
      </dsp:nvSpPr>
      <dsp:spPr>
        <a:xfrm>
          <a:off x="3238898" y="1591524"/>
          <a:ext cx="2793184" cy="1634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anose="020B0A04020102020204" pitchFamily="34" charset="0"/>
            </a:rPr>
            <a:t>НЕНАЛОГОВЫЕ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anose="020B0A04020102020204" pitchFamily="34" charset="0"/>
            </a:rPr>
            <a:t>Платежи, которые включают в себя возмездные операции от прямого предоставления муниципалитетом  в пользование имущества, а также платежи в виде штрафов или иных санкций за нарушение законодательства</a:t>
          </a:r>
          <a:endParaRPr lang="ru-RU" sz="1100" kern="1200" dirty="0">
            <a:latin typeface="Arial Black" panose="020B0A04020102020204" pitchFamily="34" charset="0"/>
          </a:endParaRPr>
        </a:p>
      </dsp:txBody>
      <dsp:txXfrm>
        <a:off x="3238898" y="1591524"/>
        <a:ext cx="2793184" cy="1634745"/>
      </dsp:txXfrm>
    </dsp:sp>
    <dsp:sp modelId="{090A86DB-1328-4600-876E-7F04C5EA3952}">
      <dsp:nvSpPr>
        <dsp:cNvPr id="0" name=""/>
        <dsp:cNvSpPr/>
      </dsp:nvSpPr>
      <dsp:spPr>
        <a:xfrm>
          <a:off x="6378429" y="1521215"/>
          <a:ext cx="2782346" cy="1565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БЕЗВОЗМЕЗДНЫЕПОСТУПЛЕНИЯ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Средства, получаемые из других бюджетов и фондов, а также  от физических и юридических лиц, в том числе добровольные пожертвования</a:t>
          </a:r>
          <a:endParaRPr lang="ru-RU" sz="11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378429" y="1521215"/>
        <a:ext cx="2782346" cy="1565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0.8894</cdr:x>
      <cdr:y>0.22284</cdr:y>
    </cdr:from>
    <cdr:to>
      <cdr:x>1</cdr:x>
      <cdr:y>0.42951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18225" y="9859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0.25424</cdr:x>
      <cdr:y>0.72222</cdr:y>
    </cdr:from>
    <cdr:to>
      <cdr:x>0.4379</cdr:x>
      <cdr:y>0.85242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0240" y="3744416"/>
          <a:ext cx="1560549" cy="675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Национальная экономика -9%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CDC0FED7-BE7E-464E-8A65-22E518031A78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600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199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9199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D63E757-2D9B-42AB-B5CE-183C5887D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0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E757-2D9B-42AB-B5CE-183C5887DC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6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E757-2D9B-42AB-B5CE-183C5887DC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9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E757-2D9B-42AB-B5CE-183C5887DC8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1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Социально-экономические показатели</a:t>
            </a:r>
          </a:p>
          <a:p>
            <a:r>
              <a:rPr lang="ru-RU" dirty="0" smtClean="0"/>
              <a:t>Численность населения возрастает</a:t>
            </a:r>
            <a:r>
              <a:rPr lang="ru-RU" baseline="0" dirty="0" smtClean="0"/>
              <a:t> за  счет миграции, увеличение за 2 года на 673 человека,  количество безработных официально зарегистрированных в ЦЗН уменьшается с каждым годом, на 01.01.2024  -22 человека.</a:t>
            </a:r>
          </a:p>
          <a:p>
            <a:r>
              <a:rPr lang="ru-RU" baseline="0" dirty="0" smtClean="0"/>
              <a:t>Инвестиции в основной капитал на территории поселка составили 899,6 </a:t>
            </a:r>
            <a:r>
              <a:rPr lang="ru-RU" baseline="0" dirty="0" err="1" smtClean="0"/>
              <a:t>млн.рублей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Численность СМП, включая ИП и плательщиков НПД увеличивается на 01.01.2024 года составили 1881 человек</a:t>
            </a:r>
          </a:p>
          <a:p>
            <a:r>
              <a:rPr lang="ru-RU" baseline="0" dirty="0" smtClean="0"/>
              <a:t>Вод в действие жилых домов незначителен, в 2021-2023 строительства МКД не было, ввод только частных домовладений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2705-5BBB-4E94-BC48-AE79199D99F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8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Социальная инфраструктура</a:t>
            </a:r>
          </a:p>
          <a:p>
            <a:r>
              <a:rPr lang="ru-RU" dirty="0" smtClean="0"/>
              <a:t>Дошкольное</a:t>
            </a:r>
            <a:r>
              <a:rPr lang="ru-RU" baseline="0" dirty="0" smtClean="0"/>
              <a:t> образование  представлено 1 учреждением состоящим из 5 корпусов, детский сад посещают около 1 тысячи </a:t>
            </a:r>
            <a:r>
              <a:rPr lang="ru-RU" baseline="0" dirty="0" err="1" smtClean="0"/>
              <a:t>боровских</a:t>
            </a:r>
            <a:r>
              <a:rPr lang="ru-RU" baseline="0" dirty="0" smtClean="0"/>
              <a:t> деток.</a:t>
            </a:r>
          </a:p>
          <a:p>
            <a:r>
              <a:rPr lang="ru-RU" baseline="0" dirty="0" smtClean="0"/>
              <a:t>Дополнительное образование (школа искусств Фантазия и Детско-юношеская спортивная школа) 1225 учеников</a:t>
            </a:r>
          </a:p>
          <a:p>
            <a:r>
              <a:rPr lang="ru-RU" baseline="0" dirty="0" smtClean="0"/>
              <a:t>Школа в поселке представлена 1 учреждением, состоящим из 3 корпусов, в которых обучается 2807 человек</a:t>
            </a:r>
          </a:p>
          <a:p>
            <a:r>
              <a:rPr lang="ru-RU" baseline="0" dirty="0" smtClean="0"/>
              <a:t>Здравоохранение</a:t>
            </a:r>
          </a:p>
          <a:p>
            <a:r>
              <a:rPr lang="ru-RU" baseline="0" dirty="0" smtClean="0"/>
              <a:t>1 поликлиника плановая мощность 430 посещений в смену</a:t>
            </a:r>
          </a:p>
          <a:p>
            <a:r>
              <a:rPr lang="ru-RU" baseline="0" dirty="0" smtClean="0"/>
              <a:t>1 стационар на 98 коек</a:t>
            </a:r>
          </a:p>
          <a:p>
            <a:r>
              <a:rPr lang="ru-RU" baseline="0" dirty="0" smtClean="0"/>
              <a:t>2 частных медицинских центра</a:t>
            </a:r>
          </a:p>
          <a:p>
            <a:r>
              <a:rPr lang="ru-RU" baseline="0" dirty="0" smtClean="0"/>
              <a:t>3 частных стоматологии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Спорт</a:t>
            </a:r>
          </a:p>
          <a:p>
            <a:r>
              <a:rPr lang="ru-RU" baseline="0" dirty="0" smtClean="0"/>
              <a:t>1 спортивный клуб, 6 спортзалов, 2 бассейна и еще 1 бассейн на реконструкции, 7 спортивных сооружений</a:t>
            </a:r>
          </a:p>
          <a:p>
            <a:r>
              <a:rPr lang="ru-RU" baseline="0" dirty="0" smtClean="0"/>
              <a:t>Культура представлена центром культуры и досуга, библиотекой (3 подразделения)</a:t>
            </a:r>
          </a:p>
          <a:p>
            <a:r>
              <a:rPr lang="ru-RU" baseline="0" dirty="0" smtClean="0"/>
              <a:t>На территории расположены 6 памятников и 7 туристических объектов.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2705-5BBB-4E94-BC48-AE79199D99F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1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Увеличению доходной части бюджета муниципального образования способствуют инвестиционные проекты, и самое главное – увеличению количества рабочих мест.  По итогам </a:t>
            </a:r>
            <a:r>
              <a:rPr lang="ru-RU" dirty="0" smtClean="0"/>
              <a:t> 2023 года </a:t>
            </a:r>
            <a:r>
              <a:rPr lang="ru-RU" dirty="0"/>
              <a:t>реализовано 4 инвестиционных проекта с объемом инвестиций более 552 млн. руб. и созданием 186 рабочих мест. (ИП Шилоносова С.В. – реконструкция здания торгового назначения по реализации металлоконструкций по адресу  8 Марта,31 и 3 инвестиционных проекта на территории индустриального парка «Боровский</a:t>
            </a:r>
            <a:r>
              <a:rPr lang="ru-RU" dirty="0" smtClean="0"/>
              <a:t>»).</a:t>
            </a:r>
            <a:endParaRPr lang="ru-RU" dirty="0"/>
          </a:p>
          <a:p>
            <a:r>
              <a:rPr lang="ru-RU" dirty="0"/>
              <a:t>По состоянию на 01.01.2024 на территории поселка в стадии реализации находится 12 проектов, с созданием 501 рабочего места и объемом инвестиций – 5694 млн. руб., из них принято к реализации в  2023 году 2 инвестиционных проекта: </a:t>
            </a:r>
          </a:p>
          <a:p>
            <a:r>
              <a:rPr lang="ru-RU" dirty="0"/>
              <a:t>1.Строительство многофункционального центра по оказанию медицинских, реабилитационных и социальных услуг - </a:t>
            </a:r>
            <a:r>
              <a:rPr lang="ru-RU" dirty="0">
                <a:solidFill>
                  <a:prstClr val="black"/>
                </a:solidFill>
              </a:rPr>
              <a:t>ООО Медицинский центр «Панацея»;</a:t>
            </a:r>
          </a:p>
          <a:p>
            <a:r>
              <a:rPr lang="ru-RU" dirty="0">
                <a:solidFill>
                  <a:prstClr val="black"/>
                </a:solidFill>
              </a:rPr>
              <a:t>2. Строительство центра пляжных видов спорта –ИП Каменских Андрей Викторович.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46" indent="-287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456" indent="-2298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238" indent="-2298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020" indent="-2298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803" indent="-229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585" indent="-229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367" indent="-229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150" indent="-229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E50056-16FB-45A5-9FC3-2F05DE37BFB3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46" indent="-287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456" indent="-2298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238" indent="-2298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020" indent="-2298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803" indent="-229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585" indent="-229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367" indent="-229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150" indent="-229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6671B0-79AF-4674-8AF4-180425079346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922" y="1600203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DF77-69C0-4ECA-A753-18EC38047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9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4927A9-7ECB-45F5-8445-91224AFFAB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851DA0-1CBE-413B-91D2-B39FA237885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10900200/entry/1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10164072/entry/222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12138291/entry/14" TargetMode="External"/><Relationship Id="rId2" Type="http://schemas.openxmlformats.org/officeDocument/2006/relationships/hyperlink" Target="https://internet.garant.ru/#/multilink/186367/paragraph/41931660/number/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ernet.garant.ru/#/document/186367/entry/140171" TargetMode="External"/><Relationship Id="rId4" Type="http://schemas.openxmlformats.org/officeDocument/2006/relationships/hyperlink" Target="https://internet.garant.ru/#/document/18740366/entry/702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12188106/entry/9" TargetMode="External"/><Relationship Id="rId2" Type="http://schemas.openxmlformats.org/officeDocument/2006/relationships/hyperlink" Target="https://internet.garant.ru/#/document/12147594/entry/2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24.svg"/><Relationship Id="rId5" Type="http://schemas.openxmlformats.org/officeDocument/2006/relationships/image" Target="../media/23.svg"/><Relationship Id="rId4" Type="http://schemas.openxmlformats.org/officeDocument/2006/relationships/image" Target="../media/2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_____Microsoft_Excel1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8.xml"/><Relationship Id="rId9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_____Microsoft_Excel5.xlsx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_____Microsoft_Excel7.xlsx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76" y="219821"/>
            <a:ext cx="4092196" cy="64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3" y="219821"/>
            <a:ext cx="4362660" cy="277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71214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БЮДЖЕТ ДЛЯ ГРАЖДАН</a:t>
            </a:r>
            <a:endParaRPr lang="ru-RU" sz="5400" b="1" i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17" name="Picture 3" descr="C:\Users\1\Documents\ViberDownloads\0-02-0b-0166ac34ec69838e7bfd82eb2bc9072c6f262dfe7a77ff9e20e3035c11696ce2_30f639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" y="3212976"/>
            <a:ext cx="4200178" cy="34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8496944" cy="1800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Arial Black" panose="020B0A04020102020204" pitchFamily="34" charset="0"/>
              </a:rPr>
              <a:t>к решению о проекте  бюджета муниципального образования поселок Боровский на 2025 </a:t>
            </a:r>
            <a:r>
              <a:rPr lang="ru-RU" sz="2800" b="1" i="1" dirty="0">
                <a:latin typeface="Arial Black" panose="020B0A04020102020204" pitchFamily="34" charset="0"/>
              </a:rPr>
              <a:t>год и плановый период </a:t>
            </a:r>
            <a:r>
              <a:rPr lang="ru-RU" sz="2800" b="1" i="1" dirty="0" smtClean="0">
                <a:latin typeface="Arial Black" panose="020B0A04020102020204" pitchFamily="34" charset="0"/>
              </a:rPr>
              <a:t>2026  и 2027 </a:t>
            </a:r>
            <a:r>
              <a:rPr lang="ru-RU" sz="2800" b="1" i="1" dirty="0">
                <a:latin typeface="Arial Black" panose="020B0A04020102020204" pitchFamily="34" charset="0"/>
              </a:rPr>
              <a:t>годов </a:t>
            </a:r>
          </a:p>
        </p:txBody>
      </p:sp>
    </p:spTree>
    <p:extLst>
      <p:ext uri="{BB962C8B-B14F-4D97-AF65-F5344CB8AC3E}">
        <p14:creationId xmlns:p14="http://schemas.microsoft.com/office/powerpoint/2010/main" val="6014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Какие </a:t>
            </a:r>
            <a:r>
              <a:rPr lang="ru-RU" sz="2800" dirty="0">
                <a:latin typeface="Arial Black" panose="020B0A04020102020204" pitchFamily="34" charset="0"/>
              </a:rPr>
              <a:t>налоги </a:t>
            </a:r>
            <a:r>
              <a:rPr lang="ru-RU" sz="2800" dirty="0" smtClean="0">
                <a:latin typeface="Arial Black" panose="020B0A04020102020204" pitchFamily="34" charset="0"/>
              </a:rPr>
              <a:t>поступают </a:t>
            </a:r>
            <a:r>
              <a:rPr lang="ru-RU" sz="2800" dirty="0">
                <a:latin typeface="Arial Black" panose="020B0A04020102020204" pitchFamily="34" charset="0"/>
              </a:rPr>
              <a:t>в </a:t>
            </a:r>
            <a:r>
              <a:rPr lang="ru-RU" sz="2800" dirty="0" smtClean="0">
                <a:latin typeface="Arial Black" panose="020B0A04020102020204" pitchFamily="34" charset="0"/>
              </a:rPr>
              <a:t>местный бюджет?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939762"/>
              </p:ext>
            </p:extLst>
          </p:nvPr>
        </p:nvGraphicFramePr>
        <p:xfrm>
          <a:off x="9153" y="620688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81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7E4FF-BAC5-4BAE-BD49-F06472EC791C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25400" y="0"/>
            <a:ext cx="9121775" cy="54927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8419"/>
              </p:ext>
            </p:extLst>
          </p:nvPr>
        </p:nvGraphicFramePr>
        <p:xfrm>
          <a:off x="323850" y="1844675"/>
          <a:ext cx="8496300" cy="50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50"/>
                <a:gridCol w="4248150"/>
              </a:tblGrid>
              <a:tr h="647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Виды межбюджетных трансфертов</a:t>
                      </a:r>
                      <a:endParaRPr lang="ru-RU" sz="20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Определение</a:t>
                      </a:r>
                      <a:endParaRPr lang="ru-RU" sz="2000" dirty="0"/>
                    </a:p>
                  </a:txBody>
                  <a:tcPr marL="91433" marR="91433" marT="45715" marB="45715"/>
                </a:tc>
              </a:tr>
              <a:tr h="12610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Дотации (от лат. “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Dotatio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» – дар, пожертвование)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Предоставляются</a:t>
                      </a:r>
                      <a:r>
                        <a:rPr lang="ru-RU" sz="2000" b="1" baseline="0" dirty="0" smtClean="0"/>
                        <a:t> без определения конкретной цели их использования</a:t>
                      </a:r>
                      <a:endParaRPr lang="ru-RU" sz="2000" b="1" dirty="0"/>
                    </a:p>
                  </a:txBody>
                  <a:tcPr marL="91433" marR="91433" marT="45715" marB="45715"/>
                </a:tc>
              </a:tr>
              <a:tr h="147494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Субвенции (от лат «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Subvenire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» - приходить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на помощь)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Предоставляются</a:t>
                      </a:r>
                      <a:r>
                        <a:rPr lang="ru-RU" sz="2000" b="1" baseline="0" dirty="0" smtClean="0"/>
                        <a:t> на финансирование «переданных» другим публично-правовым образованиям полномочий</a:t>
                      </a:r>
                      <a:endParaRPr lang="ru-RU" sz="2000" b="1" dirty="0"/>
                    </a:p>
                  </a:txBody>
                  <a:tcPr marL="91433" marR="91433" marT="45715" marB="45715"/>
                </a:tc>
              </a:tr>
              <a:tr h="126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Субсидии (от лат «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Subsidium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» - поддержка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2000" b="1" dirty="0"/>
                    </a:p>
                  </a:txBody>
                  <a:tcPr marL="91433" marR="91433" marT="45715" marB="45715"/>
                </a:tc>
              </a:tr>
            </a:tbl>
          </a:graphicData>
        </a:graphic>
      </p:graphicFrame>
      <p:sp>
        <p:nvSpPr>
          <p:cNvPr id="8" name="Рамка 7"/>
          <p:cNvSpPr/>
          <p:nvPr/>
        </p:nvSpPr>
        <p:spPr>
          <a:xfrm>
            <a:off x="119063" y="620713"/>
            <a:ext cx="8845550" cy="954087"/>
          </a:xfrm>
          <a:prstGeom prst="frame">
            <a:avLst>
              <a:gd name="adj1" fmla="val 3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Межбюджетные трансферты– денежные средства, перечисляемые из одного бюджета бюджетной системы Российской Федерации другому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C828D-D567-4665-BBED-91EB62CE4FB7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60325" y="44450"/>
            <a:ext cx="9085263" cy="62547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Расходы бюджета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53248" y="1988840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мка 5"/>
          <p:cNvSpPr/>
          <p:nvPr/>
        </p:nvSpPr>
        <p:spPr>
          <a:xfrm>
            <a:off x="119063" y="765175"/>
            <a:ext cx="8845550" cy="1079500"/>
          </a:xfrm>
          <a:prstGeom prst="frame">
            <a:avLst>
              <a:gd name="adj1" fmla="val 49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Расходы бюджета 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b="1" dirty="0">
                <a:solidFill>
                  <a:schemeClr val="tx1"/>
                </a:solidFill>
              </a:rPr>
              <a:t>выплачиваемые из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                денежные средства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F09B1-1FF8-4790-8955-CDF9E813DD29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22225" y="44450"/>
            <a:ext cx="9121775" cy="5048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Расходные полномочия</a:t>
            </a:r>
          </a:p>
        </p:txBody>
      </p:sp>
      <p:sp>
        <p:nvSpPr>
          <p:cNvPr id="5" name="Рамка 4"/>
          <p:cNvSpPr/>
          <p:nvPr/>
        </p:nvSpPr>
        <p:spPr>
          <a:xfrm>
            <a:off x="22225" y="620713"/>
            <a:ext cx="9121775" cy="863600"/>
          </a:xfrm>
          <a:prstGeom prst="frame">
            <a:avLst>
              <a:gd name="adj1" fmla="val 49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Расходное обязательство – обязанность выплатить денежные средства из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          </a:t>
            </a:r>
            <a:r>
              <a:rPr lang="ru-RU" sz="2000" b="1" dirty="0" smtClean="0">
                <a:solidFill>
                  <a:schemeClr val="tx1"/>
                </a:solidFill>
              </a:rPr>
              <a:t>соответствующего </a:t>
            </a:r>
            <a:r>
              <a:rPr lang="ru-RU" sz="2000" b="1" dirty="0">
                <a:solidFill>
                  <a:schemeClr val="tx1"/>
                </a:solidFill>
              </a:rPr>
              <a:t>бюджета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10590"/>
              </p:ext>
            </p:extLst>
          </p:nvPr>
        </p:nvGraphicFramePr>
        <p:xfrm>
          <a:off x="179388" y="1628775"/>
          <a:ext cx="8856662" cy="490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2"/>
                <a:gridCol w="6552490"/>
              </a:tblGrid>
              <a:tr h="701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/>
                        <a:t>Расходные полномочия</a:t>
                      </a:r>
                      <a:endParaRPr lang="ru-RU" sz="20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21" marB="45721"/>
                </a:tc>
              </a:tr>
              <a:tr h="109918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Государственные полномочия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Вопросы, отнесенные федеральным законодательством к компетенции субъекта РФ, переданные для осуществления на уровень органов местного самоуправления в установленном порядке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(осуществляются за счет субвенций)</a:t>
                      </a:r>
                      <a:endParaRPr lang="ru-RU" sz="16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1" marB="45721"/>
                </a:tc>
              </a:tr>
              <a:tr h="146861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местного значения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непосредственного обеспечения жизнедеятельности населения муниципального образования, решение которых в соответствии с Конституцией РФ и Федеральным законом  № 131 - ФЗ  осуществляется органами местного самоуправления самостоятельно  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 счет собственных доходов местных бюджетов)</a:t>
                      </a:r>
                      <a:endParaRPr lang="ru-RU" sz="16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1" marB="45721"/>
                </a:tc>
              </a:tr>
              <a:tr h="139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Дополнительные расходные обязательства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Вопросы, не отнесенные к компетенции органов местного самоуправления других муниципальных образований, органов государственной власти и не исключенные из их компетенции федеральными законами и законами субъектов РФ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(осуществляются за счет собственных доходов местных бюджетов)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Вопросы </a:t>
            </a:r>
            <a:r>
              <a:rPr lang="ru-RU" sz="3600" b="1" dirty="0">
                <a:solidFill>
                  <a:schemeClr val="tx1"/>
                </a:solidFill>
              </a:rPr>
              <a:t>местного </a:t>
            </a:r>
            <a:r>
              <a:rPr lang="ru-RU" sz="3600" b="1" dirty="0" smtClean="0">
                <a:solidFill>
                  <a:schemeClr val="tx1"/>
                </a:solidFill>
              </a:rPr>
              <a:t>значения муниципального образования поселка Боровский 131-ФЗ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1)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2) установление, изменение и отмена 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2"/>
              </a:rPr>
              <a:t>местных налогов и сборов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поселения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(ЗН, НИФЛ, ТС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3) владение, пользование и распоряжение имуществом, находящимся в муниципальной собственности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поселения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обеспечение первичных мер пожарной безопасности в границах населенных пунктов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поселения;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10) создание условий для обеспечения жителей поселения услугами связи, общественного питания, торговли и бытового обслуживания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17) формирование архивных фондов поселения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2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Вопросы </a:t>
            </a:r>
            <a:r>
              <a:rPr lang="ru-RU" sz="3600" b="1" dirty="0">
                <a:solidFill>
                  <a:schemeClr val="tx1"/>
                </a:solidFill>
              </a:rPr>
              <a:t>местного </a:t>
            </a:r>
            <a:r>
              <a:rPr lang="ru-RU" sz="3600" b="1" dirty="0" smtClean="0">
                <a:solidFill>
                  <a:schemeClr val="tx1"/>
                </a:solidFill>
              </a:rPr>
              <a:t>значения муниципального образования поселка Боровский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19) утверждение правил благоустройства территории поселения, 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20) принятие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соответствии с 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2"/>
              </a:rPr>
              <a:t>гражданским законодательством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Российской Федерации решения о сносе самовольной постройки, решения о сносе самовольной постройки или приведении ее в соответствие с установленными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требованиями;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содействие в развитии сельскохозяйственного производства, создание условий для развития малого и среднего предпринимательства</a:t>
            </a:r>
            <a:r>
              <a:rPr lang="ru-RU" sz="16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56376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Вопросы </a:t>
            </a:r>
            <a:r>
              <a:rPr lang="ru-RU" sz="2400" b="1" dirty="0">
                <a:solidFill>
                  <a:schemeClr val="tx1"/>
                </a:solidFill>
              </a:rPr>
              <a:t>местного </a:t>
            </a:r>
            <a:r>
              <a:rPr lang="ru-RU" sz="2400" b="1" dirty="0" smtClean="0">
                <a:solidFill>
                  <a:schemeClr val="tx1"/>
                </a:solidFill>
              </a:rPr>
              <a:t>значения муниципального образования поселка Боровский – переданы Законом Тюменской области от 26.12.2014 №124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5) дорожная деятельность в отношении автомобильных дорог местного значения в границах населенных пунктов поселения и обеспечение безопасности дорожного движения на них, включая создание и обеспечение функционирования парковок (парковочных мест), осуществление муниципального контроля на автомобильном транспорте, городском наземном электрическом транспорте и в дорожном хозяйстве в границах населенных пунктов поселения, организация дорожного движения, а также осуществление иных полномочий в области использования автомобильных дорог и осуществления дорожной деятельности в соответствии с 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2"/>
              </a:rPr>
              <a:t>законодательством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Российской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Федерации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(за исключением проектирования, строительства, реконструкции, ремонта, капитального ремонта автомобильных дорог местного значения в границах населенных пунктов сельских поселений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-5851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6)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 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3"/>
              </a:rPr>
              <a:t>жилищным 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3"/>
              </a:rPr>
              <a:t>законодательством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(за исключением капитального ремонта муниципального жилищного фонда сельских поселений, приобретения и (или) строительства жилых помещений, ведения в установленном порядке учета граждан в качестве нуждающихся в жилых помещениях, предоставляемых по договорам социального найма, указанных в 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4"/>
              </a:rPr>
              <a:t>части второй статьи 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Закона Тюменской области от 07.10.1999 N 137 "О порядке учета граждан, нуждающихся в жилых помещениях, предоставляемых им по договорам социального найма, и предоставления жилых помещений в Тюменской области"), 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5"/>
              </a:rPr>
              <a:t>7.1 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(осуществляемые в соответствии с соглашениями)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9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Вопросы </a:t>
            </a:r>
            <a:r>
              <a:rPr lang="ru-RU" sz="2400" b="1" dirty="0">
                <a:solidFill>
                  <a:schemeClr val="tx1"/>
                </a:solidFill>
              </a:rPr>
              <a:t>местного </a:t>
            </a:r>
            <a:r>
              <a:rPr lang="ru-RU" sz="2400" b="1" dirty="0" smtClean="0">
                <a:solidFill>
                  <a:schemeClr val="tx1"/>
                </a:solidFill>
              </a:rPr>
              <a:t>значения муниципального образования поселка Боровский – переданы Законом Тюменской области от 26.12.2014 №124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r>
              <a:rPr lang="ru-RU" sz="1800" dirty="0"/>
              <a:t>7.2) 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поселения, социальную и культурную адаптацию мигрантов, профилактику межнациональных (межэтнических) конфликтов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8) участие в предупреждении и ликвидации последствий чрезвычайных ситуаций в границах </a:t>
            </a:r>
            <a:r>
              <a:rPr lang="ru-RU" sz="1800" dirty="0" smtClean="0"/>
              <a:t>поселения (</a:t>
            </a:r>
            <a:r>
              <a:rPr lang="ru-RU" sz="1800" dirty="0"/>
              <a:t>Резервный </a:t>
            </a:r>
            <a:r>
              <a:rPr lang="ru-RU" sz="1800" dirty="0" smtClean="0"/>
              <a:t>фонд и </a:t>
            </a:r>
            <a:r>
              <a:rPr lang="ru-RU" sz="1800" dirty="0"/>
              <a:t>РАСЦО </a:t>
            </a:r>
            <a:r>
              <a:rPr lang="ru-RU" sz="1800" dirty="0" smtClean="0"/>
              <a:t>ТО);</a:t>
            </a:r>
          </a:p>
          <a:p>
            <a:r>
              <a:rPr lang="ru-RU" sz="1800" dirty="0"/>
              <a:t>13.1) создание условий для развития местного традиционного народного художественного творчества, участие в сохранении, возрождении и развитии народных художественных промыслов в поселении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15) создание условий для массового отдыха жителей поселения и организация обустройства мест массового отдыха населения, включая обеспечение свободного доступа граждан к водным объектам общего пользования и их береговым полосам</a:t>
            </a:r>
            <a:r>
              <a:rPr lang="ru-RU" sz="18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8582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Вопросы </a:t>
            </a:r>
            <a:r>
              <a:rPr lang="ru-RU" sz="2400" b="1" dirty="0">
                <a:solidFill>
                  <a:schemeClr val="tx1"/>
                </a:solidFill>
              </a:rPr>
              <a:t>местного </a:t>
            </a:r>
            <a:r>
              <a:rPr lang="ru-RU" sz="2400" b="1" dirty="0" smtClean="0">
                <a:solidFill>
                  <a:schemeClr val="tx1"/>
                </a:solidFill>
              </a:rPr>
              <a:t>значения муниципального образования поселка Боровский – переданы Законом Тюменской области от 26.12.2014 №124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организация содержание мест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захоронения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осуществление мероприятий по обеспечению безопасности людей на водных объектах, охране их жизни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здоровья 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осуществление в пределах, установленных 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2"/>
              </a:rPr>
              <a:t>водным законодательством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Российской Федерации, полномочий собственника водных объектов, информирование населения об ограничениях их использования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33.1) предоставление помещения для работы на обслуживаемом административном участке поселения сотруднику, замещающему должность участкового уполномоченного полиции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33.2) до 1 января 2017 года 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3"/>
              </a:rPr>
              <a:t>предоставление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сотруднику, замещающему должность участкового уполномоченного полиции, и членам его семьи жилого помещения на период выполнения сотрудником обязанностей по указанной должности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Вопросы </a:t>
            </a:r>
            <a:r>
              <a:rPr lang="ru-RU" sz="2400" b="1" dirty="0">
                <a:solidFill>
                  <a:schemeClr val="tx1"/>
                </a:solidFill>
              </a:rPr>
              <a:t>местного </a:t>
            </a:r>
            <a:r>
              <a:rPr lang="ru-RU" sz="2400" b="1" dirty="0" smtClean="0">
                <a:solidFill>
                  <a:schemeClr val="tx1"/>
                </a:solidFill>
              </a:rPr>
              <a:t>значения муниципального образования поселка Боровский – переданы Соглашениями от АТМР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6886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организация </a:t>
            </a:r>
            <a:r>
              <a:rPr lang="ru-RU" sz="1600" dirty="0"/>
              <a:t>в границах поселения электро- и газоснабжения </a:t>
            </a:r>
            <a:r>
              <a:rPr lang="ru-RU" sz="1600" dirty="0" smtClean="0"/>
              <a:t>населения;</a:t>
            </a:r>
            <a:endParaRPr lang="ru-RU" sz="1600" dirty="0"/>
          </a:p>
          <a:p>
            <a:r>
              <a:rPr lang="ru-RU" sz="1600" dirty="0" smtClean="0"/>
              <a:t>разработка, утверждение </a:t>
            </a:r>
            <a:r>
              <a:rPr lang="ru-RU" sz="1600" dirty="0"/>
              <a:t>и </a:t>
            </a:r>
            <a:r>
              <a:rPr lang="ru-RU" sz="1600" dirty="0" smtClean="0"/>
              <a:t>актуализация </a:t>
            </a:r>
            <a:r>
              <a:rPr lang="ru-RU" sz="1600" dirty="0"/>
              <a:t>схемы теплоснабжения муниципального образования поселок Боровский;</a:t>
            </a:r>
          </a:p>
          <a:p>
            <a:r>
              <a:rPr lang="ru-RU" sz="1600" dirty="0" smtClean="0"/>
              <a:t>разработка, утверждение </a:t>
            </a:r>
            <a:r>
              <a:rPr lang="ru-RU" sz="1600" dirty="0"/>
              <a:t>и </a:t>
            </a:r>
            <a:r>
              <a:rPr lang="ru-RU" sz="1600" dirty="0" smtClean="0"/>
              <a:t>актуализация </a:t>
            </a:r>
            <a:r>
              <a:rPr lang="ru-RU" sz="1600" dirty="0"/>
              <a:t>схемы водоснабжения и водоотведения муниципального образования поселок Боровский.</a:t>
            </a:r>
          </a:p>
          <a:p>
            <a:r>
              <a:rPr lang="ru-RU" sz="1600" dirty="0" smtClean="0"/>
              <a:t>ликвидация </a:t>
            </a:r>
            <a:r>
              <a:rPr lang="ru-RU" sz="1600" dirty="0"/>
              <a:t>несанкционированных свалок на территории муниципального образования поселок Боровский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выдача </a:t>
            </a:r>
            <a:r>
              <a:rPr lang="ru-RU" sz="1600" dirty="0"/>
              <a:t>разрешений на снос зеленых насаждений на земельных участках, находящихся в муниципальной собственности муниципального образования Тюменский муниципальный район, и расчету компенсационной стоимости при сносе зеленых насаждений.</a:t>
            </a:r>
          </a:p>
          <a:p>
            <a:r>
              <a:rPr lang="ru-RU" sz="1600" dirty="0" smtClean="0"/>
              <a:t>принятие </a:t>
            </a:r>
            <a:r>
              <a:rPr lang="ru-RU" sz="1600" dirty="0"/>
              <a:t>решений и проведение на территории поселения мероприятий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</a:t>
            </a:r>
          </a:p>
          <a:p>
            <a:r>
              <a:rPr lang="ru-RU" sz="1600" dirty="0" smtClean="0"/>
              <a:t>выполнение </a:t>
            </a:r>
            <a:r>
              <a:rPr lang="ru-RU" sz="1600" dirty="0"/>
              <a:t>мероприятий по покосу и уборке сухой травяной </a:t>
            </a:r>
            <a:r>
              <a:rPr lang="ru-RU" sz="1600" dirty="0" smtClean="0"/>
              <a:t>растительности на землях ТМР </a:t>
            </a:r>
          </a:p>
          <a:p>
            <a:r>
              <a:rPr lang="ru-RU" sz="1600" dirty="0" smtClean="0"/>
              <a:t>обеспечение </a:t>
            </a:r>
            <a:r>
              <a:rPr lang="ru-RU" sz="1600" dirty="0"/>
              <a:t>первичных мер пожарной безопасности в границах Тюменского муниципального района за границами сельских населенных </a:t>
            </a:r>
            <a:r>
              <a:rPr lang="ru-RU" sz="1600" dirty="0" smtClean="0"/>
              <a:t>пунктов</a:t>
            </a:r>
          </a:p>
          <a:p>
            <a:r>
              <a:rPr lang="ru-RU" sz="1600" dirty="0" smtClean="0"/>
              <a:t>содержание дорог вне  границ населенного пункта</a:t>
            </a:r>
            <a:endParaRPr lang="ru-RU" sz="1600" dirty="0"/>
          </a:p>
          <a:p>
            <a:endParaRPr lang="ru-RU" sz="1600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88141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520940" cy="3579849"/>
          </a:xfrm>
        </p:spPr>
        <p:txBody>
          <a:bodyPr>
            <a:normAutofit/>
          </a:bodyPr>
          <a:lstStyle/>
          <a:p>
            <a:endParaRPr lang="ru-RU" altLang="ru-RU" sz="6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Вводная часть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Вопросы </a:t>
            </a:r>
            <a:r>
              <a:rPr lang="ru-RU" sz="2400" b="1" dirty="0">
                <a:solidFill>
                  <a:schemeClr val="tx1"/>
                </a:solidFill>
              </a:rPr>
              <a:t>местного </a:t>
            </a:r>
            <a:r>
              <a:rPr lang="ru-RU" sz="2400" b="1" dirty="0" smtClean="0">
                <a:solidFill>
                  <a:schemeClr val="tx1"/>
                </a:solidFill>
              </a:rPr>
              <a:t>значения муниципального образования поселка Боровский – переданы Соглашениями в АТМР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9126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- организация </a:t>
            </a:r>
            <a:r>
              <a:rPr lang="ru-RU" sz="1600" b="1" dirty="0"/>
              <a:t>и осуществление мероприятий по работе с детьми и молодежью в </a:t>
            </a:r>
            <a:r>
              <a:rPr lang="ru-RU" sz="1600" b="1" dirty="0" smtClean="0"/>
              <a:t>поселении;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- организация </a:t>
            </a:r>
            <a:r>
              <a:rPr lang="ru-RU" sz="1600" b="1" dirty="0"/>
              <a:t>ритуальных </a:t>
            </a:r>
            <a:r>
              <a:rPr lang="ru-RU" sz="1600" b="1" dirty="0" smtClean="0"/>
              <a:t>услуг;</a:t>
            </a:r>
          </a:p>
          <a:p>
            <a:pPr marL="0" indent="0">
              <a:buNone/>
            </a:pPr>
            <a:r>
              <a:rPr lang="ru-RU" sz="1600" b="1" dirty="0" smtClean="0"/>
              <a:t>- принятие </a:t>
            </a:r>
            <a:r>
              <a:rPr lang="ru-RU" sz="1600" b="1" dirty="0"/>
              <a:t>мер по локализации пожара и спасению людей и имущества до прибытия подразделений Государственной противопожарной службы и осуществлению права по созданию и организации деятельности муниципальной пожарной охраны для решения задачи по спасению людей и имущества при пожарах, оказанию первой </a:t>
            </a:r>
            <a:r>
              <a:rPr lang="ru-RU" sz="1600" b="1" dirty="0" smtClean="0"/>
              <a:t>помощи</a:t>
            </a:r>
            <a:r>
              <a:rPr lang="ru-RU" sz="1600" b="1" dirty="0"/>
              <a:t>;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- создание </a:t>
            </a:r>
            <a:r>
              <a:rPr lang="ru-RU" sz="1600" b="1" dirty="0"/>
              <a:t>условий для организации досуга и обеспечения жителей поселения услугами организаций </a:t>
            </a:r>
            <a:r>
              <a:rPr lang="ru-RU" sz="1600" b="1" dirty="0" smtClean="0"/>
              <a:t>культуры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- назначению </a:t>
            </a:r>
            <a:r>
              <a:rPr lang="ru-RU" sz="1600" b="1" dirty="0"/>
              <a:t>пенсии за выслугу лет лицам, замещавшим муниципальные должности, должности муниципальной </a:t>
            </a:r>
            <a:r>
              <a:rPr lang="ru-RU" sz="1600" b="1" dirty="0" smtClean="0"/>
              <a:t>службы;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- осуществлению </a:t>
            </a:r>
            <a:r>
              <a:rPr lang="ru-RU" sz="1600" b="1" dirty="0"/>
              <a:t>внутреннего муниципального финансового </a:t>
            </a:r>
            <a:r>
              <a:rPr lang="ru-RU" sz="1600" b="1" dirty="0" smtClean="0"/>
              <a:t>контроля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- присвоение </a:t>
            </a:r>
            <a:r>
              <a:rPr lang="ru-RU" sz="1600" b="1" dirty="0"/>
              <a:t>адресов объектам адресации, изменение, аннулирование адресов,</a:t>
            </a:r>
          </a:p>
          <a:p>
            <a:pPr marL="0" indent="0">
              <a:buNone/>
            </a:pPr>
            <a:r>
              <a:rPr lang="ru-RU" sz="1600" b="1" dirty="0" smtClean="0"/>
              <a:t>-обеспечение </a:t>
            </a:r>
            <a:r>
              <a:rPr lang="ru-RU" sz="1600" b="1" dirty="0"/>
              <a:t>условий для развития на территории поселения физической культуры, школьного спорта и массового спорта, организация проведения официальных физкультурно-оздоровительных и спортивных мероприятий </a:t>
            </a:r>
            <a:r>
              <a:rPr lang="ru-RU" sz="1600" b="1" dirty="0" smtClean="0"/>
              <a:t>поселения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- создание </a:t>
            </a:r>
            <a:r>
              <a:rPr lang="ru-RU" sz="1600" b="1" dirty="0"/>
              <a:t>условий для деятельности народных </a:t>
            </a:r>
            <a:r>
              <a:rPr lang="ru-RU" sz="1600" b="1" dirty="0" smtClean="0"/>
              <a:t>дружин</a:t>
            </a:r>
            <a:endParaRPr lang="ru-RU" sz="1600" b="1" dirty="0"/>
          </a:p>
          <a:p>
            <a:endParaRPr lang="ru-RU" sz="1600" b="1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845992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26866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Основные подходы при формировании расходной части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6328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2000" dirty="0" smtClean="0"/>
              <a:t>Расходы </a:t>
            </a:r>
            <a:r>
              <a:rPr lang="ru-RU" sz="2000" dirty="0"/>
              <a:t>на обеспечение текущей деятельности муниципального образования запланированы в соответствии с фактическими объемами и установленными нормативами финансовых затрат с учетом индексов-дефляторов на коммунальные услуги (в </a:t>
            </a:r>
            <a:r>
              <a:rPr lang="ru-RU" sz="2000" dirty="0" smtClean="0"/>
              <a:t>2025 </a:t>
            </a:r>
            <a:r>
              <a:rPr lang="ru-RU" sz="2000" dirty="0"/>
              <a:t>году </a:t>
            </a:r>
            <a:r>
              <a:rPr lang="ru-RU" sz="2000" dirty="0" smtClean="0"/>
              <a:t>– 106,5 </a:t>
            </a:r>
            <a:r>
              <a:rPr lang="ru-RU" sz="2000" dirty="0"/>
              <a:t>%, в </a:t>
            </a:r>
            <a:r>
              <a:rPr lang="ru-RU" sz="2000" dirty="0" smtClean="0"/>
              <a:t>2026 </a:t>
            </a:r>
            <a:r>
              <a:rPr lang="ru-RU" sz="2000" dirty="0"/>
              <a:t>году </a:t>
            </a:r>
            <a:r>
              <a:rPr lang="ru-RU" sz="2000" dirty="0" smtClean="0"/>
              <a:t>– 104,9 </a:t>
            </a:r>
            <a:r>
              <a:rPr lang="ru-RU" sz="2000" dirty="0"/>
              <a:t>%, в </a:t>
            </a:r>
            <a:r>
              <a:rPr lang="ru-RU" sz="2000" dirty="0" smtClean="0"/>
              <a:t>2027 </a:t>
            </a:r>
            <a:r>
              <a:rPr lang="ru-RU" sz="2000" dirty="0"/>
              <a:t>году – </a:t>
            </a:r>
            <a:r>
              <a:rPr lang="ru-RU" sz="2000" dirty="0" smtClean="0"/>
              <a:t>104,6 </a:t>
            </a:r>
            <a:r>
              <a:rPr lang="ru-RU" sz="2000" dirty="0"/>
              <a:t>%);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Расходы </a:t>
            </a:r>
            <a:r>
              <a:rPr lang="ru-RU" sz="2000" dirty="0"/>
              <a:t>на содержание органов местного самоуправления сформированы в пределах нормативов формирования расходов на содержание ОМС, установленных Правительством Тюменской области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Расходы </a:t>
            </a:r>
            <a:r>
              <a:rPr lang="ru-RU" sz="2000" dirty="0"/>
              <a:t>на реализацию государственных полномочий сформированы в соответствии с проектом закона Тюменской области об областном бюджете. </a:t>
            </a:r>
          </a:p>
        </p:txBody>
      </p:sp>
    </p:spTree>
    <p:extLst>
      <p:ext uri="{BB962C8B-B14F-4D97-AF65-F5344CB8AC3E}">
        <p14:creationId xmlns:p14="http://schemas.microsoft.com/office/powerpoint/2010/main" val="3703735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7DD7C-8405-4F84-8005-A9E3FC0950D7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22225" y="-4763"/>
            <a:ext cx="9144000" cy="481013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 по основным функциям (разделам)</a:t>
            </a:r>
          </a:p>
        </p:txBody>
      </p:sp>
      <p:grpSp>
        <p:nvGrpSpPr>
          <p:cNvPr id="14340" name="Group 6"/>
          <p:cNvGrpSpPr>
            <a:grpSpLocks noChangeAspect="1"/>
          </p:cNvGrpSpPr>
          <p:nvPr/>
        </p:nvGrpSpPr>
        <p:grpSpPr bwMode="auto">
          <a:xfrm>
            <a:off x="0" y="461963"/>
            <a:ext cx="9144000" cy="663575"/>
            <a:chOff x="0" y="527"/>
            <a:chExt cx="5760" cy="418"/>
          </a:xfrm>
        </p:grpSpPr>
        <p:sp>
          <p:nvSpPr>
            <p:cNvPr id="1435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527"/>
              <a:ext cx="5760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435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"/>
              <a:ext cx="576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 rot="16200000">
            <a:off x="-1795462" y="2955925"/>
            <a:ext cx="43688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0100  «Общегосударственные вопросы»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507999" y="3017550"/>
            <a:ext cx="4368800" cy="5847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0300  «Национальная безопасность и правоохранительная деятельность»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98438" y="3140661"/>
            <a:ext cx="4368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0400  «Национальная экономика»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58044" y="2955131"/>
            <a:ext cx="4370388" cy="7080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0500  «Жилищно-коммунальное хозяйство»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25400" y="5667375"/>
            <a:ext cx="9126538" cy="962819"/>
          </a:xfrm>
          <a:prstGeom prst="frame">
            <a:avLst>
              <a:gd name="adj1" fmla="val 3718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</a:t>
            </a:r>
          </a:p>
        </p:txBody>
      </p: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215900" y="6491288"/>
            <a:ext cx="86772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/>
              <a:t>Полный перечень разделов и подразделов классификации расходов бюджетов приведен в статье 21 Бюджетного кодекса РФ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158206" y="3129757"/>
            <a:ext cx="4411663" cy="4000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0700  «Образование»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785268" y="3163680"/>
            <a:ext cx="44053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0800  «Культура, кинематография»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076700" y="3127376"/>
            <a:ext cx="44164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1000  «Социальная политика»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724400" y="3127961"/>
            <a:ext cx="4416425" cy="33855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1100  «Физическая культура и спорт»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125325" y="3165661"/>
            <a:ext cx="4339801" cy="40011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+mn-cs"/>
              </a:rPr>
              <a:t>0200  </a:t>
            </a:r>
            <a:r>
              <a:rPr lang="ru-RU" sz="2000" b="1" dirty="0">
                <a:latin typeface="+mn-lt"/>
                <a:cs typeface="+mn-cs"/>
              </a:rPr>
              <a:t>«Национальная </a:t>
            </a:r>
            <a:r>
              <a:rPr lang="ru-RU" sz="2000" b="1" dirty="0" smtClean="0">
                <a:latin typeface="+mn-lt"/>
                <a:cs typeface="+mn-cs"/>
              </a:rPr>
              <a:t>оборона»</a:t>
            </a:r>
            <a:endParaRPr lang="ru-RU" sz="20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979590" cy="37444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развития экономики поселка Боровский</a:t>
            </a: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прогнозом социально-экономического развития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поселок Боровский на 2025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2027 годов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7652232" y="6607262"/>
            <a:ext cx="545718" cy="123111"/>
          </a:xfrm>
          <a:prstGeom prst="rect">
            <a:avLst/>
          </a:prstGeom>
        </p:spPr>
        <p:txBody>
          <a:bodyPr lIns="0" tIns="0" rIns="0" bIns="0" anchor="b"/>
          <a:lstStyle>
            <a:defPPr/>
            <a:lvl1pPr lvl="0"/>
          </a:lstStyle>
          <a:p>
            <a:endParaRPr sz="700">
              <a:latin typeface="Arial"/>
              <a:ea typeface="Arial"/>
              <a:cs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6552220" y="1220755"/>
            <a:ext cx="1236651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100" b="1" dirty="0">
                <a:latin typeface="Arial"/>
                <a:ea typeface="Arial"/>
                <a:cs typeface="Arial"/>
              </a:rPr>
              <a:t>О</a:t>
            </a:r>
            <a:r>
              <a:rPr sz="1100" b="1" dirty="0" err="1">
                <a:latin typeface="Arial"/>
                <a:ea typeface="Arial"/>
                <a:cs typeface="Arial"/>
              </a:rPr>
              <a:t>бъем</a:t>
            </a:r>
            <a:r>
              <a:rPr sz="1100" b="1" dirty="0">
                <a:latin typeface="Arial"/>
                <a:ea typeface="Arial"/>
                <a:cs typeface="Arial"/>
              </a:rPr>
              <a:t> </a:t>
            </a:r>
            <a:r>
              <a:rPr sz="1100" b="1" dirty="0" err="1">
                <a:latin typeface="Arial"/>
                <a:ea typeface="Arial"/>
                <a:cs typeface="Arial"/>
              </a:rPr>
              <a:t>инвестиций</a:t>
            </a:r>
            <a:r>
              <a:rPr sz="1100" b="1" dirty="0">
                <a:latin typeface="Arial"/>
                <a:ea typeface="Arial"/>
                <a:cs typeface="Arial"/>
              </a:rPr>
              <a:t> </a:t>
            </a:r>
          </a:p>
          <a:p>
            <a:r>
              <a:rPr sz="1100" b="1" dirty="0">
                <a:latin typeface="Arial"/>
                <a:ea typeface="Arial"/>
                <a:cs typeface="Arial"/>
              </a:rPr>
              <a:t>в </a:t>
            </a:r>
            <a:r>
              <a:rPr sz="1100" b="1" dirty="0" err="1">
                <a:latin typeface="Arial"/>
                <a:ea typeface="Arial"/>
                <a:cs typeface="Arial"/>
              </a:rPr>
              <a:t>основной</a:t>
            </a:r>
            <a:r>
              <a:rPr sz="1100" b="1" dirty="0">
                <a:latin typeface="Arial"/>
                <a:ea typeface="Arial"/>
                <a:cs typeface="Arial"/>
              </a:rPr>
              <a:t> </a:t>
            </a:r>
            <a:r>
              <a:rPr sz="1100" b="1" dirty="0" err="1">
                <a:latin typeface="Arial"/>
                <a:ea typeface="Arial"/>
                <a:cs typeface="Arial"/>
              </a:rPr>
              <a:t>капитал</a:t>
            </a:r>
            <a:r>
              <a:rPr sz="1100" b="1" dirty="0">
                <a:latin typeface="Arial"/>
                <a:ea typeface="Arial"/>
                <a:cs typeface="Arial"/>
              </a:rPr>
              <a:t> </a:t>
            </a:r>
            <a:r>
              <a:rPr sz="1100" dirty="0">
                <a:latin typeface="Arial"/>
                <a:ea typeface="Arial"/>
                <a:cs typeface="Arial"/>
              </a:rPr>
              <a:t> </a:t>
            </a:r>
            <a:r>
              <a:rPr lang="ru-RU" sz="1100" dirty="0">
                <a:latin typeface="Arial"/>
                <a:ea typeface="Arial"/>
                <a:cs typeface="Arial"/>
              </a:rPr>
              <a:t>(</a:t>
            </a:r>
            <a:r>
              <a:rPr sz="1100" dirty="0" err="1">
                <a:latin typeface="Arial"/>
                <a:ea typeface="Arial"/>
                <a:cs typeface="Arial"/>
              </a:rPr>
              <a:t>млн.руб</a:t>
            </a:r>
            <a:r>
              <a:rPr sz="1100" dirty="0">
                <a:latin typeface="Arial"/>
                <a:ea typeface="Arial"/>
                <a:cs typeface="Arial"/>
              </a:rPr>
              <a:t>.</a:t>
            </a:r>
            <a:r>
              <a:rPr lang="ru-RU" sz="1100" dirty="0">
                <a:latin typeface="Arial"/>
                <a:ea typeface="Arial"/>
                <a:cs typeface="Arial"/>
              </a:rPr>
              <a:t>)</a:t>
            </a:r>
            <a:endParaRPr sz="1100" dirty="0">
              <a:latin typeface="Arial"/>
              <a:ea typeface="Arial"/>
              <a:cs typeface="Arial"/>
            </a:endParaRPr>
          </a:p>
          <a:p>
            <a:r>
              <a:rPr sz="1100" b="1" dirty="0">
                <a:latin typeface="Arial"/>
                <a:ea typeface="Arial"/>
                <a:cs typeface="Arial"/>
              </a:rPr>
              <a:t>202</a:t>
            </a:r>
            <a:r>
              <a:rPr lang="ru-RU" sz="1100" b="1" dirty="0">
                <a:latin typeface="Arial"/>
                <a:ea typeface="Arial"/>
                <a:cs typeface="Arial"/>
              </a:rPr>
              <a:t>1</a:t>
            </a:r>
            <a:r>
              <a:rPr sz="1100" b="1" dirty="0">
                <a:latin typeface="Arial"/>
                <a:ea typeface="Arial"/>
                <a:cs typeface="Arial"/>
              </a:rPr>
              <a:t> г. </a:t>
            </a:r>
            <a:r>
              <a:rPr lang="ru-RU" sz="1100" b="1" dirty="0">
                <a:latin typeface="Arial"/>
                <a:ea typeface="Arial"/>
                <a:cs typeface="Arial"/>
              </a:rPr>
              <a:t>–</a:t>
            </a:r>
            <a:r>
              <a:rPr sz="1100" b="1" dirty="0">
                <a:latin typeface="Arial"/>
                <a:ea typeface="Arial"/>
                <a:cs typeface="Arial"/>
              </a:rPr>
              <a:t> </a:t>
            </a:r>
            <a:r>
              <a:rPr lang="ru-RU" sz="1100" b="1" dirty="0">
                <a:latin typeface="Arial"/>
                <a:ea typeface="Arial"/>
                <a:cs typeface="Arial"/>
              </a:rPr>
              <a:t>467,4</a:t>
            </a:r>
            <a:endParaRPr sz="1100" b="1" dirty="0">
              <a:latin typeface="Arial"/>
              <a:ea typeface="Arial"/>
              <a:cs typeface="Arial"/>
            </a:endParaRPr>
          </a:p>
          <a:p>
            <a:r>
              <a:rPr sz="1100" b="1" dirty="0">
                <a:latin typeface="Arial"/>
                <a:ea typeface="Arial"/>
                <a:cs typeface="Arial"/>
              </a:rPr>
              <a:t>202</a:t>
            </a:r>
            <a:r>
              <a:rPr lang="ru-RU" sz="1100" b="1" dirty="0">
                <a:latin typeface="Arial"/>
                <a:ea typeface="Arial"/>
                <a:cs typeface="Arial"/>
              </a:rPr>
              <a:t>2</a:t>
            </a:r>
            <a:r>
              <a:rPr sz="1100" b="1" dirty="0">
                <a:latin typeface="Arial"/>
                <a:ea typeface="Arial"/>
                <a:cs typeface="Arial"/>
              </a:rPr>
              <a:t> г. </a:t>
            </a:r>
            <a:r>
              <a:rPr lang="ru-RU" sz="1100" b="1" dirty="0">
                <a:latin typeface="Arial"/>
                <a:ea typeface="Arial"/>
                <a:cs typeface="Arial"/>
              </a:rPr>
              <a:t>–</a:t>
            </a:r>
            <a:r>
              <a:rPr sz="1100" b="1" dirty="0">
                <a:latin typeface="Arial"/>
                <a:ea typeface="Arial"/>
                <a:cs typeface="Arial"/>
              </a:rPr>
              <a:t> </a:t>
            </a:r>
            <a:r>
              <a:rPr lang="ru-RU" sz="1100" b="1" dirty="0">
                <a:latin typeface="Arial"/>
                <a:ea typeface="Arial"/>
                <a:cs typeface="Arial"/>
              </a:rPr>
              <a:t>899,6</a:t>
            </a:r>
            <a:endParaRPr sz="1100" b="1" dirty="0">
              <a:latin typeface="Arial"/>
              <a:ea typeface="Arial"/>
              <a:cs typeface="Arial"/>
            </a:endParaRPr>
          </a:p>
          <a:p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6480212" y="3717032"/>
            <a:ext cx="1764196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100" b="1" spc="-17" dirty="0" err="1">
                <a:latin typeface="Arial"/>
                <a:ea typeface="Arial"/>
                <a:cs typeface="Arial"/>
              </a:rPr>
              <a:t>Численность</a:t>
            </a:r>
            <a:r>
              <a:rPr sz="1100" b="1" spc="-17" dirty="0">
                <a:latin typeface="Arial"/>
                <a:ea typeface="Arial"/>
                <a:cs typeface="Arial"/>
              </a:rPr>
              <a:t> СМСП </a:t>
            </a:r>
            <a:r>
              <a:rPr sz="1100" b="1" spc="-17" dirty="0" err="1">
                <a:latin typeface="Arial"/>
                <a:ea typeface="Arial"/>
                <a:cs typeface="Arial"/>
              </a:rPr>
              <a:t>включая</a:t>
            </a:r>
            <a:r>
              <a:rPr sz="1100" b="1" spc="-17" dirty="0">
                <a:latin typeface="Arial"/>
                <a:ea typeface="Arial"/>
                <a:cs typeface="Arial"/>
              </a:rPr>
              <a:t> ИП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 и плательщиков НПД  (ед.)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1</a:t>
            </a:r>
            <a:r>
              <a:rPr sz="1100" b="1" spc="-17" dirty="0">
                <a:latin typeface="Arial"/>
                <a:ea typeface="Arial"/>
                <a:cs typeface="Arial"/>
              </a:rPr>
              <a:t> 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1055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2</a:t>
            </a:r>
            <a:r>
              <a:rPr sz="1100" b="1" spc="-17" dirty="0">
                <a:latin typeface="Arial"/>
                <a:ea typeface="Arial"/>
                <a:cs typeface="Arial"/>
              </a:rPr>
              <a:t>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1469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3</a:t>
            </a:r>
            <a:r>
              <a:rPr sz="1100" b="1" spc="-17" dirty="0">
                <a:latin typeface="Arial"/>
                <a:ea typeface="Arial"/>
                <a:cs typeface="Arial"/>
              </a:rPr>
              <a:t> 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1881</a:t>
            </a:r>
            <a:endParaRPr sz="1100" b="1" spc="-17" dirty="0">
              <a:latin typeface="Arial"/>
              <a:ea typeface="Arial"/>
              <a:cs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952159" y="1248553"/>
            <a:ext cx="1382444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100" b="1" spc="-17" dirty="0" err="1">
                <a:latin typeface="Arial"/>
                <a:ea typeface="Arial"/>
                <a:cs typeface="Arial"/>
              </a:rPr>
              <a:t>Численность</a:t>
            </a:r>
            <a:r>
              <a:rPr sz="1100" b="1" spc="-17" dirty="0">
                <a:latin typeface="Arial"/>
                <a:ea typeface="Arial"/>
                <a:cs typeface="Arial"/>
              </a:rPr>
              <a:t> </a:t>
            </a:r>
            <a:r>
              <a:rPr sz="1100" b="1" spc="-17" dirty="0" err="1">
                <a:latin typeface="Arial"/>
                <a:ea typeface="Arial"/>
                <a:cs typeface="Arial"/>
              </a:rPr>
              <a:t>постоянного</a:t>
            </a:r>
            <a:r>
              <a:rPr sz="1100" b="1" spc="-17" dirty="0">
                <a:latin typeface="Arial"/>
                <a:ea typeface="Arial"/>
                <a:cs typeface="Arial"/>
              </a:rPr>
              <a:t>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 </a:t>
            </a:r>
            <a:r>
              <a:rPr sz="1100" b="1" spc="-17" dirty="0" err="1">
                <a:latin typeface="Arial"/>
                <a:ea typeface="Arial"/>
                <a:cs typeface="Arial"/>
              </a:rPr>
              <a:t>населения</a:t>
            </a:r>
            <a:r>
              <a:rPr sz="1100" b="1" spc="-17" dirty="0">
                <a:latin typeface="Arial"/>
                <a:ea typeface="Arial"/>
                <a:cs typeface="Arial"/>
              </a:rPr>
              <a:t> (</a:t>
            </a:r>
            <a:r>
              <a:rPr sz="1100" b="1" spc="-17" dirty="0" err="1">
                <a:latin typeface="Arial"/>
                <a:ea typeface="Arial"/>
                <a:cs typeface="Arial"/>
              </a:rPr>
              <a:t>чел</a:t>
            </a:r>
            <a:r>
              <a:rPr sz="1100" b="1" spc="-17" dirty="0">
                <a:latin typeface="Arial"/>
                <a:ea typeface="Arial"/>
                <a:cs typeface="Arial"/>
              </a:rPr>
              <a:t>.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)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1</a:t>
            </a:r>
            <a:r>
              <a:rPr sz="1100" b="1" spc="-17" dirty="0">
                <a:latin typeface="Arial"/>
                <a:ea typeface="Arial"/>
                <a:cs typeface="Arial"/>
              </a:rPr>
              <a:t>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19450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2</a:t>
            </a:r>
            <a:r>
              <a:rPr sz="1100" b="1" spc="-17" dirty="0">
                <a:latin typeface="Arial"/>
                <a:ea typeface="Arial"/>
                <a:cs typeface="Arial"/>
              </a:rPr>
              <a:t>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20021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3</a:t>
            </a:r>
            <a:r>
              <a:rPr sz="1100" b="1" spc="-17" dirty="0">
                <a:latin typeface="Arial"/>
                <a:ea typeface="Arial"/>
                <a:cs typeface="Arial"/>
              </a:rPr>
              <a:t> 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20123</a:t>
            </a:r>
            <a:endParaRPr sz="1100" b="1" spc="-17" dirty="0">
              <a:latin typeface="Arial"/>
              <a:ea typeface="Arial"/>
              <a:cs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919019" y="2896294"/>
            <a:ext cx="1023989" cy="16927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100" b="1" spc="-17" dirty="0">
                <a:latin typeface="Arial"/>
                <a:ea typeface="Arial"/>
                <a:cs typeface="Arial"/>
              </a:rPr>
              <a:t>Численность зарегистрированных безработных граждан в ЦЗН на начало года  (чел.)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1</a:t>
            </a:r>
            <a:r>
              <a:rPr sz="1100" b="1" spc="-17" dirty="0">
                <a:latin typeface="Arial"/>
                <a:ea typeface="Arial"/>
                <a:cs typeface="Arial"/>
              </a:rPr>
              <a:t> 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37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2</a:t>
            </a:r>
            <a:r>
              <a:rPr sz="1100" b="1" spc="-17" dirty="0">
                <a:latin typeface="Arial"/>
                <a:ea typeface="Arial"/>
                <a:cs typeface="Arial"/>
              </a:rPr>
              <a:t> 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29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3</a:t>
            </a:r>
            <a:r>
              <a:rPr sz="1100" b="1" spc="-17" dirty="0">
                <a:latin typeface="Arial"/>
                <a:ea typeface="Arial"/>
                <a:cs typeface="Arial"/>
              </a:rPr>
              <a:t>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22</a:t>
            </a:r>
            <a:endParaRPr sz="1100" b="1" spc="-17" dirty="0">
              <a:latin typeface="Arial"/>
              <a:ea typeface="Arial"/>
              <a:cs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1178841" y="279918"/>
            <a:ext cx="662053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2000" b="1" dirty="0" err="1">
                <a:latin typeface="Arial"/>
                <a:ea typeface="Arial"/>
                <a:cs typeface="Arial"/>
              </a:rPr>
              <a:t>Социально-экономические</a:t>
            </a:r>
            <a:r>
              <a:rPr sz="2000" b="1" dirty="0">
                <a:latin typeface="Arial"/>
                <a:ea typeface="Arial"/>
                <a:cs typeface="Arial"/>
              </a:rPr>
              <a:t> </a:t>
            </a:r>
            <a:r>
              <a:rPr sz="2000" b="1" dirty="0" err="1">
                <a:latin typeface="Arial"/>
                <a:ea typeface="Arial"/>
                <a:cs typeface="Arial"/>
              </a:rPr>
              <a:t>показатели</a:t>
            </a:r>
            <a:endParaRPr sz="2000" b="1" dirty="0">
              <a:latin typeface="Arial"/>
              <a:ea typeface="Arial"/>
              <a:cs typeface="Arial"/>
            </a:endParaRPr>
          </a:p>
        </p:txBody>
      </p:sp>
      <p:sp>
        <p:nvSpPr>
          <p:cNvPr id="50" name="Shape 263"/>
          <p:cNvSpPr txBox="1"/>
          <p:nvPr/>
        </p:nvSpPr>
        <p:spPr>
          <a:xfrm>
            <a:off x="3131840" y="4917599"/>
            <a:ext cx="1584176" cy="8463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100" b="1" spc="-17" dirty="0">
                <a:latin typeface="Arial"/>
                <a:ea typeface="Arial"/>
                <a:cs typeface="Arial"/>
              </a:rPr>
              <a:t>Ввод в действие жилых домов (м2)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1</a:t>
            </a:r>
            <a:r>
              <a:rPr sz="1100" b="1" spc="-17" dirty="0">
                <a:latin typeface="Arial"/>
                <a:ea typeface="Arial"/>
                <a:cs typeface="Arial"/>
              </a:rPr>
              <a:t> 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1674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2</a:t>
            </a:r>
            <a:r>
              <a:rPr sz="1100" b="1" spc="-17" dirty="0">
                <a:latin typeface="Arial"/>
                <a:ea typeface="Arial"/>
                <a:cs typeface="Arial"/>
              </a:rPr>
              <a:t> 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594</a:t>
            </a:r>
            <a:endParaRPr sz="1100" b="1" spc="-17" dirty="0">
              <a:latin typeface="Arial"/>
              <a:ea typeface="Arial"/>
              <a:cs typeface="Arial"/>
            </a:endParaRPr>
          </a:p>
          <a:p>
            <a:r>
              <a:rPr sz="1100" b="1" spc="-17" dirty="0">
                <a:latin typeface="Arial"/>
                <a:ea typeface="Arial"/>
                <a:cs typeface="Arial"/>
              </a:rPr>
              <a:t>202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3</a:t>
            </a:r>
            <a:r>
              <a:rPr sz="1100" b="1" spc="-17" dirty="0">
                <a:latin typeface="Arial"/>
                <a:ea typeface="Arial"/>
                <a:cs typeface="Arial"/>
              </a:rPr>
              <a:t>г. - </a:t>
            </a:r>
            <a:r>
              <a:rPr lang="ru-RU" sz="1100" b="1" spc="-17" dirty="0">
                <a:latin typeface="Arial"/>
                <a:ea typeface="Arial"/>
                <a:cs typeface="Arial"/>
              </a:rPr>
              <a:t>976</a:t>
            </a:r>
            <a:endParaRPr sz="1100" b="1" spc="-17" dirty="0">
              <a:latin typeface="Arial"/>
              <a:ea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61810"/>
            <a:ext cx="4063264" cy="359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6752001" y="2254420"/>
            <a:ext cx="1647000" cy="4038109"/>
          </a:xfrm>
          <a:prstGeom prst="roundRect">
            <a:avLst>
              <a:gd name="adj" fmla="val 10682"/>
            </a:avLst>
          </a:prstGeom>
          <a:ln w="6350">
            <a:solidFill>
              <a:schemeClr val="accent5"/>
            </a:solidFill>
            <a:prstDash val="solid"/>
          </a:ln>
        </p:spPr>
        <p:style>
          <a:lnRef idx="0">
            <a:scrgbClr r="0" g="0" b="0"/>
          </a:lnRef>
          <a:fillRef idx="2">
            <a:schemeClr val="accent5"/>
          </a:fillRef>
          <a:effectRef idx="0">
            <a:scrgbClr r="0" g="0" b="0"/>
          </a:effectRef>
          <a:fontRef idx="none"/>
        </p:style>
        <p:txBody>
          <a:bodyPr lIns="51206" tIns="25603" rIns="51206" bIns="25603" anchor="ctr"/>
          <a:lstStyle/>
          <a:p>
            <a:pPr algn="ctr"/>
            <a:endParaRPr sz="1500">
              <a:solidFill>
                <a:schemeClr val="dk1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6706424" y="1349757"/>
            <a:ext cx="1647000" cy="775595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</p:spPr>
        <p:txBody>
          <a:bodyPr lIns="51206" tIns="332640" rIns="51206" bIns="25603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КУЛЬТУРА И ИСКУССТВО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6859545" y="2517563"/>
            <a:ext cx="1284796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1</a:t>
            </a:r>
            <a:r>
              <a:rPr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Центр культуры и досуга</a:t>
            </a:r>
            <a:endParaRPr sz="11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6829587" y="5488076"/>
            <a:ext cx="1491828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7 </a:t>
            </a:r>
            <a:r>
              <a:rPr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туристических</a:t>
            </a:r>
            <a:r>
              <a:rPr sz="11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endParaRPr lang="ru-RU" sz="11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1024"/>
              </a:lnSpc>
            </a:pPr>
            <a:r>
              <a:rPr lang="ru-RU"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объекто</a:t>
            </a:r>
            <a:r>
              <a:rPr sz="11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в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6886126" y="4550075"/>
            <a:ext cx="916811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6 </a:t>
            </a:r>
            <a:r>
              <a:rPr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памятников</a:t>
            </a:r>
            <a:endParaRPr sz="11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6886126" y="3570846"/>
            <a:ext cx="1204843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1</a:t>
            </a:r>
            <a:r>
              <a:rPr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библиотек</a:t>
            </a:r>
            <a:r>
              <a:rPr lang="ru-RU" sz="11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а (3 подразделения)</a:t>
            </a:r>
            <a:endParaRPr sz="11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911760" y="2259027"/>
            <a:ext cx="1659382" cy="4033502"/>
          </a:xfrm>
          <a:prstGeom prst="roundRect">
            <a:avLst>
              <a:gd name="adj" fmla="val 10682"/>
            </a:avLst>
          </a:prstGeom>
          <a:ln w="6350">
            <a:solidFill>
              <a:schemeClr val="accent5"/>
            </a:solidFill>
            <a:prstDash val="solid"/>
          </a:ln>
        </p:spPr>
        <p:style>
          <a:lnRef idx="0">
            <a:scrgbClr r="0" g="0" b="0"/>
          </a:lnRef>
          <a:fillRef idx="2">
            <a:schemeClr val="accent5"/>
          </a:fillRef>
          <a:effectRef idx="0">
            <a:scrgbClr r="0" g="0" b="0"/>
          </a:effectRef>
          <a:fontRef idx="none"/>
        </p:style>
        <p:txBody>
          <a:bodyPr lIns="51206" tIns="25603" rIns="51206" bIns="25603" anchor="ctr"/>
          <a:lstStyle/>
          <a:p>
            <a:pPr algn="ctr"/>
            <a:endParaRPr sz="1500">
              <a:solidFill>
                <a:schemeClr val="dk1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967527" y="1350213"/>
            <a:ext cx="1647000" cy="775595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</p:spPr>
        <p:txBody>
          <a:bodyPr lIns="51206" tIns="332640" rIns="51206" bIns="25603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ОБРАЗОВАНИЕ</a:t>
            </a:r>
          </a:p>
        </p:txBody>
      </p:sp>
      <p:pic>
        <p:nvPicPr>
          <p:cNvPr id="189" name="Picture 189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12ac="http://schemas.microsoft.com/office/spreadsheetml/2011/1/ac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</a:ext>
            </a:extLst>
          </a:blip>
          <a:stretch/>
        </p:blipFill>
        <p:spPr>
          <a:xfrm>
            <a:off x="1590661" y="1446465"/>
            <a:ext cx="270000" cy="360000"/>
          </a:xfrm>
          <a:prstGeom prst="rect">
            <a:avLst/>
          </a:prstGeom>
        </p:spPr>
      </p:pic>
      <p:sp>
        <p:nvSpPr>
          <p:cNvPr id="190" name="Shape 190"/>
          <p:cNvSpPr txBox="1"/>
          <p:nvPr/>
        </p:nvSpPr>
        <p:spPr>
          <a:xfrm>
            <a:off x="1031575" y="2512361"/>
            <a:ext cx="814013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24"/>
              </a:lnSpc>
            </a:pP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1</a:t>
            </a:r>
          </a:p>
          <a:p>
            <a:pPr>
              <a:lnSpc>
                <a:spcPts val="1024"/>
              </a:lnSpc>
            </a:pPr>
            <a:r>
              <a:rPr sz="9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учреждени</a:t>
            </a:r>
            <a:r>
              <a:rPr lang="ru-RU" sz="9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е  дошкольного образования</a:t>
            </a:r>
          </a:p>
          <a:p>
            <a:pPr>
              <a:lnSpc>
                <a:spcPts val="1024"/>
              </a:lnSpc>
            </a:pPr>
            <a:r>
              <a:rPr lang="ru-RU" sz="9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(5 корпусов)</a:t>
            </a:r>
            <a:endParaRPr sz="9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1892691" y="2521625"/>
            <a:ext cx="670379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995 </a:t>
            </a:r>
            <a:r>
              <a:rPr sz="9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учащихся</a:t>
            </a:r>
            <a:endParaRPr sz="9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031575" y="4894189"/>
            <a:ext cx="762433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24"/>
              </a:lnSpc>
            </a:pPr>
            <a:r>
              <a:rPr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1</a:t>
            </a:r>
            <a:endParaRPr lang="ru-RU" sz="1300" b="1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1024"/>
              </a:lnSpc>
            </a:pPr>
            <a:r>
              <a:rPr sz="9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учре</a:t>
            </a:r>
            <a:r>
              <a:rPr lang="ru-RU" sz="9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ж</a:t>
            </a:r>
            <a:r>
              <a:rPr sz="9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дени</a:t>
            </a:r>
            <a:r>
              <a:rPr lang="ru-RU" sz="9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е школьного образования (3 корпуса)</a:t>
            </a:r>
            <a:endParaRPr sz="9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893542" y="4894189"/>
            <a:ext cx="670379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2807</a:t>
            </a:r>
            <a:r>
              <a:rPr sz="9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учащихся</a:t>
            </a:r>
            <a:endParaRPr sz="9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969864" y="3807854"/>
            <a:ext cx="824144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24"/>
              </a:lnSpc>
            </a:pP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2</a:t>
            </a:r>
          </a:p>
          <a:p>
            <a:pPr>
              <a:lnSpc>
                <a:spcPts val="1024"/>
              </a:lnSpc>
            </a:pPr>
            <a:r>
              <a:rPr sz="9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учреждения</a:t>
            </a:r>
            <a:r>
              <a:rPr lang="ru-RU" sz="9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доп. образования</a:t>
            </a:r>
          </a:p>
          <a:p>
            <a:pPr>
              <a:lnSpc>
                <a:spcPts val="1024"/>
              </a:lnSpc>
            </a:pPr>
            <a:endParaRPr sz="9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1874413" y="3833909"/>
            <a:ext cx="670379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1225</a:t>
            </a:r>
            <a:endParaRPr sz="1300" b="1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1024"/>
              </a:lnSpc>
            </a:pPr>
            <a:r>
              <a:rPr sz="9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учащихся</a:t>
            </a:r>
            <a:endParaRPr sz="9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2849990" y="2298895"/>
            <a:ext cx="1647000" cy="4042717"/>
          </a:xfrm>
          <a:prstGeom prst="roundRect">
            <a:avLst>
              <a:gd name="adj" fmla="val 10682"/>
            </a:avLst>
          </a:prstGeom>
          <a:ln w="6350">
            <a:solidFill>
              <a:schemeClr val="accent5"/>
            </a:solidFill>
            <a:prstDash val="solid"/>
          </a:ln>
        </p:spPr>
        <p:style>
          <a:lnRef idx="0">
            <a:scrgbClr r="0" g="0" b="0"/>
          </a:lnRef>
          <a:fillRef idx="2">
            <a:schemeClr val="accent5"/>
          </a:fillRef>
          <a:effectRef idx="0">
            <a:scrgbClr r="0" g="0" b="0"/>
          </a:effectRef>
          <a:fontRef idx="none"/>
        </p:style>
        <p:txBody>
          <a:bodyPr lIns="51206" tIns="25603" rIns="51206" bIns="25603" anchor="ctr"/>
          <a:lstStyle/>
          <a:p>
            <a:pPr algn="ctr"/>
            <a:endParaRPr sz="1500">
              <a:solidFill>
                <a:schemeClr val="dk1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870625" y="1366287"/>
            <a:ext cx="1647000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</p:spPr>
        <p:txBody>
          <a:bodyPr lIns="51206" tIns="332640" rIns="51206" bIns="25603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ЗДРАВОХРАНЕНИЕ</a:t>
            </a:r>
          </a:p>
        </p:txBody>
      </p:sp>
      <p:pic>
        <p:nvPicPr>
          <p:cNvPr id="206" name="Picture 206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12ac="http://schemas.microsoft.com/office/spreadsheetml/2011/1/ac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</a:ext>
            </a:extLst>
          </a:blip>
          <a:stretch/>
        </p:blipFill>
        <p:spPr>
          <a:xfrm>
            <a:off x="3538491" y="1446465"/>
            <a:ext cx="270000" cy="360000"/>
          </a:xfrm>
          <a:prstGeom prst="rect">
            <a:avLst/>
          </a:prstGeom>
        </p:spPr>
      </p:pic>
      <p:sp>
        <p:nvSpPr>
          <p:cNvPr id="208" name="Shape 208"/>
          <p:cNvSpPr txBox="1"/>
          <p:nvPr/>
        </p:nvSpPr>
        <p:spPr>
          <a:xfrm>
            <a:off x="2944726" y="2837587"/>
            <a:ext cx="1457529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1 поликлиника </a:t>
            </a:r>
          </a:p>
          <a:p>
            <a:pPr>
              <a:lnSpc>
                <a:spcPts val="1024"/>
              </a:lnSpc>
            </a:pPr>
            <a:endParaRPr lang="ru-RU" sz="1300" b="1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1024"/>
              </a:lnSpc>
            </a:pP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(430 посещений)</a:t>
            </a:r>
            <a:endParaRPr sz="900" b="1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2987824" y="4139489"/>
            <a:ext cx="1139915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1</a:t>
            </a:r>
            <a:r>
              <a:rPr lang="ru-RU" sz="9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3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стационар (98 коек)</a:t>
            </a:r>
            <a:endParaRPr sz="1300" b="1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4802938" y="2278080"/>
            <a:ext cx="1647000" cy="4038109"/>
          </a:xfrm>
          <a:prstGeom prst="roundRect">
            <a:avLst>
              <a:gd name="adj" fmla="val 10682"/>
            </a:avLst>
          </a:prstGeom>
          <a:ln w="6350">
            <a:solidFill>
              <a:schemeClr val="accent5"/>
            </a:solidFill>
            <a:prstDash val="solid"/>
          </a:ln>
        </p:spPr>
        <p:style>
          <a:lnRef idx="0">
            <a:scrgbClr r="0" g="0" b="0"/>
          </a:lnRef>
          <a:fillRef idx="2">
            <a:schemeClr val="accent5"/>
          </a:fillRef>
          <a:effectRef idx="0">
            <a:scrgbClr r="0" g="0" b="0"/>
          </a:effectRef>
          <a:fontRef idx="none"/>
        </p:style>
        <p:txBody>
          <a:bodyPr lIns="51206" tIns="25603" rIns="51206" bIns="25603" anchor="ctr"/>
          <a:lstStyle/>
          <a:p>
            <a:pPr algn="ctr"/>
            <a:endParaRPr sz="1500">
              <a:solidFill>
                <a:schemeClr val="dk1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4814703" y="1340096"/>
            <a:ext cx="1647000" cy="775595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</p:spPr>
        <p:txBody>
          <a:bodyPr lIns="51206" tIns="332640" rIns="51206" bIns="25603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СПОРТ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4962016" y="2464346"/>
            <a:ext cx="1158157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1</a:t>
            </a:r>
            <a:r>
              <a:rPr lang="ru-RU"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Спортивный клуб</a:t>
            </a:r>
            <a:endParaRPr sz="11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14" name="Picture 214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12ac="http://schemas.microsoft.com/office/spreadsheetml/2011/1/ac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5"/>
              </a:ext>
            </a:extLst>
          </a:blip>
          <a:stretch/>
        </p:blipFill>
        <p:spPr>
          <a:xfrm>
            <a:off x="5499992" y="1462881"/>
            <a:ext cx="270000" cy="360000"/>
          </a:xfrm>
          <a:prstGeom prst="rect">
            <a:avLst/>
          </a:prstGeom>
        </p:spPr>
      </p:pic>
      <p:pic>
        <p:nvPicPr>
          <p:cNvPr id="216" name="Picture 216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12ac="http://schemas.microsoft.com/office/spreadsheetml/2011/1/ac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6"/>
              </a:ext>
            </a:extLst>
          </a:blip>
          <a:stretch/>
        </p:blipFill>
        <p:spPr>
          <a:xfrm>
            <a:off x="7324860" y="1462881"/>
            <a:ext cx="270000" cy="360000"/>
          </a:xfrm>
          <a:prstGeom prst="rect">
            <a:avLst/>
          </a:prstGeom>
        </p:spPr>
      </p:pic>
      <p:sp>
        <p:nvSpPr>
          <p:cNvPr id="217" name="Shape 217"/>
          <p:cNvSpPr txBox="1"/>
          <p:nvPr/>
        </p:nvSpPr>
        <p:spPr>
          <a:xfrm>
            <a:off x="4962015" y="3243273"/>
            <a:ext cx="978137" cy="1282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6 </a:t>
            </a:r>
            <a:r>
              <a:rPr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спортзалов</a:t>
            </a:r>
            <a:endParaRPr sz="11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4946061" y="3997668"/>
            <a:ext cx="1092354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2 </a:t>
            </a:r>
            <a:r>
              <a:rPr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бассейн</a:t>
            </a:r>
            <a:r>
              <a:rPr lang="ru-RU" sz="11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а + 1 реконструкция</a:t>
            </a:r>
            <a:endParaRPr sz="11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946061" y="4740301"/>
            <a:ext cx="1246119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7</a:t>
            </a:r>
            <a:r>
              <a:rPr sz="11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плоск</a:t>
            </a:r>
            <a:r>
              <a:rPr lang="ru-RU"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остных</a:t>
            </a:r>
            <a:r>
              <a:rPr sz="1100" b="1" spc="-17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спортивных</a:t>
            </a:r>
            <a:endParaRPr sz="11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1024"/>
              </a:lnSpc>
            </a:pPr>
            <a:r>
              <a:rPr sz="1100" b="1" spc="-17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сооружений</a:t>
            </a:r>
            <a:endParaRPr sz="1100" b="1" spc="-17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794008" y="484462"/>
            <a:ext cx="5847599" cy="400985"/>
          </a:xfrm>
          <a:prstGeom prst="rect">
            <a:avLst/>
          </a:prstGeom>
          <a:noFill/>
          <a:ln>
            <a:noFill/>
          </a:ln>
        </p:spPr>
        <p:txBody>
          <a:bodyPr lIns="50400" tIns="25200" rIns="50400" bIns="25200" anchor="ctr">
            <a:noAutofit/>
          </a:bodyPr>
          <a:lstStyle/>
          <a:p>
            <a:r>
              <a:rPr sz="2000" b="1" spc="-1">
                <a:solidFill>
                  <a:srgbClr val="000099"/>
                </a:solidFill>
              </a:rPr>
              <a:t>Социальная инфраструктура</a:t>
            </a:r>
            <a:endParaRPr sz="2000" spc="-1">
              <a:solidFill>
                <a:srgbClr val="000099"/>
              </a:solidFill>
            </a:endParaRPr>
          </a:p>
        </p:txBody>
      </p:sp>
      <p:sp>
        <p:nvSpPr>
          <p:cNvPr id="42" name="Shape 209"/>
          <p:cNvSpPr txBox="1"/>
          <p:nvPr/>
        </p:nvSpPr>
        <p:spPr>
          <a:xfrm>
            <a:off x="2968533" y="4675013"/>
            <a:ext cx="1139915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2 частных </a:t>
            </a:r>
            <a:r>
              <a:rPr lang="ru-RU" sz="1300" b="1" dirty="0" err="1">
                <a:solidFill>
                  <a:srgbClr val="000099"/>
                </a:solidFill>
                <a:latin typeface="Arial"/>
                <a:ea typeface="Arial"/>
                <a:cs typeface="Arial"/>
              </a:rPr>
              <a:t>мед.центра</a:t>
            </a: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 </a:t>
            </a:r>
            <a:endParaRPr sz="1300" b="1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Shape 209"/>
          <p:cNvSpPr txBox="1"/>
          <p:nvPr/>
        </p:nvSpPr>
        <p:spPr>
          <a:xfrm>
            <a:off x="2993989" y="5479372"/>
            <a:ext cx="1139915" cy="256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024"/>
              </a:lnSpc>
            </a:pPr>
            <a:r>
              <a:rPr lang="ru-RU" sz="1300" b="1" dirty="0">
                <a:solidFill>
                  <a:srgbClr val="000099"/>
                </a:solidFill>
                <a:latin typeface="Arial"/>
                <a:ea typeface="Arial"/>
                <a:cs typeface="Arial"/>
              </a:rPr>
              <a:t>3 частных стоматологии</a:t>
            </a:r>
            <a:endParaRPr sz="1300" b="1" dirty="0">
              <a:solidFill>
                <a:srgbClr val="000099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1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928" y="274638"/>
            <a:ext cx="7211872" cy="1143000"/>
          </a:xfrm>
        </p:spPr>
        <p:txBody>
          <a:bodyPr tIns="25603"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Инвестиционная деятельность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94"/>
            <a:fld id="{2528E1DD-1224-497A-9F36-D87396AA1F73}" type="slidenum">
              <a:rPr lang="ru-RU" altLang="ru-RU">
                <a:solidFill>
                  <a:srgbClr val="E3DED1">
                    <a:shade val="50000"/>
                  </a:srgbClr>
                </a:solidFill>
                <a:latin typeface="Verdana"/>
              </a:rPr>
              <a:pPr defTabSz="685794"/>
              <a:t>26</a:t>
            </a:fld>
            <a:endParaRPr lang="ru-RU" altLang="ru-RU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0712" y="1412775"/>
            <a:ext cx="1810512" cy="180208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 defTabSz="685794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Действующих 12 инвестиционных проектов. Реализовано в 2023 году – 4 проекта, из них 1 по инициативе главы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928" y="1988840"/>
            <a:ext cx="2519360" cy="136815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 defTabSz="685794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инвестиции по действующим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проектам</a:t>
            </a:r>
          </a:p>
          <a:p>
            <a:pPr algn="ctr" defTabSz="685794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5694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реализованным – 552 млн.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92140" y="1988840"/>
            <a:ext cx="2984317" cy="113829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 defTabSz="685794"/>
            <a:r>
              <a:rPr lang="ru-RU" sz="14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по действующим </a:t>
            </a:r>
            <a:r>
              <a:rPr lang="ru-RU" sz="1400" b="1" dirty="0" err="1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инвест</a:t>
            </a:r>
            <a:r>
              <a:rPr lang="ru-RU" sz="14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проектам </a:t>
            </a:r>
          </a:p>
          <a:p>
            <a:pPr algn="ctr" defTabSz="685794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501  новое рабочее место, по реализованным - 186</a:t>
            </a:r>
          </a:p>
        </p:txBody>
      </p:sp>
      <p:cxnSp>
        <p:nvCxnSpPr>
          <p:cNvPr id="13" name="Прямая со стрелкой 12"/>
          <p:cNvCxnSpPr>
            <a:stCxn id="5" idx="3"/>
            <a:endCxn id="11" idx="1"/>
          </p:cNvCxnSpPr>
          <p:nvPr/>
        </p:nvCxnSpPr>
        <p:spPr>
          <a:xfrm>
            <a:off x="5221225" y="2313817"/>
            <a:ext cx="470915" cy="244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4315968" y="3214857"/>
            <a:ext cx="19176" cy="313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>
            <a:off x="2514600" y="2020051"/>
            <a:ext cx="589788" cy="30129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5634696" y="1914124"/>
            <a:ext cx="585216" cy="318668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1"/>
            <a:endCxn id="6" idx="3"/>
          </p:cNvCxnSpPr>
          <p:nvPr/>
        </p:nvCxnSpPr>
        <p:spPr>
          <a:xfrm flipH="1">
            <a:off x="2938288" y="2313816"/>
            <a:ext cx="472424" cy="35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3"/>
            <a:endCxn id="5" idx="1"/>
          </p:cNvCxnSpPr>
          <p:nvPr/>
        </p:nvCxnSpPr>
        <p:spPr>
          <a:xfrm flipV="1">
            <a:off x="2938288" y="2313816"/>
            <a:ext cx="472424" cy="35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1" idx="1"/>
            <a:endCxn id="5" idx="3"/>
          </p:cNvCxnSpPr>
          <p:nvPr/>
        </p:nvCxnSpPr>
        <p:spPr>
          <a:xfrm flipH="1" flipV="1">
            <a:off x="5221225" y="2313817"/>
            <a:ext cx="470915" cy="244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323326" y="3534369"/>
            <a:ext cx="8626" cy="383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75200" y="3846024"/>
            <a:ext cx="2208276" cy="57923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 defTabSz="685794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Промышленность- 5</a:t>
            </a:r>
          </a:p>
          <a:p>
            <a:pPr algn="ctr" defTabSz="685794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28185" y="3821420"/>
            <a:ext cx="2448272" cy="63641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 defTabSz="685794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Пищевая промышленность -7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38288" y="3932739"/>
            <a:ext cx="2353792" cy="51985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 defTabSz="685794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Торговля и услуги сервиса - 4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8929" y="4582239"/>
            <a:ext cx="2112001" cy="2462213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ru-RU" sz="1400" b="1" dirty="0"/>
              <a:t>ООО «</a:t>
            </a:r>
            <a:r>
              <a:rPr lang="ru-RU" sz="1400" b="1" dirty="0" err="1"/>
              <a:t>Энерготехсервис</a:t>
            </a:r>
            <a:r>
              <a:rPr lang="ru-RU" sz="1400" b="1" dirty="0"/>
              <a:t>»</a:t>
            </a:r>
          </a:p>
          <a:p>
            <a:r>
              <a:rPr lang="ru-RU" sz="1400" b="1" dirty="0"/>
              <a:t>ООО «НГ-Групп»</a:t>
            </a:r>
          </a:p>
          <a:p>
            <a:r>
              <a:rPr lang="ru-RU" sz="1400" b="1" i="1" dirty="0"/>
              <a:t>ООО «</a:t>
            </a:r>
            <a:r>
              <a:rPr lang="ru-RU" sz="1400" b="1" i="1" dirty="0" err="1"/>
              <a:t>Тюменьприбор</a:t>
            </a:r>
            <a:r>
              <a:rPr lang="ru-RU" sz="1400" b="1" i="1" dirty="0"/>
              <a:t>»-реализован</a:t>
            </a:r>
          </a:p>
          <a:p>
            <a:r>
              <a:rPr lang="ru-RU" sz="1400" b="1" dirty="0"/>
              <a:t>ООО ППН «</a:t>
            </a:r>
            <a:r>
              <a:rPr lang="ru-RU" sz="1400" b="1" dirty="0" err="1"/>
              <a:t>СиБурМаш</a:t>
            </a:r>
            <a:r>
              <a:rPr lang="ru-RU" sz="1400" b="1" dirty="0"/>
              <a:t>»</a:t>
            </a:r>
          </a:p>
          <a:p>
            <a:r>
              <a:rPr lang="ru-RU" sz="1400" b="1" dirty="0"/>
              <a:t>ООО «Северное предприятие машиностроения»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1366" y="4655947"/>
            <a:ext cx="2850774" cy="144655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ru-RU" sz="1400" b="1" dirty="0"/>
              <a:t>ООО «</a:t>
            </a:r>
            <a:r>
              <a:rPr lang="ru-RU" sz="1400" b="1" dirty="0" err="1"/>
              <a:t>Промхолод</a:t>
            </a:r>
            <a:r>
              <a:rPr lang="ru-RU" sz="1400" b="1" dirty="0"/>
              <a:t>» </a:t>
            </a:r>
          </a:p>
          <a:p>
            <a:r>
              <a:rPr lang="ru-RU" sz="1400" b="1" i="1" dirty="0"/>
              <a:t>ИП Шилоносова С.В.- реализован</a:t>
            </a:r>
          </a:p>
          <a:p>
            <a:r>
              <a:rPr lang="ru-RU" sz="1400" b="1" dirty="0"/>
              <a:t>ООО МЦ «Панацея»</a:t>
            </a:r>
          </a:p>
          <a:p>
            <a:r>
              <a:rPr lang="ru-RU" sz="1400" b="1" dirty="0"/>
              <a:t>ИП Каменских  А.В.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186" y="4705350"/>
            <a:ext cx="2592286" cy="1815882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ru-RU" sz="1400" b="1" dirty="0"/>
              <a:t>ООО ТПК «Ягоды Плюс»</a:t>
            </a:r>
          </a:p>
          <a:p>
            <a:r>
              <a:rPr lang="ru-RU" sz="1400" b="1" dirty="0"/>
              <a:t>ООО «Сибирь-</a:t>
            </a:r>
            <a:r>
              <a:rPr lang="ru-RU" sz="1400" b="1" dirty="0" err="1"/>
              <a:t>ТрансЭН</a:t>
            </a:r>
            <a:r>
              <a:rPr lang="ru-RU" sz="1400" b="1" dirty="0"/>
              <a:t>»</a:t>
            </a:r>
          </a:p>
          <a:p>
            <a:r>
              <a:rPr lang="ru-RU" sz="1400" b="1" i="1" dirty="0"/>
              <a:t>ООО «</a:t>
            </a:r>
            <a:r>
              <a:rPr lang="ru-RU" sz="1400" b="1" i="1" dirty="0" err="1"/>
              <a:t>Окейч</a:t>
            </a:r>
            <a:r>
              <a:rPr lang="ru-RU" sz="1400" b="1" i="1" dirty="0"/>
              <a:t>»-реализован</a:t>
            </a:r>
          </a:p>
          <a:p>
            <a:r>
              <a:rPr lang="ru-RU" sz="1400" b="1" i="1" dirty="0"/>
              <a:t>ООО «Прованс Групп»-реализован</a:t>
            </a:r>
          </a:p>
          <a:p>
            <a:r>
              <a:rPr lang="ru-RU" sz="1400" b="1" dirty="0"/>
              <a:t>ООО «ВЭБ-Инвест»</a:t>
            </a:r>
          </a:p>
          <a:p>
            <a:r>
              <a:rPr lang="ru-RU" sz="1400" b="1" dirty="0"/>
              <a:t>ООО «Ландис»</a:t>
            </a:r>
          </a:p>
          <a:p>
            <a:r>
              <a:rPr lang="ru-RU" sz="1400" b="1" dirty="0"/>
              <a:t>ООО «Грин </a:t>
            </a:r>
            <a:r>
              <a:rPr lang="ru-RU" sz="1400" b="1" dirty="0" err="1"/>
              <a:t>Лайф</a:t>
            </a:r>
            <a:r>
              <a:rPr lang="ru-RU" sz="14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684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Общие характеристики </a:t>
            </a:r>
            <a:endParaRPr lang="ru-RU" alt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образования поселок Боровский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B7E79-744F-4E46-8FDC-C8A560076589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15916021"/>
              </p:ext>
            </p:extLst>
          </p:nvPr>
        </p:nvGraphicFramePr>
        <p:xfrm>
          <a:off x="125760" y="548680"/>
          <a:ext cx="889248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внутренняя память 5"/>
          <p:cNvSpPr/>
          <p:nvPr/>
        </p:nvSpPr>
        <p:spPr>
          <a:xfrm>
            <a:off x="0" y="-26988"/>
            <a:ext cx="9144000" cy="1007716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Основные направления бюджетной политики </a:t>
            </a:r>
            <a:r>
              <a:rPr lang="ru-RU" sz="2200" b="1" dirty="0" smtClean="0">
                <a:solidFill>
                  <a:schemeClr val="tx1"/>
                </a:solidFill>
              </a:rPr>
              <a:t>муниципального образования поселок Боровский на 202</a:t>
            </a:r>
            <a:r>
              <a:rPr lang="en-US" sz="2200" b="1" dirty="0" smtClean="0">
                <a:solidFill>
                  <a:schemeClr val="tx1"/>
                </a:solidFill>
              </a:rPr>
              <a:t>4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sz="2200" b="1" dirty="0" smtClean="0">
                <a:solidFill>
                  <a:schemeClr val="tx1"/>
                </a:solidFill>
              </a:rPr>
              <a:t>202</a:t>
            </a:r>
            <a:r>
              <a:rPr lang="en-US" sz="2200" b="1" dirty="0" smtClean="0">
                <a:solidFill>
                  <a:schemeClr val="tx1"/>
                </a:solidFill>
              </a:rPr>
              <a:t>5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и </a:t>
            </a:r>
            <a:r>
              <a:rPr lang="ru-RU" sz="2200" b="1" dirty="0" smtClean="0">
                <a:solidFill>
                  <a:schemeClr val="tx1"/>
                </a:solidFill>
              </a:rPr>
              <a:t>202</a:t>
            </a:r>
            <a:r>
              <a:rPr lang="en-US" sz="2200" b="1" dirty="0" smtClean="0">
                <a:solidFill>
                  <a:schemeClr val="tx1"/>
                </a:solidFill>
              </a:rPr>
              <a:t>6</a:t>
            </a:r>
            <a:r>
              <a:rPr lang="ru-RU" sz="2200" b="1" dirty="0" smtClean="0">
                <a:solidFill>
                  <a:schemeClr val="tx1"/>
                </a:solidFill>
              </a:rPr>
              <a:t> годов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873B7-17F2-4EB7-A5CF-B5F383A2D377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22225" y="-26988"/>
            <a:ext cx="9121775" cy="1079501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Основные параметры </a:t>
            </a:r>
            <a:r>
              <a:rPr lang="ru-RU" sz="2300" b="1" dirty="0" smtClean="0">
                <a:solidFill>
                  <a:schemeClr val="tx1"/>
                </a:solidFill>
              </a:rPr>
              <a:t>бюджета</a:t>
            </a:r>
            <a:endParaRPr lang="ru-RU" sz="23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на </a:t>
            </a:r>
            <a:r>
              <a:rPr lang="ru-RU" sz="2300" b="1" dirty="0" smtClean="0">
                <a:solidFill>
                  <a:schemeClr val="tx1"/>
                </a:solidFill>
              </a:rPr>
              <a:t>2024, 2025 </a:t>
            </a:r>
            <a:r>
              <a:rPr lang="ru-RU" sz="2300" b="1" dirty="0">
                <a:solidFill>
                  <a:schemeClr val="tx1"/>
                </a:solidFill>
              </a:rPr>
              <a:t>годы и на плановый период </a:t>
            </a:r>
            <a:r>
              <a:rPr lang="ru-RU" sz="2300" b="1" dirty="0" smtClean="0">
                <a:solidFill>
                  <a:schemeClr val="tx1"/>
                </a:solidFill>
              </a:rPr>
              <a:t>2026 </a:t>
            </a:r>
            <a:r>
              <a:rPr lang="ru-RU" sz="2300" b="1" dirty="0">
                <a:solidFill>
                  <a:schemeClr val="tx1"/>
                </a:solidFill>
              </a:rPr>
              <a:t>и </a:t>
            </a:r>
            <a:r>
              <a:rPr lang="ru-RU" sz="2300" b="1" dirty="0" smtClean="0">
                <a:solidFill>
                  <a:schemeClr val="tx1"/>
                </a:solidFill>
              </a:rPr>
              <a:t>2027 </a:t>
            </a:r>
            <a:r>
              <a:rPr lang="ru-RU" sz="2300" b="1" dirty="0">
                <a:solidFill>
                  <a:schemeClr val="tx1"/>
                </a:solidFill>
              </a:rPr>
              <a:t>годов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7812088" y="108902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b="1"/>
              <a:t>млн. руб.</a:t>
            </a:r>
          </a:p>
        </p:txBody>
      </p:sp>
      <p:graphicFrame>
        <p:nvGraphicFramePr>
          <p:cNvPr id="26629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08136"/>
              </p:ext>
            </p:extLst>
          </p:nvPr>
        </p:nvGraphicFramePr>
        <p:xfrm>
          <a:off x="288277" y="1468535"/>
          <a:ext cx="8674100" cy="513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Лист" r:id="rId4" imgW="8715287" imgH="4448298" progId="Excel.Sheet.12">
                  <p:embed/>
                </p:oleObj>
              </mc:Choice>
              <mc:Fallback>
                <p:oleObj name="Лист" r:id="rId4" imgW="8715287" imgH="444829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77" y="1468535"/>
                        <a:ext cx="8674100" cy="513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0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«Бюджет для граждан?»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>
                <a:solidFill>
                  <a:schemeClr val="tx2"/>
                </a:solidFill>
              </a:rPr>
              <a:t>«</a:t>
            </a:r>
            <a:r>
              <a:rPr lang="ru-RU" sz="4200" b="1" dirty="0"/>
              <a:t>Бюджет для граждан» познакомит вас с положениями основного финансового документа </a:t>
            </a:r>
            <a:r>
              <a:rPr lang="ru-RU" sz="4200" b="1" dirty="0" smtClean="0"/>
              <a:t>поселка Боровский- местного </a:t>
            </a:r>
            <a:r>
              <a:rPr lang="ru-RU" sz="4200" b="1" dirty="0"/>
              <a:t>бюджета, а именно: проекта </a:t>
            </a:r>
            <a:r>
              <a:rPr lang="ru-RU" sz="4200" b="1" dirty="0" smtClean="0"/>
              <a:t>бюджета муниципального образования </a:t>
            </a:r>
            <a:r>
              <a:rPr lang="ru-RU" sz="4200" b="1" dirty="0"/>
              <a:t>на предстоящие три года: </a:t>
            </a:r>
            <a:r>
              <a:rPr lang="ru-RU" sz="4200" b="1" dirty="0" smtClean="0"/>
              <a:t>2025 </a:t>
            </a:r>
            <a:r>
              <a:rPr lang="ru-RU" sz="4200" b="1" dirty="0"/>
              <a:t>год и </a:t>
            </a:r>
            <a:r>
              <a:rPr lang="ru-RU" sz="4200" b="1" dirty="0" smtClean="0"/>
              <a:t>2026-2027 годы. </a:t>
            </a:r>
          </a:p>
          <a:p>
            <a:endParaRPr lang="ru-RU" sz="4200" dirty="0"/>
          </a:p>
          <a:p>
            <a:endParaRPr lang="ru-RU" sz="4200" dirty="0"/>
          </a:p>
          <a:p>
            <a:r>
              <a:rPr lang="ru-RU" sz="4200" b="1" dirty="0"/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</a:t>
            </a:r>
            <a:r>
              <a:rPr lang="ru-RU" sz="4200" b="1" dirty="0" smtClean="0"/>
              <a:t>пенсионерам </a:t>
            </a:r>
            <a:r>
              <a:rPr lang="ru-RU" sz="4200" b="1" dirty="0"/>
              <a:t>и другим категориям населения, так как </a:t>
            </a:r>
            <a:r>
              <a:rPr lang="ru-RU" sz="4200" b="1" dirty="0" smtClean="0"/>
              <a:t>бюджет </a:t>
            </a:r>
            <a:r>
              <a:rPr lang="ru-RU" sz="4200" b="1" dirty="0"/>
              <a:t>затрагивает интересы </a:t>
            </a:r>
            <a:r>
              <a:rPr lang="ru-RU" sz="4200" b="1" dirty="0" smtClean="0"/>
              <a:t>жителей поселка Боровский. </a:t>
            </a:r>
            <a:r>
              <a:rPr lang="ru-RU" sz="4200" b="1" dirty="0"/>
              <a:t>Мы постарались в доступной и понятной форме для граждан, показать основные показатели </a:t>
            </a:r>
            <a:r>
              <a:rPr lang="ru-RU" sz="4200" b="1" dirty="0" smtClean="0"/>
              <a:t>местного бюджета</a:t>
            </a:r>
            <a:r>
              <a:rPr lang="ru-RU" sz="4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1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</a:p>
          <a:p>
            <a:pPr marL="0" indent="0" algn="ctr">
              <a:buNone/>
            </a:pP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образования поселок Боровский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6001" y="333375"/>
            <a:ext cx="9108000" cy="863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/>
              <a:t>Из каких поступлений в настоящее время формируется доходная часть бюджета?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" y="1196756"/>
          <a:ext cx="9252520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781552"/>
              </p:ext>
            </p:extLst>
          </p:nvPr>
        </p:nvGraphicFramePr>
        <p:xfrm>
          <a:off x="112721" y="4581526"/>
          <a:ext cx="2942560" cy="208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134012"/>
              </p:ext>
            </p:extLst>
          </p:nvPr>
        </p:nvGraphicFramePr>
        <p:xfrm>
          <a:off x="3352721" y="4652963"/>
          <a:ext cx="2942560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547966"/>
              </p:ext>
            </p:extLst>
          </p:nvPr>
        </p:nvGraphicFramePr>
        <p:xfrm>
          <a:off x="6084168" y="4653136"/>
          <a:ext cx="2942560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5453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/>
              <a:t>Бюджет 2024-2027 года (собственные доходы)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50799015"/>
              </p:ext>
            </p:extLst>
          </p:nvPr>
        </p:nvGraphicFramePr>
        <p:xfrm>
          <a:off x="324000" y="1628776"/>
          <a:ext cx="8428319" cy="5147629"/>
        </p:xfrm>
        <a:graphic>
          <a:graphicData uri="http://schemas.openxmlformats.org/drawingml/2006/table">
            <a:tbl>
              <a:tblPr/>
              <a:tblGrid>
                <a:gridCol w="1831252"/>
                <a:gridCol w="1567620"/>
                <a:gridCol w="1698255"/>
                <a:gridCol w="1632937"/>
                <a:gridCol w="1698255"/>
              </a:tblGrid>
              <a:tr h="1977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44" marR="8294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2024 год,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2025 год,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2026 год,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2027 год,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Собственные доходы</a:t>
                      </a:r>
                    </a:p>
                  </a:txBody>
                  <a:tcPr marL="82944" marR="8294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Разница с предыдущем годом</a:t>
                      </a:r>
                    </a:p>
                  </a:txBody>
                  <a:tcPr marL="82944" marR="8294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+4,7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+2,2</a:t>
                      </a: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921" y="274639"/>
            <a:ext cx="8229600" cy="5619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Собственные 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7499960"/>
              </p:ext>
            </p:extLst>
          </p:nvPr>
        </p:nvGraphicFramePr>
        <p:xfrm>
          <a:off x="260640" y="906464"/>
          <a:ext cx="8490240" cy="5174687"/>
        </p:xfrm>
        <a:graphic>
          <a:graphicData uri="http://schemas.openxmlformats.org/drawingml/2006/table">
            <a:tbl>
              <a:tblPr/>
              <a:tblGrid>
                <a:gridCol w="2808615"/>
                <a:gridCol w="1959499"/>
                <a:gridCol w="2024816"/>
                <a:gridCol w="1697310"/>
              </a:tblGrid>
              <a:tr h="1188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Доходы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2024 год, млн. руб.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2025 год, млн. руб.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Разница, млн. руб.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НДФЛ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14,4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19,9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5,5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Налог на имущество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4,7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5,8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1,1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Земельный налог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17,1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17,9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0,8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Доходы от  имущества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6,3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3,9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-2,4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Прочие доходы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0,7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0,4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-0,3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Итого</a:t>
                      </a:r>
                    </a:p>
                  </a:txBody>
                  <a:tcPr marL="82943" marR="82943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43,2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47,9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4,7</a:t>
                      </a:r>
                    </a:p>
                  </a:txBody>
                  <a:tcPr marL="82943" marR="82943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5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 в бюджет в 2025 году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6480" y="1600200"/>
            <a:ext cx="8231040" cy="4997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dirty="0" smtClean="0"/>
              <a:t>Дотация - 438 тыс. руб.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600" b="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dirty="0" smtClean="0"/>
              <a:t>Субвенция «Воинский учет» - 1768 тыс. руб.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600" b="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dirty="0" smtClean="0"/>
              <a:t>Иные межбюджетные трансферты– </a:t>
            </a:r>
            <a:r>
              <a:rPr lang="ru-RU" sz="3600" dirty="0" smtClean="0"/>
              <a:t>18280 </a:t>
            </a:r>
            <a:r>
              <a:rPr lang="ru-RU" sz="3600" b="0" dirty="0" err="1" smtClean="0"/>
              <a:t>ыс</a:t>
            </a:r>
            <a:r>
              <a:rPr lang="ru-RU" sz="3600" b="0" dirty="0" smtClean="0"/>
              <a:t>. руб. </a:t>
            </a:r>
          </a:p>
        </p:txBody>
      </p:sp>
    </p:spTree>
    <p:extLst>
      <p:ext uri="{BB962C8B-B14F-4D97-AF65-F5344CB8AC3E}">
        <p14:creationId xmlns:p14="http://schemas.microsoft.com/office/powerpoint/2010/main" val="1645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E08F0-374A-421C-A977-0FBF04EA3C7F}" type="slidenum">
              <a:rPr lang="ru-RU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-17463"/>
            <a:ext cx="9144000" cy="817364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</a:rPr>
              <a:t>Безвозмездные поступления из вышестоящего бюджета </a:t>
            </a:r>
            <a:r>
              <a:rPr lang="ru-RU" sz="1900" b="1" dirty="0" smtClean="0">
                <a:solidFill>
                  <a:schemeClr val="tx1"/>
                </a:solidFill>
              </a:rPr>
              <a:t>2024-2025 </a:t>
            </a:r>
            <a:r>
              <a:rPr lang="ru-RU" sz="1900" b="1" dirty="0">
                <a:solidFill>
                  <a:schemeClr val="tx1"/>
                </a:solidFill>
              </a:rPr>
              <a:t>годы 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7883936" y="799901"/>
            <a:ext cx="11509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 b="1" dirty="0" err="1" smtClean="0"/>
              <a:t>Тыс.руб</a:t>
            </a:r>
            <a:r>
              <a:rPr lang="ru-RU" altLang="ru-RU" sz="1400" b="1" dirty="0" smtClean="0"/>
              <a:t>.</a:t>
            </a:r>
            <a:endParaRPr lang="ru-RU" altLang="ru-RU" sz="1400" b="1" dirty="0"/>
          </a:p>
        </p:txBody>
      </p:sp>
      <p:graphicFrame>
        <p:nvGraphicFramePr>
          <p:cNvPr id="32773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1046"/>
              </p:ext>
            </p:extLst>
          </p:nvPr>
        </p:nvGraphicFramePr>
        <p:xfrm>
          <a:off x="134938" y="954088"/>
          <a:ext cx="89281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Лист" r:id="rId4" imgW="3181409" imgH="2286037" progId="Excel.Sheet.12">
                  <p:embed/>
                </p:oleObj>
              </mc:Choice>
              <mc:Fallback>
                <p:oleObj name="Лист" r:id="rId4" imgW="3181409" imgH="228603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54088"/>
                        <a:ext cx="89281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2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80001" y="188915"/>
            <a:ext cx="8856000" cy="79181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/>
              <a:t>В каких пропорциях распределены расходы  бюджета в 2025 году? </a:t>
            </a:r>
            <a:endParaRPr lang="ru-RU" altLang="ru-RU" sz="2400" dirty="0" smtClean="0"/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094150"/>
              </p:ext>
            </p:extLst>
          </p:nvPr>
        </p:nvGraphicFramePr>
        <p:xfrm>
          <a:off x="251520" y="1412776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4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127875" cy="2087563"/>
          </a:xfrm>
        </p:spPr>
        <p:txBody>
          <a:bodyPr/>
          <a:lstStyle/>
          <a:p>
            <a:r>
              <a:rPr lang="ru-RU" altLang="ru-RU" sz="4800" b="1" smtClean="0">
                <a:solidFill>
                  <a:schemeClr val="bg1"/>
                </a:solidFill>
              </a:rPr>
              <a:t>Расходы</a:t>
            </a:r>
            <a:br>
              <a:rPr lang="ru-RU" altLang="ru-RU" sz="4800" b="1" smtClean="0">
                <a:solidFill>
                  <a:schemeClr val="bg1"/>
                </a:solidFill>
              </a:rPr>
            </a:br>
            <a:r>
              <a:rPr lang="ru-RU" altLang="ru-RU" sz="4800" b="1" smtClean="0">
                <a:solidFill>
                  <a:schemeClr val="bg1"/>
                </a:solidFill>
              </a:rPr>
              <a:t>бюджета города Тюмени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16906-AFFD-41C2-B61E-0BFA058E0BBA}" type="slidenum">
              <a:rPr lang="ru-RU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-26988"/>
            <a:ext cx="9144000" cy="503238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2024– 2025 </a:t>
            </a:r>
            <a:r>
              <a:rPr lang="ru-RU" sz="2400" b="1" dirty="0">
                <a:solidFill>
                  <a:schemeClr val="tx1"/>
                </a:solidFill>
              </a:rPr>
              <a:t>годы</a:t>
            </a:r>
          </a:p>
        </p:txBody>
      </p:sp>
      <p:graphicFrame>
        <p:nvGraphicFramePr>
          <p:cNvPr id="3584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31609"/>
              </p:ext>
            </p:extLst>
          </p:nvPr>
        </p:nvGraphicFramePr>
        <p:xfrm>
          <a:off x="191293" y="795337"/>
          <a:ext cx="8761413" cy="562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Лист" r:id="rId4" imgW="5181483" imgH="3248037" progId="Excel.Sheet.12">
                  <p:embed/>
                </p:oleObj>
              </mc:Choice>
              <mc:Fallback>
                <p:oleObj name="Лист" r:id="rId4" imgW="5181483" imgH="324803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" y="795337"/>
                        <a:ext cx="8761413" cy="562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7991475" y="47625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 b="1" dirty="0" smtClean="0"/>
              <a:t>Млн. </a:t>
            </a:r>
            <a:r>
              <a:rPr lang="ru-RU" altLang="ru-RU" sz="1400" b="1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2152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239000" cy="484632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</a:p>
          <a:p>
            <a:pPr marL="0" indent="0" algn="ctr">
              <a:buNone/>
            </a:pP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образования поселок Боровский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84"/>
          <p:cNvSpPr>
            <a:spLocks noGrp="1" noChangeArrowheads="1"/>
          </p:cNvSpPr>
          <p:nvPr>
            <p:ph type="title"/>
          </p:nvPr>
        </p:nvSpPr>
        <p:spPr>
          <a:xfrm>
            <a:off x="457921" y="274638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/>
              <a:t>Бюджет 2024-2027 года (расходы), млн. руб.</a:t>
            </a:r>
          </a:p>
        </p:txBody>
      </p:sp>
      <p:graphicFrame>
        <p:nvGraphicFramePr>
          <p:cNvPr id="27936" name="Group 13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79360572"/>
              </p:ext>
            </p:extLst>
          </p:nvPr>
        </p:nvGraphicFramePr>
        <p:xfrm>
          <a:off x="251520" y="836712"/>
          <a:ext cx="8572809" cy="5290669"/>
        </p:xfrm>
        <a:graphic>
          <a:graphicData uri="http://schemas.openxmlformats.org/drawingml/2006/table">
            <a:tbl>
              <a:tblPr/>
              <a:tblGrid>
                <a:gridCol w="2668153"/>
                <a:gridCol w="504056"/>
                <a:gridCol w="576064"/>
                <a:gridCol w="720080"/>
                <a:gridCol w="860239"/>
                <a:gridCol w="723937"/>
                <a:gridCol w="720080"/>
                <a:gridCol w="801617"/>
                <a:gridCol w="998583"/>
              </a:tblGrid>
              <a:tr h="9654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Раздел, подраздел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 2025-2024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муниципального образования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 контроль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101тр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7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0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газета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7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мп.рф/upload/iblock/a37/a37b8347f5de29740ffbfb939e393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41166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402416"/>
              </p:ext>
            </p:extLst>
          </p:nvPr>
        </p:nvGraphicFramePr>
        <p:xfrm>
          <a:off x="22739" y="620688"/>
          <a:ext cx="8725725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D70AE-1B9F-43A2-A0F1-2EE94F18C290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22225" y="-26988"/>
            <a:ext cx="9144000" cy="647701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Нормативная 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5812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8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/>
              <a:t>Бюджет 2024-2027 года (расходы), млн. руб.</a:t>
            </a:r>
          </a:p>
        </p:txBody>
      </p:sp>
      <p:graphicFrame>
        <p:nvGraphicFramePr>
          <p:cNvPr id="27936" name="Group 13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89347364"/>
              </p:ext>
            </p:extLst>
          </p:nvPr>
        </p:nvGraphicFramePr>
        <p:xfrm>
          <a:off x="77788" y="764704"/>
          <a:ext cx="9036496" cy="5330753"/>
        </p:xfrm>
        <a:graphic>
          <a:graphicData uri="http://schemas.openxmlformats.org/drawingml/2006/table">
            <a:tbl>
              <a:tblPr/>
              <a:tblGrid>
                <a:gridCol w="3168352"/>
                <a:gridCol w="504056"/>
                <a:gridCol w="432048"/>
                <a:gridCol w="720080"/>
                <a:gridCol w="936104"/>
                <a:gridCol w="720080"/>
                <a:gridCol w="720080"/>
                <a:gridCol w="748340"/>
                <a:gridCol w="1087356"/>
              </a:tblGrid>
              <a:tr h="776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Раздел, подраздел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-571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 2025-2024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3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0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807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на водных объектах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56тр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56тр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55тр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55тр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55 </a:t>
                      </a:r>
                      <a:r>
                        <a:rPr lang="ru-RU" sz="16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1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ЧС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1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безопасность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9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ДНД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2" marR="82942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6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99"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Общеэкономические вопросы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9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4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84"/>
          <p:cNvSpPr>
            <a:spLocks noGrp="1" noChangeArrowheads="1"/>
          </p:cNvSpPr>
          <p:nvPr>
            <p:ph type="title"/>
          </p:nvPr>
        </p:nvSpPr>
        <p:spPr>
          <a:xfrm>
            <a:off x="755576" y="57150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/>
              <a:t>Бюджет 2024-2027 года (расходы), млн. руб.</a:t>
            </a:r>
          </a:p>
        </p:txBody>
      </p:sp>
      <p:graphicFrame>
        <p:nvGraphicFramePr>
          <p:cNvPr id="27936" name="Group 13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41747585"/>
              </p:ext>
            </p:extLst>
          </p:nvPr>
        </p:nvGraphicFramePr>
        <p:xfrm>
          <a:off x="30480" y="485798"/>
          <a:ext cx="9006016" cy="6227309"/>
        </p:xfrm>
        <a:graphic>
          <a:graphicData uri="http://schemas.openxmlformats.org/drawingml/2006/table">
            <a:tbl>
              <a:tblPr/>
              <a:tblGrid>
                <a:gridCol w="3024336"/>
                <a:gridCol w="576064"/>
                <a:gridCol w="504056"/>
                <a:gridCol w="936104"/>
                <a:gridCol w="941120"/>
                <a:gridCol w="648072"/>
                <a:gridCol w="792088"/>
                <a:gridCol w="648072"/>
                <a:gridCol w="936104"/>
              </a:tblGrid>
              <a:tr h="11403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Раздел, подраздел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 2025-2024</a:t>
                      </a:r>
                    </a:p>
                  </a:txBody>
                  <a:tcPr marL="82946" marR="8294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74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земли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82946" marR="8294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35,9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9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Взносы на кап ремонт ЖФ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37,5/21,2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(16,3 ЦС)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35,2/24,1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-15,2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(без ЦС 1,1)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3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165тр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-5тр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Пенсии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68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42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0725" algn="l"/>
                        </a:tabLst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</a:p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70,2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-9,8</a:t>
                      </a:r>
                    </a:p>
                  </a:txBody>
                  <a:tcPr marL="82944" marR="82944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1143000"/>
          </a:xfrm>
        </p:spPr>
        <p:txBody>
          <a:bodyPr/>
          <a:lstStyle/>
          <a:p>
            <a:pPr algn="ctr"/>
            <a:r>
              <a:rPr lang="ru-RU" b="1" dirty="0"/>
              <a:t>Что такое бюджет?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911824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</a:rPr>
              <a:t>БЮДЖЕТ </a:t>
            </a:r>
            <a:r>
              <a:rPr lang="ru-RU" sz="3600" b="1" i="1" dirty="0">
                <a:solidFill>
                  <a:schemeClr val="accent1"/>
                </a:solidFill>
              </a:rPr>
              <a:t>– ЭТО ПЛАН ДОХОДОВ И </a:t>
            </a:r>
            <a:r>
              <a:rPr lang="ru-RU" sz="3600" b="1" i="1" dirty="0" smtClean="0">
                <a:solidFill>
                  <a:schemeClr val="accent1"/>
                </a:solidFill>
              </a:rPr>
              <a:t>РАСХОДОВ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самоуправления (гл.1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статья 6 Бюджетного кодекса РФ)</a:t>
            </a:r>
          </a:p>
          <a:p>
            <a:pPr marL="0" indent="0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житель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поселка Боровский является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Муниципалитет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расходует поступившие доходы для выполнения своих функций и предоставление общественных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(муниципальных )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культура, спорт,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дорог,  благоустройство поселка 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др.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Граждане — и как налогоплательщики, и как потребители общественных услуг — должны быть уверены в том, что передаваемые ими в распоряжение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муниципалитета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На чем основывается проект </a:t>
            </a:r>
            <a:r>
              <a:rPr lang="ru-RU" sz="2800" b="1" dirty="0" smtClean="0"/>
              <a:t>местного бюджета</a:t>
            </a:r>
            <a:r>
              <a:rPr lang="ru-RU" sz="2800" b="1" dirty="0"/>
              <a:t>?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125075"/>
              </p:ext>
            </p:extLst>
          </p:nvPr>
        </p:nvGraphicFramePr>
        <p:xfrm>
          <a:off x="395537" y="1100138"/>
          <a:ext cx="7948364" cy="564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7436687"/>
              </p:ext>
            </p:extLst>
          </p:nvPr>
        </p:nvGraphicFramePr>
        <p:xfrm>
          <a:off x="323528" y="1052736"/>
          <a:ext cx="813690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9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Какие этапы проходит бюджет?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068960"/>
            <a:ext cx="7967228" cy="3672408"/>
          </a:xfrm>
        </p:spPr>
        <p:txBody>
          <a:bodyPr>
            <a:normAutofit/>
          </a:bodyPr>
          <a:lstStyle/>
          <a:p>
            <a:pPr marL="0" indent="0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Составленный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представляется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рассмотрение 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Думу муниципального образования до 15  ноября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текущего года.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 бюджета: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будет рассмотрен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публичных слушаниях, которые  будут назначены с 31 октября по 19 ноября 2024 г. Проект бюджета на рассмотрение направляется в комиссию по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экономическому развитию, бюджету, финансам и налогам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 бюджета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рассматривается депутатами в двух чтениях. </a:t>
            </a:r>
          </a:p>
          <a:p>
            <a:pPr marL="0" indent="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бюджета: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бюджете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очередной финансовый год и на плановый период утверждается депутатами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Думы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поселок Боровский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84784"/>
            <a:ext cx="871296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Составление и утверждение </a:t>
            </a:r>
            <a:r>
              <a:rPr lang="ru-RU" sz="2000" b="1" dirty="0" smtClean="0"/>
              <a:t>бюджета </a:t>
            </a:r>
            <a:r>
              <a:rPr lang="ru-RU" sz="2000" b="1" dirty="0"/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000" b="1" dirty="0" smtClean="0"/>
              <a:t>бюджета </a:t>
            </a:r>
            <a:r>
              <a:rPr lang="ru-RU" sz="2000" b="1" dirty="0"/>
              <a:t>происходят ежегодно. </a:t>
            </a:r>
          </a:p>
        </p:txBody>
      </p:sp>
    </p:spTree>
    <p:extLst>
      <p:ext uri="{BB962C8B-B14F-4D97-AF65-F5344CB8AC3E}">
        <p14:creationId xmlns:p14="http://schemas.microsoft.com/office/powerpoint/2010/main" val="4271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Как определяется баланс бюджета?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Расходы бюджета сопоставляются с доходами, получается их баланс.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843083"/>
            <a:ext cx="8280920" cy="1873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Доходы – Расходы = Дефицит / Профицит </a:t>
            </a:r>
          </a:p>
          <a:p>
            <a:pPr algn="ctr"/>
            <a:r>
              <a:rPr lang="ru-RU" sz="2000" b="1" i="1" dirty="0">
                <a:latin typeface="Arial Black" panose="020B0A04020102020204" pitchFamily="34" charset="0"/>
              </a:rPr>
              <a:t>Если расходы превышают доходы складывается дефицит, если они меньше доходов - профицит 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4662" y="4149080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Бюджет поселка Боровский  на 2023 год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расходы превышают  доходы</a:t>
            </a:r>
          </a:p>
        </p:txBody>
      </p:sp>
    </p:spTree>
    <p:extLst>
      <p:ext uri="{BB962C8B-B14F-4D97-AF65-F5344CB8AC3E}">
        <p14:creationId xmlns:p14="http://schemas.microsoft.com/office/powerpoint/2010/main" val="17733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011565"/>
              </p:ext>
            </p:extLst>
          </p:nvPr>
        </p:nvGraphicFramePr>
        <p:xfrm>
          <a:off x="274259" y="836712"/>
          <a:ext cx="8784976" cy="611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B73C2-522D-4C3F-AC66-D5F7D47515CB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22225" y="-4763"/>
            <a:ext cx="9121775" cy="481013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37" name="Рамка 36"/>
          <p:cNvSpPr/>
          <p:nvPr/>
        </p:nvSpPr>
        <p:spPr>
          <a:xfrm>
            <a:off x="274638" y="476249"/>
            <a:ext cx="8545834" cy="936625"/>
          </a:xfrm>
          <a:prstGeom prst="frame">
            <a:avLst>
              <a:gd name="adj1" fmla="val 631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Доходы бюджета </a:t>
            </a:r>
            <a:r>
              <a:rPr lang="ru-RU" sz="2000" b="1" dirty="0">
                <a:solidFill>
                  <a:schemeClr val="tx1"/>
                </a:solidFill>
              </a:rPr>
              <a:t>– безвозмездные и безвозвратные поступления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         денежных средств в бюджет</a:t>
            </a:r>
            <a:r>
              <a:rPr lang="ru-RU" sz="2000" b="1" dirty="0"/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87675" y="1412875"/>
            <a:ext cx="2520950" cy="215900"/>
          </a:xfrm>
          <a:prstGeom prst="downArrow">
            <a:avLst>
              <a:gd name="adj1" fmla="val 50000"/>
              <a:gd name="adj2" fmla="val 537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4437</TotalTime>
  <Words>3407</Words>
  <Application>Microsoft Office PowerPoint</Application>
  <PresentationFormat>Экран (4:3)</PresentationFormat>
  <Paragraphs>653</Paragraphs>
  <Slides>41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Поток</vt:lpstr>
      <vt:lpstr>Лист</vt:lpstr>
      <vt:lpstr>БЮДЖЕТ ДЛЯ ГРАЖДАН</vt:lpstr>
      <vt:lpstr>Презентация PowerPoint</vt:lpstr>
      <vt:lpstr>Что такое «Бюджет для граждан?» </vt:lpstr>
      <vt:lpstr>Презентация PowerPoint</vt:lpstr>
      <vt:lpstr>Что такое бюджет? </vt:lpstr>
      <vt:lpstr>На чем основывается проект местного бюджета? </vt:lpstr>
      <vt:lpstr>Какие этапы проходит бюджет? </vt:lpstr>
      <vt:lpstr>Как определяется баланс бюджета? </vt:lpstr>
      <vt:lpstr>Презентация PowerPoint</vt:lpstr>
      <vt:lpstr> Какие налоги поступают в местный бюджет?</vt:lpstr>
      <vt:lpstr>Презентация PowerPoint</vt:lpstr>
      <vt:lpstr>Презентация PowerPoint</vt:lpstr>
      <vt:lpstr>Презентация PowerPoint</vt:lpstr>
      <vt:lpstr>Вопросы местного значения муниципального образования поселка Боровский 131-ФЗ </vt:lpstr>
      <vt:lpstr>Вопросы местного значения муниципального образования поселка Боровский </vt:lpstr>
      <vt:lpstr>Вопросы местного значения муниципального образования поселка Боровский – переданы Законом Тюменской области от 26.12.2014 №124 </vt:lpstr>
      <vt:lpstr>Вопросы местного значения муниципального образования поселка Боровский – переданы Законом Тюменской области от 26.12.2014 №124 </vt:lpstr>
      <vt:lpstr>Вопросы местного значения муниципального образования поселка Боровский – переданы Законом Тюменской области от 26.12.2014 №124 </vt:lpstr>
      <vt:lpstr>Вопросы местного значения муниципального образования поселка Боровский – переданы Соглашениями от АТМР</vt:lpstr>
      <vt:lpstr>Вопросы местного значения муниципального образования поселка Боровский – переданы Соглашениями в АТМР</vt:lpstr>
      <vt:lpstr>Основные подходы при формировании расходной части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каких поступлений в настоящее время формируется доходная часть бюджета?</vt:lpstr>
      <vt:lpstr>Бюджет 2024-2027 года (собственные доходы)</vt:lpstr>
      <vt:lpstr>Собственные доходы</vt:lpstr>
      <vt:lpstr>Безвозмездные поступления в бюджет в 2025 году</vt:lpstr>
      <vt:lpstr>Презентация PowerPoint</vt:lpstr>
      <vt:lpstr>В каких пропорциях распределены расходы  бюджета в 2025 году? </vt:lpstr>
      <vt:lpstr>Расходы бюджета города Тюмени</vt:lpstr>
      <vt:lpstr>Презентация PowerPoint</vt:lpstr>
      <vt:lpstr>Бюджет 2024-2027 года (расходы), млн. руб.</vt:lpstr>
      <vt:lpstr>Бюджет 2024-2027 года (расходы), млн. руб.</vt:lpstr>
      <vt:lpstr>Бюджет 2024-2027 года (расходы), млн. 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Фадеева</dc:creator>
  <cp:lastModifiedBy>admin</cp:lastModifiedBy>
  <cp:revision>258</cp:revision>
  <cp:lastPrinted>2023-11-15T03:07:17Z</cp:lastPrinted>
  <dcterms:created xsi:type="dcterms:W3CDTF">2013-10-24T02:03:40Z</dcterms:created>
  <dcterms:modified xsi:type="dcterms:W3CDTF">2024-10-31T09:09:16Z</dcterms:modified>
</cp:coreProperties>
</file>