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42"/>
  </p:notesMasterIdLst>
  <p:sldIdLst>
    <p:sldId id="256" r:id="rId2"/>
    <p:sldId id="296" r:id="rId3"/>
    <p:sldId id="257" r:id="rId4"/>
    <p:sldId id="297" r:id="rId5"/>
    <p:sldId id="258" r:id="rId6"/>
    <p:sldId id="259" r:id="rId7"/>
    <p:sldId id="260" r:id="rId8"/>
    <p:sldId id="269" r:id="rId9"/>
    <p:sldId id="310" r:id="rId10"/>
    <p:sldId id="299" r:id="rId11"/>
    <p:sldId id="301" r:id="rId12"/>
    <p:sldId id="302" r:id="rId13"/>
    <p:sldId id="303" r:id="rId14"/>
    <p:sldId id="304" r:id="rId15"/>
    <p:sldId id="305" r:id="rId16"/>
    <p:sldId id="306" r:id="rId17"/>
    <p:sldId id="307" r:id="rId18"/>
    <p:sldId id="308" r:id="rId19"/>
    <p:sldId id="309" r:id="rId20"/>
    <p:sldId id="311" r:id="rId21"/>
    <p:sldId id="312" r:id="rId22"/>
    <p:sldId id="313" r:id="rId23"/>
    <p:sldId id="300" r:id="rId24"/>
    <p:sldId id="273" r:id="rId25"/>
    <p:sldId id="314" r:id="rId26"/>
    <p:sldId id="315" r:id="rId27"/>
    <p:sldId id="316" r:id="rId28"/>
    <p:sldId id="317" r:id="rId29"/>
    <p:sldId id="320" r:id="rId30"/>
    <p:sldId id="318" r:id="rId31"/>
    <p:sldId id="321" r:id="rId32"/>
    <p:sldId id="322" r:id="rId33"/>
    <p:sldId id="323" r:id="rId34"/>
    <p:sldId id="324" r:id="rId35"/>
    <p:sldId id="325" r:id="rId36"/>
    <p:sldId id="326" r:id="rId37"/>
    <p:sldId id="327" r:id="rId38"/>
    <p:sldId id="328" r:id="rId39"/>
    <p:sldId id="330" r:id="rId40"/>
    <p:sldId id="329" r:id="rId41"/>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15" autoAdjust="0"/>
  </p:normalViewPr>
  <p:slideViewPr>
    <p:cSldViewPr>
      <p:cViewPr>
        <p:scale>
          <a:sx n="89" d="100"/>
          <a:sy n="89" d="100"/>
        </p:scale>
        <p:origin x="-540" y="-3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1996101364522417"/>
          <c:y val="0"/>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2016г.</c:v>
                </c:pt>
              </c:strCache>
            </c:strRef>
          </c:tx>
          <c:explosion val="25"/>
          <c:dPt>
            <c:idx val="0"/>
            <c:bubble3D val="0"/>
          </c:dPt>
          <c:dPt>
            <c:idx val="1"/>
            <c:bubble3D val="0"/>
          </c:dPt>
          <c:dPt>
            <c:idx val="2"/>
            <c:bubble3D val="0"/>
          </c:dPt>
          <c:dPt>
            <c:idx val="3"/>
            <c:bubble3D val="0"/>
          </c:dPt>
          <c:dLbls>
            <c:dLbl>
              <c:idx val="0"/>
              <c:layout>
                <c:manualLayout>
                  <c:x val="2.3321835990013442E-2"/>
                  <c:y val="-0.41795193725889951"/>
                </c:manualLayout>
              </c:layout>
              <c:tx>
                <c:rich>
                  <a:bodyPr/>
                  <a:lstStyle/>
                  <a:p>
                    <a:pPr>
                      <a:defRPr/>
                    </a:pPr>
                    <a:r>
                      <a:rPr lang="ru-RU" sz="996" dirty="0"/>
                      <a:t>Налоговые доходы, </a:t>
                    </a:r>
                    <a:r>
                      <a:rPr lang="ru-RU" sz="996" dirty="0" smtClean="0"/>
                      <a:t>64%</a:t>
                    </a:r>
                    <a:endParaRPr lang="ru-RU" sz="1099" dirty="0"/>
                  </a:p>
                </c:rich>
              </c:tx>
              <c:spPr/>
              <c:dLblPos val="bestFit"/>
              <c:showLegendKey val="0"/>
              <c:showVal val="0"/>
              <c:showCatName val="0"/>
              <c:showSerName val="0"/>
              <c:showPercent val="0"/>
              <c:showBubbleSize val="0"/>
            </c:dLbl>
            <c:dLbl>
              <c:idx val="1"/>
              <c:layout>
                <c:manualLayout>
                  <c:x val="-2.9733205300556925E-2"/>
                  <c:y val="0.25196221623012094"/>
                </c:manualLayout>
              </c:layout>
              <c:tx>
                <c:rich>
                  <a:bodyPr/>
                  <a:lstStyle/>
                  <a:p>
                    <a:pPr>
                      <a:defRPr/>
                    </a:pPr>
                    <a:r>
                      <a:rPr lang="ru-RU" sz="906" dirty="0"/>
                      <a:t>Неналоговые доходы, </a:t>
                    </a:r>
                    <a:r>
                      <a:rPr lang="ru-RU" sz="906" dirty="0" smtClean="0"/>
                      <a:t>7%</a:t>
                    </a:r>
                    <a:endParaRPr lang="ru-RU" sz="999" dirty="0"/>
                  </a:p>
                </c:rich>
              </c:tx>
              <c:spPr/>
              <c:dLblPos val="bestFit"/>
              <c:showLegendKey val="0"/>
              <c:showVal val="0"/>
              <c:showCatName val="0"/>
              <c:showSerName val="0"/>
              <c:showPercent val="0"/>
              <c:showBubbleSize val="0"/>
            </c:dLbl>
            <c:dLbl>
              <c:idx val="2"/>
              <c:layout>
                <c:manualLayout>
                  <c:x val="-0.14968803533704628"/>
                  <c:y val="-3.4492851233711271E-2"/>
                </c:manualLayout>
              </c:layout>
              <c:tx>
                <c:rich>
                  <a:bodyPr/>
                  <a:lstStyle/>
                  <a:p>
                    <a:pPr>
                      <a:defRPr/>
                    </a:pPr>
                    <a:r>
                      <a:rPr lang="ru-RU" sz="815" dirty="0"/>
                      <a:t>Безвозмездные поступления, </a:t>
                    </a:r>
                    <a:r>
                      <a:rPr lang="ru-RU" sz="996" dirty="0" smtClean="0"/>
                      <a:t>29%</a:t>
                    </a:r>
                    <a:endParaRPr lang="ru-RU" sz="1099" dirty="0"/>
                  </a:p>
                </c:rich>
              </c:tx>
              <c:spPr/>
              <c:dLblPos val="bestFit"/>
              <c:showLegendKey val="0"/>
              <c:showVal val="0"/>
              <c:showCatName val="0"/>
              <c:showSerName val="0"/>
              <c:showPercent val="0"/>
              <c:showBubbleSize val="0"/>
            </c:dLbl>
            <c:showLegendKey val="0"/>
            <c:showVal val="0"/>
            <c:showCatName val="1"/>
            <c:showSerName val="0"/>
            <c:showPercent val="0"/>
            <c:showBubbleSize val="0"/>
            <c:showLeaderLines val="1"/>
          </c:dLbls>
          <c:cat>
            <c:strRef>
              <c:f>Лист1!$A$2:$A$5</c:f>
              <c:strCache>
                <c:ptCount val="3"/>
                <c:pt idx="0">
                  <c:v>Налоговые доходы, %</c:v>
                </c:pt>
                <c:pt idx="1">
                  <c:v>Неналоговые доходы, %</c:v>
                </c:pt>
                <c:pt idx="2">
                  <c:v>Безвозмездные поступления, %</c:v>
                </c:pt>
              </c:strCache>
            </c:strRef>
          </c:cat>
          <c:val>
            <c:numRef>
              <c:f>Лист1!$B$2:$B$5</c:f>
              <c:numCache>
                <c:formatCode>General</c:formatCode>
                <c:ptCount val="4"/>
                <c:pt idx="0">
                  <c:v>64</c:v>
                </c:pt>
                <c:pt idx="1">
                  <c:v>7</c:v>
                </c:pt>
                <c:pt idx="2">
                  <c:v>29</c:v>
                </c:pt>
              </c:numCache>
            </c:numRef>
          </c:val>
        </c:ser>
        <c:dLbls>
          <c:showLegendKey val="0"/>
          <c:showVal val="0"/>
          <c:showCatName val="0"/>
          <c:showSerName val="0"/>
          <c:showPercent val="0"/>
          <c:showBubbleSize val="0"/>
          <c:showLeaderLines val="1"/>
        </c:dLbls>
      </c:pie3DChart>
      <c:spPr>
        <a:noFill/>
        <a:ln w="23023">
          <a:noFill/>
        </a:ln>
      </c:spPr>
    </c:plotArea>
    <c:plotVisOnly val="1"/>
    <c:dispBlanksAs val="gap"/>
    <c:showDLblsOverMax val="0"/>
  </c:chart>
  <c:txPr>
    <a:bodyPr/>
    <a:lstStyle/>
    <a:p>
      <a:pPr>
        <a:defRPr sz="1631"/>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2017</a:t>
            </a:r>
            <a:r>
              <a:rPr lang="ru-RU" dirty="0" smtClean="0"/>
              <a:t>г.</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2017</c:v>
                </c:pt>
              </c:strCache>
            </c:strRef>
          </c:tx>
          <c:explosion val="25"/>
          <c:dPt>
            <c:idx val="0"/>
            <c:bubble3D val="0"/>
          </c:dPt>
          <c:dPt>
            <c:idx val="1"/>
            <c:bubble3D val="0"/>
          </c:dPt>
          <c:dPt>
            <c:idx val="2"/>
            <c:bubble3D val="0"/>
          </c:dPt>
          <c:dPt>
            <c:idx val="3"/>
            <c:bubble3D val="0"/>
          </c:dPt>
          <c:dLbls>
            <c:dLbl>
              <c:idx val="0"/>
              <c:layout>
                <c:manualLayout>
                  <c:x val="-0.13667827682639988"/>
                  <c:y val="-0.45445377159682365"/>
                </c:manualLayout>
              </c:layout>
              <c:tx>
                <c:rich>
                  <a:bodyPr/>
                  <a:lstStyle/>
                  <a:p>
                    <a:pPr>
                      <a:defRPr/>
                    </a:pPr>
                    <a:r>
                      <a:rPr lang="ru-RU" sz="996" dirty="0"/>
                      <a:t>Налоговые доходы, </a:t>
                    </a:r>
                    <a:r>
                      <a:rPr lang="ru-RU" sz="996" dirty="0" smtClean="0"/>
                      <a:t>66%</a:t>
                    </a:r>
                    <a:endParaRPr lang="ru-RU" sz="1100" dirty="0"/>
                  </a:p>
                </c:rich>
              </c:tx>
              <c:spPr/>
              <c:dLblPos val="bestFit"/>
              <c:showLegendKey val="0"/>
              <c:showVal val="0"/>
              <c:showCatName val="0"/>
              <c:showSerName val="0"/>
              <c:showPercent val="0"/>
              <c:showBubbleSize val="0"/>
            </c:dLbl>
            <c:dLbl>
              <c:idx val="1"/>
              <c:layout>
                <c:manualLayout>
                  <c:x val="-8.5655156520069151E-2"/>
                  <c:y val="0.2091649713998516"/>
                </c:manualLayout>
              </c:layout>
              <c:tx>
                <c:rich>
                  <a:bodyPr/>
                  <a:lstStyle/>
                  <a:p>
                    <a:pPr>
                      <a:defRPr/>
                    </a:pPr>
                    <a:r>
                      <a:rPr lang="ru-RU" sz="906" dirty="0"/>
                      <a:t>Неналоговые доходы, </a:t>
                    </a:r>
                    <a:r>
                      <a:rPr lang="ru-RU" sz="906" dirty="0" smtClean="0"/>
                      <a:t>7%</a:t>
                    </a:r>
                    <a:endParaRPr lang="ru-RU" sz="1000" dirty="0"/>
                  </a:p>
                </c:rich>
              </c:tx>
              <c:spPr/>
              <c:dLblPos val="bestFit"/>
              <c:showLegendKey val="0"/>
              <c:showVal val="0"/>
              <c:showCatName val="0"/>
              <c:showSerName val="0"/>
              <c:showPercent val="0"/>
              <c:showBubbleSize val="0"/>
            </c:dLbl>
            <c:dLbl>
              <c:idx val="2"/>
              <c:layout>
                <c:manualLayout>
                  <c:x val="-9.8956328019973117E-2"/>
                  <c:y val="-3.443314266567743E-2"/>
                </c:manualLayout>
              </c:layout>
              <c:tx>
                <c:rich>
                  <a:bodyPr/>
                  <a:lstStyle/>
                  <a:p>
                    <a:pPr>
                      <a:defRPr/>
                    </a:pPr>
                    <a:r>
                      <a:rPr lang="ru-RU" sz="815" dirty="0"/>
                      <a:t>Безвозмездные поступления, </a:t>
                    </a:r>
                    <a:r>
                      <a:rPr lang="ru-RU" sz="815" dirty="0" smtClean="0"/>
                      <a:t>27</a:t>
                    </a:r>
                    <a:r>
                      <a:rPr lang="ru-RU" sz="996" dirty="0" smtClean="0"/>
                      <a:t>%</a:t>
                    </a:r>
                    <a:endParaRPr lang="ru-RU" sz="1100" dirty="0"/>
                  </a:p>
                </c:rich>
              </c:tx>
              <c:spPr/>
              <c:dLblPos val="bestFit"/>
              <c:showLegendKey val="0"/>
              <c:showVal val="0"/>
              <c:showCatName val="0"/>
              <c:showSerName val="0"/>
              <c:showPercent val="0"/>
              <c:showBubbleSize val="0"/>
            </c:dLbl>
            <c:showLegendKey val="0"/>
            <c:showVal val="0"/>
            <c:showCatName val="1"/>
            <c:showSerName val="0"/>
            <c:showPercent val="0"/>
            <c:showBubbleSize val="0"/>
            <c:showLeaderLines val="1"/>
          </c:dLbls>
          <c:cat>
            <c:strRef>
              <c:f>Лист1!$A$2:$A$5</c:f>
              <c:strCache>
                <c:ptCount val="3"/>
                <c:pt idx="0">
                  <c:v>Налоговые доходы, %</c:v>
                </c:pt>
                <c:pt idx="1">
                  <c:v>Неналоговые доходы, %</c:v>
                </c:pt>
                <c:pt idx="2">
                  <c:v>Безвозмездные поступления, %</c:v>
                </c:pt>
              </c:strCache>
            </c:strRef>
          </c:cat>
          <c:val>
            <c:numRef>
              <c:f>Лист1!$B$2:$B$5</c:f>
              <c:numCache>
                <c:formatCode>General</c:formatCode>
                <c:ptCount val="4"/>
                <c:pt idx="0">
                  <c:v>66</c:v>
                </c:pt>
                <c:pt idx="1">
                  <c:v>7</c:v>
                </c:pt>
                <c:pt idx="2">
                  <c:v>27</c:v>
                </c:pt>
              </c:numCache>
            </c:numRef>
          </c:val>
        </c:ser>
        <c:dLbls>
          <c:showLegendKey val="0"/>
          <c:showVal val="0"/>
          <c:showCatName val="0"/>
          <c:showSerName val="0"/>
          <c:showPercent val="0"/>
          <c:showBubbleSize val="0"/>
          <c:showLeaderLines val="1"/>
        </c:dLbls>
      </c:pie3DChart>
      <c:spPr>
        <a:noFill/>
        <a:ln w="23023">
          <a:noFill/>
        </a:ln>
      </c:spPr>
    </c:plotArea>
    <c:plotVisOnly val="1"/>
    <c:dispBlanksAs val="gap"/>
    <c:showDLblsOverMax val="0"/>
  </c:chart>
  <c:txPr>
    <a:bodyPr/>
    <a:lstStyle/>
    <a:p>
      <a:pPr>
        <a:defRPr sz="163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2018г.</c:v>
                </c:pt>
              </c:strCache>
            </c:strRef>
          </c:tx>
          <c:explosion val="25"/>
          <c:dPt>
            <c:idx val="0"/>
            <c:bubble3D val="0"/>
          </c:dPt>
          <c:dPt>
            <c:idx val="1"/>
            <c:bubble3D val="0"/>
          </c:dPt>
          <c:dPt>
            <c:idx val="2"/>
            <c:bubble3D val="0"/>
          </c:dPt>
          <c:dPt>
            <c:idx val="3"/>
            <c:bubble3D val="0"/>
          </c:dPt>
          <c:dLbls>
            <c:dLbl>
              <c:idx val="0"/>
              <c:layout>
                <c:manualLayout>
                  <c:x val="3.8096408680622241E-3"/>
                  <c:y val="-0.4179795610655051"/>
                </c:manualLayout>
              </c:layout>
              <c:tx>
                <c:rich>
                  <a:bodyPr/>
                  <a:lstStyle/>
                  <a:p>
                    <a:pPr>
                      <a:defRPr/>
                    </a:pPr>
                    <a:r>
                      <a:rPr lang="ru-RU" sz="996" dirty="0"/>
                      <a:t>Налоговые доходы, </a:t>
                    </a:r>
                    <a:r>
                      <a:rPr lang="ru-RU" sz="996" dirty="0" smtClean="0"/>
                      <a:t>65%</a:t>
                    </a:r>
                    <a:endParaRPr lang="ru-RU" sz="1100" dirty="0"/>
                  </a:p>
                </c:rich>
              </c:tx>
              <c:spPr/>
              <c:dLblPos val="bestFit"/>
              <c:showLegendKey val="0"/>
              <c:showVal val="0"/>
              <c:showCatName val="0"/>
              <c:showSerName val="0"/>
              <c:showPercent val="0"/>
              <c:showBubbleSize val="0"/>
            </c:dLbl>
            <c:dLbl>
              <c:idx val="1"/>
              <c:layout>
                <c:manualLayout>
                  <c:x val="-0.10038271557518724"/>
                  <c:y val="0.11190053370988201"/>
                </c:manualLayout>
              </c:layout>
              <c:tx>
                <c:rich>
                  <a:bodyPr/>
                  <a:lstStyle/>
                  <a:p>
                    <a:pPr>
                      <a:defRPr/>
                    </a:pPr>
                    <a:r>
                      <a:rPr lang="ru-RU" sz="906" dirty="0"/>
                      <a:t>Неналоговые доходы, </a:t>
                    </a:r>
                    <a:r>
                      <a:rPr lang="ru-RU" sz="906" dirty="0" smtClean="0"/>
                      <a:t>5%</a:t>
                    </a:r>
                    <a:endParaRPr lang="ru-RU" sz="1000" dirty="0"/>
                  </a:p>
                </c:rich>
              </c:tx>
              <c:spPr/>
              <c:dLblPos val="bestFit"/>
              <c:showLegendKey val="0"/>
              <c:showVal val="0"/>
              <c:showCatName val="0"/>
              <c:showSerName val="0"/>
              <c:showPercent val="0"/>
              <c:showBubbleSize val="0"/>
            </c:dLbl>
            <c:dLbl>
              <c:idx val="2"/>
              <c:layout>
                <c:manualLayout>
                  <c:x val="-9.2002304589975034E-3"/>
                  <c:y val="-3.8297872340425532E-2"/>
                </c:manualLayout>
              </c:layout>
              <c:tx>
                <c:rich>
                  <a:bodyPr/>
                  <a:lstStyle/>
                  <a:p>
                    <a:pPr>
                      <a:defRPr/>
                    </a:pPr>
                    <a:r>
                      <a:rPr lang="ru-RU" sz="815" dirty="0"/>
                      <a:t>Безвозмездные поступления, </a:t>
                    </a:r>
                    <a:r>
                      <a:rPr lang="ru-RU" sz="996" dirty="0" smtClean="0"/>
                      <a:t>30%</a:t>
                    </a:r>
                    <a:endParaRPr lang="ru-RU" sz="1100" dirty="0"/>
                  </a:p>
                </c:rich>
              </c:tx>
              <c:spPr/>
              <c:dLblPos val="bestFit"/>
              <c:showLegendKey val="0"/>
              <c:showVal val="0"/>
              <c:showCatName val="0"/>
              <c:showSerName val="0"/>
              <c:showPercent val="0"/>
              <c:showBubbleSize val="0"/>
            </c:dLbl>
            <c:showLegendKey val="0"/>
            <c:showVal val="0"/>
            <c:showCatName val="1"/>
            <c:showSerName val="0"/>
            <c:showPercent val="0"/>
            <c:showBubbleSize val="0"/>
            <c:showLeaderLines val="1"/>
          </c:dLbls>
          <c:cat>
            <c:strRef>
              <c:f>Лист1!$A$2:$A$5</c:f>
              <c:strCache>
                <c:ptCount val="3"/>
                <c:pt idx="0">
                  <c:v>Налоговые доходы, %</c:v>
                </c:pt>
                <c:pt idx="1">
                  <c:v>Неналоговые доходы, %</c:v>
                </c:pt>
                <c:pt idx="2">
                  <c:v>Безвозмездные поступления, %</c:v>
                </c:pt>
              </c:strCache>
            </c:strRef>
          </c:cat>
          <c:val>
            <c:numRef>
              <c:f>Лист1!$B$2:$B$5</c:f>
              <c:numCache>
                <c:formatCode>General</c:formatCode>
                <c:ptCount val="4"/>
                <c:pt idx="0">
                  <c:v>65</c:v>
                </c:pt>
                <c:pt idx="1">
                  <c:v>5</c:v>
                </c:pt>
                <c:pt idx="2">
                  <c:v>30</c:v>
                </c:pt>
              </c:numCache>
            </c:numRef>
          </c:val>
        </c:ser>
        <c:dLbls>
          <c:showLegendKey val="0"/>
          <c:showVal val="0"/>
          <c:showCatName val="0"/>
          <c:showSerName val="0"/>
          <c:showPercent val="0"/>
          <c:showBubbleSize val="0"/>
          <c:showLeaderLines val="1"/>
        </c:dLbls>
      </c:pie3DChart>
      <c:spPr>
        <a:noFill/>
        <a:ln w="23023">
          <a:noFill/>
        </a:ln>
      </c:spPr>
    </c:plotArea>
    <c:plotVisOnly val="1"/>
    <c:dispBlanksAs val="gap"/>
    <c:showDLblsOverMax val="0"/>
  </c:chart>
  <c:txPr>
    <a:bodyPr/>
    <a:lstStyle/>
    <a:p>
      <a:pPr>
        <a:defRPr sz="163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201</a:t>
            </a:r>
            <a:r>
              <a:rPr lang="ru-RU" dirty="0" smtClean="0"/>
              <a:t>6 год</a:t>
            </a:r>
            <a:endParaRPr lang="en-US" dirty="0"/>
          </a:p>
        </c:rich>
      </c:tx>
      <c:layout>
        <c:manualLayout>
          <c:xMode val="edge"/>
          <c:yMode val="edge"/>
          <c:x val="0.43636482147144939"/>
          <c:y val="0.85665084831844085"/>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23817650115708566"/>
          <c:y val="0.19702427429816091"/>
          <c:w val="0.62483666235231006"/>
          <c:h val="0.54972452200146771"/>
        </c:manualLayout>
      </c:layout>
      <c:pie3DChart>
        <c:varyColors val="1"/>
        <c:ser>
          <c:idx val="0"/>
          <c:order val="0"/>
          <c:tx>
            <c:strRef>
              <c:f>Лист1!$B$1</c:f>
              <c:strCache>
                <c:ptCount val="1"/>
                <c:pt idx="0">
                  <c:v>2015 год</c:v>
                </c:pt>
              </c:strCache>
            </c:strRef>
          </c:tx>
          <c:explosion val="25"/>
          <c:dPt>
            <c:idx val="1"/>
            <c:bubble3D val="0"/>
            <c:explosion val="18"/>
          </c:dPt>
          <c:dPt>
            <c:idx val="2"/>
            <c:bubble3D val="0"/>
            <c:explosion val="13"/>
          </c:dPt>
          <c:dLbls>
            <c:dLbl>
              <c:idx val="0"/>
              <c:layout>
                <c:manualLayout>
                  <c:x val="-0.16798872705900056"/>
                  <c:y val="3.1273581434674647E-3"/>
                </c:manualLayout>
              </c:layout>
              <c:tx>
                <c:rich>
                  <a:bodyPr/>
                  <a:lstStyle/>
                  <a:p>
                    <a:r>
                      <a:rPr lang="ru-RU" b="1" u="sng" dirty="0" smtClean="0"/>
                      <a:t>НДФЛ</a:t>
                    </a:r>
                  </a:p>
                  <a:p>
                    <a:r>
                      <a:rPr lang="ru-RU" dirty="0" smtClean="0"/>
                      <a:t>2016 -3,9 (9%)</a:t>
                    </a:r>
                  </a:p>
                  <a:p>
                    <a:r>
                      <a:rPr lang="ru-RU" dirty="0" smtClean="0"/>
                      <a:t>2017- 4,1 (9%)</a:t>
                    </a:r>
                  </a:p>
                  <a:p>
                    <a:r>
                      <a:rPr lang="ru-RU" dirty="0" smtClean="0"/>
                      <a:t>2018-4,3 (9,6%)</a:t>
                    </a:r>
                  </a:p>
                </c:rich>
              </c:tx>
              <c:showLegendKey val="0"/>
              <c:showVal val="0"/>
              <c:showCatName val="1"/>
              <c:showSerName val="0"/>
              <c:showPercent val="0"/>
              <c:showBubbleSize val="0"/>
            </c:dLbl>
            <c:dLbl>
              <c:idx val="1"/>
              <c:layout>
                <c:manualLayout>
                  <c:x val="0"/>
                  <c:y val="-5.845490472198616E-2"/>
                </c:manualLayout>
              </c:layout>
              <c:tx>
                <c:rich>
                  <a:bodyPr/>
                  <a:lstStyle/>
                  <a:p>
                    <a:r>
                      <a:rPr lang="ru-RU" sz="1600" b="1" u="sng" dirty="0" smtClean="0"/>
                      <a:t>Продажа имущества</a:t>
                    </a:r>
                  </a:p>
                  <a:p>
                    <a:r>
                      <a:rPr lang="ru-RU" sz="1800" b="0" i="0" baseline="0" dirty="0" smtClean="0">
                        <a:effectLst/>
                      </a:rPr>
                      <a:t>2016-2,2 (5%)</a:t>
                    </a:r>
                    <a:endParaRPr lang="ru-RU" sz="1600" dirty="0" smtClean="0">
                      <a:effectLst/>
                    </a:endParaRPr>
                  </a:p>
                  <a:p>
                    <a:r>
                      <a:rPr lang="ru-RU" sz="1800" b="0" i="0" baseline="0" dirty="0" smtClean="0">
                        <a:effectLst/>
                      </a:rPr>
                      <a:t>2017- 2,1(4,7%)</a:t>
                    </a:r>
                    <a:endParaRPr lang="ru-RU" sz="1600" dirty="0" smtClean="0">
                      <a:effectLst/>
                    </a:endParaRPr>
                  </a:p>
                  <a:p>
                    <a:r>
                      <a:rPr lang="ru-RU" sz="1800" b="0" i="0" baseline="0" dirty="0" smtClean="0">
                        <a:effectLst/>
                      </a:rPr>
                      <a:t>2018-0,9(2%)</a:t>
                    </a:r>
                    <a:endParaRPr lang="ru-RU" sz="1600" dirty="0" smtClean="0">
                      <a:effectLst/>
                    </a:endParaRPr>
                  </a:p>
                  <a:p>
                    <a:endParaRPr lang="ru-RU" sz="1600" b="1" u="sng" dirty="0"/>
                  </a:p>
                </c:rich>
              </c:tx>
              <c:showLegendKey val="0"/>
              <c:showVal val="0"/>
              <c:showCatName val="1"/>
              <c:showSerName val="0"/>
              <c:showPercent val="0"/>
              <c:showBubbleSize val="0"/>
            </c:dLbl>
            <c:dLbl>
              <c:idx val="2"/>
              <c:layout>
                <c:manualLayout>
                  <c:x val="2.2472301464711911E-2"/>
                  <c:y val="0.28000442230805522"/>
                </c:manualLayout>
              </c:layout>
              <c:tx>
                <c:rich>
                  <a:bodyPr/>
                  <a:lstStyle/>
                  <a:p>
                    <a:r>
                      <a:rPr lang="ru-RU" b="1" u="sng" dirty="0"/>
                      <a:t>Налог на </a:t>
                    </a:r>
                    <a:r>
                      <a:rPr lang="ru-RU" b="1" u="sng" dirty="0" smtClean="0"/>
                      <a:t>имущество</a:t>
                    </a:r>
                  </a:p>
                  <a:p>
                    <a:r>
                      <a:rPr lang="ru-RU" sz="1800" b="0" i="0" baseline="0" dirty="0" smtClean="0">
                        <a:effectLst/>
                      </a:rPr>
                      <a:t>2016-2,1 (5%)</a:t>
                    </a:r>
                    <a:endParaRPr lang="ru-RU" dirty="0" smtClean="0">
                      <a:effectLst/>
                    </a:endParaRPr>
                  </a:p>
                  <a:p>
                    <a:r>
                      <a:rPr lang="ru-RU" sz="1800" b="0" i="0" baseline="0" dirty="0" smtClean="0">
                        <a:effectLst/>
                      </a:rPr>
                      <a:t>2017- 2,1(4,8%)</a:t>
                    </a:r>
                    <a:endParaRPr lang="ru-RU" dirty="0" smtClean="0">
                      <a:effectLst/>
                    </a:endParaRPr>
                  </a:p>
                  <a:p>
                    <a:r>
                      <a:rPr lang="ru-RU" sz="1800" b="0" i="0" baseline="0" dirty="0" smtClean="0">
                        <a:effectLst/>
                      </a:rPr>
                      <a:t>2018-2,1(4,8%)</a:t>
                    </a:r>
                    <a:endParaRPr lang="ru-RU" dirty="0" smtClean="0">
                      <a:effectLst/>
                    </a:endParaRPr>
                  </a:p>
                  <a:p>
                    <a:endParaRPr lang="ru-RU" dirty="0"/>
                  </a:p>
                </c:rich>
              </c:tx>
              <c:showLegendKey val="0"/>
              <c:showVal val="0"/>
              <c:showCatName val="1"/>
              <c:showSerName val="0"/>
              <c:showPercent val="0"/>
              <c:showBubbleSize val="0"/>
            </c:dLbl>
            <c:dLbl>
              <c:idx val="3"/>
              <c:layout>
                <c:manualLayout>
                  <c:x val="-0.12614559403793843"/>
                  <c:y val="3.6091880202047566E-2"/>
                </c:manualLayout>
              </c:layout>
              <c:tx>
                <c:rich>
                  <a:bodyPr/>
                  <a:lstStyle/>
                  <a:p>
                    <a:r>
                      <a:rPr lang="ru-RU" b="1" u="sng" dirty="0"/>
                      <a:t>Земельный </a:t>
                    </a:r>
                    <a:r>
                      <a:rPr lang="ru-RU" b="1" u="sng" dirty="0" smtClean="0"/>
                      <a:t>налог</a:t>
                    </a:r>
                  </a:p>
                  <a:p>
                    <a:r>
                      <a:rPr lang="ru-RU" sz="1800" b="0" i="0" baseline="0" dirty="0" smtClean="0">
                        <a:effectLst/>
                      </a:rPr>
                      <a:t>2016-33,2 (76%)</a:t>
                    </a:r>
                    <a:endParaRPr lang="ru-RU" dirty="0" smtClean="0">
                      <a:effectLst/>
                    </a:endParaRPr>
                  </a:p>
                  <a:p>
                    <a:r>
                      <a:rPr lang="ru-RU" sz="1800" b="0" i="0" baseline="0" dirty="0" smtClean="0">
                        <a:effectLst/>
                      </a:rPr>
                      <a:t>2017- 34,2(76%)</a:t>
                    </a:r>
                    <a:endParaRPr lang="ru-RU" dirty="0" smtClean="0">
                      <a:effectLst/>
                    </a:endParaRPr>
                  </a:p>
                  <a:p>
                    <a:r>
                      <a:rPr lang="ru-RU" sz="1800" b="0" i="0" baseline="0" dirty="0" smtClean="0">
                        <a:effectLst/>
                      </a:rPr>
                      <a:t>2018-34,9(78%)</a:t>
                    </a:r>
                    <a:endParaRPr lang="ru-RU" dirty="0" smtClean="0">
                      <a:effectLst/>
                    </a:endParaRPr>
                  </a:p>
                  <a:p>
                    <a:endParaRPr lang="ru-RU" dirty="0"/>
                  </a:p>
                </c:rich>
              </c:tx>
              <c:showLegendKey val="0"/>
              <c:showVal val="0"/>
              <c:showCatName val="1"/>
              <c:showSerName val="0"/>
              <c:showPercent val="0"/>
              <c:showBubbleSize val="0"/>
            </c:dLbl>
            <c:dLbl>
              <c:idx val="4"/>
              <c:layout>
                <c:manualLayout>
                  <c:x val="-0.23881094304933861"/>
                  <c:y val="2.6557835565168077E-2"/>
                </c:manualLayout>
              </c:layout>
              <c:tx>
                <c:rich>
                  <a:bodyPr/>
                  <a:lstStyle/>
                  <a:p>
                    <a:r>
                      <a:rPr lang="ru-RU" b="1" u="sng" dirty="0"/>
                      <a:t>Аренда </a:t>
                    </a:r>
                    <a:r>
                      <a:rPr lang="ru-RU" b="1" u="sng" dirty="0" smtClean="0"/>
                      <a:t>имущества</a:t>
                    </a:r>
                  </a:p>
                  <a:p>
                    <a:r>
                      <a:rPr lang="ru-RU" sz="1800" b="0" i="0" baseline="0" dirty="0" smtClean="0">
                        <a:effectLst/>
                      </a:rPr>
                      <a:t>2016-2 (4,7%)</a:t>
                    </a:r>
                    <a:endParaRPr lang="ru-RU" dirty="0" smtClean="0">
                      <a:effectLst/>
                    </a:endParaRPr>
                  </a:p>
                  <a:p>
                    <a:r>
                      <a:rPr lang="ru-RU" sz="1800" b="0" i="0" baseline="0" dirty="0" smtClean="0">
                        <a:effectLst/>
                      </a:rPr>
                      <a:t>2017- 2,2(4,8%)</a:t>
                    </a:r>
                    <a:endParaRPr lang="ru-RU" dirty="0" smtClean="0">
                      <a:effectLst/>
                    </a:endParaRPr>
                  </a:p>
                  <a:p>
                    <a:r>
                      <a:rPr lang="ru-RU" sz="1800" b="0" i="0" baseline="0" dirty="0" smtClean="0">
                        <a:effectLst/>
                      </a:rPr>
                      <a:t>2018-2,3(5,1%)</a:t>
                    </a:r>
                    <a:endParaRPr lang="ru-RU" dirty="0" smtClean="0">
                      <a:effectLst/>
                    </a:endParaRPr>
                  </a:p>
                  <a:p>
                    <a:endParaRPr lang="ru-RU" dirty="0"/>
                  </a:p>
                </c:rich>
              </c:tx>
              <c:showLegendKey val="0"/>
              <c:showVal val="0"/>
              <c:showCatName val="1"/>
              <c:showSerName val="0"/>
              <c:showPercent val="0"/>
              <c:showBubbleSize val="0"/>
            </c:dLbl>
            <c:dLbl>
              <c:idx val="5"/>
              <c:layout>
                <c:manualLayout>
                  <c:x val="-0.14752404302747724"/>
                  <c:y val="0"/>
                </c:manualLayout>
              </c:layout>
              <c:tx>
                <c:rich>
                  <a:bodyPr/>
                  <a:lstStyle/>
                  <a:p>
                    <a:r>
                      <a:rPr lang="ru-RU" b="1" u="sng" dirty="0"/>
                      <a:t>Продажа </a:t>
                    </a:r>
                    <a:r>
                      <a:rPr lang="ru-RU" b="1" u="sng" dirty="0" smtClean="0"/>
                      <a:t>имущества</a:t>
                    </a:r>
                  </a:p>
                  <a:p>
                    <a:r>
                      <a:rPr lang="ru-RU" sz="1800" b="0" i="0" baseline="0" dirty="0" smtClean="0">
                        <a:effectLst/>
                      </a:rPr>
                      <a:t>2014-3,6(8%)</a:t>
                    </a:r>
                    <a:endParaRPr lang="ru-RU" dirty="0" smtClean="0">
                      <a:effectLst/>
                    </a:endParaRPr>
                  </a:p>
                  <a:p>
                    <a:r>
                      <a:rPr lang="ru-RU" sz="1800" b="0" i="0" baseline="0" dirty="0" smtClean="0">
                        <a:effectLst/>
                      </a:rPr>
                      <a:t>2015- 0,6(1%)</a:t>
                    </a:r>
                    <a:endParaRPr lang="ru-RU" dirty="0" smtClean="0">
                      <a:effectLst/>
                    </a:endParaRPr>
                  </a:p>
                  <a:p>
                    <a:r>
                      <a:rPr lang="ru-RU" sz="1800" b="0" i="0" baseline="0" dirty="0" smtClean="0">
                        <a:effectLst/>
                      </a:rPr>
                      <a:t>2016-0,6 (1%)</a:t>
                    </a:r>
                    <a:endParaRPr lang="ru-RU" dirty="0" smtClean="0">
                      <a:effectLst/>
                    </a:endParaRPr>
                  </a:p>
                  <a:p>
                    <a:endParaRPr lang="ru-RU" b="1" u="sng" dirty="0"/>
                  </a:p>
                </c:rich>
              </c:tx>
              <c:showLegendKey val="0"/>
              <c:showVal val="0"/>
              <c:showCatName val="1"/>
              <c:showSerName val="0"/>
              <c:showPercent val="0"/>
              <c:showBubbleSize val="0"/>
            </c:dLbl>
            <c:dLbl>
              <c:idx val="6"/>
              <c:layout>
                <c:manualLayout>
                  <c:x val="7.1823224838817187E-2"/>
                  <c:y val="0"/>
                </c:manualLayout>
              </c:layout>
              <c:tx>
                <c:rich>
                  <a:bodyPr/>
                  <a:lstStyle/>
                  <a:p>
                    <a:r>
                      <a:rPr lang="ru-RU" b="1" u="sng" dirty="0"/>
                      <a:t>Продажа </a:t>
                    </a:r>
                    <a:r>
                      <a:rPr lang="ru-RU" b="1" u="sng" dirty="0" smtClean="0"/>
                      <a:t>земли</a:t>
                    </a:r>
                  </a:p>
                  <a:p>
                    <a:r>
                      <a:rPr lang="ru-RU" sz="1800" b="0" i="0" baseline="0" dirty="0" smtClean="0">
                        <a:effectLst/>
                      </a:rPr>
                      <a:t>2014-0,6(1%)</a:t>
                    </a:r>
                    <a:endParaRPr lang="ru-RU" dirty="0" smtClean="0">
                      <a:effectLst/>
                    </a:endParaRPr>
                  </a:p>
                  <a:p>
                    <a:r>
                      <a:rPr lang="ru-RU" sz="1800" b="0" i="0" baseline="0" dirty="0" smtClean="0">
                        <a:effectLst/>
                      </a:rPr>
                      <a:t>2015- 0,6(1%)</a:t>
                    </a:r>
                    <a:endParaRPr lang="ru-RU" dirty="0" smtClean="0">
                      <a:effectLst/>
                    </a:endParaRPr>
                  </a:p>
                  <a:p>
                    <a:r>
                      <a:rPr lang="ru-RU" sz="1800" b="0" i="0" baseline="0" dirty="0" smtClean="0">
                        <a:effectLst/>
                      </a:rPr>
                      <a:t>2016-0,6 (1%)</a:t>
                    </a:r>
                    <a:endParaRPr lang="ru-RU" dirty="0" smtClean="0">
                      <a:effectLst/>
                    </a:endParaRPr>
                  </a:p>
                </c:rich>
              </c:tx>
              <c:showLegendKey val="0"/>
              <c:showVal val="0"/>
              <c:showCatName val="1"/>
              <c:showSerName val="0"/>
              <c:showPercent val="0"/>
              <c:showBubbleSize val="0"/>
            </c:dLbl>
            <c:showLegendKey val="0"/>
            <c:showVal val="0"/>
            <c:showCatName val="1"/>
            <c:showSerName val="0"/>
            <c:showPercent val="0"/>
            <c:showBubbleSize val="0"/>
            <c:showLeaderLines val="1"/>
          </c:dLbls>
          <c:cat>
            <c:strRef>
              <c:f>Лист1!$A$2:$A$6</c:f>
              <c:strCache>
                <c:ptCount val="5"/>
                <c:pt idx="0">
                  <c:v>НДФЛ</c:v>
                </c:pt>
                <c:pt idx="1">
                  <c:v>Продажа имущества</c:v>
                </c:pt>
                <c:pt idx="2">
                  <c:v>Налог на имущество</c:v>
                </c:pt>
                <c:pt idx="3">
                  <c:v>Земельный налог</c:v>
                </c:pt>
                <c:pt idx="4">
                  <c:v>Аренда имущества</c:v>
                </c:pt>
              </c:strCache>
            </c:strRef>
          </c:cat>
          <c:val>
            <c:numRef>
              <c:f>Лист1!$B$2:$B$6</c:f>
              <c:numCache>
                <c:formatCode>General</c:formatCode>
                <c:ptCount val="5"/>
                <c:pt idx="0">
                  <c:v>9</c:v>
                </c:pt>
                <c:pt idx="1">
                  <c:v>5</c:v>
                </c:pt>
                <c:pt idx="2">
                  <c:v>5</c:v>
                </c:pt>
                <c:pt idx="3">
                  <c:v>76</c:v>
                </c:pt>
                <c:pt idx="4">
                  <c:v>4.7</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3.1947784454395702E-2"/>
          <c:y val="0"/>
          <c:w val="0.96805221554560428"/>
          <c:h val="1"/>
        </c:manualLayout>
      </c:layout>
      <c:pie3DChart>
        <c:varyColors val="1"/>
        <c:ser>
          <c:idx val="0"/>
          <c:order val="0"/>
          <c:tx>
            <c:strRef>
              <c:f>Лист1!$B$1</c:f>
              <c:strCache>
                <c:ptCount val="1"/>
                <c:pt idx="0">
                  <c:v>2016год</c:v>
                </c:pt>
              </c:strCache>
            </c:strRef>
          </c:tx>
          <c:explosion val="6"/>
          <c:dPt>
            <c:idx val="0"/>
            <c:bubble3D val="0"/>
          </c:dPt>
          <c:dPt>
            <c:idx val="1"/>
            <c:bubble3D val="0"/>
          </c:dPt>
          <c:dPt>
            <c:idx val="2"/>
            <c:bubble3D val="0"/>
          </c:dPt>
          <c:dPt>
            <c:idx val="3"/>
            <c:bubble3D val="0"/>
            <c:explosion val="11"/>
          </c:dPt>
          <c:dPt>
            <c:idx val="4"/>
            <c:bubble3D val="0"/>
          </c:dPt>
          <c:dPt>
            <c:idx val="5"/>
            <c:bubble3D val="0"/>
            <c:spPr>
              <a:solidFill>
                <a:schemeClr val="tx2">
                  <a:lumMod val="60000"/>
                  <a:lumOff val="40000"/>
                </a:schemeClr>
              </a:solidFill>
            </c:spPr>
          </c:dPt>
          <c:dPt>
            <c:idx val="6"/>
            <c:bubble3D val="0"/>
          </c:dPt>
          <c:dLbls>
            <c:dLbl>
              <c:idx val="0"/>
              <c:layout>
                <c:manualLayout>
                  <c:x val="-0.18382100151601702"/>
                  <c:y val="4.4674665777876535E-3"/>
                </c:manualLayout>
              </c:layout>
              <c:tx>
                <c:rich>
                  <a:bodyPr/>
                  <a:lstStyle/>
                  <a:p>
                    <a:pPr>
                      <a:defRPr/>
                    </a:pPr>
                    <a:r>
                      <a:rPr lang="ru-RU" sz="1043" dirty="0">
                        <a:latin typeface="Arial Black" panose="020B0A04020102020204" pitchFamily="34" charset="0"/>
                      </a:rPr>
                      <a:t>Общегосударственные </a:t>
                    </a:r>
                    <a:r>
                      <a:rPr lang="ru-RU" sz="1043" dirty="0" smtClean="0">
                        <a:latin typeface="Arial Black" panose="020B0A04020102020204" pitchFamily="34" charset="0"/>
                      </a:rPr>
                      <a:t>вопросы- 25,6%</a:t>
                    </a:r>
                    <a:endParaRPr lang="ru-RU" sz="14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1"/>
              <c:layout>
                <c:manualLayout>
                  <c:x val="-2.7130139889783807E-2"/>
                  <c:y val="-0.23386261558784677"/>
                </c:manualLayout>
              </c:layout>
              <c:tx>
                <c:rich>
                  <a:bodyPr/>
                  <a:lstStyle/>
                  <a:p>
                    <a:pPr>
                      <a:defRPr/>
                    </a:pPr>
                    <a:r>
                      <a:rPr lang="ru-RU" sz="894" dirty="0" smtClean="0">
                        <a:latin typeface="Arial Black" panose="020B0A04020102020204" pitchFamily="34" charset="0"/>
                      </a:rPr>
                      <a:t>Национальная оборона- 3%</a:t>
                    </a:r>
                    <a:endParaRPr lang="ru-RU" sz="12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2"/>
              <c:layout>
                <c:manualLayout>
                  <c:x val="0"/>
                  <c:y val="-5.2481600301943765E-2"/>
                </c:manualLayout>
              </c:layout>
              <c:tx>
                <c:rich>
                  <a:bodyPr/>
                  <a:lstStyle/>
                  <a:p>
                    <a:pPr>
                      <a:defRPr/>
                    </a:pPr>
                    <a:r>
                      <a:rPr lang="ru-RU" sz="894" dirty="0">
                        <a:latin typeface="Arial Black" panose="020B0A04020102020204" pitchFamily="34" charset="0"/>
                      </a:rPr>
                      <a:t>Национальная безопасность и правоохранительная </a:t>
                    </a:r>
                    <a:r>
                      <a:rPr lang="ru-RU" sz="894" dirty="0" smtClean="0">
                        <a:latin typeface="Arial Black" panose="020B0A04020102020204" pitchFamily="34" charset="0"/>
                      </a:rPr>
                      <a:t>деятельность- 4%</a:t>
                    </a:r>
                    <a:endParaRPr lang="ru-RU" sz="12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3"/>
              <c:layout>
                <c:manualLayout>
                  <c:x val="-0.14222027884496632"/>
                  <c:y val="7.7287224004529073E-2"/>
                </c:manualLayout>
              </c:layout>
              <c:tx>
                <c:rich>
                  <a:bodyPr/>
                  <a:lstStyle/>
                  <a:p>
                    <a:pPr>
                      <a:defRPr/>
                    </a:pPr>
                    <a:r>
                      <a:rPr lang="ru-RU" sz="1043" dirty="0" smtClean="0">
                        <a:latin typeface="Arial Black" panose="020B0A04020102020204" pitchFamily="34" charset="0"/>
                      </a:rPr>
                      <a:t>Образование и социальная</a:t>
                    </a:r>
                    <a:r>
                      <a:rPr lang="ru-RU" sz="1043" baseline="0" dirty="0" smtClean="0">
                        <a:latin typeface="Arial Black" panose="020B0A04020102020204" pitchFamily="34" charset="0"/>
                      </a:rPr>
                      <a:t> политика</a:t>
                    </a:r>
                    <a:r>
                      <a:rPr lang="ru-RU" sz="1043" dirty="0" smtClean="0">
                        <a:latin typeface="Arial Black" panose="020B0A04020102020204" pitchFamily="34" charset="0"/>
                      </a:rPr>
                      <a:t>– 0,6%</a:t>
                    </a:r>
                    <a:endParaRPr lang="ru-RU" sz="14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4"/>
              <c:layout>
                <c:manualLayout>
                  <c:x val="-0.31484126798690221"/>
                  <c:y val="-6.7189658426118043E-2"/>
                </c:manualLayout>
              </c:layout>
              <c:tx>
                <c:rich>
                  <a:bodyPr/>
                  <a:lstStyle/>
                  <a:p>
                    <a:pPr>
                      <a:defRPr/>
                    </a:pPr>
                    <a:r>
                      <a:rPr lang="ru-RU" sz="1043" dirty="0">
                        <a:latin typeface="Arial Black" panose="020B0A04020102020204" pitchFamily="34" charset="0"/>
                        <a:cs typeface="Arial" panose="020B0604020202020204" pitchFamily="34" charset="0"/>
                      </a:rPr>
                      <a:t>Жилищно-коммунальное </a:t>
                    </a:r>
                    <a:r>
                      <a:rPr lang="ru-RU" sz="1043" dirty="0" smtClean="0">
                        <a:latin typeface="Arial Black" panose="020B0A04020102020204" pitchFamily="34" charset="0"/>
                        <a:cs typeface="Arial" panose="020B0604020202020204" pitchFamily="34" charset="0"/>
                      </a:rPr>
                      <a:t>хозяйство- 16%</a:t>
                    </a:r>
                    <a:endParaRPr lang="ru-RU" sz="1400" dirty="0">
                      <a:latin typeface="Arial Black" panose="020B0A04020102020204" pitchFamily="34" charset="0"/>
                      <a:cs typeface="Arial" panose="020B06040202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5"/>
              <c:layout>
                <c:manualLayout>
                  <c:x val="-0.48512148147653644"/>
                  <c:y val="-0.11994791470088696"/>
                </c:manualLayout>
              </c:layout>
              <c:tx>
                <c:rich>
                  <a:bodyPr/>
                  <a:lstStyle/>
                  <a:p>
                    <a:pPr>
                      <a:defRPr/>
                    </a:pPr>
                    <a:r>
                      <a:rPr lang="ru-RU" sz="1192" dirty="0" smtClean="0">
                        <a:latin typeface="Arial Black" panose="020B0A04020102020204" pitchFamily="34" charset="0"/>
                      </a:rPr>
                      <a:t>Культура- 29%</a:t>
                    </a:r>
                    <a:endParaRPr lang="ru-RU" sz="16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6"/>
              <c:delete val="1"/>
            </c:dLbl>
            <c:dLbl>
              <c:idx val="7"/>
              <c:layout>
                <c:manualLayout>
                  <c:x val="0.14898165177424039"/>
                  <c:y val="-2.2440271749386675E-2"/>
                </c:manualLayout>
              </c:layout>
              <c:tx>
                <c:rich>
                  <a:bodyPr/>
                  <a:lstStyle/>
                  <a:p>
                    <a:r>
                      <a:rPr lang="ru-RU" b="1" dirty="0"/>
                      <a:t>Физическая культура и спорт; 17</a:t>
                    </a:r>
                  </a:p>
                </c:rich>
              </c:tx>
              <c:showLegendKey val="0"/>
              <c:showVal val="1"/>
              <c:showCatName val="1"/>
              <c:showSerName val="0"/>
              <c:showPercent val="0"/>
              <c:showBubbleSize val="0"/>
            </c:dLbl>
            <c:spPr>
              <a:solidFill>
                <a:schemeClr val="bg2">
                  <a:lumMod val="90000"/>
                </a:schemeClr>
              </a:solidFill>
            </c:spPr>
            <c:showLegendKey val="0"/>
            <c:showVal val="1"/>
            <c:showCatName val="1"/>
            <c:showSerName val="0"/>
            <c:showPercent val="0"/>
            <c:showBubbleSize val="0"/>
            <c:showLeaderLines val="1"/>
          </c:dLbls>
          <c:cat>
            <c:strRef>
              <c:f>Лист1!$A$2:$A$9</c:f>
              <c:strCache>
                <c:ptCount val="8"/>
                <c:pt idx="0">
                  <c:v>Общегосударственные вопросы</c:v>
                </c:pt>
                <c:pt idx="1">
                  <c:v>Нациоанальная оборона</c:v>
                </c:pt>
                <c:pt idx="2">
                  <c:v>Национальная безопасность и правоохранительная деятельность</c:v>
                </c:pt>
                <c:pt idx="3">
                  <c:v>Национальная экономика</c:v>
                </c:pt>
                <c:pt idx="4">
                  <c:v>Образование и социальная политика</c:v>
                </c:pt>
                <c:pt idx="5">
                  <c:v>Жилищно-коммунальное хозяйство</c:v>
                </c:pt>
                <c:pt idx="6">
                  <c:v>Культура</c:v>
                </c:pt>
                <c:pt idx="7">
                  <c:v>Физическая культура и спорт</c:v>
                </c:pt>
              </c:strCache>
            </c:strRef>
          </c:cat>
          <c:val>
            <c:numRef>
              <c:f>Лист1!$B$2:$B$9</c:f>
              <c:numCache>
                <c:formatCode>General</c:formatCode>
                <c:ptCount val="8"/>
                <c:pt idx="0">
                  <c:v>25.6</c:v>
                </c:pt>
                <c:pt idx="1">
                  <c:v>3.3</c:v>
                </c:pt>
                <c:pt idx="2">
                  <c:v>4</c:v>
                </c:pt>
                <c:pt idx="3">
                  <c:v>4.5</c:v>
                </c:pt>
                <c:pt idx="4">
                  <c:v>0.6</c:v>
                </c:pt>
                <c:pt idx="5">
                  <c:v>16.3</c:v>
                </c:pt>
                <c:pt idx="6">
                  <c:v>28.3</c:v>
                </c:pt>
                <c:pt idx="7">
                  <c:v>17</c:v>
                </c:pt>
              </c:numCache>
            </c:numRef>
          </c:val>
        </c:ser>
        <c:dLbls>
          <c:showLegendKey val="0"/>
          <c:showVal val="0"/>
          <c:showCatName val="0"/>
          <c:showSerName val="0"/>
          <c:showPercent val="0"/>
          <c:showBubbleSize val="0"/>
          <c:showLeaderLines val="1"/>
        </c:dLbls>
      </c:pie3DChart>
      <c:spPr>
        <a:noFill/>
        <a:ln w="23036">
          <a:noFill/>
        </a:ln>
      </c:spPr>
    </c:plotArea>
    <c:plotVisOnly val="1"/>
    <c:dispBlanksAs val="gap"/>
    <c:showDLblsOverMax val="0"/>
  </c:chart>
  <c:txPr>
    <a:bodyPr/>
    <a:lstStyle/>
    <a:p>
      <a:pPr>
        <a:defRPr sz="1341"/>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15E344-9E07-471D-8C02-F631937F45AC}"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ru-RU"/>
        </a:p>
      </dgm:t>
    </dgm:pt>
    <dgm:pt modelId="{3B780856-BF65-45FC-B0F2-0D6FBD563BA3}">
      <dgm:prSet custT="1"/>
      <dgm:spPr/>
      <dgm:t>
        <a:bodyPr/>
        <a:lstStyle/>
        <a:p>
          <a:pPr algn="l"/>
          <a:r>
            <a:rPr lang="ru-RU" sz="2000" b="1" dirty="0" smtClean="0"/>
            <a:t>1. Бюджетный кодекс Российской Федерации</a:t>
          </a:r>
          <a:endParaRPr lang="ru-RU" sz="2000" b="1" dirty="0"/>
        </a:p>
      </dgm:t>
    </dgm:pt>
    <dgm:pt modelId="{49F6F10E-9D6E-41AE-ACC4-85F42EE5B59C}" type="parTrans" cxnId="{C3F06F21-2C71-485B-9ECD-3D2CF2BE06D1}">
      <dgm:prSet/>
      <dgm:spPr/>
      <dgm:t>
        <a:bodyPr/>
        <a:lstStyle/>
        <a:p>
          <a:endParaRPr lang="ru-RU"/>
        </a:p>
      </dgm:t>
    </dgm:pt>
    <dgm:pt modelId="{76C6127F-1C59-4589-90D8-BD64BF53ED1D}" type="sibTrans" cxnId="{C3F06F21-2C71-485B-9ECD-3D2CF2BE06D1}">
      <dgm:prSet/>
      <dgm:spPr/>
      <dgm:t>
        <a:bodyPr/>
        <a:lstStyle/>
        <a:p>
          <a:endParaRPr lang="ru-RU"/>
        </a:p>
      </dgm:t>
    </dgm:pt>
    <dgm:pt modelId="{54816C63-89D8-480B-9056-50A8BF083C8D}">
      <dgm:prSet custT="1"/>
      <dgm:spPr/>
      <dgm:t>
        <a:bodyPr/>
        <a:lstStyle/>
        <a:p>
          <a:pPr algn="l"/>
          <a:r>
            <a:rPr lang="ru-RU" sz="2000" b="1" dirty="0" smtClean="0"/>
            <a:t>2. Налоговый кодекс Российской Федерации</a:t>
          </a:r>
          <a:endParaRPr lang="ru-RU" sz="2000" b="1" dirty="0"/>
        </a:p>
      </dgm:t>
    </dgm:pt>
    <dgm:pt modelId="{D91FE825-EF6E-4DB1-9BF7-975ECED18879}" type="parTrans" cxnId="{215D67B1-81A4-4895-8AC0-7190E0D3B245}">
      <dgm:prSet/>
      <dgm:spPr/>
      <dgm:t>
        <a:bodyPr/>
        <a:lstStyle/>
        <a:p>
          <a:endParaRPr lang="ru-RU"/>
        </a:p>
      </dgm:t>
    </dgm:pt>
    <dgm:pt modelId="{2DBC2FB1-FEC9-4F77-93DA-DD0C005D526E}" type="sibTrans" cxnId="{215D67B1-81A4-4895-8AC0-7190E0D3B245}">
      <dgm:prSet/>
      <dgm:spPr/>
      <dgm:t>
        <a:bodyPr/>
        <a:lstStyle/>
        <a:p>
          <a:endParaRPr lang="ru-RU"/>
        </a:p>
      </dgm:t>
    </dgm:pt>
    <dgm:pt modelId="{9BE8D542-A114-46FD-AD87-8D592FA6E6DD}">
      <dgm:prSet custT="1"/>
      <dgm:spPr/>
      <dgm:t>
        <a:bodyPr/>
        <a:lstStyle/>
        <a:p>
          <a:pPr algn="l"/>
          <a:r>
            <a:rPr lang="ru-RU" sz="2000" b="1" dirty="0" smtClean="0"/>
            <a:t>3.  Федеральный закон от 06.10.2003. № 131-ФЗ «Об общих принципах организации местного самоуправления в Российской Федерации»</a:t>
          </a:r>
          <a:endParaRPr lang="ru-RU" sz="2000" b="1" dirty="0"/>
        </a:p>
      </dgm:t>
    </dgm:pt>
    <dgm:pt modelId="{BE20E913-FBC2-4EDE-B922-4BC443E3DFBB}" type="parTrans" cxnId="{C83EE13B-55D0-461F-8191-CC98842000EC}">
      <dgm:prSet/>
      <dgm:spPr/>
      <dgm:t>
        <a:bodyPr/>
        <a:lstStyle/>
        <a:p>
          <a:endParaRPr lang="ru-RU"/>
        </a:p>
      </dgm:t>
    </dgm:pt>
    <dgm:pt modelId="{351C7110-9CD1-42FF-AAEC-2C6450B614B8}" type="sibTrans" cxnId="{C83EE13B-55D0-461F-8191-CC98842000EC}">
      <dgm:prSet/>
      <dgm:spPr/>
      <dgm:t>
        <a:bodyPr/>
        <a:lstStyle/>
        <a:p>
          <a:endParaRPr lang="ru-RU"/>
        </a:p>
      </dgm:t>
    </dgm:pt>
    <dgm:pt modelId="{2A304669-ED14-4B94-BEA9-66F111C75F84}">
      <dgm:prSet custT="1"/>
      <dgm:spPr/>
      <dgm:t>
        <a:bodyPr/>
        <a:lstStyle/>
        <a:p>
          <a:pPr algn="l"/>
          <a:r>
            <a:rPr lang="ru-RU" sz="2000" b="1" dirty="0" smtClean="0"/>
            <a:t>4. Устав муниципального образования </a:t>
          </a:r>
          <a:r>
            <a:rPr lang="ru-RU" sz="2000" b="1" dirty="0" err="1" smtClean="0"/>
            <a:t>п.Боровский</a:t>
          </a:r>
          <a:endParaRPr lang="ru-RU" sz="2000" b="1" dirty="0"/>
        </a:p>
      </dgm:t>
    </dgm:pt>
    <dgm:pt modelId="{D854C1EF-6690-415D-AA3F-10997F95B58C}" type="parTrans" cxnId="{0EBE6FE9-BF52-4D20-94FB-C96E05B5D6F3}">
      <dgm:prSet/>
      <dgm:spPr/>
      <dgm:t>
        <a:bodyPr/>
        <a:lstStyle/>
        <a:p>
          <a:endParaRPr lang="ru-RU"/>
        </a:p>
      </dgm:t>
    </dgm:pt>
    <dgm:pt modelId="{F66B9D75-D17D-4DDA-911A-574D0FAD7D8A}" type="sibTrans" cxnId="{0EBE6FE9-BF52-4D20-94FB-C96E05B5D6F3}">
      <dgm:prSet/>
      <dgm:spPr/>
      <dgm:t>
        <a:bodyPr/>
        <a:lstStyle/>
        <a:p>
          <a:endParaRPr lang="ru-RU"/>
        </a:p>
      </dgm:t>
    </dgm:pt>
    <dgm:pt modelId="{C5C1881C-3B54-48AC-8EEE-401A3C936CB5}">
      <dgm:prSet custT="1"/>
      <dgm:spPr/>
      <dgm:t>
        <a:bodyPr/>
        <a:lstStyle/>
        <a:p>
          <a:pPr algn="l"/>
          <a:r>
            <a:rPr lang="ru-RU" sz="2000" b="1" dirty="0" smtClean="0"/>
            <a:t>5. Положение о бюджетном процессе в муниципальном образовании  поселок Боровский, утвержденное решением </a:t>
          </a:r>
          <a:r>
            <a:rPr lang="ru-RU" sz="2000" b="1" dirty="0" err="1" smtClean="0"/>
            <a:t>Боровской</a:t>
          </a:r>
          <a:r>
            <a:rPr lang="ru-RU" sz="2000" b="1" dirty="0" smtClean="0"/>
            <a:t> поселковой Думы от 29.05.2013 № 361</a:t>
          </a:r>
          <a:endParaRPr lang="ru-RU" sz="2000" b="1" dirty="0"/>
        </a:p>
      </dgm:t>
    </dgm:pt>
    <dgm:pt modelId="{26F16CC3-D83C-447A-A38F-791ACB9E1220}" type="parTrans" cxnId="{37204D14-4BBF-4654-8AA8-FF5113F9331F}">
      <dgm:prSet/>
      <dgm:spPr/>
      <dgm:t>
        <a:bodyPr/>
        <a:lstStyle/>
        <a:p>
          <a:endParaRPr lang="ru-RU"/>
        </a:p>
      </dgm:t>
    </dgm:pt>
    <dgm:pt modelId="{31EE24EB-4C6B-4BF3-B9CC-E30F1DBD04DA}" type="sibTrans" cxnId="{37204D14-4BBF-4654-8AA8-FF5113F9331F}">
      <dgm:prSet/>
      <dgm:spPr/>
      <dgm:t>
        <a:bodyPr/>
        <a:lstStyle/>
        <a:p>
          <a:endParaRPr lang="ru-RU"/>
        </a:p>
      </dgm:t>
    </dgm:pt>
    <dgm:pt modelId="{34BA867D-D267-4705-A1AC-8829F2A8E465}" type="pres">
      <dgm:prSet presAssocID="{DE15E344-9E07-471D-8C02-F631937F45AC}" presName="compositeShape" presStyleCnt="0">
        <dgm:presLayoutVars>
          <dgm:dir/>
          <dgm:resizeHandles/>
        </dgm:presLayoutVars>
      </dgm:prSet>
      <dgm:spPr/>
      <dgm:t>
        <a:bodyPr/>
        <a:lstStyle/>
        <a:p>
          <a:endParaRPr lang="ru-RU"/>
        </a:p>
      </dgm:t>
    </dgm:pt>
    <dgm:pt modelId="{770D9624-DC33-4B8C-8644-8AE60CC3ECE7}" type="pres">
      <dgm:prSet presAssocID="{DE15E344-9E07-471D-8C02-F631937F45AC}" presName="pyramid" presStyleLbl="node1" presStyleIdx="0" presStyleCnt="1" custLinFactNeighborX="-16099" custLinFactNeighborY="-218"/>
      <dgm:spPr/>
    </dgm:pt>
    <dgm:pt modelId="{FC844C7F-5177-4911-8444-75F6282A4C84}" type="pres">
      <dgm:prSet presAssocID="{DE15E344-9E07-471D-8C02-F631937F45AC}" presName="theList" presStyleCnt="0"/>
      <dgm:spPr/>
    </dgm:pt>
    <dgm:pt modelId="{61154E7A-3B25-48F0-8F86-048E26CBD75F}" type="pres">
      <dgm:prSet presAssocID="{3B780856-BF65-45FC-B0F2-0D6FBD563BA3}" presName="aNode" presStyleLbl="fgAcc1" presStyleIdx="0" presStyleCnt="5" custScaleX="177437" custScaleY="63027" custLinFactY="-1187" custLinFactNeighborX="2125" custLinFactNeighborY="-100000">
        <dgm:presLayoutVars>
          <dgm:bulletEnabled val="1"/>
        </dgm:presLayoutVars>
      </dgm:prSet>
      <dgm:spPr/>
      <dgm:t>
        <a:bodyPr/>
        <a:lstStyle/>
        <a:p>
          <a:endParaRPr lang="ru-RU"/>
        </a:p>
      </dgm:t>
    </dgm:pt>
    <dgm:pt modelId="{113F7A38-0ECF-4138-AD28-24510CE35C06}" type="pres">
      <dgm:prSet presAssocID="{3B780856-BF65-45FC-B0F2-0D6FBD563BA3}" presName="aSpace" presStyleCnt="0"/>
      <dgm:spPr/>
    </dgm:pt>
    <dgm:pt modelId="{D0BA7630-7104-4EC2-AFE2-255C8A3890B5}" type="pres">
      <dgm:prSet presAssocID="{54816C63-89D8-480B-9056-50A8BF083C8D}" presName="aNode" presStyleLbl="fgAcc1" presStyleIdx="1" presStyleCnt="5" custScaleX="176061" custScaleY="56156" custLinFactNeighborX="3291" custLinFactNeighborY="-32280">
        <dgm:presLayoutVars>
          <dgm:bulletEnabled val="1"/>
        </dgm:presLayoutVars>
      </dgm:prSet>
      <dgm:spPr/>
      <dgm:t>
        <a:bodyPr/>
        <a:lstStyle/>
        <a:p>
          <a:endParaRPr lang="ru-RU"/>
        </a:p>
      </dgm:t>
    </dgm:pt>
    <dgm:pt modelId="{F4701700-4748-4AF0-8901-12ADF4F2904A}" type="pres">
      <dgm:prSet presAssocID="{54816C63-89D8-480B-9056-50A8BF083C8D}" presName="aSpace" presStyleCnt="0"/>
      <dgm:spPr/>
    </dgm:pt>
    <dgm:pt modelId="{71B75EAD-C591-43F4-8DF4-2DEB2B03EFBD}" type="pres">
      <dgm:prSet presAssocID="{9BE8D542-A114-46FD-AD87-8D592FA6E6DD}" presName="aNode" presStyleLbl="fgAcc1" presStyleIdx="2" presStyleCnt="5" custScaleX="176117" custScaleY="123945" custLinFactNeighborX="3319" custLinFactNeighborY="44937">
        <dgm:presLayoutVars>
          <dgm:bulletEnabled val="1"/>
        </dgm:presLayoutVars>
      </dgm:prSet>
      <dgm:spPr/>
      <dgm:t>
        <a:bodyPr/>
        <a:lstStyle/>
        <a:p>
          <a:endParaRPr lang="ru-RU"/>
        </a:p>
      </dgm:t>
    </dgm:pt>
    <dgm:pt modelId="{D09D3B03-1EBF-49FC-A322-7BCFC6AB1EBB}" type="pres">
      <dgm:prSet presAssocID="{9BE8D542-A114-46FD-AD87-8D592FA6E6DD}" presName="aSpace" presStyleCnt="0"/>
      <dgm:spPr/>
    </dgm:pt>
    <dgm:pt modelId="{E538E7AF-6976-4AB0-8043-60D9C7A91A39}" type="pres">
      <dgm:prSet presAssocID="{2A304669-ED14-4B94-BEA9-66F111C75F84}" presName="aNode" presStyleLbl="fgAcc1" presStyleIdx="3" presStyleCnt="5" custScaleX="175284" custScaleY="47636" custLinFactY="1714" custLinFactNeighborX="3679" custLinFactNeighborY="100000">
        <dgm:presLayoutVars>
          <dgm:bulletEnabled val="1"/>
        </dgm:presLayoutVars>
      </dgm:prSet>
      <dgm:spPr/>
      <dgm:t>
        <a:bodyPr/>
        <a:lstStyle/>
        <a:p>
          <a:endParaRPr lang="ru-RU"/>
        </a:p>
      </dgm:t>
    </dgm:pt>
    <dgm:pt modelId="{B61D5E24-ADBE-4979-8D16-68C493D60075}" type="pres">
      <dgm:prSet presAssocID="{2A304669-ED14-4B94-BEA9-66F111C75F84}" presName="aSpace" presStyleCnt="0"/>
      <dgm:spPr/>
    </dgm:pt>
    <dgm:pt modelId="{C36EDBAE-6A62-418A-BB49-15A121AF898B}" type="pres">
      <dgm:prSet presAssocID="{C5C1881C-3B54-48AC-8EEE-401A3C936CB5}" presName="aNode" presStyleLbl="fgAcc1" presStyleIdx="4" presStyleCnt="5" custScaleX="176893" custScaleY="118413" custLinFactY="15758" custLinFactNeighborX="3707" custLinFactNeighborY="100000">
        <dgm:presLayoutVars>
          <dgm:bulletEnabled val="1"/>
        </dgm:presLayoutVars>
      </dgm:prSet>
      <dgm:spPr/>
      <dgm:t>
        <a:bodyPr/>
        <a:lstStyle/>
        <a:p>
          <a:endParaRPr lang="ru-RU"/>
        </a:p>
      </dgm:t>
    </dgm:pt>
    <dgm:pt modelId="{97057300-AF0F-4AF6-8274-05C14445D566}" type="pres">
      <dgm:prSet presAssocID="{C5C1881C-3B54-48AC-8EEE-401A3C936CB5}" presName="aSpace" presStyleCnt="0"/>
      <dgm:spPr/>
    </dgm:pt>
  </dgm:ptLst>
  <dgm:cxnLst>
    <dgm:cxn modelId="{215D67B1-81A4-4895-8AC0-7190E0D3B245}" srcId="{DE15E344-9E07-471D-8C02-F631937F45AC}" destId="{54816C63-89D8-480B-9056-50A8BF083C8D}" srcOrd="1" destOrd="0" parTransId="{D91FE825-EF6E-4DB1-9BF7-975ECED18879}" sibTransId="{2DBC2FB1-FEC9-4F77-93DA-DD0C005D526E}"/>
    <dgm:cxn modelId="{4F8F0FB2-5794-4B6B-A265-7A6E30189A53}" type="presOf" srcId="{C5C1881C-3B54-48AC-8EEE-401A3C936CB5}" destId="{C36EDBAE-6A62-418A-BB49-15A121AF898B}" srcOrd="0" destOrd="0" presId="urn:microsoft.com/office/officeart/2005/8/layout/pyramid2"/>
    <dgm:cxn modelId="{0EBE6FE9-BF52-4D20-94FB-C96E05B5D6F3}" srcId="{DE15E344-9E07-471D-8C02-F631937F45AC}" destId="{2A304669-ED14-4B94-BEA9-66F111C75F84}" srcOrd="3" destOrd="0" parTransId="{D854C1EF-6690-415D-AA3F-10997F95B58C}" sibTransId="{F66B9D75-D17D-4DDA-911A-574D0FAD7D8A}"/>
    <dgm:cxn modelId="{5D360200-B294-402E-B833-50ACDC627173}" type="presOf" srcId="{DE15E344-9E07-471D-8C02-F631937F45AC}" destId="{34BA867D-D267-4705-A1AC-8829F2A8E465}" srcOrd="0" destOrd="0" presId="urn:microsoft.com/office/officeart/2005/8/layout/pyramid2"/>
    <dgm:cxn modelId="{24F82D48-B658-41F7-B5B1-A37E84690B1E}" type="presOf" srcId="{3B780856-BF65-45FC-B0F2-0D6FBD563BA3}" destId="{61154E7A-3B25-48F0-8F86-048E26CBD75F}" srcOrd="0" destOrd="0" presId="urn:microsoft.com/office/officeart/2005/8/layout/pyramid2"/>
    <dgm:cxn modelId="{C3F06F21-2C71-485B-9ECD-3D2CF2BE06D1}" srcId="{DE15E344-9E07-471D-8C02-F631937F45AC}" destId="{3B780856-BF65-45FC-B0F2-0D6FBD563BA3}" srcOrd="0" destOrd="0" parTransId="{49F6F10E-9D6E-41AE-ACC4-85F42EE5B59C}" sibTransId="{76C6127F-1C59-4589-90D8-BD64BF53ED1D}"/>
    <dgm:cxn modelId="{856E0D7B-2E58-4FF0-B72A-04FC793F69A0}" type="presOf" srcId="{9BE8D542-A114-46FD-AD87-8D592FA6E6DD}" destId="{71B75EAD-C591-43F4-8DF4-2DEB2B03EFBD}" srcOrd="0" destOrd="0" presId="urn:microsoft.com/office/officeart/2005/8/layout/pyramid2"/>
    <dgm:cxn modelId="{C83EE13B-55D0-461F-8191-CC98842000EC}" srcId="{DE15E344-9E07-471D-8C02-F631937F45AC}" destId="{9BE8D542-A114-46FD-AD87-8D592FA6E6DD}" srcOrd="2" destOrd="0" parTransId="{BE20E913-FBC2-4EDE-B922-4BC443E3DFBB}" sibTransId="{351C7110-9CD1-42FF-AAEC-2C6450B614B8}"/>
    <dgm:cxn modelId="{8FC556B0-630C-4B06-871B-B4C1727D80AE}" type="presOf" srcId="{2A304669-ED14-4B94-BEA9-66F111C75F84}" destId="{E538E7AF-6976-4AB0-8043-60D9C7A91A39}" srcOrd="0" destOrd="0" presId="urn:microsoft.com/office/officeart/2005/8/layout/pyramid2"/>
    <dgm:cxn modelId="{8EB84063-5337-40EF-9BD4-A5B2ADA585B6}" type="presOf" srcId="{54816C63-89D8-480B-9056-50A8BF083C8D}" destId="{D0BA7630-7104-4EC2-AFE2-255C8A3890B5}" srcOrd="0" destOrd="0" presId="urn:microsoft.com/office/officeart/2005/8/layout/pyramid2"/>
    <dgm:cxn modelId="{37204D14-4BBF-4654-8AA8-FF5113F9331F}" srcId="{DE15E344-9E07-471D-8C02-F631937F45AC}" destId="{C5C1881C-3B54-48AC-8EEE-401A3C936CB5}" srcOrd="4" destOrd="0" parTransId="{26F16CC3-D83C-447A-A38F-791ACB9E1220}" sibTransId="{31EE24EB-4C6B-4BF3-B9CC-E30F1DBD04DA}"/>
    <dgm:cxn modelId="{71421327-CD28-4207-9754-7EEDF632621C}" type="presParOf" srcId="{34BA867D-D267-4705-A1AC-8829F2A8E465}" destId="{770D9624-DC33-4B8C-8644-8AE60CC3ECE7}" srcOrd="0" destOrd="0" presId="urn:microsoft.com/office/officeart/2005/8/layout/pyramid2"/>
    <dgm:cxn modelId="{09C9A498-0363-4420-B2DF-24F884183BDD}" type="presParOf" srcId="{34BA867D-D267-4705-A1AC-8829F2A8E465}" destId="{FC844C7F-5177-4911-8444-75F6282A4C84}" srcOrd="1" destOrd="0" presId="urn:microsoft.com/office/officeart/2005/8/layout/pyramid2"/>
    <dgm:cxn modelId="{0E72C531-0919-4C2C-A6ED-B99AF29FCE0A}" type="presParOf" srcId="{FC844C7F-5177-4911-8444-75F6282A4C84}" destId="{61154E7A-3B25-48F0-8F86-048E26CBD75F}" srcOrd="0" destOrd="0" presId="urn:microsoft.com/office/officeart/2005/8/layout/pyramid2"/>
    <dgm:cxn modelId="{A5B01AF1-60E6-484F-80E4-C9AFFC16C0FD}" type="presParOf" srcId="{FC844C7F-5177-4911-8444-75F6282A4C84}" destId="{113F7A38-0ECF-4138-AD28-24510CE35C06}" srcOrd="1" destOrd="0" presId="urn:microsoft.com/office/officeart/2005/8/layout/pyramid2"/>
    <dgm:cxn modelId="{7E22DC44-D859-43E5-B66F-ADDAA7B703DC}" type="presParOf" srcId="{FC844C7F-5177-4911-8444-75F6282A4C84}" destId="{D0BA7630-7104-4EC2-AFE2-255C8A3890B5}" srcOrd="2" destOrd="0" presId="urn:microsoft.com/office/officeart/2005/8/layout/pyramid2"/>
    <dgm:cxn modelId="{E143E0A1-4754-4355-BD6F-096A72FDFCC3}" type="presParOf" srcId="{FC844C7F-5177-4911-8444-75F6282A4C84}" destId="{F4701700-4748-4AF0-8901-12ADF4F2904A}" srcOrd="3" destOrd="0" presId="urn:microsoft.com/office/officeart/2005/8/layout/pyramid2"/>
    <dgm:cxn modelId="{6B0989DC-87CF-4774-90D7-CA22854A09C4}" type="presParOf" srcId="{FC844C7F-5177-4911-8444-75F6282A4C84}" destId="{71B75EAD-C591-43F4-8DF4-2DEB2B03EFBD}" srcOrd="4" destOrd="0" presId="urn:microsoft.com/office/officeart/2005/8/layout/pyramid2"/>
    <dgm:cxn modelId="{54F5C0F5-4987-4E99-AE6B-9A7C53165E13}" type="presParOf" srcId="{FC844C7F-5177-4911-8444-75F6282A4C84}" destId="{D09D3B03-1EBF-49FC-A322-7BCFC6AB1EBB}" srcOrd="5" destOrd="0" presId="urn:microsoft.com/office/officeart/2005/8/layout/pyramid2"/>
    <dgm:cxn modelId="{6EED476B-1714-49E3-926F-F9F6C632C4FB}" type="presParOf" srcId="{FC844C7F-5177-4911-8444-75F6282A4C84}" destId="{E538E7AF-6976-4AB0-8043-60D9C7A91A39}" srcOrd="6" destOrd="0" presId="urn:microsoft.com/office/officeart/2005/8/layout/pyramid2"/>
    <dgm:cxn modelId="{197B3978-D388-494D-9CA4-737440CDE80A}" type="presParOf" srcId="{FC844C7F-5177-4911-8444-75F6282A4C84}" destId="{B61D5E24-ADBE-4979-8D16-68C493D60075}" srcOrd="7" destOrd="0" presId="urn:microsoft.com/office/officeart/2005/8/layout/pyramid2"/>
    <dgm:cxn modelId="{F8469609-97A7-4CC9-ACD6-781F354F9DE5}" type="presParOf" srcId="{FC844C7F-5177-4911-8444-75F6282A4C84}" destId="{C36EDBAE-6A62-418A-BB49-15A121AF898B}" srcOrd="8" destOrd="0" presId="urn:microsoft.com/office/officeart/2005/8/layout/pyramid2"/>
    <dgm:cxn modelId="{3186090B-9307-4308-BCD1-334B82BF1160}" type="presParOf" srcId="{FC844C7F-5177-4911-8444-75F6282A4C84}" destId="{97057300-AF0F-4AF6-8274-05C14445D566}"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b="1" dirty="0" smtClean="0"/>
            <a:t>Обеспечение эффективного управления муниципальной собственностью муниципального образования поселок Боровский на 2016-2018 годы</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r>
            <a:rPr lang="ru-RU" sz="2400" b="1" dirty="0" smtClean="0"/>
            <a:t>Доля имущества, относящегося к объектам недвижимости на которые зарегистрировано право муниципальной собственности до 100 %</a:t>
          </a:r>
          <a:endParaRPr lang="ru-RU" sz="2400"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pt>
    <dgm:pt modelId="{C8AAFE37-FC5E-476A-9C02-EF78A1E242F5}" type="pres">
      <dgm:prSet presAssocID="{6454E6D3-9798-41B8-BC6A-B75000A0AA72}" presName="entireBox" presStyleLbl="node1" presStyleIdx="0" presStyleCnt="2" custLinFactNeighborX="0" custLinFactNeighborY="-10644"/>
      <dgm:spPr/>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dgm:presLayoutVars>
          <dgm:bulletEnabled val="1"/>
        </dgm:presLayoutVars>
      </dgm:prSet>
      <dgm:spPr/>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pt>
    <dgm:pt modelId="{C66A86B6-DDD3-43E5-A766-D6C99A3E7E74}" type="pres">
      <dgm:prSet presAssocID="{091E5520-C0DE-44B3-8C9B-059126DFA0E5}" presName="arrow" presStyleLbl="node1" presStyleIdx="1" presStyleCnt="2" custScaleY="64864" custLinFactNeighborX="-847" custLinFactNeighborY="490"/>
      <dgm:spPr/>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8580458C-2543-4464-B335-A7DE1CC4888F}" type="presOf" srcId="{091E5520-C0DE-44B3-8C9B-059126DFA0E5}" destId="{F3422F89-CF12-493D-AA06-9270E99C9D36}" srcOrd="0" destOrd="0" presId="urn:microsoft.com/office/officeart/2005/8/layout/process4"/>
    <dgm:cxn modelId="{E44BC472-6D41-4625-BC9D-E888224ACE11}" type="presOf" srcId="{A66857BB-A4B0-417F-9AFA-A39E3E8A0171}" destId="{0DF2EA5F-1D72-474B-8A1E-2A786403A084}" srcOrd="0" destOrd="0" presId="urn:microsoft.com/office/officeart/2005/8/layout/process4"/>
    <dgm:cxn modelId="{ABC0FB54-7C0A-4E53-B407-387CA15CF539}" type="presOf" srcId="{091E5520-C0DE-44B3-8C9B-059126DFA0E5}" destId="{C66A86B6-DDD3-43E5-A766-D6C99A3E7E74}" srcOrd="1" destOrd="0" presId="urn:microsoft.com/office/officeart/2005/8/layout/process4"/>
    <dgm:cxn modelId="{51A74952-6B73-4AE2-A458-C928763163A3}" type="presOf" srcId="{6454E6D3-9798-41B8-BC6A-B75000A0AA72}" destId="{D4B77845-9309-4727-9212-2037054987BE}" srcOrd="0" destOrd="0" presId="urn:microsoft.com/office/officeart/2005/8/layout/process4"/>
    <dgm:cxn modelId="{E6EE8113-5F65-4B45-9ECC-8146408D31E8}" srcId="{091E5520-C0DE-44B3-8C9B-059126DFA0E5}" destId="{045C8A85-50E1-43AD-928D-09257FFEF63A}" srcOrd="0" destOrd="0" parTransId="{515BC7E5-BD03-47F1-8B24-7CA3475E144F}" sibTransId="{F8C92129-1E7C-4DA3-BD42-372D64E03DF8}"/>
    <dgm:cxn modelId="{C54C9B12-80EC-4A6C-8633-A1CA933347D9}" type="presOf" srcId="{045C8A85-50E1-43AD-928D-09257FFEF63A}" destId="{41FF585B-8EA3-4E4D-83AC-8812437BE154}" srcOrd="0"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6DF26B7B-292B-430A-962C-D06275572B35}" type="presOf" srcId="{93E3D1B6-50B6-41D9-BEAF-D779B84E4A87}" destId="{5A6EF1EA-5C6C-489E-9961-1364E9D136B3}" srcOrd="0" destOrd="0" presId="urn:microsoft.com/office/officeart/2005/8/layout/process4"/>
    <dgm:cxn modelId="{BFF29041-4245-40A2-BF61-20EA7D4770F9}" type="presOf" srcId="{6454E6D3-9798-41B8-BC6A-B75000A0AA72}" destId="{C8AAFE37-FC5E-476A-9C02-EF78A1E242F5}" srcOrd="1"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E90C5548-41C9-4274-A7F7-ACF779196DBC}" srcId="{6454E6D3-9798-41B8-BC6A-B75000A0AA72}" destId="{A66857BB-A4B0-417F-9AFA-A39E3E8A0171}" srcOrd="0" destOrd="0" parTransId="{AE644426-0C0F-4CF1-91BC-96C53C2A53D5}" sibTransId="{76F9373F-5F76-4ABA-900D-B97DD7CF841F}"/>
    <dgm:cxn modelId="{57DB81D3-CBF2-47C5-A8FF-D7D2C848F3F7}" type="presParOf" srcId="{5A6EF1EA-5C6C-489E-9961-1364E9D136B3}" destId="{1214803B-6DA6-408C-BDAF-86CA5457B20E}" srcOrd="0" destOrd="0" presId="urn:microsoft.com/office/officeart/2005/8/layout/process4"/>
    <dgm:cxn modelId="{75337885-465F-433F-8608-94FB85A03D35}" type="presParOf" srcId="{1214803B-6DA6-408C-BDAF-86CA5457B20E}" destId="{D4B77845-9309-4727-9212-2037054987BE}" srcOrd="0" destOrd="0" presId="urn:microsoft.com/office/officeart/2005/8/layout/process4"/>
    <dgm:cxn modelId="{B2FCE37A-3141-487F-9433-A643F701D176}" type="presParOf" srcId="{1214803B-6DA6-408C-BDAF-86CA5457B20E}" destId="{C8AAFE37-FC5E-476A-9C02-EF78A1E242F5}" srcOrd="1" destOrd="0" presId="urn:microsoft.com/office/officeart/2005/8/layout/process4"/>
    <dgm:cxn modelId="{A97D0214-7350-4952-B6B2-ACA68E5449D9}" type="presParOf" srcId="{1214803B-6DA6-408C-BDAF-86CA5457B20E}" destId="{BFCFA7BE-8EDB-4504-8283-2E6C5E0D35C5}" srcOrd="2" destOrd="0" presId="urn:microsoft.com/office/officeart/2005/8/layout/process4"/>
    <dgm:cxn modelId="{9FC1ED88-1C92-4CEF-AD6F-F5FE972605BA}" type="presParOf" srcId="{BFCFA7BE-8EDB-4504-8283-2E6C5E0D35C5}" destId="{0DF2EA5F-1D72-474B-8A1E-2A786403A084}" srcOrd="0" destOrd="0" presId="urn:microsoft.com/office/officeart/2005/8/layout/process4"/>
    <dgm:cxn modelId="{3D11BD7D-D695-4FF7-BD6E-81371DE6E176}" type="presParOf" srcId="{5A6EF1EA-5C6C-489E-9961-1364E9D136B3}" destId="{5DFF6B22-10A5-4F09-877A-C84370401AFA}" srcOrd="1" destOrd="0" presId="urn:microsoft.com/office/officeart/2005/8/layout/process4"/>
    <dgm:cxn modelId="{24B9CC15-F926-4609-A53F-E1700889E456}" type="presParOf" srcId="{5A6EF1EA-5C6C-489E-9961-1364E9D136B3}" destId="{85B22235-0618-4EEC-9851-A3ABB039BB6A}" srcOrd="2" destOrd="0" presId="urn:microsoft.com/office/officeart/2005/8/layout/process4"/>
    <dgm:cxn modelId="{7BBBBF46-94AA-4196-89A1-162C541D67E0}" type="presParOf" srcId="{85B22235-0618-4EEC-9851-A3ABB039BB6A}" destId="{F3422F89-CF12-493D-AA06-9270E99C9D36}" srcOrd="0" destOrd="0" presId="urn:microsoft.com/office/officeart/2005/8/layout/process4"/>
    <dgm:cxn modelId="{AF195FDC-21B3-4D71-A5B6-3907EE64D5C4}" type="presParOf" srcId="{85B22235-0618-4EEC-9851-A3ABB039BB6A}" destId="{C66A86B6-DDD3-43E5-A766-D6C99A3E7E74}" srcOrd="1" destOrd="0" presId="urn:microsoft.com/office/officeart/2005/8/layout/process4"/>
    <dgm:cxn modelId="{4BABD33B-DFF2-44A0-9B88-E7E0777E4665}" type="presParOf" srcId="{85B22235-0618-4EEC-9851-A3ABB039BB6A}" destId="{43A9EC5C-7EEB-4CCC-AEA3-4BEC9E703421}" srcOrd="2" destOrd="0" presId="urn:microsoft.com/office/officeart/2005/8/layout/process4"/>
    <dgm:cxn modelId="{180B879B-1598-4C37-8236-5F6E03A0E1DA}"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dirty="0" smtClean="0"/>
            <a:t>Обеспечение исполнения гражданами воинской обязанности, установленной федеральными законами «Об обороне», «О воинской обязанности и военной службе», «О мобилизационной подготовке и мобилизации в Российской Федерации»</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r>
            <a:rPr lang="ru-RU" sz="2400" dirty="0" smtClean="0"/>
            <a:t>1. Увеличение количества призывников, направленных на службу в Российскую армию  до человек до 50 человек</a:t>
          </a:r>
        </a:p>
        <a:p>
          <a:r>
            <a:rPr lang="ru-RU" sz="2400" dirty="0" smtClean="0"/>
            <a:t>2. Уменьшение количества уклонистов от службы до человек в Российской армии до 15 человек</a:t>
          </a:r>
          <a:endParaRPr lang="ru-RU" sz="2400"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pt>
    <dgm:pt modelId="{C8AAFE37-FC5E-476A-9C02-EF78A1E242F5}" type="pres">
      <dgm:prSet presAssocID="{6454E6D3-9798-41B8-BC6A-B75000A0AA72}" presName="entireBox" presStyleLbl="node1" presStyleIdx="0" presStyleCnt="2" custLinFactNeighborX="0" custLinFactNeighborY="-10644"/>
      <dgm:spPr/>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164937" custLinFactNeighborX="0" custLinFactNeighborY="4553">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pt>
    <dgm:pt modelId="{C66A86B6-DDD3-43E5-A766-D6C99A3E7E74}" type="pres">
      <dgm:prSet presAssocID="{091E5520-C0DE-44B3-8C9B-059126DFA0E5}" presName="arrow" presStyleLbl="node1" presStyleIdx="1" presStyleCnt="2" custScaleY="64864" custLinFactNeighborX="0" custLinFactNeighborY="2255"/>
      <dgm:spPr/>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290E26B2-E1AA-4929-A22D-04E10B68F5A3}" type="presOf" srcId="{091E5520-C0DE-44B3-8C9B-059126DFA0E5}" destId="{C66A86B6-DDD3-43E5-A766-D6C99A3E7E74}" srcOrd="1" destOrd="0" presId="urn:microsoft.com/office/officeart/2005/8/layout/process4"/>
    <dgm:cxn modelId="{29F49600-1218-47CD-BECD-A74BA902836E}" type="presOf" srcId="{93E3D1B6-50B6-41D9-BEAF-D779B84E4A87}" destId="{5A6EF1EA-5C6C-489E-9961-1364E9D136B3}" srcOrd="0" destOrd="0" presId="urn:microsoft.com/office/officeart/2005/8/layout/process4"/>
    <dgm:cxn modelId="{055C73FB-E7EC-401C-8B22-C02713D805AA}" type="presOf" srcId="{045C8A85-50E1-43AD-928D-09257FFEF63A}" destId="{41FF585B-8EA3-4E4D-83AC-8812437BE154}" srcOrd="0" destOrd="0" presId="urn:microsoft.com/office/officeart/2005/8/layout/process4"/>
    <dgm:cxn modelId="{B3900B45-AA67-4090-94BB-15CBF4910C7C}" type="presOf" srcId="{A66857BB-A4B0-417F-9AFA-A39E3E8A0171}" destId="{0DF2EA5F-1D72-474B-8A1E-2A786403A084}" srcOrd="0" destOrd="0" presId="urn:microsoft.com/office/officeart/2005/8/layout/process4"/>
    <dgm:cxn modelId="{FC62B445-7CD1-4CD0-8481-8E3A7722B853}" type="presOf" srcId="{091E5520-C0DE-44B3-8C9B-059126DFA0E5}" destId="{F3422F89-CF12-493D-AA06-9270E99C9D36}" srcOrd="0"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A9C87429-593D-4B96-BDDD-E4AF279518EF}" type="presOf" srcId="{6454E6D3-9798-41B8-BC6A-B75000A0AA72}" destId="{C8AAFE37-FC5E-476A-9C02-EF78A1E242F5}" srcOrd="1"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2F971CAB-23D5-476E-B701-CED79BF82091}" type="presOf" srcId="{6454E6D3-9798-41B8-BC6A-B75000A0AA72}" destId="{D4B77845-9309-4727-9212-2037054987BE}" srcOrd="0"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8269B938-647C-45A1-8C5D-20EE6523BBA0}" type="presParOf" srcId="{5A6EF1EA-5C6C-489E-9961-1364E9D136B3}" destId="{1214803B-6DA6-408C-BDAF-86CA5457B20E}" srcOrd="0" destOrd="0" presId="urn:microsoft.com/office/officeart/2005/8/layout/process4"/>
    <dgm:cxn modelId="{B5EF63FB-EA82-43C5-8396-7300F0C12AA6}" type="presParOf" srcId="{1214803B-6DA6-408C-BDAF-86CA5457B20E}" destId="{D4B77845-9309-4727-9212-2037054987BE}" srcOrd="0" destOrd="0" presId="urn:microsoft.com/office/officeart/2005/8/layout/process4"/>
    <dgm:cxn modelId="{A317B300-00F4-4020-B8A8-F030C29BC50A}" type="presParOf" srcId="{1214803B-6DA6-408C-BDAF-86CA5457B20E}" destId="{C8AAFE37-FC5E-476A-9C02-EF78A1E242F5}" srcOrd="1" destOrd="0" presId="urn:microsoft.com/office/officeart/2005/8/layout/process4"/>
    <dgm:cxn modelId="{9D06ADC8-07D2-4A7D-91F7-B0A06FBA7805}" type="presParOf" srcId="{1214803B-6DA6-408C-BDAF-86CA5457B20E}" destId="{BFCFA7BE-8EDB-4504-8283-2E6C5E0D35C5}" srcOrd="2" destOrd="0" presId="urn:microsoft.com/office/officeart/2005/8/layout/process4"/>
    <dgm:cxn modelId="{BFE6FF1C-0CBB-4C8D-A3C9-DD15219718CB}" type="presParOf" srcId="{BFCFA7BE-8EDB-4504-8283-2E6C5E0D35C5}" destId="{0DF2EA5F-1D72-474B-8A1E-2A786403A084}" srcOrd="0" destOrd="0" presId="urn:microsoft.com/office/officeart/2005/8/layout/process4"/>
    <dgm:cxn modelId="{E0839CD8-83F9-40F0-B15F-8E858FF72D61}" type="presParOf" srcId="{5A6EF1EA-5C6C-489E-9961-1364E9D136B3}" destId="{5DFF6B22-10A5-4F09-877A-C84370401AFA}" srcOrd="1" destOrd="0" presId="urn:microsoft.com/office/officeart/2005/8/layout/process4"/>
    <dgm:cxn modelId="{AF8753E5-644B-42DC-8F36-52770C58D5C4}" type="presParOf" srcId="{5A6EF1EA-5C6C-489E-9961-1364E9D136B3}" destId="{85B22235-0618-4EEC-9851-A3ABB039BB6A}" srcOrd="2" destOrd="0" presId="urn:microsoft.com/office/officeart/2005/8/layout/process4"/>
    <dgm:cxn modelId="{4E63AE68-4BE8-460D-9BC3-6977D0D46F38}" type="presParOf" srcId="{85B22235-0618-4EEC-9851-A3ABB039BB6A}" destId="{F3422F89-CF12-493D-AA06-9270E99C9D36}" srcOrd="0" destOrd="0" presId="urn:microsoft.com/office/officeart/2005/8/layout/process4"/>
    <dgm:cxn modelId="{272D6FCE-4293-428C-95B9-B19249052161}" type="presParOf" srcId="{85B22235-0618-4EEC-9851-A3ABB039BB6A}" destId="{C66A86B6-DDD3-43E5-A766-D6C99A3E7E74}" srcOrd="1" destOrd="0" presId="urn:microsoft.com/office/officeart/2005/8/layout/process4"/>
    <dgm:cxn modelId="{3340C3A8-DF46-485D-88F9-B7C60AE203CE}" type="presParOf" srcId="{85B22235-0618-4EEC-9851-A3ABB039BB6A}" destId="{43A9EC5C-7EEB-4CCC-AEA3-4BEC9E703421}" srcOrd="2" destOrd="0" presId="urn:microsoft.com/office/officeart/2005/8/layout/process4"/>
    <dgm:cxn modelId="{5DF28299-7F4F-41B2-BAB6-03E2B77020E8}"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b="1" dirty="0" smtClean="0"/>
            <a:t>Повысить уровень безопасности жизнедеятельности населения поселка Боровский</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pPr algn="just"/>
          <a:r>
            <a:rPr lang="ru-RU" sz="1800" b="1" dirty="0" smtClean="0"/>
            <a:t>1.снижение количества пожаров, исключение случаев гибели и травматизма людей при пожарах и сокращение материального ущерба;</a:t>
          </a:r>
        </a:p>
        <a:p>
          <a:pPr algn="just"/>
          <a:r>
            <a:rPr lang="ru-RU" sz="1800" b="1" dirty="0" smtClean="0"/>
            <a:t>2.снижение общего уровня рисков возникновения чрезвычайных ситуаций природного и техногенного характера;</a:t>
          </a:r>
        </a:p>
        <a:p>
          <a:pPr algn="just"/>
          <a:r>
            <a:rPr lang="ru-RU" sz="1800" b="1" dirty="0" smtClean="0"/>
            <a:t>3. снижение уровня преступности на территории поселка, создание и укрепление среди населения поселка атмосферы спокойствия и стабильности</a:t>
          </a:r>
          <a:endParaRPr lang="ru-RU" sz="1800" b="1"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pt>
    <dgm:pt modelId="{C8AAFE37-FC5E-476A-9C02-EF78A1E242F5}" type="pres">
      <dgm:prSet presAssocID="{6454E6D3-9798-41B8-BC6A-B75000A0AA72}" presName="entireBox" presStyleLbl="node1" presStyleIdx="0" presStyleCnt="2" custLinFactNeighborX="0" custLinFactNeighborY="-10644"/>
      <dgm:spPr/>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164937" custLinFactNeighborX="0" custLinFactNeighborY="4553">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pt>
    <dgm:pt modelId="{C66A86B6-DDD3-43E5-A766-D6C99A3E7E74}" type="pres">
      <dgm:prSet presAssocID="{091E5520-C0DE-44B3-8C9B-059126DFA0E5}" presName="arrow" presStyleLbl="node1" presStyleIdx="1" presStyleCnt="2" custScaleY="64864" custLinFactNeighborX="0" custLinFactNeighborY="2255"/>
      <dgm:spPr/>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3A28F7C9-B185-4F1A-8847-43E45231598C}" type="presOf" srcId="{091E5520-C0DE-44B3-8C9B-059126DFA0E5}" destId="{C66A86B6-DDD3-43E5-A766-D6C99A3E7E74}" srcOrd="1" destOrd="0" presId="urn:microsoft.com/office/officeart/2005/8/layout/process4"/>
    <dgm:cxn modelId="{03FFD3DA-152C-48B7-99C9-453279D4BBE0}" type="presOf" srcId="{6454E6D3-9798-41B8-BC6A-B75000A0AA72}" destId="{D4B77845-9309-4727-9212-2037054987BE}" srcOrd="0"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FF37D8FE-1EC6-4078-8B0E-1B403C654E10}" type="presOf" srcId="{6454E6D3-9798-41B8-BC6A-B75000A0AA72}" destId="{C8AAFE37-FC5E-476A-9C02-EF78A1E242F5}" srcOrd="1" destOrd="0" presId="urn:microsoft.com/office/officeart/2005/8/layout/process4"/>
    <dgm:cxn modelId="{3B26DB5D-68E7-4209-9F00-CF2B9ADF99F6}" type="presOf" srcId="{091E5520-C0DE-44B3-8C9B-059126DFA0E5}" destId="{F3422F89-CF12-493D-AA06-9270E99C9D36}" srcOrd="0" destOrd="0" presId="urn:microsoft.com/office/officeart/2005/8/layout/process4"/>
    <dgm:cxn modelId="{968A3D6D-1651-485A-99A7-3709EC037C02}" type="presOf" srcId="{A66857BB-A4B0-417F-9AFA-A39E3E8A0171}" destId="{0DF2EA5F-1D72-474B-8A1E-2A786403A084}" srcOrd="0" destOrd="0" presId="urn:microsoft.com/office/officeart/2005/8/layout/process4"/>
    <dgm:cxn modelId="{C15AF94C-11C5-46BC-A3DA-1BEE8A6E3B93}" type="presOf" srcId="{93E3D1B6-50B6-41D9-BEAF-D779B84E4A87}" destId="{5A6EF1EA-5C6C-489E-9961-1364E9D136B3}" srcOrd="0" destOrd="0" presId="urn:microsoft.com/office/officeart/2005/8/layout/process4"/>
    <dgm:cxn modelId="{AC0E1AC6-E8F6-4A5C-86DE-667B85C07125}" type="presOf" srcId="{045C8A85-50E1-43AD-928D-09257FFEF63A}" destId="{41FF585B-8EA3-4E4D-83AC-8812437BE154}" srcOrd="0"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F78B0D1A-977A-48A3-B8BD-ED5372D938CF}" srcId="{93E3D1B6-50B6-41D9-BEAF-D779B84E4A87}" destId="{091E5520-C0DE-44B3-8C9B-059126DFA0E5}" srcOrd="0" destOrd="0" parTransId="{45447B08-A60F-4958-A9B9-88EF29059EB7}" sibTransId="{F5096ED8-FFCF-4E25-8E05-5DFE1C28DAF8}"/>
    <dgm:cxn modelId="{2A83C245-AAAC-45CF-BF09-653BB98D4062}" type="presParOf" srcId="{5A6EF1EA-5C6C-489E-9961-1364E9D136B3}" destId="{1214803B-6DA6-408C-BDAF-86CA5457B20E}" srcOrd="0" destOrd="0" presId="urn:microsoft.com/office/officeart/2005/8/layout/process4"/>
    <dgm:cxn modelId="{9A37C028-ADEB-47FC-BDD6-57F4CB229C4B}" type="presParOf" srcId="{1214803B-6DA6-408C-BDAF-86CA5457B20E}" destId="{D4B77845-9309-4727-9212-2037054987BE}" srcOrd="0" destOrd="0" presId="urn:microsoft.com/office/officeart/2005/8/layout/process4"/>
    <dgm:cxn modelId="{665F537F-47A5-43FA-A811-AAEFF7C6E238}" type="presParOf" srcId="{1214803B-6DA6-408C-BDAF-86CA5457B20E}" destId="{C8AAFE37-FC5E-476A-9C02-EF78A1E242F5}" srcOrd="1" destOrd="0" presId="urn:microsoft.com/office/officeart/2005/8/layout/process4"/>
    <dgm:cxn modelId="{A67431B8-C793-4A75-B145-F719604E0BD4}" type="presParOf" srcId="{1214803B-6DA6-408C-BDAF-86CA5457B20E}" destId="{BFCFA7BE-8EDB-4504-8283-2E6C5E0D35C5}" srcOrd="2" destOrd="0" presId="urn:microsoft.com/office/officeart/2005/8/layout/process4"/>
    <dgm:cxn modelId="{EB642D66-A091-4059-922B-441DBE4CCA6E}" type="presParOf" srcId="{BFCFA7BE-8EDB-4504-8283-2E6C5E0D35C5}" destId="{0DF2EA5F-1D72-474B-8A1E-2A786403A084}" srcOrd="0" destOrd="0" presId="urn:microsoft.com/office/officeart/2005/8/layout/process4"/>
    <dgm:cxn modelId="{11B1E14C-6968-4AFA-8932-525D48230527}" type="presParOf" srcId="{5A6EF1EA-5C6C-489E-9961-1364E9D136B3}" destId="{5DFF6B22-10A5-4F09-877A-C84370401AFA}" srcOrd="1" destOrd="0" presId="urn:microsoft.com/office/officeart/2005/8/layout/process4"/>
    <dgm:cxn modelId="{784B5FB1-43FA-40FD-BF5C-B7EAE69C9A9B}" type="presParOf" srcId="{5A6EF1EA-5C6C-489E-9961-1364E9D136B3}" destId="{85B22235-0618-4EEC-9851-A3ABB039BB6A}" srcOrd="2" destOrd="0" presId="urn:microsoft.com/office/officeart/2005/8/layout/process4"/>
    <dgm:cxn modelId="{487DE55A-867B-4CB9-B2BF-5F25ABCFE74D}" type="presParOf" srcId="{85B22235-0618-4EEC-9851-A3ABB039BB6A}" destId="{F3422F89-CF12-493D-AA06-9270E99C9D36}" srcOrd="0" destOrd="0" presId="urn:microsoft.com/office/officeart/2005/8/layout/process4"/>
    <dgm:cxn modelId="{C9973117-0982-4032-A0F1-51C1F482EF13}" type="presParOf" srcId="{85B22235-0618-4EEC-9851-A3ABB039BB6A}" destId="{C66A86B6-DDD3-43E5-A766-D6C99A3E7E74}" srcOrd="1" destOrd="0" presId="urn:microsoft.com/office/officeart/2005/8/layout/process4"/>
    <dgm:cxn modelId="{198ED93B-A767-4A64-A11C-586ECD3422A9}" type="presParOf" srcId="{85B22235-0618-4EEC-9851-A3ABB039BB6A}" destId="{43A9EC5C-7EEB-4CCC-AEA3-4BEC9E703421}" srcOrd="2" destOrd="0" presId="urn:microsoft.com/office/officeart/2005/8/layout/process4"/>
    <dgm:cxn modelId="{B4FE50E2-6197-4ED2-9369-722AB547B332}"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1400" b="1" dirty="0" smtClean="0"/>
            <a:t>Комплексное решение проблем благоустройства по улучшению санитарного и эстетического вида территории муниципального образования, создание комфортной среды проживания на территории муниципального образования поселок Боровский, озеленение территории муниципального образования, обеспечение безопасности проживания жителей муниципального образования, улучшения экологической обстановки на территории муниципального образования</a:t>
          </a:r>
          <a:endParaRPr lang="ru-RU" sz="14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5D8BB87-436A-49A9-A45B-BE0059263BAE}">
      <dgm:prSet custT="1"/>
      <dgm:spPr/>
      <dgm:t>
        <a:bodyPr/>
        <a:lstStyle/>
        <a:p>
          <a:r>
            <a:rPr lang="ru-RU" sz="900" b="1" dirty="0" smtClean="0"/>
            <a:t>Единое управление комплексным благоустройством</a:t>
          </a:r>
          <a:endParaRPr lang="ru-RU" sz="900" b="1" dirty="0"/>
        </a:p>
      </dgm:t>
    </dgm:pt>
    <dgm:pt modelId="{ED34D7D3-43BC-455A-866E-98B93341EF78}" type="parTrans" cxnId="{EC7960DA-D799-4B48-86BE-A77AB42BF8CB}">
      <dgm:prSet/>
      <dgm:spPr/>
      <dgm:t>
        <a:bodyPr/>
        <a:lstStyle/>
        <a:p>
          <a:endParaRPr lang="ru-RU"/>
        </a:p>
      </dgm:t>
    </dgm:pt>
    <dgm:pt modelId="{8ABAFBC7-8D46-4A48-9ADF-362788091857}" type="sibTrans" cxnId="{EC7960DA-D799-4B48-86BE-A77AB42BF8CB}">
      <dgm:prSet/>
      <dgm:spPr/>
      <dgm:t>
        <a:bodyPr/>
        <a:lstStyle/>
        <a:p>
          <a:endParaRPr lang="ru-RU"/>
        </a:p>
      </dgm:t>
    </dgm:pt>
    <dgm:pt modelId="{B94CBFC2-87DB-4AF2-BC9F-228F33CD3D18}">
      <dgm:prSet custT="1"/>
      <dgm:spPr/>
      <dgm:t>
        <a:bodyPr/>
        <a:lstStyle/>
        <a:p>
          <a:r>
            <a:rPr lang="ru-RU" sz="1000" b="1" dirty="0" smtClean="0"/>
            <a:t>Определение перспективы улучшения благоустройства</a:t>
          </a:r>
          <a:endParaRPr lang="ru-RU" sz="1000" b="1" dirty="0"/>
        </a:p>
      </dgm:t>
    </dgm:pt>
    <dgm:pt modelId="{06F78D32-D02D-4CA9-B5B8-4CC8426E911A}" type="parTrans" cxnId="{8CB48336-2D9D-49D9-BA9E-E0B793F7E9DA}">
      <dgm:prSet/>
      <dgm:spPr/>
      <dgm:t>
        <a:bodyPr/>
        <a:lstStyle/>
        <a:p>
          <a:endParaRPr lang="ru-RU"/>
        </a:p>
      </dgm:t>
    </dgm:pt>
    <dgm:pt modelId="{1ED36FAE-6EA4-4964-85FB-C85233B540D7}" type="sibTrans" cxnId="{8CB48336-2D9D-49D9-BA9E-E0B793F7E9DA}">
      <dgm:prSet/>
      <dgm:spPr/>
      <dgm:t>
        <a:bodyPr/>
        <a:lstStyle/>
        <a:p>
          <a:endParaRPr lang="ru-RU"/>
        </a:p>
      </dgm:t>
    </dgm:pt>
    <dgm:pt modelId="{431E2792-01A6-4264-ADBB-2A2DD1413B4C}">
      <dgm:prSet custT="1"/>
      <dgm:spPr/>
      <dgm:t>
        <a:bodyPr/>
        <a:lstStyle/>
        <a:p>
          <a:r>
            <a:rPr lang="ru-RU" sz="1100" b="1" dirty="0" smtClean="0"/>
            <a:t>Улучшение состояния территории </a:t>
          </a:r>
          <a:r>
            <a:rPr lang="ru-RU" sz="1100" dirty="0" smtClean="0"/>
            <a:t>  </a:t>
          </a:r>
          <a:endParaRPr lang="ru-RU" sz="1100" dirty="0"/>
        </a:p>
      </dgm:t>
    </dgm:pt>
    <dgm:pt modelId="{74A8CABC-5148-4272-91F3-4FAAC49EEB1B}" type="parTrans" cxnId="{B0C5228C-03D6-407E-BBFE-343D9060DFBF}">
      <dgm:prSet/>
      <dgm:spPr/>
      <dgm:t>
        <a:bodyPr/>
        <a:lstStyle/>
        <a:p>
          <a:endParaRPr lang="ru-RU"/>
        </a:p>
      </dgm:t>
    </dgm:pt>
    <dgm:pt modelId="{347CF47A-9167-4EB2-9A79-A10FA1EE6E4A}" type="sibTrans" cxnId="{B0C5228C-03D6-407E-BBFE-343D9060DFBF}">
      <dgm:prSet/>
      <dgm:spPr/>
      <dgm:t>
        <a:bodyPr/>
        <a:lstStyle/>
        <a:p>
          <a:endParaRPr lang="ru-RU"/>
        </a:p>
      </dgm:t>
    </dgm:pt>
    <dgm:pt modelId="{A1828EE2-9731-4354-94B3-B57239F90057}">
      <dgm:prSet custT="1"/>
      <dgm:spPr/>
      <dgm:t>
        <a:bodyPr/>
        <a:lstStyle/>
        <a:p>
          <a:r>
            <a:rPr lang="ru-RU" sz="1000" b="1" dirty="0" smtClean="0"/>
            <a:t>Привитие жителям муниципального образования любви и уважения к своему поселку, к соблюдению чистоты и порядка</a:t>
          </a:r>
          <a:endParaRPr lang="ru-RU" sz="1000" b="1" dirty="0"/>
        </a:p>
      </dgm:t>
    </dgm:pt>
    <dgm:pt modelId="{DCF94DDD-A914-4D0C-BBAA-3AB6B1EB8B57}" type="parTrans" cxnId="{040A83CE-006E-4AC3-A60D-F85BD87956D0}">
      <dgm:prSet/>
      <dgm:spPr/>
      <dgm:t>
        <a:bodyPr/>
        <a:lstStyle/>
        <a:p>
          <a:endParaRPr lang="ru-RU"/>
        </a:p>
      </dgm:t>
    </dgm:pt>
    <dgm:pt modelId="{CB1A6B4D-B330-4C1D-9FF2-5238CBB96324}" type="sibTrans" cxnId="{040A83CE-006E-4AC3-A60D-F85BD87956D0}">
      <dgm:prSet/>
      <dgm:spPr/>
      <dgm:t>
        <a:bodyPr/>
        <a:lstStyle/>
        <a:p>
          <a:endParaRPr lang="ru-RU"/>
        </a:p>
      </dgm:t>
    </dgm:pt>
    <dgm:pt modelId="{E980A914-A364-4134-A287-0E8918DCC9CE}">
      <dgm:prSet custT="1"/>
      <dgm:spPr/>
      <dgm:t>
        <a:bodyPr/>
        <a:lstStyle/>
        <a:p>
          <a:r>
            <a:rPr lang="ru-RU" sz="1000" b="1" dirty="0" smtClean="0"/>
            <a:t>Совершенствование эстетического состояния территории</a:t>
          </a:r>
          <a:r>
            <a:rPr lang="ru-RU" sz="1000" dirty="0" smtClean="0"/>
            <a:t>;</a:t>
          </a:r>
          <a:endParaRPr lang="ru-RU" sz="1000" dirty="0"/>
        </a:p>
      </dgm:t>
    </dgm:pt>
    <dgm:pt modelId="{0031A3A2-8AE8-416D-A7D0-CC2BF21BF6F6}" type="parTrans" cxnId="{2F795BFD-7E07-42FA-A3C3-4CFC8A434AD1}">
      <dgm:prSet/>
      <dgm:spPr/>
      <dgm:t>
        <a:bodyPr/>
        <a:lstStyle/>
        <a:p>
          <a:endParaRPr lang="ru-RU"/>
        </a:p>
      </dgm:t>
    </dgm:pt>
    <dgm:pt modelId="{4D782245-B681-4CC1-8DC7-B0CF7884A4BD}" type="sibTrans" cxnId="{2F795BFD-7E07-42FA-A3C3-4CFC8A434AD1}">
      <dgm:prSet/>
      <dgm:spPr/>
      <dgm:t>
        <a:bodyPr/>
        <a:lstStyle/>
        <a:p>
          <a:endParaRPr lang="ru-RU"/>
        </a:p>
      </dgm:t>
    </dgm:pt>
    <dgm:pt modelId="{7DBFE38D-E233-4E2C-A601-571F60B41D9F}">
      <dgm:prSet custT="1"/>
      <dgm:spPr/>
      <dgm:t>
        <a:bodyPr/>
        <a:lstStyle/>
        <a:p>
          <a:r>
            <a:rPr lang="ru-RU" sz="1000" b="1" dirty="0" smtClean="0"/>
            <a:t>Увеличение площади благоустроенных зелёных насаждений в поселении;</a:t>
          </a:r>
          <a:endParaRPr lang="ru-RU" sz="1000" b="1" dirty="0"/>
        </a:p>
      </dgm:t>
    </dgm:pt>
    <dgm:pt modelId="{DB7DA448-E771-4DC2-8C0B-1FB5EF6BF263}" type="parTrans" cxnId="{36DC59D0-7882-4B34-A48A-4E9AD0471435}">
      <dgm:prSet/>
      <dgm:spPr/>
      <dgm:t>
        <a:bodyPr/>
        <a:lstStyle/>
        <a:p>
          <a:endParaRPr lang="ru-RU"/>
        </a:p>
      </dgm:t>
    </dgm:pt>
    <dgm:pt modelId="{8BE684C6-8080-41A0-BF67-1E3327C92057}" type="sibTrans" cxnId="{36DC59D0-7882-4B34-A48A-4E9AD0471435}">
      <dgm:prSet/>
      <dgm:spPr/>
      <dgm:t>
        <a:bodyPr/>
        <a:lstStyle/>
        <a:p>
          <a:endParaRPr lang="ru-RU"/>
        </a:p>
      </dgm:t>
    </dgm:pt>
    <dgm:pt modelId="{CE971463-D0E6-4F3D-8A12-92A72BBE3F99}">
      <dgm:prSet custT="1"/>
      <dgm:spPr/>
      <dgm:t>
        <a:bodyPr/>
        <a:lstStyle/>
        <a:p>
          <a:r>
            <a:rPr lang="ru-RU" sz="1000" b="1" dirty="0" smtClean="0"/>
            <a:t>Увеличение количества высаживаемых деревьев</a:t>
          </a:r>
          <a:endParaRPr lang="ru-RU" sz="1000" b="1" dirty="0"/>
        </a:p>
      </dgm:t>
    </dgm:pt>
    <dgm:pt modelId="{342D1EE1-4CA4-4FC3-BD98-60D5C87CC0EE}" type="parTrans" cxnId="{56469D7A-4C15-4A1F-8BB4-5642B0151F59}">
      <dgm:prSet/>
      <dgm:spPr/>
      <dgm:t>
        <a:bodyPr/>
        <a:lstStyle/>
        <a:p>
          <a:endParaRPr lang="ru-RU"/>
        </a:p>
      </dgm:t>
    </dgm:pt>
    <dgm:pt modelId="{975B6B38-493A-46CC-91C6-712A5997FE17}" type="sibTrans" cxnId="{56469D7A-4C15-4A1F-8BB4-5642B0151F59}">
      <dgm:prSet/>
      <dgm:spPr/>
      <dgm:t>
        <a:bodyPr/>
        <a:lstStyle/>
        <a:p>
          <a:endParaRPr lang="ru-RU"/>
        </a:p>
      </dgm:t>
    </dgm:pt>
    <dgm:pt modelId="{6470FFCD-CF94-4991-A539-6968FD9DC559}">
      <dgm:prSet custT="1"/>
      <dgm:spPr/>
      <dgm:t>
        <a:bodyPr/>
        <a:lstStyle/>
        <a:p>
          <a:r>
            <a:rPr lang="ru-RU" sz="1000" b="1" dirty="0" smtClean="0"/>
            <a:t>Оснащение улиц указателями с названиями улиц и номерами домов;</a:t>
          </a:r>
          <a:endParaRPr lang="ru-RU" sz="1000" b="1" dirty="0"/>
        </a:p>
      </dgm:t>
    </dgm:pt>
    <dgm:pt modelId="{FC2D13C9-AE38-4BD6-AD86-F393ADCA6435}" type="parTrans" cxnId="{CA950F7C-A7FC-4703-90FE-5139FB1FE019}">
      <dgm:prSet/>
      <dgm:spPr/>
      <dgm:t>
        <a:bodyPr/>
        <a:lstStyle/>
        <a:p>
          <a:endParaRPr lang="ru-RU"/>
        </a:p>
      </dgm:t>
    </dgm:pt>
    <dgm:pt modelId="{993AD59E-B74F-40E6-A393-0BCBB49DE6AD}" type="sibTrans" cxnId="{CA950F7C-A7FC-4703-90FE-5139FB1FE019}">
      <dgm:prSet/>
      <dgm:spPr/>
      <dgm:t>
        <a:bodyPr/>
        <a:lstStyle/>
        <a:p>
          <a:endParaRPr lang="ru-RU"/>
        </a:p>
      </dgm:t>
    </dgm:pt>
    <dgm:pt modelId="{A533E319-83F9-4F33-B103-A5A2057CF71C}">
      <dgm:prSet custT="1"/>
      <dgm:spPr/>
      <dgm:t>
        <a:bodyPr/>
        <a:lstStyle/>
        <a:p>
          <a:r>
            <a:rPr lang="ru-RU" sz="1000" b="1" dirty="0" smtClean="0"/>
            <a:t>Увеличение протяженности уличного освещения поселения</a:t>
          </a:r>
          <a:endParaRPr lang="ru-RU" sz="1000" b="1" dirty="0"/>
        </a:p>
      </dgm:t>
    </dgm:pt>
    <dgm:pt modelId="{7C05F102-27AE-4227-ABA1-F70D6C75E28D}" type="parTrans" cxnId="{DCC5FA7C-F8BF-48DF-BBCA-5410A87A3758}">
      <dgm:prSet/>
      <dgm:spPr/>
      <dgm:t>
        <a:bodyPr/>
        <a:lstStyle/>
        <a:p>
          <a:endParaRPr lang="ru-RU"/>
        </a:p>
      </dgm:t>
    </dgm:pt>
    <dgm:pt modelId="{F53A29C0-6DD1-4025-B565-DFDB9AEA87CC}" type="sibTrans" cxnId="{DCC5FA7C-F8BF-48DF-BBCA-5410A87A3758}">
      <dgm:prSet/>
      <dgm:spPr/>
      <dgm:t>
        <a:bodyPr/>
        <a:lstStyle/>
        <a:p>
          <a:endParaRPr lang="ru-RU"/>
        </a:p>
      </dgm:t>
    </dgm:pt>
    <dgm:pt modelId="{5E5C5515-59DD-4CD0-8730-FD7F21FEAF80}">
      <dgm:prSet custT="1"/>
      <dgm:spPr/>
      <dgm:t>
        <a:bodyPr/>
        <a:lstStyle/>
        <a:p>
          <a:r>
            <a:rPr lang="ru-RU" sz="1000" b="1" dirty="0" smtClean="0"/>
            <a:t>Повышение уровня благоустройства дворовых территорий-</a:t>
          </a:r>
          <a:endParaRPr lang="ru-RU" sz="1000" b="1" dirty="0"/>
        </a:p>
      </dgm:t>
    </dgm:pt>
    <dgm:pt modelId="{6D0EF2B4-BAB4-4E94-9110-F407DE6E61A4}" type="parTrans" cxnId="{94050DE7-9426-4701-8376-BFA33DF377EA}">
      <dgm:prSet/>
      <dgm:spPr/>
      <dgm:t>
        <a:bodyPr/>
        <a:lstStyle/>
        <a:p>
          <a:endParaRPr lang="ru-RU"/>
        </a:p>
      </dgm:t>
    </dgm:pt>
    <dgm:pt modelId="{6ED2F7A0-6EEF-458E-B327-06FCDF951BC7}" type="sibTrans" cxnId="{94050DE7-9426-4701-8376-BFA33DF377EA}">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pt>
    <dgm:pt modelId="{C8AAFE37-FC5E-476A-9C02-EF78A1E242F5}" type="pres">
      <dgm:prSet presAssocID="{6454E6D3-9798-41B8-BC6A-B75000A0AA72}" presName="entireBox" presStyleLbl="node1" presStyleIdx="0" presStyleCnt="2" custScaleY="23247" custLinFactNeighborX="-833" custLinFactNeighborY="-2077"/>
      <dgm:spPr/>
    </dgm:pt>
    <dgm:pt modelId="{BFCFA7BE-8EDB-4504-8283-2E6C5E0D35C5}" type="pres">
      <dgm:prSet presAssocID="{6454E6D3-9798-41B8-BC6A-B75000A0AA72}" presName="descendantBox" presStyleCnt="0"/>
      <dgm:spPr/>
    </dgm:pt>
    <dgm:pt modelId="{B031C73B-B474-4BE6-B244-6B81C149C2E6}" type="pres">
      <dgm:prSet presAssocID="{A5D8BB87-436A-49A9-A45B-BE0059263BAE}" presName="childTextBox" presStyleLbl="fgAccFollowNode1" presStyleIdx="0" presStyleCnt="11">
        <dgm:presLayoutVars>
          <dgm:bulletEnabled val="1"/>
        </dgm:presLayoutVars>
      </dgm:prSet>
      <dgm:spPr/>
      <dgm:t>
        <a:bodyPr/>
        <a:lstStyle/>
        <a:p>
          <a:endParaRPr lang="ru-RU"/>
        </a:p>
      </dgm:t>
    </dgm:pt>
    <dgm:pt modelId="{FC68AF90-7A3F-4D39-A5FB-C33EB71EE7D5}" type="pres">
      <dgm:prSet presAssocID="{B94CBFC2-87DB-4AF2-BC9F-228F33CD3D18}" presName="childTextBox" presStyleLbl="fgAccFollowNode1" presStyleIdx="1" presStyleCnt="11">
        <dgm:presLayoutVars>
          <dgm:bulletEnabled val="1"/>
        </dgm:presLayoutVars>
      </dgm:prSet>
      <dgm:spPr/>
      <dgm:t>
        <a:bodyPr/>
        <a:lstStyle/>
        <a:p>
          <a:endParaRPr lang="ru-RU"/>
        </a:p>
      </dgm:t>
    </dgm:pt>
    <dgm:pt modelId="{34E9A9A9-CD89-4B25-A625-B413F5F39CC2}" type="pres">
      <dgm:prSet presAssocID="{431E2792-01A6-4264-ADBB-2A2DD1413B4C}" presName="childTextBox" presStyleLbl="fgAccFollowNode1" presStyleIdx="2" presStyleCnt="11">
        <dgm:presLayoutVars>
          <dgm:bulletEnabled val="1"/>
        </dgm:presLayoutVars>
      </dgm:prSet>
      <dgm:spPr/>
      <dgm:t>
        <a:bodyPr/>
        <a:lstStyle/>
        <a:p>
          <a:endParaRPr lang="ru-RU"/>
        </a:p>
      </dgm:t>
    </dgm:pt>
    <dgm:pt modelId="{F1DF4E43-FEE3-4AA9-BD4C-BEF2F9F2E4FD}" type="pres">
      <dgm:prSet presAssocID="{A1828EE2-9731-4354-94B3-B57239F90057}" presName="childTextBox" presStyleLbl="fgAccFollowNode1" presStyleIdx="3" presStyleCnt="11">
        <dgm:presLayoutVars>
          <dgm:bulletEnabled val="1"/>
        </dgm:presLayoutVars>
      </dgm:prSet>
      <dgm:spPr/>
      <dgm:t>
        <a:bodyPr/>
        <a:lstStyle/>
        <a:p>
          <a:endParaRPr lang="ru-RU"/>
        </a:p>
      </dgm:t>
    </dgm:pt>
    <dgm:pt modelId="{498192A2-6538-4AB8-A650-B0C79C7DC5F9}" type="pres">
      <dgm:prSet presAssocID="{E980A914-A364-4134-A287-0E8918DCC9CE}" presName="childTextBox" presStyleLbl="fgAccFollowNode1" presStyleIdx="4" presStyleCnt="11" custLinFactNeighborX="-1720" custLinFactNeighborY="-68">
        <dgm:presLayoutVars>
          <dgm:bulletEnabled val="1"/>
        </dgm:presLayoutVars>
      </dgm:prSet>
      <dgm:spPr/>
      <dgm:t>
        <a:bodyPr/>
        <a:lstStyle/>
        <a:p>
          <a:endParaRPr lang="ru-RU"/>
        </a:p>
      </dgm:t>
    </dgm:pt>
    <dgm:pt modelId="{DFE9983C-6EBC-4302-ABB5-5774EA40AE7D}" type="pres">
      <dgm:prSet presAssocID="{7DBFE38D-E233-4E2C-A601-571F60B41D9F}" presName="childTextBox" presStyleLbl="fgAccFollowNode1" presStyleIdx="5" presStyleCnt="11">
        <dgm:presLayoutVars>
          <dgm:bulletEnabled val="1"/>
        </dgm:presLayoutVars>
      </dgm:prSet>
      <dgm:spPr/>
      <dgm:t>
        <a:bodyPr/>
        <a:lstStyle/>
        <a:p>
          <a:endParaRPr lang="ru-RU"/>
        </a:p>
      </dgm:t>
    </dgm:pt>
    <dgm:pt modelId="{50B2C445-CB09-4DC1-A08F-31574DA966F9}" type="pres">
      <dgm:prSet presAssocID="{CE971463-D0E6-4F3D-8A12-92A72BBE3F99}" presName="childTextBox" presStyleLbl="fgAccFollowNode1" presStyleIdx="6" presStyleCnt="11">
        <dgm:presLayoutVars>
          <dgm:bulletEnabled val="1"/>
        </dgm:presLayoutVars>
      </dgm:prSet>
      <dgm:spPr/>
      <dgm:t>
        <a:bodyPr/>
        <a:lstStyle/>
        <a:p>
          <a:endParaRPr lang="ru-RU"/>
        </a:p>
      </dgm:t>
    </dgm:pt>
    <dgm:pt modelId="{D86A4351-8B78-4FE4-AC78-C8D10FE01630}" type="pres">
      <dgm:prSet presAssocID="{6470FFCD-CF94-4991-A539-6968FD9DC559}" presName="childTextBox" presStyleLbl="fgAccFollowNode1" presStyleIdx="7" presStyleCnt="11">
        <dgm:presLayoutVars>
          <dgm:bulletEnabled val="1"/>
        </dgm:presLayoutVars>
      </dgm:prSet>
      <dgm:spPr/>
      <dgm:t>
        <a:bodyPr/>
        <a:lstStyle/>
        <a:p>
          <a:endParaRPr lang="ru-RU"/>
        </a:p>
      </dgm:t>
    </dgm:pt>
    <dgm:pt modelId="{1540128D-8AB6-48B0-B5B4-2CD134A7E939}" type="pres">
      <dgm:prSet presAssocID="{A533E319-83F9-4F33-B103-A5A2057CF71C}" presName="childTextBox" presStyleLbl="fgAccFollowNode1" presStyleIdx="8" presStyleCnt="11">
        <dgm:presLayoutVars>
          <dgm:bulletEnabled val="1"/>
        </dgm:presLayoutVars>
      </dgm:prSet>
      <dgm:spPr/>
      <dgm:t>
        <a:bodyPr/>
        <a:lstStyle/>
        <a:p>
          <a:endParaRPr lang="ru-RU"/>
        </a:p>
      </dgm:t>
    </dgm:pt>
    <dgm:pt modelId="{6F6C5329-EABC-4C3F-A20A-9FFFBD01964A}" type="pres">
      <dgm:prSet presAssocID="{5E5C5515-59DD-4CD0-8730-FD7F21FEAF80}" presName="childTextBox" presStyleLbl="fgAccFollowNode1" presStyleIdx="9" presStyleCnt="11">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pt>
    <dgm:pt modelId="{C66A86B6-DDD3-43E5-A766-D6C99A3E7E74}" type="pres">
      <dgm:prSet presAssocID="{091E5520-C0DE-44B3-8C9B-059126DFA0E5}" presName="arrow" presStyleLbl="node1" presStyleIdx="1" presStyleCnt="2" custScaleY="43175" custLinFactNeighborX="0" custLinFactNeighborY="2255"/>
      <dgm:spPr/>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0" presStyleCnt="11" custScaleY="70538" custLinFactNeighborY="4663">
        <dgm:presLayoutVars>
          <dgm:bulletEnabled val="1"/>
        </dgm:presLayoutVars>
      </dgm:prSet>
      <dgm:spPr/>
      <dgm:t>
        <a:bodyPr/>
        <a:lstStyle/>
        <a:p>
          <a:endParaRPr lang="ru-RU"/>
        </a:p>
      </dgm:t>
    </dgm:pt>
  </dgm:ptLst>
  <dgm:cxnLst>
    <dgm:cxn modelId="{56469D7A-4C15-4A1F-8BB4-5642B0151F59}" srcId="{6454E6D3-9798-41B8-BC6A-B75000A0AA72}" destId="{CE971463-D0E6-4F3D-8A12-92A72BBE3F99}" srcOrd="6" destOrd="0" parTransId="{342D1EE1-4CA4-4FC3-BD98-60D5C87CC0EE}" sibTransId="{975B6B38-493A-46CC-91C6-712A5997FE17}"/>
    <dgm:cxn modelId="{1FEDEDE0-D949-4A7F-BA26-06290107331E}" type="presOf" srcId="{CE971463-D0E6-4F3D-8A12-92A72BBE3F99}" destId="{50B2C445-CB09-4DC1-A08F-31574DA966F9}" srcOrd="0" destOrd="0" presId="urn:microsoft.com/office/officeart/2005/8/layout/process4"/>
    <dgm:cxn modelId="{8CB48336-2D9D-49D9-BA9E-E0B793F7E9DA}" srcId="{6454E6D3-9798-41B8-BC6A-B75000A0AA72}" destId="{B94CBFC2-87DB-4AF2-BC9F-228F33CD3D18}" srcOrd="1" destOrd="0" parTransId="{06F78D32-D02D-4CA9-B5B8-4CC8426E911A}" sibTransId="{1ED36FAE-6EA4-4964-85FB-C85233B540D7}"/>
    <dgm:cxn modelId="{145F36D8-3E13-4F1B-80EC-F5FD72A81C6F}" type="presOf" srcId="{431E2792-01A6-4264-ADBB-2A2DD1413B4C}" destId="{34E9A9A9-CD89-4B25-A625-B413F5F39CC2}" srcOrd="0" destOrd="0" presId="urn:microsoft.com/office/officeart/2005/8/layout/process4"/>
    <dgm:cxn modelId="{EC7960DA-D799-4B48-86BE-A77AB42BF8CB}" srcId="{6454E6D3-9798-41B8-BC6A-B75000A0AA72}" destId="{A5D8BB87-436A-49A9-A45B-BE0059263BAE}" srcOrd="0" destOrd="0" parTransId="{ED34D7D3-43BC-455A-866E-98B93341EF78}" sibTransId="{8ABAFBC7-8D46-4A48-9ADF-362788091857}"/>
    <dgm:cxn modelId="{CA950F7C-A7FC-4703-90FE-5139FB1FE019}" srcId="{6454E6D3-9798-41B8-BC6A-B75000A0AA72}" destId="{6470FFCD-CF94-4991-A539-6968FD9DC559}" srcOrd="7" destOrd="0" parTransId="{FC2D13C9-AE38-4BD6-AD86-F393ADCA6435}" sibTransId="{993AD59E-B74F-40E6-A393-0BCBB49DE6AD}"/>
    <dgm:cxn modelId="{B5F93886-B97C-40F4-9252-E2A07B1453BC}" type="presOf" srcId="{045C8A85-50E1-43AD-928D-09257FFEF63A}" destId="{41FF585B-8EA3-4E4D-83AC-8812437BE154}" srcOrd="0" destOrd="0" presId="urn:microsoft.com/office/officeart/2005/8/layout/process4"/>
    <dgm:cxn modelId="{49AC770F-116A-4263-A9E6-5F48D01E09F1}" type="presOf" srcId="{A533E319-83F9-4F33-B103-A5A2057CF71C}" destId="{1540128D-8AB6-48B0-B5B4-2CD134A7E939}" srcOrd="0" destOrd="0" presId="urn:microsoft.com/office/officeart/2005/8/layout/process4"/>
    <dgm:cxn modelId="{2EF363A9-9557-421F-8AB4-E94617D6E5DD}" type="presOf" srcId="{E980A914-A364-4134-A287-0E8918DCC9CE}" destId="{498192A2-6538-4AB8-A650-B0C79C7DC5F9}" srcOrd="0" destOrd="0" presId="urn:microsoft.com/office/officeart/2005/8/layout/process4"/>
    <dgm:cxn modelId="{2F795BFD-7E07-42FA-A3C3-4CFC8A434AD1}" srcId="{6454E6D3-9798-41B8-BC6A-B75000A0AA72}" destId="{E980A914-A364-4134-A287-0E8918DCC9CE}" srcOrd="4" destOrd="0" parTransId="{0031A3A2-8AE8-416D-A7D0-CC2BF21BF6F6}" sibTransId="{4D782245-B681-4CC1-8DC7-B0CF7884A4BD}"/>
    <dgm:cxn modelId="{DCC5FA7C-F8BF-48DF-BBCA-5410A87A3758}" srcId="{6454E6D3-9798-41B8-BC6A-B75000A0AA72}" destId="{A533E319-83F9-4F33-B103-A5A2057CF71C}" srcOrd="8" destOrd="0" parTransId="{7C05F102-27AE-4227-ABA1-F70D6C75E28D}" sibTransId="{F53A29C0-6DD1-4025-B565-DFDB9AEA87CC}"/>
    <dgm:cxn modelId="{46813FF3-C6EA-46CF-9E1F-56BE6B5CE9AD}" type="presOf" srcId="{6470FFCD-CF94-4991-A539-6968FD9DC559}" destId="{D86A4351-8B78-4FE4-AC78-C8D10FE01630}" srcOrd="0" destOrd="0" presId="urn:microsoft.com/office/officeart/2005/8/layout/process4"/>
    <dgm:cxn modelId="{36DC59D0-7882-4B34-A48A-4E9AD0471435}" srcId="{6454E6D3-9798-41B8-BC6A-B75000A0AA72}" destId="{7DBFE38D-E233-4E2C-A601-571F60B41D9F}" srcOrd="5" destOrd="0" parTransId="{DB7DA448-E771-4DC2-8C0B-1FB5EF6BF263}" sibTransId="{8BE684C6-8080-41A0-BF67-1E3327C92057}"/>
    <dgm:cxn modelId="{94050DE7-9426-4701-8376-BFA33DF377EA}" srcId="{6454E6D3-9798-41B8-BC6A-B75000A0AA72}" destId="{5E5C5515-59DD-4CD0-8730-FD7F21FEAF80}" srcOrd="9" destOrd="0" parTransId="{6D0EF2B4-BAB4-4E94-9110-F407DE6E61A4}" sibTransId="{6ED2F7A0-6EEF-458E-B327-06FCDF951BC7}"/>
    <dgm:cxn modelId="{E6EE8113-5F65-4B45-9ECC-8146408D31E8}" srcId="{091E5520-C0DE-44B3-8C9B-059126DFA0E5}" destId="{045C8A85-50E1-43AD-928D-09257FFEF63A}" srcOrd="0" destOrd="0" parTransId="{515BC7E5-BD03-47F1-8B24-7CA3475E144F}" sibTransId="{F8C92129-1E7C-4DA3-BD42-372D64E03DF8}"/>
    <dgm:cxn modelId="{F70F0616-5556-4904-B31C-4E6432ECB0CE}" type="presOf" srcId="{6454E6D3-9798-41B8-BC6A-B75000A0AA72}" destId="{D4B77845-9309-4727-9212-2037054987BE}" srcOrd="0" destOrd="0" presId="urn:microsoft.com/office/officeart/2005/8/layout/process4"/>
    <dgm:cxn modelId="{D7675280-3F6E-4DEB-B35A-43B9A9ED902D}" type="presOf" srcId="{091E5520-C0DE-44B3-8C9B-059126DFA0E5}" destId="{F3422F89-CF12-493D-AA06-9270E99C9D36}" srcOrd="0"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28D30EF1-778F-4582-A5C0-BF87E5FC38F8}" type="presOf" srcId="{5E5C5515-59DD-4CD0-8730-FD7F21FEAF80}" destId="{6F6C5329-EABC-4C3F-A20A-9FFFBD01964A}" srcOrd="0" destOrd="0" presId="urn:microsoft.com/office/officeart/2005/8/layout/process4"/>
    <dgm:cxn modelId="{778F81DD-8FE6-495D-AB6B-26829A1B7A5D}" type="presOf" srcId="{93E3D1B6-50B6-41D9-BEAF-D779B84E4A87}" destId="{5A6EF1EA-5C6C-489E-9961-1364E9D136B3}" srcOrd="0" destOrd="0" presId="urn:microsoft.com/office/officeart/2005/8/layout/process4"/>
    <dgm:cxn modelId="{C5AC4E09-AB84-498E-A783-8815E9D6C34A}" type="presOf" srcId="{7DBFE38D-E233-4E2C-A601-571F60B41D9F}" destId="{DFE9983C-6EBC-4302-ABB5-5774EA40AE7D}" srcOrd="0" destOrd="0" presId="urn:microsoft.com/office/officeart/2005/8/layout/process4"/>
    <dgm:cxn modelId="{B0C5228C-03D6-407E-BBFE-343D9060DFBF}" srcId="{6454E6D3-9798-41B8-BC6A-B75000A0AA72}" destId="{431E2792-01A6-4264-ADBB-2A2DD1413B4C}" srcOrd="2" destOrd="0" parTransId="{74A8CABC-5148-4272-91F3-4FAAC49EEB1B}" sibTransId="{347CF47A-9167-4EB2-9A79-A10FA1EE6E4A}"/>
    <dgm:cxn modelId="{2F7F537A-65EA-4E9F-85BD-B592C3E13DA6}" type="presOf" srcId="{091E5520-C0DE-44B3-8C9B-059126DFA0E5}" destId="{C66A86B6-DDD3-43E5-A766-D6C99A3E7E74}" srcOrd="1" destOrd="0" presId="urn:microsoft.com/office/officeart/2005/8/layout/process4"/>
    <dgm:cxn modelId="{F49B1BB7-0C94-4C85-9D2C-CC6913DE22B7}" type="presOf" srcId="{6454E6D3-9798-41B8-BC6A-B75000A0AA72}" destId="{C8AAFE37-FC5E-476A-9C02-EF78A1E242F5}" srcOrd="1" destOrd="0" presId="urn:microsoft.com/office/officeart/2005/8/layout/process4"/>
    <dgm:cxn modelId="{7FA218C0-7F06-41CB-AE09-53C4CF67067C}" type="presOf" srcId="{B94CBFC2-87DB-4AF2-BC9F-228F33CD3D18}" destId="{FC68AF90-7A3F-4D39-A5FB-C33EB71EE7D5}" srcOrd="0"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7E27E411-563C-4172-B66D-25EAD5875BEA}" type="presOf" srcId="{A1828EE2-9731-4354-94B3-B57239F90057}" destId="{F1DF4E43-FEE3-4AA9-BD4C-BEF2F9F2E4FD}" srcOrd="0" destOrd="0" presId="urn:microsoft.com/office/officeart/2005/8/layout/process4"/>
    <dgm:cxn modelId="{040A83CE-006E-4AC3-A60D-F85BD87956D0}" srcId="{6454E6D3-9798-41B8-BC6A-B75000A0AA72}" destId="{A1828EE2-9731-4354-94B3-B57239F90057}" srcOrd="3" destOrd="0" parTransId="{DCF94DDD-A914-4D0C-BBAA-3AB6B1EB8B57}" sibTransId="{CB1A6B4D-B330-4C1D-9FF2-5238CBB96324}"/>
    <dgm:cxn modelId="{4BA777B6-0FF5-4129-99ED-B786255CEE20}" type="presOf" srcId="{A5D8BB87-436A-49A9-A45B-BE0059263BAE}" destId="{B031C73B-B474-4BE6-B244-6B81C149C2E6}" srcOrd="0" destOrd="0" presId="urn:microsoft.com/office/officeart/2005/8/layout/process4"/>
    <dgm:cxn modelId="{E6215FB3-F14A-44E5-AC57-11AAAD5E4C38}" type="presParOf" srcId="{5A6EF1EA-5C6C-489E-9961-1364E9D136B3}" destId="{1214803B-6DA6-408C-BDAF-86CA5457B20E}" srcOrd="0" destOrd="0" presId="urn:microsoft.com/office/officeart/2005/8/layout/process4"/>
    <dgm:cxn modelId="{87F2BA58-0343-43CD-801C-0E9E6CF22B93}" type="presParOf" srcId="{1214803B-6DA6-408C-BDAF-86CA5457B20E}" destId="{D4B77845-9309-4727-9212-2037054987BE}" srcOrd="0" destOrd="0" presId="urn:microsoft.com/office/officeart/2005/8/layout/process4"/>
    <dgm:cxn modelId="{DD0D62B4-B390-4456-83F4-397B242F4B54}" type="presParOf" srcId="{1214803B-6DA6-408C-BDAF-86CA5457B20E}" destId="{C8AAFE37-FC5E-476A-9C02-EF78A1E242F5}" srcOrd="1" destOrd="0" presId="urn:microsoft.com/office/officeart/2005/8/layout/process4"/>
    <dgm:cxn modelId="{9B54D694-B360-4B3C-9B12-6F3BB60029B4}" type="presParOf" srcId="{1214803B-6DA6-408C-BDAF-86CA5457B20E}" destId="{BFCFA7BE-8EDB-4504-8283-2E6C5E0D35C5}" srcOrd="2" destOrd="0" presId="urn:microsoft.com/office/officeart/2005/8/layout/process4"/>
    <dgm:cxn modelId="{2275C61E-A1BA-40B3-9F92-78D3CE38387B}" type="presParOf" srcId="{BFCFA7BE-8EDB-4504-8283-2E6C5E0D35C5}" destId="{B031C73B-B474-4BE6-B244-6B81C149C2E6}" srcOrd="0" destOrd="0" presId="urn:microsoft.com/office/officeart/2005/8/layout/process4"/>
    <dgm:cxn modelId="{A5DD5DB6-7099-4ABD-9691-0DA6AA9D51DE}" type="presParOf" srcId="{BFCFA7BE-8EDB-4504-8283-2E6C5E0D35C5}" destId="{FC68AF90-7A3F-4D39-A5FB-C33EB71EE7D5}" srcOrd="1" destOrd="0" presId="urn:microsoft.com/office/officeart/2005/8/layout/process4"/>
    <dgm:cxn modelId="{D6FE6241-F349-4CBB-A357-6FC54C3B89CF}" type="presParOf" srcId="{BFCFA7BE-8EDB-4504-8283-2E6C5E0D35C5}" destId="{34E9A9A9-CD89-4B25-A625-B413F5F39CC2}" srcOrd="2" destOrd="0" presId="urn:microsoft.com/office/officeart/2005/8/layout/process4"/>
    <dgm:cxn modelId="{AE0231AF-9D21-498C-BB6A-52AAC037AA43}" type="presParOf" srcId="{BFCFA7BE-8EDB-4504-8283-2E6C5E0D35C5}" destId="{F1DF4E43-FEE3-4AA9-BD4C-BEF2F9F2E4FD}" srcOrd="3" destOrd="0" presId="urn:microsoft.com/office/officeart/2005/8/layout/process4"/>
    <dgm:cxn modelId="{EC4C10F6-1ACD-4052-8499-0D924EAC3112}" type="presParOf" srcId="{BFCFA7BE-8EDB-4504-8283-2E6C5E0D35C5}" destId="{498192A2-6538-4AB8-A650-B0C79C7DC5F9}" srcOrd="4" destOrd="0" presId="urn:microsoft.com/office/officeart/2005/8/layout/process4"/>
    <dgm:cxn modelId="{D9AA7803-2761-4213-A45B-F3C1E8E05C84}" type="presParOf" srcId="{BFCFA7BE-8EDB-4504-8283-2E6C5E0D35C5}" destId="{DFE9983C-6EBC-4302-ABB5-5774EA40AE7D}" srcOrd="5" destOrd="0" presId="urn:microsoft.com/office/officeart/2005/8/layout/process4"/>
    <dgm:cxn modelId="{41A62908-C626-4181-80DA-0743E6B3545D}" type="presParOf" srcId="{BFCFA7BE-8EDB-4504-8283-2E6C5E0D35C5}" destId="{50B2C445-CB09-4DC1-A08F-31574DA966F9}" srcOrd="6" destOrd="0" presId="urn:microsoft.com/office/officeart/2005/8/layout/process4"/>
    <dgm:cxn modelId="{D7C2BD1F-DA4F-44B4-94EC-2CE6F474F608}" type="presParOf" srcId="{BFCFA7BE-8EDB-4504-8283-2E6C5E0D35C5}" destId="{D86A4351-8B78-4FE4-AC78-C8D10FE01630}" srcOrd="7" destOrd="0" presId="urn:microsoft.com/office/officeart/2005/8/layout/process4"/>
    <dgm:cxn modelId="{F780001F-6EC4-45DD-956E-E0B8446B9CE7}" type="presParOf" srcId="{BFCFA7BE-8EDB-4504-8283-2E6C5E0D35C5}" destId="{1540128D-8AB6-48B0-B5B4-2CD134A7E939}" srcOrd="8" destOrd="0" presId="urn:microsoft.com/office/officeart/2005/8/layout/process4"/>
    <dgm:cxn modelId="{ACCDECDC-1BB5-489C-BDA8-F54C4C33DD99}" type="presParOf" srcId="{BFCFA7BE-8EDB-4504-8283-2E6C5E0D35C5}" destId="{6F6C5329-EABC-4C3F-A20A-9FFFBD01964A}" srcOrd="9" destOrd="0" presId="urn:microsoft.com/office/officeart/2005/8/layout/process4"/>
    <dgm:cxn modelId="{2CF85E84-E676-4D3E-94E1-1A2BE5C21F6C}" type="presParOf" srcId="{5A6EF1EA-5C6C-489E-9961-1364E9D136B3}" destId="{5DFF6B22-10A5-4F09-877A-C84370401AFA}" srcOrd="1" destOrd="0" presId="urn:microsoft.com/office/officeart/2005/8/layout/process4"/>
    <dgm:cxn modelId="{549A2A46-3A4C-4FF1-964F-4A71CE6CECF2}" type="presParOf" srcId="{5A6EF1EA-5C6C-489E-9961-1364E9D136B3}" destId="{85B22235-0618-4EEC-9851-A3ABB039BB6A}" srcOrd="2" destOrd="0" presId="urn:microsoft.com/office/officeart/2005/8/layout/process4"/>
    <dgm:cxn modelId="{1F00AC6B-1C4C-4251-BE15-7625D2BF8D0E}" type="presParOf" srcId="{85B22235-0618-4EEC-9851-A3ABB039BB6A}" destId="{F3422F89-CF12-493D-AA06-9270E99C9D36}" srcOrd="0" destOrd="0" presId="urn:microsoft.com/office/officeart/2005/8/layout/process4"/>
    <dgm:cxn modelId="{0FFA892D-DAD2-486A-943A-4F7A57D57A4C}" type="presParOf" srcId="{85B22235-0618-4EEC-9851-A3ABB039BB6A}" destId="{C66A86B6-DDD3-43E5-A766-D6C99A3E7E74}" srcOrd="1" destOrd="0" presId="urn:microsoft.com/office/officeart/2005/8/layout/process4"/>
    <dgm:cxn modelId="{83C31A8C-9037-4334-8CBA-4E6500B01A3C}" type="presParOf" srcId="{85B22235-0618-4EEC-9851-A3ABB039BB6A}" destId="{43A9EC5C-7EEB-4CCC-AEA3-4BEC9E703421}" srcOrd="2" destOrd="0" presId="urn:microsoft.com/office/officeart/2005/8/layout/process4"/>
    <dgm:cxn modelId="{678A3B8A-B741-464A-9C32-98B01539D527}"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dirty="0" smtClean="0"/>
            <a:t>Создание условий для самореализации и социального развития молодежи, включение молодежи в социально-экономическую и культурную жизнь муниципального образования поселок Боровский.</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pPr algn="just"/>
          <a:r>
            <a:rPr lang="ru-RU" sz="1200" b="1" dirty="0" smtClean="0"/>
            <a:t>- охват детей и молодежи организованными формами занятости и систематическими занятиями в сфере молодежной политики к 2018 году - 71%;</a:t>
          </a:r>
        </a:p>
        <a:p>
          <a:pPr algn="just"/>
          <a:r>
            <a:rPr lang="ru-RU" sz="1200" b="1" dirty="0" smtClean="0"/>
            <a:t>- работа клуба молодых семей на постоянной основе;</a:t>
          </a:r>
        </a:p>
        <a:p>
          <a:pPr algn="just"/>
          <a:r>
            <a:rPr lang="ru-RU" sz="1200" b="1" dirty="0" smtClean="0"/>
            <a:t>- увеличение доли молодежи, охваченной мероприятиями по работе с молодыми семьями до 26, 5%;</a:t>
          </a:r>
        </a:p>
        <a:p>
          <a:pPr algn="just"/>
          <a:r>
            <a:rPr lang="ru-RU" sz="1200" b="1" dirty="0" smtClean="0"/>
            <a:t>- увеличение доли молодежи в возрасте от 14 до 29 лет, охваченной мероприятиями по гражданско-патриотическому воспитанию до 13,9 %; </a:t>
          </a:r>
        </a:p>
        <a:p>
          <a:pPr algn="just"/>
          <a:r>
            <a:rPr lang="ru-RU" sz="1200" b="1" dirty="0" smtClean="0"/>
            <a:t>- увеличение доли молодежи в возрасте от 14 до 29 лет участвующих в деятельности молодежных общественных объединений до 30%;</a:t>
          </a:r>
        </a:p>
        <a:p>
          <a:pPr algn="just"/>
          <a:r>
            <a:rPr lang="ru-RU" sz="1200" b="1" dirty="0" smtClean="0"/>
            <a:t>- увеличение доли временно трудоустроенной молодежи в возрасте от 14 до 29 лет до 16, 7 %.</a:t>
          </a:r>
        </a:p>
        <a:p>
          <a:pPr algn="just"/>
          <a:r>
            <a:rPr lang="ru-RU" sz="1200" b="1" dirty="0" smtClean="0"/>
            <a:t>-увеличение доли  молодежи в возрасте от 14 до 17 лет получившей услуги профориентации до 90,9 %; </a:t>
          </a:r>
        </a:p>
        <a:p>
          <a:pPr algn="just"/>
          <a:r>
            <a:rPr lang="ru-RU" sz="1200" b="1" dirty="0" smtClean="0"/>
            <a:t>- сохранение доли несовершеннолетних состоящих на различных видах учета, привлеченных к профилактическим мероприятиям на уровне 96 %.</a:t>
          </a:r>
          <a:endParaRPr lang="ru-RU" sz="1200" b="1"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pt>
    <dgm:pt modelId="{C8AAFE37-FC5E-476A-9C02-EF78A1E242F5}" type="pres">
      <dgm:prSet presAssocID="{6454E6D3-9798-41B8-BC6A-B75000A0AA72}" presName="entireBox" presStyleLbl="node1" presStyleIdx="0" presStyleCnt="2" custLinFactNeighborX="0" custLinFactNeighborY="-10644"/>
      <dgm:spPr/>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164937" custLinFactNeighborX="1695" custLinFactNeighborY="-10836">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pt>
    <dgm:pt modelId="{C66A86B6-DDD3-43E5-A766-D6C99A3E7E74}" type="pres">
      <dgm:prSet presAssocID="{091E5520-C0DE-44B3-8C9B-059126DFA0E5}" presName="arrow" presStyleLbl="node1" presStyleIdx="1" presStyleCnt="2" custScaleY="47645" custLinFactNeighborX="0" custLinFactNeighborY="537"/>
      <dgm:spPr/>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0" custLinFactNeighborY="-2598">
        <dgm:presLayoutVars>
          <dgm:bulletEnabled val="1"/>
        </dgm:presLayoutVars>
      </dgm:prSet>
      <dgm:spPr/>
      <dgm:t>
        <a:bodyPr/>
        <a:lstStyle/>
        <a:p>
          <a:endParaRPr lang="ru-RU"/>
        </a:p>
      </dgm:t>
    </dgm:pt>
  </dgm:ptLst>
  <dgm:cxnLst>
    <dgm:cxn modelId="{5112976A-8DF8-4A71-A922-8F51AC4DFAD1}" type="presOf" srcId="{045C8A85-50E1-43AD-928D-09257FFEF63A}" destId="{41FF585B-8EA3-4E4D-83AC-8812437BE154}" srcOrd="0" destOrd="0" presId="urn:microsoft.com/office/officeart/2005/8/layout/process4"/>
    <dgm:cxn modelId="{0460D19B-B20A-4902-8CF0-29A06E7BC482}" type="presOf" srcId="{6454E6D3-9798-41B8-BC6A-B75000A0AA72}" destId="{D4B77845-9309-4727-9212-2037054987BE}" srcOrd="0" destOrd="0" presId="urn:microsoft.com/office/officeart/2005/8/layout/process4"/>
    <dgm:cxn modelId="{31FB04B3-2E41-43D8-902D-4A7FC19A746F}" type="presOf" srcId="{091E5520-C0DE-44B3-8C9B-059126DFA0E5}" destId="{C66A86B6-DDD3-43E5-A766-D6C99A3E7E74}" srcOrd="1" destOrd="0" presId="urn:microsoft.com/office/officeart/2005/8/layout/process4"/>
    <dgm:cxn modelId="{A35F8683-24CF-472E-99BF-6C62AE23B685}" type="presOf" srcId="{A66857BB-A4B0-417F-9AFA-A39E3E8A0171}" destId="{0DF2EA5F-1D72-474B-8A1E-2A786403A084}" srcOrd="0" destOrd="0" presId="urn:microsoft.com/office/officeart/2005/8/layout/process4"/>
    <dgm:cxn modelId="{CF896D8D-ADCC-4549-824E-A492D634691F}" type="presOf" srcId="{6454E6D3-9798-41B8-BC6A-B75000A0AA72}" destId="{C8AAFE37-FC5E-476A-9C02-EF78A1E242F5}" srcOrd="1"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260F3346-35FC-45BB-A8AA-473F45638A5D}" type="presOf" srcId="{93E3D1B6-50B6-41D9-BEAF-D779B84E4A87}" destId="{5A6EF1EA-5C6C-489E-9961-1364E9D136B3}" srcOrd="0" destOrd="0" presId="urn:microsoft.com/office/officeart/2005/8/layout/process4"/>
    <dgm:cxn modelId="{3FFF0CB9-00F5-4C43-896B-A3BABF7CDA7F}" type="presOf" srcId="{091E5520-C0DE-44B3-8C9B-059126DFA0E5}" destId="{F3422F89-CF12-493D-AA06-9270E99C9D36}" srcOrd="0"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F78B0D1A-977A-48A3-B8BD-ED5372D938CF}" srcId="{93E3D1B6-50B6-41D9-BEAF-D779B84E4A87}" destId="{091E5520-C0DE-44B3-8C9B-059126DFA0E5}" srcOrd="0" destOrd="0" parTransId="{45447B08-A60F-4958-A9B9-88EF29059EB7}" sibTransId="{F5096ED8-FFCF-4E25-8E05-5DFE1C28DAF8}"/>
    <dgm:cxn modelId="{0CF73EB5-75E5-4DC3-85BC-54999B9AA917}" type="presParOf" srcId="{5A6EF1EA-5C6C-489E-9961-1364E9D136B3}" destId="{1214803B-6DA6-408C-BDAF-86CA5457B20E}" srcOrd="0" destOrd="0" presId="urn:microsoft.com/office/officeart/2005/8/layout/process4"/>
    <dgm:cxn modelId="{58D95DD1-9E61-4FF8-AB5D-E9D998B1B765}" type="presParOf" srcId="{1214803B-6DA6-408C-BDAF-86CA5457B20E}" destId="{D4B77845-9309-4727-9212-2037054987BE}" srcOrd="0" destOrd="0" presId="urn:microsoft.com/office/officeart/2005/8/layout/process4"/>
    <dgm:cxn modelId="{BA36DECF-8E22-42BB-B422-311AB05D8F3E}" type="presParOf" srcId="{1214803B-6DA6-408C-BDAF-86CA5457B20E}" destId="{C8AAFE37-FC5E-476A-9C02-EF78A1E242F5}" srcOrd="1" destOrd="0" presId="urn:microsoft.com/office/officeart/2005/8/layout/process4"/>
    <dgm:cxn modelId="{E8965A30-56B9-47E3-AE96-ECA0AACC7B22}" type="presParOf" srcId="{1214803B-6DA6-408C-BDAF-86CA5457B20E}" destId="{BFCFA7BE-8EDB-4504-8283-2E6C5E0D35C5}" srcOrd="2" destOrd="0" presId="urn:microsoft.com/office/officeart/2005/8/layout/process4"/>
    <dgm:cxn modelId="{5B8B6716-BC38-49F1-9D61-5C33F25086E8}" type="presParOf" srcId="{BFCFA7BE-8EDB-4504-8283-2E6C5E0D35C5}" destId="{0DF2EA5F-1D72-474B-8A1E-2A786403A084}" srcOrd="0" destOrd="0" presId="urn:microsoft.com/office/officeart/2005/8/layout/process4"/>
    <dgm:cxn modelId="{2BE20714-982C-4DE5-BD45-BE5F00824FAA}" type="presParOf" srcId="{5A6EF1EA-5C6C-489E-9961-1364E9D136B3}" destId="{5DFF6B22-10A5-4F09-877A-C84370401AFA}" srcOrd="1" destOrd="0" presId="urn:microsoft.com/office/officeart/2005/8/layout/process4"/>
    <dgm:cxn modelId="{40C357B7-576E-4324-A6F7-537EBB76D7EE}" type="presParOf" srcId="{5A6EF1EA-5C6C-489E-9961-1364E9D136B3}" destId="{85B22235-0618-4EEC-9851-A3ABB039BB6A}" srcOrd="2" destOrd="0" presId="urn:microsoft.com/office/officeart/2005/8/layout/process4"/>
    <dgm:cxn modelId="{B95E3737-5979-494B-BE4D-227C38F9AB65}" type="presParOf" srcId="{85B22235-0618-4EEC-9851-A3ABB039BB6A}" destId="{F3422F89-CF12-493D-AA06-9270E99C9D36}" srcOrd="0" destOrd="0" presId="urn:microsoft.com/office/officeart/2005/8/layout/process4"/>
    <dgm:cxn modelId="{740950B8-7885-4DB8-A5B4-EA76ADAB8942}" type="presParOf" srcId="{85B22235-0618-4EEC-9851-A3ABB039BB6A}" destId="{C66A86B6-DDD3-43E5-A766-D6C99A3E7E74}" srcOrd="1" destOrd="0" presId="urn:microsoft.com/office/officeart/2005/8/layout/process4"/>
    <dgm:cxn modelId="{6441CEA6-3CF6-43D8-BFC9-05ED794E0628}" type="presParOf" srcId="{85B22235-0618-4EEC-9851-A3ABB039BB6A}" destId="{43A9EC5C-7EEB-4CCC-AEA3-4BEC9E703421}" srcOrd="2" destOrd="0" presId="urn:microsoft.com/office/officeart/2005/8/layout/process4"/>
    <dgm:cxn modelId="{0727BFD1-B8EC-4AA6-AD31-E0314716B4C3}"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b="1" dirty="0" smtClean="0"/>
            <a:t>Удовлетворение потребностей населения в услугах культуры</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pPr algn="just"/>
          <a:r>
            <a:rPr lang="ru-RU" sz="1800" b="1" dirty="0" smtClean="0"/>
            <a:t>1. Расход одного жителя на услуги культуры в 2018 году составит 112 рублей за счет расширения спектра услуг, предоставляемых учреждением, и вовлечения населения в культурную жизнь поселка</a:t>
          </a:r>
        </a:p>
        <a:p>
          <a:pPr algn="just"/>
          <a:r>
            <a:rPr lang="ru-RU" sz="1800" b="1" dirty="0" smtClean="0"/>
            <a:t>2.Количество посещений КДМ на платной основе населения в год – 96175 посещений</a:t>
          </a:r>
        </a:p>
        <a:p>
          <a:pPr algn="just"/>
          <a:r>
            <a:rPr lang="ru-RU" sz="1800" b="1" dirty="0" smtClean="0"/>
            <a:t>3.Удельный вес населения, участвующего в платных культурно-досуговых мероприятий в месяц – 532%</a:t>
          </a:r>
          <a:endParaRPr lang="ru-RU" sz="1800" b="1"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pt>
    <dgm:pt modelId="{C8AAFE37-FC5E-476A-9C02-EF78A1E242F5}" type="pres">
      <dgm:prSet presAssocID="{6454E6D3-9798-41B8-BC6A-B75000A0AA72}" presName="entireBox" presStyleLbl="node1" presStyleIdx="0" presStyleCnt="2" custLinFactNeighborX="0" custLinFactNeighborY="-10644"/>
      <dgm:spPr/>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164937" custLinFactNeighborX="0" custLinFactNeighborY="4553">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pt>
    <dgm:pt modelId="{C66A86B6-DDD3-43E5-A766-D6C99A3E7E74}" type="pres">
      <dgm:prSet presAssocID="{091E5520-C0DE-44B3-8C9B-059126DFA0E5}" presName="arrow" presStyleLbl="node1" presStyleIdx="1" presStyleCnt="2" custScaleY="64864" custLinFactNeighborX="0" custLinFactNeighborY="2255"/>
      <dgm:spPr/>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6E747202-A737-4D71-BD55-A2D00A55E368}" type="presOf" srcId="{93E3D1B6-50B6-41D9-BEAF-D779B84E4A87}" destId="{5A6EF1EA-5C6C-489E-9961-1364E9D136B3}" srcOrd="0" destOrd="0" presId="urn:microsoft.com/office/officeart/2005/8/layout/process4"/>
    <dgm:cxn modelId="{CD971662-9605-4920-B08B-7C3C9DE286A4}" type="presOf" srcId="{A66857BB-A4B0-417F-9AFA-A39E3E8A0171}" destId="{0DF2EA5F-1D72-474B-8A1E-2A786403A084}" srcOrd="0" destOrd="0" presId="urn:microsoft.com/office/officeart/2005/8/layout/process4"/>
    <dgm:cxn modelId="{6509A92A-B569-4409-B52A-2C96F245A3E1}" type="presOf" srcId="{091E5520-C0DE-44B3-8C9B-059126DFA0E5}" destId="{F3422F89-CF12-493D-AA06-9270E99C9D36}" srcOrd="0" destOrd="0" presId="urn:microsoft.com/office/officeart/2005/8/layout/process4"/>
    <dgm:cxn modelId="{2CFB15E3-99D3-4332-8D49-8CB51385F8C1}" type="presOf" srcId="{6454E6D3-9798-41B8-BC6A-B75000A0AA72}" destId="{D4B77845-9309-4727-9212-2037054987BE}" srcOrd="0"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67FFF4C4-FE50-4C50-9113-FDC6CBC1403C}" srcId="{93E3D1B6-50B6-41D9-BEAF-D779B84E4A87}" destId="{6454E6D3-9798-41B8-BC6A-B75000A0AA72}" srcOrd="1" destOrd="0" parTransId="{B4FECE6F-A1CC-458B-B92D-46AE8EDD2309}" sibTransId="{53BC683F-2A6D-44E0-8065-EBA8F876F99A}"/>
    <dgm:cxn modelId="{08F4C779-2DFE-44FC-A163-1FF36526614D}" type="presOf" srcId="{045C8A85-50E1-43AD-928D-09257FFEF63A}" destId="{41FF585B-8EA3-4E4D-83AC-8812437BE154}" srcOrd="0" destOrd="0" presId="urn:microsoft.com/office/officeart/2005/8/layout/process4"/>
    <dgm:cxn modelId="{E6EE8113-5F65-4B45-9ECC-8146408D31E8}" srcId="{091E5520-C0DE-44B3-8C9B-059126DFA0E5}" destId="{045C8A85-50E1-43AD-928D-09257FFEF63A}" srcOrd="0" destOrd="0" parTransId="{515BC7E5-BD03-47F1-8B24-7CA3475E144F}" sibTransId="{F8C92129-1E7C-4DA3-BD42-372D64E03DF8}"/>
    <dgm:cxn modelId="{CCE024F3-176C-43A3-A5DD-0C07BF7B5C32}" type="presOf" srcId="{091E5520-C0DE-44B3-8C9B-059126DFA0E5}" destId="{C66A86B6-DDD3-43E5-A766-D6C99A3E7E74}" srcOrd="1" destOrd="0" presId="urn:microsoft.com/office/officeart/2005/8/layout/process4"/>
    <dgm:cxn modelId="{EEFBBD72-6B60-4731-BFFB-25D192E5D35D}" type="presOf" srcId="{6454E6D3-9798-41B8-BC6A-B75000A0AA72}" destId="{C8AAFE37-FC5E-476A-9C02-EF78A1E242F5}" srcOrd="1"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C1098566-870C-4A2D-B21F-1DFEB0B690ED}" type="presParOf" srcId="{5A6EF1EA-5C6C-489E-9961-1364E9D136B3}" destId="{1214803B-6DA6-408C-BDAF-86CA5457B20E}" srcOrd="0" destOrd="0" presId="urn:microsoft.com/office/officeart/2005/8/layout/process4"/>
    <dgm:cxn modelId="{0FC55C04-3C15-4E8F-A568-99E5B96D6D05}" type="presParOf" srcId="{1214803B-6DA6-408C-BDAF-86CA5457B20E}" destId="{D4B77845-9309-4727-9212-2037054987BE}" srcOrd="0" destOrd="0" presId="urn:microsoft.com/office/officeart/2005/8/layout/process4"/>
    <dgm:cxn modelId="{F7134235-12A2-4AF9-A6BC-25C532DAE3CA}" type="presParOf" srcId="{1214803B-6DA6-408C-BDAF-86CA5457B20E}" destId="{C8AAFE37-FC5E-476A-9C02-EF78A1E242F5}" srcOrd="1" destOrd="0" presId="urn:microsoft.com/office/officeart/2005/8/layout/process4"/>
    <dgm:cxn modelId="{25E5F772-188F-44C1-973B-BC414211F2EC}" type="presParOf" srcId="{1214803B-6DA6-408C-BDAF-86CA5457B20E}" destId="{BFCFA7BE-8EDB-4504-8283-2E6C5E0D35C5}" srcOrd="2" destOrd="0" presId="urn:microsoft.com/office/officeart/2005/8/layout/process4"/>
    <dgm:cxn modelId="{EFAC5289-A46A-44B2-8C4E-E577189F31BB}" type="presParOf" srcId="{BFCFA7BE-8EDB-4504-8283-2E6C5E0D35C5}" destId="{0DF2EA5F-1D72-474B-8A1E-2A786403A084}" srcOrd="0" destOrd="0" presId="urn:microsoft.com/office/officeart/2005/8/layout/process4"/>
    <dgm:cxn modelId="{41C6A649-22D0-471E-9B37-07F5B4C09F04}" type="presParOf" srcId="{5A6EF1EA-5C6C-489E-9961-1364E9D136B3}" destId="{5DFF6B22-10A5-4F09-877A-C84370401AFA}" srcOrd="1" destOrd="0" presId="urn:microsoft.com/office/officeart/2005/8/layout/process4"/>
    <dgm:cxn modelId="{10FF3FFC-D5B2-4401-B093-029636F37631}" type="presParOf" srcId="{5A6EF1EA-5C6C-489E-9961-1364E9D136B3}" destId="{85B22235-0618-4EEC-9851-A3ABB039BB6A}" srcOrd="2" destOrd="0" presId="urn:microsoft.com/office/officeart/2005/8/layout/process4"/>
    <dgm:cxn modelId="{08622C7D-F11E-4B54-B584-7505CAF0CB7E}" type="presParOf" srcId="{85B22235-0618-4EEC-9851-A3ABB039BB6A}" destId="{F3422F89-CF12-493D-AA06-9270E99C9D36}" srcOrd="0" destOrd="0" presId="urn:microsoft.com/office/officeart/2005/8/layout/process4"/>
    <dgm:cxn modelId="{2E440D8F-AA1A-4ECB-A5F1-3AAB265D09BF}" type="presParOf" srcId="{85B22235-0618-4EEC-9851-A3ABB039BB6A}" destId="{C66A86B6-DDD3-43E5-A766-D6C99A3E7E74}" srcOrd="1" destOrd="0" presId="urn:microsoft.com/office/officeart/2005/8/layout/process4"/>
    <dgm:cxn modelId="{1329B204-9347-4964-9E17-B22E11DCCDB4}" type="presParOf" srcId="{85B22235-0618-4EEC-9851-A3ABB039BB6A}" destId="{43A9EC5C-7EEB-4CCC-AEA3-4BEC9E703421}" srcOrd="2" destOrd="0" presId="urn:microsoft.com/office/officeart/2005/8/layout/process4"/>
    <dgm:cxn modelId="{7CB524C6-1FDF-4F01-BCE5-95DCB523D5CD}"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b="1" dirty="0" smtClean="0"/>
            <a:t>Содержание дорожно-транспортной сети поселка Боровский</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pPr algn="just"/>
          <a:r>
            <a:rPr lang="ru-RU" sz="1800" b="1" dirty="0" smtClean="0"/>
            <a:t>Процент приведения в нормативное состояние  дорожно-уличной сети -85%</a:t>
          </a:r>
          <a:endParaRPr lang="ru-RU" sz="1800" b="1"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pt>
    <dgm:pt modelId="{C8AAFE37-FC5E-476A-9C02-EF78A1E242F5}" type="pres">
      <dgm:prSet presAssocID="{6454E6D3-9798-41B8-BC6A-B75000A0AA72}" presName="entireBox" presStyleLbl="node1" presStyleIdx="0" presStyleCnt="2" custLinFactNeighborX="0" custLinFactNeighborY="-10644"/>
      <dgm:spPr/>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164937" custLinFactNeighborX="0" custLinFactNeighborY="4553">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pt>
    <dgm:pt modelId="{C66A86B6-DDD3-43E5-A766-D6C99A3E7E74}" type="pres">
      <dgm:prSet presAssocID="{091E5520-C0DE-44B3-8C9B-059126DFA0E5}" presName="arrow" presStyleLbl="node1" presStyleIdx="1" presStyleCnt="2" custScaleY="64864" custLinFactNeighborX="0" custLinFactNeighborY="2255"/>
      <dgm:spPr/>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35B16865-D898-4BDD-883B-697D7B1359CF}" type="presOf" srcId="{045C8A85-50E1-43AD-928D-09257FFEF63A}" destId="{41FF585B-8EA3-4E4D-83AC-8812437BE154}" srcOrd="0" destOrd="0" presId="urn:microsoft.com/office/officeart/2005/8/layout/process4"/>
    <dgm:cxn modelId="{FD9BB22E-E824-4483-AAC8-64E0A9BAF272}" type="presOf" srcId="{091E5520-C0DE-44B3-8C9B-059126DFA0E5}" destId="{C66A86B6-DDD3-43E5-A766-D6C99A3E7E74}" srcOrd="1" destOrd="0" presId="urn:microsoft.com/office/officeart/2005/8/layout/process4"/>
    <dgm:cxn modelId="{62DAF1EC-A0BD-49E8-B3F4-30C7367EE9C0}" type="presOf" srcId="{091E5520-C0DE-44B3-8C9B-059126DFA0E5}" destId="{F3422F89-CF12-493D-AA06-9270E99C9D36}" srcOrd="0" destOrd="0" presId="urn:microsoft.com/office/officeart/2005/8/layout/process4"/>
    <dgm:cxn modelId="{1C9B6901-7E57-47FD-888F-882C6089F429}" type="presOf" srcId="{6454E6D3-9798-41B8-BC6A-B75000A0AA72}" destId="{C8AAFE37-FC5E-476A-9C02-EF78A1E242F5}" srcOrd="1"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B876A851-4AD3-4780-A034-A339F4E254B7}" type="presOf" srcId="{93E3D1B6-50B6-41D9-BEAF-D779B84E4A87}" destId="{5A6EF1EA-5C6C-489E-9961-1364E9D136B3}" srcOrd="0" destOrd="0" presId="urn:microsoft.com/office/officeart/2005/8/layout/process4"/>
    <dgm:cxn modelId="{50FA250B-42C8-45B8-97BC-3F90063A0C1F}" type="presOf" srcId="{6454E6D3-9798-41B8-BC6A-B75000A0AA72}" destId="{D4B77845-9309-4727-9212-2037054987BE}" srcOrd="0" destOrd="0" presId="urn:microsoft.com/office/officeart/2005/8/layout/process4"/>
    <dgm:cxn modelId="{58299FA8-040A-455B-BB13-416A2DDD1B73}" type="presOf" srcId="{A66857BB-A4B0-417F-9AFA-A39E3E8A0171}" destId="{0DF2EA5F-1D72-474B-8A1E-2A786403A084}" srcOrd="0"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5C1C89EE-E8B0-4D77-A6BE-40884D40E1D2}" type="presParOf" srcId="{5A6EF1EA-5C6C-489E-9961-1364E9D136B3}" destId="{1214803B-6DA6-408C-BDAF-86CA5457B20E}" srcOrd="0" destOrd="0" presId="urn:microsoft.com/office/officeart/2005/8/layout/process4"/>
    <dgm:cxn modelId="{D1723183-DF80-4128-BE33-004A1A4FE1D6}" type="presParOf" srcId="{1214803B-6DA6-408C-BDAF-86CA5457B20E}" destId="{D4B77845-9309-4727-9212-2037054987BE}" srcOrd="0" destOrd="0" presId="urn:microsoft.com/office/officeart/2005/8/layout/process4"/>
    <dgm:cxn modelId="{E8643CB1-3937-4392-B2BB-FE1CC228D9DE}" type="presParOf" srcId="{1214803B-6DA6-408C-BDAF-86CA5457B20E}" destId="{C8AAFE37-FC5E-476A-9C02-EF78A1E242F5}" srcOrd="1" destOrd="0" presId="urn:microsoft.com/office/officeart/2005/8/layout/process4"/>
    <dgm:cxn modelId="{7E0C4AF1-E77B-4CDF-8F9F-5C5EFF417A43}" type="presParOf" srcId="{1214803B-6DA6-408C-BDAF-86CA5457B20E}" destId="{BFCFA7BE-8EDB-4504-8283-2E6C5E0D35C5}" srcOrd="2" destOrd="0" presId="urn:microsoft.com/office/officeart/2005/8/layout/process4"/>
    <dgm:cxn modelId="{394CA4CF-E16C-4BEA-B69F-34A6485FDBE6}" type="presParOf" srcId="{BFCFA7BE-8EDB-4504-8283-2E6C5E0D35C5}" destId="{0DF2EA5F-1D72-474B-8A1E-2A786403A084}" srcOrd="0" destOrd="0" presId="urn:microsoft.com/office/officeart/2005/8/layout/process4"/>
    <dgm:cxn modelId="{33B9F52E-AD27-4F6A-B638-671B45865C06}" type="presParOf" srcId="{5A6EF1EA-5C6C-489E-9961-1364E9D136B3}" destId="{5DFF6B22-10A5-4F09-877A-C84370401AFA}" srcOrd="1" destOrd="0" presId="urn:microsoft.com/office/officeart/2005/8/layout/process4"/>
    <dgm:cxn modelId="{3C8BF671-C3E8-4DA5-A474-3F301677A9DA}" type="presParOf" srcId="{5A6EF1EA-5C6C-489E-9961-1364E9D136B3}" destId="{85B22235-0618-4EEC-9851-A3ABB039BB6A}" srcOrd="2" destOrd="0" presId="urn:microsoft.com/office/officeart/2005/8/layout/process4"/>
    <dgm:cxn modelId="{5F582E98-E93A-4DA8-8DDA-A2C1A27D8341}" type="presParOf" srcId="{85B22235-0618-4EEC-9851-A3ABB039BB6A}" destId="{F3422F89-CF12-493D-AA06-9270E99C9D36}" srcOrd="0" destOrd="0" presId="urn:microsoft.com/office/officeart/2005/8/layout/process4"/>
    <dgm:cxn modelId="{116FB913-FE50-4DC3-A2DC-64CB48A56E8A}" type="presParOf" srcId="{85B22235-0618-4EEC-9851-A3ABB039BB6A}" destId="{C66A86B6-DDD3-43E5-A766-D6C99A3E7E74}" srcOrd="1" destOrd="0" presId="urn:microsoft.com/office/officeart/2005/8/layout/process4"/>
    <dgm:cxn modelId="{774A3A4C-B1BC-487F-867A-340A08B63481}" type="presParOf" srcId="{85B22235-0618-4EEC-9851-A3ABB039BB6A}" destId="{43A9EC5C-7EEB-4CCC-AEA3-4BEC9E703421}" srcOrd="2" destOrd="0" presId="urn:microsoft.com/office/officeart/2005/8/layout/process4"/>
    <dgm:cxn modelId="{FC28B211-288B-417E-87E1-DA9385703315}"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b="1" dirty="0" smtClean="0"/>
            <a:t>Развитие физкультурно-спортивной активности, здорового образа жизни населения и обеспечение подготовки команд поселка Боровский по видам спорта</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a:t>
          </a:r>
        </a:p>
        <a:p>
          <a:r>
            <a:rPr lang="ru-RU" dirty="0" smtClean="0"/>
            <a:t>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pPr algn="ctr"/>
          <a:r>
            <a:rPr lang="ru-RU" sz="1800" b="1" dirty="0" smtClean="0"/>
            <a:t>Доля населения, систематически занимающихся физической культурой и спортом (% от общей численности населения)" к 2018 году – 36,6%</a:t>
          </a:r>
          <a:endParaRPr lang="ru-RU" sz="1800" b="1"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pt>
    <dgm:pt modelId="{C8AAFE37-FC5E-476A-9C02-EF78A1E242F5}" type="pres">
      <dgm:prSet presAssocID="{6454E6D3-9798-41B8-BC6A-B75000A0AA72}" presName="entireBox" presStyleLbl="node1" presStyleIdx="0" presStyleCnt="2" custLinFactNeighborX="0" custLinFactNeighborY="-2281"/>
      <dgm:spPr/>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164937" custLinFactNeighborX="0" custLinFactNeighborY="4553">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pt>
    <dgm:pt modelId="{C66A86B6-DDD3-43E5-A766-D6C99A3E7E74}" type="pres">
      <dgm:prSet presAssocID="{091E5520-C0DE-44B3-8C9B-059126DFA0E5}" presName="arrow" presStyleLbl="node1" presStyleIdx="1" presStyleCnt="2" custScaleY="64864" custLinFactNeighborX="0" custLinFactNeighborY="2255"/>
      <dgm:spPr/>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CD0C657F-ECCC-4DE2-960E-3C25FC9536C9}" type="presOf" srcId="{93E3D1B6-50B6-41D9-BEAF-D779B84E4A87}" destId="{5A6EF1EA-5C6C-489E-9961-1364E9D136B3}" srcOrd="0" destOrd="0" presId="urn:microsoft.com/office/officeart/2005/8/layout/process4"/>
    <dgm:cxn modelId="{0725EA00-8475-45B6-8312-3C0C2F180243}" type="presOf" srcId="{045C8A85-50E1-43AD-928D-09257FFEF63A}" destId="{41FF585B-8EA3-4E4D-83AC-8812437BE154}" srcOrd="0" destOrd="0" presId="urn:microsoft.com/office/officeart/2005/8/layout/process4"/>
    <dgm:cxn modelId="{7D3286DF-EDCF-4A44-AB75-A32FE5D6CA62}" type="presOf" srcId="{091E5520-C0DE-44B3-8C9B-059126DFA0E5}" destId="{F3422F89-CF12-493D-AA06-9270E99C9D36}" srcOrd="0"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9958ECD2-53EE-458E-BDE4-C2E5CAAC4539}" type="presOf" srcId="{6454E6D3-9798-41B8-BC6A-B75000A0AA72}" destId="{C8AAFE37-FC5E-476A-9C02-EF78A1E242F5}" srcOrd="1" destOrd="0" presId="urn:microsoft.com/office/officeart/2005/8/layout/process4"/>
    <dgm:cxn modelId="{E21F4C3E-0AAA-4D4C-A2D9-F98688767C21}" type="presOf" srcId="{6454E6D3-9798-41B8-BC6A-B75000A0AA72}" destId="{D4B77845-9309-4727-9212-2037054987BE}" srcOrd="0"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2F7AF4A0-4BF5-434F-99B1-97990B5ED56F}" type="presOf" srcId="{091E5520-C0DE-44B3-8C9B-059126DFA0E5}" destId="{C66A86B6-DDD3-43E5-A766-D6C99A3E7E74}" srcOrd="1"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53208F85-EF1D-4B97-8503-557830F74DA6}" type="presOf" srcId="{A66857BB-A4B0-417F-9AFA-A39E3E8A0171}" destId="{0DF2EA5F-1D72-474B-8A1E-2A786403A084}" srcOrd="0" destOrd="0" presId="urn:microsoft.com/office/officeart/2005/8/layout/process4"/>
    <dgm:cxn modelId="{91E3EA95-20F9-424A-AF80-F36B8DE943F0}" type="presParOf" srcId="{5A6EF1EA-5C6C-489E-9961-1364E9D136B3}" destId="{1214803B-6DA6-408C-BDAF-86CA5457B20E}" srcOrd="0" destOrd="0" presId="urn:microsoft.com/office/officeart/2005/8/layout/process4"/>
    <dgm:cxn modelId="{DDFD1991-1A27-4EBE-9366-6B7D7563D2AC}" type="presParOf" srcId="{1214803B-6DA6-408C-BDAF-86CA5457B20E}" destId="{D4B77845-9309-4727-9212-2037054987BE}" srcOrd="0" destOrd="0" presId="urn:microsoft.com/office/officeart/2005/8/layout/process4"/>
    <dgm:cxn modelId="{9B00DE2B-D406-448A-9B13-3C52ACBEF2E0}" type="presParOf" srcId="{1214803B-6DA6-408C-BDAF-86CA5457B20E}" destId="{C8AAFE37-FC5E-476A-9C02-EF78A1E242F5}" srcOrd="1" destOrd="0" presId="urn:microsoft.com/office/officeart/2005/8/layout/process4"/>
    <dgm:cxn modelId="{C1B1DA47-2354-434D-B642-878E111341CC}" type="presParOf" srcId="{1214803B-6DA6-408C-BDAF-86CA5457B20E}" destId="{BFCFA7BE-8EDB-4504-8283-2E6C5E0D35C5}" srcOrd="2" destOrd="0" presId="urn:microsoft.com/office/officeart/2005/8/layout/process4"/>
    <dgm:cxn modelId="{F10A5D2E-965C-40F9-9425-73A35D7822C3}" type="presParOf" srcId="{BFCFA7BE-8EDB-4504-8283-2E6C5E0D35C5}" destId="{0DF2EA5F-1D72-474B-8A1E-2A786403A084}" srcOrd="0" destOrd="0" presId="urn:microsoft.com/office/officeart/2005/8/layout/process4"/>
    <dgm:cxn modelId="{B10CFA91-FB73-4737-8216-16B931918AAC}" type="presParOf" srcId="{5A6EF1EA-5C6C-489E-9961-1364E9D136B3}" destId="{5DFF6B22-10A5-4F09-877A-C84370401AFA}" srcOrd="1" destOrd="0" presId="urn:microsoft.com/office/officeart/2005/8/layout/process4"/>
    <dgm:cxn modelId="{BDB85B17-EA7C-4280-BF06-963CCE1F7460}" type="presParOf" srcId="{5A6EF1EA-5C6C-489E-9961-1364E9D136B3}" destId="{85B22235-0618-4EEC-9851-A3ABB039BB6A}" srcOrd="2" destOrd="0" presId="urn:microsoft.com/office/officeart/2005/8/layout/process4"/>
    <dgm:cxn modelId="{49B20262-9AB3-49C3-A810-326D1FB50377}" type="presParOf" srcId="{85B22235-0618-4EEC-9851-A3ABB039BB6A}" destId="{F3422F89-CF12-493D-AA06-9270E99C9D36}" srcOrd="0" destOrd="0" presId="urn:microsoft.com/office/officeart/2005/8/layout/process4"/>
    <dgm:cxn modelId="{380FCE38-3716-45AB-9C99-004C94EBB914}" type="presParOf" srcId="{85B22235-0618-4EEC-9851-A3ABB039BB6A}" destId="{C66A86B6-DDD3-43E5-A766-D6C99A3E7E74}" srcOrd="1" destOrd="0" presId="urn:microsoft.com/office/officeart/2005/8/layout/process4"/>
    <dgm:cxn modelId="{740A68F5-4F12-4DC7-948B-96A0B4243957}" type="presParOf" srcId="{85B22235-0618-4EEC-9851-A3ABB039BB6A}" destId="{43A9EC5C-7EEB-4CCC-AEA3-4BEC9E703421}" srcOrd="2" destOrd="0" presId="urn:microsoft.com/office/officeart/2005/8/layout/process4"/>
    <dgm:cxn modelId="{BD18B3E0-D16D-4691-B63C-EA15DF4FA64C}"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8C79A1-9491-48B0-8EBB-0BEDD39BE9E4}"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ru-RU"/>
        </a:p>
      </dgm:t>
    </dgm:pt>
    <dgm:pt modelId="{E1340438-9740-4AC1-8D12-02A197A5D691}">
      <dgm:prSet phldrT="[Текст]"/>
      <dgm:spPr/>
      <dgm:t>
        <a:bodyPr/>
        <a:lstStyle/>
        <a:p>
          <a:r>
            <a:rPr lang="ru-RU" b="1" dirty="0" smtClean="0"/>
            <a:t>Бюджетном послании Президента Российской Федерации</a:t>
          </a:r>
          <a:endParaRPr lang="ru-RU" b="1" dirty="0"/>
        </a:p>
      </dgm:t>
    </dgm:pt>
    <dgm:pt modelId="{7957AA51-B06A-4D43-9F36-24CE32776BD4}" type="parTrans" cxnId="{B91F7779-4AB8-45AB-B0A2-B58C49B9E97F}">
      <dgm:prSet/>
      <dgm:spPr/>
      <dgm:t>
        <a:bodyPr/>
        <a:lstStyle/>
        <a:p>
          <a:endParaRPr lang="ru-RU"/>
        </a:p>
      </dgm:t>
    </dgm:pt>
    <dgm:pt modelId="{F6E13B4C-2904-4DC9-BDA1-63BEF169E584}" type="sibTrans" cxnId="{B91F7779-4AB8-45AB-B0A2-B58C49B9E97F}">
      <dgm:prSet/>
      <dgm:spPr/>
      <dgm:t>
        <a:bodyPr/>
        <a:lstStyle/>
        <a:p>
          <a:endParaRPr lang="ru-RU"/>
        </a:p>
      </dgm:t>
    </dgm:pt>
    <dgm:pt modelId="{F2779977-F411-4CB0-B9D8-741387C4E4CA}">
      <dgm:prSet phldrT="[Текст]" phldr="1"/>
      <dgm:spPr/>
      <dgm:t>
        <a:bodyPr/>
        <a:lstStyle/>
        <a:p>
          <a:endParaRPr lang="ru-RU" dirty="0"/>
        </a:p>
      </dgm:t>
    </dgm:pt>
    <dgm:pt modelId="{FA3AE9D1-FFFF-49D6-92B9-B32914C57874}" type="parTrans" cxnId="{31A97EFD-9AD3-419E-A40F-FE91F81468BA}">
      <dgm:prSet/>
      <dgm:spPr/>
      <dgm:t>
        <a:bodyPr/>
        <a:lstStyle/>
        <a:p>
          <a:endParaRPr lang="ru-RU"/>
        </a:p>
      </dgm:t>
    </dgm:pt>
    <dgm:pt modelId="{07913A78-636B-42BE-B525-EAC5D87F3015}" type="sibTrans" cxnId="{31A97EFD-9AD3-419E-A40F-FE91F81468BA}">
      <dgm:prSet/>
      <dgm:spPr/>
      <dgm:t>
        <a:bodyPr/>
        <a:lstStyle/>
        <a:p>
          <a:endParaRPr lang="ru-RU"/>
        </a:p>
      </dgm:t>
    </dgm:pt>
    <dgm:pt modelId="{21F554A2-46A8-4562-8D4D-B4F89F362D3B}">
      <dgm:prSet phldrT="[Текст]"/>
      <dgm:spPr/>
      <dgm:t>
        <a:bodyPr/>
        <a:lstStyle/>
        <a:p>
          <a:r>
            <a:rPr lang="ru-RU" b="1" dirty="0" smtClean="0"/>
            <a:t>Прогнозе социально-экономического развития поселка Боровский</a:t>
          </a:r>
          <a:endParaRPr lang="ru-RU" b="1" dirty="0"/>
        </a:p>
      </dgm:t>
    </dgm:pt>
    <dgm:pt modelId="{8A2F2817-C4B8-4405-BC9C-38FC97AD3B05}" type="parTrans" cxnId="{05FCA84A-F9C2-486F-A105-3D576CA3488B}">
      <dgm:prSet/>
      <dgm:spPr/>
      <dgm:t>
        <a:bodyPr/>
        <a:lstStyle/>
        <a:p>
          <a:endParaRPr lang="ru-RU"/>
        </a:p>
      </dgm:t>
    </dgm:pt>
    <dgm:pt modelId="{CE384530-19DF-4E35-8EED-B4C7C931971D}" type="sibTrans" cxnId="{05FCA84A-F9C2-486F-A105-3D576CA3488B}">
      <dgm:prSet/>
      <dgm:spPr/>
      <dgm:t>
        <a:bodyPr/>
        <a:lstStyle/>
        <a:p>
          <a:endParaRPr lang="ru-RU"/>
        </a:p>
      </dgm:t>
    </dgm:pt>
    <dgm:pt modelId="{799EFBDB-C4DE-48A3-BF4B-5145F62C17D7}">
      <dgm:prSet phldrT="[Текст]" phldr="1"/>
      <dgm:spPr/>
      <dgm:t>
        <a:bodyPr/>
        <a:lstStyle/>
        <a:p>
          <a:endParaRPr lang="ru-RU" dirty="0"/>
        </a:p>
      </dgm:t>
    </dgm:pt>
    <dgm:pt modelId="{0D4F953F-AC4D-4AEF-B4F0-BC88C2AEAB22}" type="parTrans" cxnId="{B9E54A36-2A9B-4FFF-AD45-408CEBAEBDF1}">
      <dgm:prSet/>
      <dgm:spPr/>
      <dgm:t>
        <a:bodyPr/>
        <a:lstStyle/>
        <a:p>
          <a:endParaRPr lang="ru-RU"/>
        </a:p>
      </dgm:t>
    </dgm:pt>
    <dgm:pt modelId="{0D8A23A5-70BE-43ED-849B-5F5793842BA7}" type="sibTrans" cxnId="{B9E54A36-2A9B-4FFF-AD45-408CEBAEBDF1}">
      <dgm:prSet/>
      <dgm:spPr/>
      <dgm:t>
        <a:bodyPr/>
        <a:lstStyle/>
        <a:p>
          <a:endParaRPr lang="ru-RU"/>
        </a:p>
      </dgm:t>
    </dgm:pt>
    <dgm:pt modelId="{7FA49647-465A-4BAF-9224-B47C0BF8AC93}">
      <dgm:prSet phldrT="[Текст]"/>
      <dgm:spPr/>
      <dgm:t>
        <a:bodyPr/>
        <a:lstStyle/>
        <a:p>
          <a:r>
            <a:rPr lang="ru-RU" b="1" dirty="0" smtClean="0"/>
            <a:t>Муниципальных программах поселка Боровский</a:t>
          </a:r>
          <a:endParaRPr lang="ru-RU" b="1" dirty="0"/>
        </a:p>
      </dgm:t>
    </dgm:pt>
    <dgm:pt modelId="{465118DC-9173-4E08-A9B6-16DDE4D10A0F}" type="parTrans" cxnId="{2B303992-6D93-45EB-AA76-383EDBE22DD2}">
      <dgm:prSet/>
      <dgm:spPr/>
      <dgm:t>
        <a:bodyPr/>
        <a:lstStyle/>
        <a:p>
          <a:endParaRPr lang="ru-RU"/>
        </a:p>
      </dgm:t>
    </dgm:pt>
    <dgm:pt modelId="{811F43F9-66CC-4072-B05D-142D84BB2843}" type="sibTrans" cxnId="{2B303992-6D93-45EB-AA76-383EDBE22DD2}">
      <dgm:prSet/>
      <dgm:spPr/>
      <dgm:t>
        <a:bodyPr/>
        <a:lstStyle/>
        <a:p>
          <a:endParaRPr lang="ru-RU"/>
        </a:p>
      </dgm:t>
    </dgm:pt>
    <dgm:pt modelId="{15302319-41F4-4444-8BFF-C8E7E8D4844F}">
      <dgm:prSet phldrT="[Текст]" phldr="1"/>
      <dgm:spPr/>
      <dgm:t>
        <a:bodyPr/>
        <a:lstStyle/>
        <a:p>
          <a:endParaRPr lang="ru-RU" dirty="0"/>
        </a:p>
      </dgm:t>
    </dgm:pt>
    <dgm:pt modelId="{668B4425-43D9-4859-BECB-EF4BE33106F0}" type="sibTrans" cxnId="{F47A6DE0-D83E-4F98-A65E-61E72DD1F12D}">
      <dgm:prSet/>
      <dgm:spPr/>
      <dgm:t>
        <a:bodyPr/>
        <a:lstStyle/>
        <a:p>
          <a:endParaRPr lang="ru-RU"/>
        </a:p>
      </dgm:t>
    </dgm:pt>
    <dgm:pt modelId="{3B360443-A209-414A-BD34-977135BAF4AF}" type="parTrans" cxnId="{F47A6DE0-D83E-4F98-A65E-61E72DD1F12D}">
      <dgm:prSet/>
      <dgm:spPr/>
      <dgm:t>
        <a:bodyPr/>
        <a:lstStyle/>
        <a:p>
          <a:endParaRPr lang="ru-RU"/>
        </a:p>
      </dgm:t>
    </dgm:pt>
    <dgm:pt modelId="{6DB0526A-CF69-485D-823E-412EF37FA1DF}" type="pres">
      <dgm:prSet presAssocID="{268C79A1-9491-48B0-8EBB-0BEDD39BE9E4}" presName="Name0" presStyleCnt="0">
        <dgm:presLayoutVars>
          <dgm:dir/>
          <dgm:animLvl val="lvl"/>
          <dgm:resizeHandles val="exact"/>
        </dgm:presLayoutVars>
      </dgm:prSet>
      <dgm:spPr/>
      <dgm:t>
        <a:bodyPr/>
        <a:lstStyle/>
        <a:p>
          <a:endParaRPr lang="ru-RU"/>
        </a:p>
      </dgm:t>
    </dgm:pt>
    <dgm:pt modelId="{1D374624-C284-4A90-9C7E-7B8C85CEC6F8}" type="pres">
      <dgm:prSet presAssocID="{15302319-41F4-4444-8BFF-C8E7E8D4844F}" presName="compositeNode" presStyleCnt="0">
        <dgm:presLayoutVars>
          <dgm:bulletEnabled val="1"/>
        </dgm:presLayoutVars>
      </dgm:prSet>
      <dgm:spPr/>
    </dgm:pt>
    <dgm:pt modelId="{116917C5-22DB-4862-8737-40597E645CF3}" type="pres">
      <dgm:prSet presAssocID="{15302319-41F4-4444-8BFF-C8E7E8D4844F}" presName="bgRect" presStyleLbl="node1" presStyleIdx="0" presStyleCnt="3" custScaleX="103618" custScaleY="67889" custLinFactNeighborX="-3833" custLinFactNeighborY="50572"/>
      <dgm:spPr/>
      <dgm:t>
        <a:bodyPr/>
        <a:lstStyle/>
        <a:p>
          <a:endParaRPr lang="ru-RU"/>
        </a:p>
      </dgm:t>
    </dgm:pt>
    <dgm:pt modelId="{0AFFBACD-AAAD-45A8-A137-0B370FAF954D}" type="pres">
      <dgm:prSet presAssocID="{15302319-41F4-4444-8BFF-C8E7E8D4844F}" presName="parentNode" presStyleLbl="node1" presStyleIdx="0" presStyleCnt="3">
        <dgm:presLayoutVars>
          <dgm:chMax val="0"/>
          <dgm:bulletEnabled val="1"/>
        </dgm:presLayoutVars>
      </dgm:prSet>
      <dgm:spPr/>
      <dgm:t>
        <a:bodyPr/>
        <a:lstStyle/>
        <a:p>
          <a:endParaRPr lang="ru-RU"/>
        </a:p>
      </dgm:t>
    </dgm:pt>
    <dgm:pt modelId="{D7781977-F56F-4E39-AF73-7AD8473EFAC0}" type="pres">
      <dgm:prSet presAssocID="{15302319-41F4-4444-8BFF-C8E7E8D4844F}" presName="childNode" presStyleLbl="node1" presStyleIdx="0" presStyleCnt="3">
        <dgm:presLayoutVars>
          <dgm:bulletEnabled val="1"/>
        </dgm:presLayoutVars>
      </dgm:prSet>
      <dgm:spPr/>
      <dgm:t>
        <a:bodyPr/>
        <a:lstStyle/>
        <a:p>
          <a:endParaRPr lang="ru-RU"/>
        </a:p>
      </dgm:t>
    </dgm:pt>
    <dgm:pt modelId="{FE09B6E4-075B-4E00-9483-2B717FB9EAF3}" type="pres">
      <dgm:prSet presAssocID="{668B4425-43D9-4859-BECB-EF4BE33106F0}" presName="hSp" presStyleCnt="0"/>
      <dgm:spPr/>
    </dgm:pt>
    <dgm:pt modelId="{143D7A2F-1443-4149-AA5F-E36C3BE4AC28}" type="pres">
      <dgm:prSet presAssocID="{668B4425-43D9-4859-BECB-EF4BE33106F0}" presName="vProcSp" presStyleCnt="0"/>
      <dgm:spPr/>
    </dgm:pt>
    <dgm:pt modelId="{F1990106-7B9F-4875-B9F4-A8A6CD586CDE}" type="pres">
      <dgm:prSet presAssocID="{668B4425-43D9-4859-BECB-EF4BE33106F0}" presName="vSp1" presStyleCnt="0"/>
      <dgm:spPr/>
    </dgm:pt>
    <dgm:pt modelId="{790A687F-9EDB-43CD-929A-135449432186}" type="pres">
      <dgm:prSet presAssocID="{668B4425-43D9-4859-BECB-EF4BE33106F0}" presName="simulatedConn" presStyleLbl="solidFgAcc1" presStyleIdx="0" presStyleCnt="2" custFlipVert="0" custFlipHor="1" custScaleX="15212" custScaleY="18335" custLinFactNeighborX="-17911" custLinFactNeighborY="54926"/>
      <dgm:spPr/>
    </dgm:pt>
    <dgm:pt modelId="{EEC74C04-655E-4C83-8E0D-41FCEB1E785A}" type="pres">
      <dgm:prSet presAssocID="{668B4425-43D9-4859-BECB-EF4BE33106F0}" presName="vSp2" presStyleCnt="0"/>
      <dgm:spPr/>
    </dgm:pt>
    <dgm:pt modelId="{6CD26949-C9DE-4EE9-92A4-E2EDF4256B63}" type="pres">
      <dgm:prSet presAssocID="{668B4425-43D9-4859-BECB-EF4BE33106F0}" presName="sibTrans" presStyleCnt="0"/>
      <dgm:spPr/>
    </dgm:pt>
    <dgm:pt modelId="{1F6B1C6A-80A3-4364-9A50-A2D03DD62C30}" type="pres">
      <dgm:prSet presAssocID="{F2779977-F411-4CB0-B9D8-741387C4E4CA}" presName="compositeNode" presStyleCnt="0">
        <dgm:presLayoutVars>
          <dgm:bulletEnabled val="1"/>
        </dgm:presLayoutVars>
      </dgm:prSet>
      <dgm:spPr/>
    </dgm:pt>
    <dgm:pt modelId="{BEAEE7FC-6617-44BF-A6B2-286E37BB3DD0}" type="pres">
      <dgm:prSet presAssocID="{F2779977-F411-4CB0-B9D8-741387C4E4CA}" presName="bgRect" presStyleLbl="node1" presStyleIdx="1" presStyleCnt="3" custScaleY="67568" custLinFactNeighborX="-755" custLinFactNeighborY="50572"/>
      <dgm:spPr/>
      <dgm:t>
        <a:bodyPr/>
        <a:lstStyle/>
        <a:p>
          <a:endParaRPr lang="ru-RU"/>
        </a:p>
      </dgm:t>
    </dgm:pt>
    <dgm:pt modelId="{C010FD97-348E-4D7B-A2EC-75A1DA4683F9}" type="pres">
      <dgm:prSet presAssocID="{F2779977-F411-4CB0-B9D8-741387C4E4CA}" presName="parentNode" presStyleLbl="node1" presStyleIdx="1" presStyleCnt="3">
        <dgm:presLayoutVars>
          <dgm:chMax val="0"/>
          <dgm:bulletEnabled val="1"/>
        </dgm:presLayoutVars>
      </dgm:prSet>
      <dgm:spPr/>
      <dgm:t>
        <a:bodyPr/>
        <a:lstStyle/>
        <a:p>
          <a:endParaRPr lang="ru-RU"/>
        </a:p>
      </dgm:t>
    </dgm:pt>
    <dgm:pt modelId="{F463EEFC-C193-4B0C-9934-023B39F79A27}" type="pres">
      <dgm:prSet presAssocID="{F2779977-F411-4CB0-B9D8-741387C4E4CA}" presName="childNode" presStyleLbl="node1" presStyleIdx="1" presStyleCnt="3">
        <dgm:presLayoutVars>
          <dgm:bulletEnabled val="1"/>
        </dgm:presLayoutVars>
      </dgm:prSet>
      <dgm:spPr/>
      <dgm:t>
        <a:bodyPr/>
        <a:lstStyle/>
        <a:p>
          <a:endParaRPr lang="ru-RU"/>
        </a:p>
      </dgm:t>
    </dgm:pt>
    <dgm:pt modelId="{A040AB81-2FC6-4077-A14E-40A716082FCB}" type="pres">
      <dgm:prSet presAssocID="{07913A78-636B-42BE-B525-EAC5D87F3015}" presName="hSp" presStyleCnt="0"/>
      <dgm:spPr/>
    </dgm:pt>
    <dgm:pt modelId="{7B7F58FD-C139-4E84-B18C-7DF484259B53}" type="pres">
      <dgm:prSet presAssocID="{07913A78-636B-42BE-B525-EAC5D87F3015}" presName="vProcSp" presStyleCnt="0"/>
      <dgm:spPr/>
    </dgm:pt>
    <dgm:pt modelId="{930D8EFA-253D-47F7-A5BF-60958C3ABF49}" type="pres">
      <dgm:prSet presAssocID="{07913A78-636B-42BE-B525-EAC5D87F3015}" presName="vSp1" presStyleCnt="0"/>
      <dgm:spPr/>
    </dgm:pt>
    <dgm:pt modelId="{6C2C8566-1B30-4858-B4C7-CAC427803DFB}" type="pres">
      <dgm:prSet presAssocID="{07913A78-636B-42BE-B525-EAC5D87F3015}" presName="simulatedConn" presStyleLbl="solidFgAcc1" presStyleIdx="1" presStyleCnt="2" custFlipVert="1" custScaleX="11372" custScaleY="12900" custLinFactNeighborX="-3568" custLinFactNeighborY="43104"/>
      <dgm:spPr/>
    </dgm:pt>
    <dgm:pt modelId="{9287CF28-D6C1-482E-A188-C8FA964E37A0}" type="pres">
      <dgm:prSet presAssocID="{07913A78-636B-42BE-B525-EAC5D87F3015}" presName="vSp2" presStyleCnt="0"/>
      <dgm:spPr/>
    </dgm:pt>
    <dgm:pt modelId="{B1E4E541-DF1F-4B4F-BBDC-CD78948842A3}" type="pres">
      <dgm:prSet presAssocID="{07913A78-636B-42BE-B525-EAC5D87F3015}" presName="sibTrans" presStyleCnt="0"/>
      <dgm:spPr/>
    </dgm:pt>
    <dgm:pt modelId="{F255F7C7-BB6F-45D6-A2D5-B1CB0CA31B4C}" type="pres">
      <dgm:prSet presAssocID="{799EFBDB-C4DE-48A3-BF4B-5145F62C17D7}" presName="compositeNode" presStyleCnt="0">
        <dgm:presLayoutVars>
          <dgm:bulletEnabled val="1"/>
        </dgm:presLayoutVars>
      </dgm:prSet>
      <dgm:spPr/>
    </dgm:pt>
    <dgm:pt modelId="{9CDDE8AA-2785-473D-9AB4-E7D52781025C}" type="pres">
      <dgm:prSet presAssocID="{799EFBDB-C4DE-48A3-BF4B-5145F62C17D7}" presName="bgRect" presStyleLbl="node1" presStyleIdx="2" presStyleCnt="3" custScaleY="68492" custLinFactNeighborX="-1388" custLinFactNeighborY="50373"/>
      <dgm:spPr/>
      <dgm:t>
        <a:bodyPr/>
        <a:lstStyle/>
        <a:p>
          <a:endParaRPr lang="ru-RU"/>
        </a:p>
      </dgm:t>
    </dgm:pt>
    <dgm:pt modelId="{DEF95A04-92B5-45CB-B738-7F78F88C61C8}" type="pres">
      <dgm:prSet presAssocID="{799EFBDB-C4DE-48A3-BF4B-5145F62C17D7}" presName="parentNode" presStyleLbl="node1" presStyleIdx="2" presStyleCnt="3">
        <dgm:presLayoutVars>
          <dgm:chMax val="0"/>
          <dgm:bulletEnabled val="1"/>
        </dgm:presLayoutVars>
      </dgm:prSet>
      <dgm:spPr/>
      <dgm:t>
        <a:bodyPr/>
        <a:lstStyle/>
        <a:p>
          <a:endParaRPr lang="ru-RU"/>
        </a:p>
      </dgm:t>
    </dgm:pt>
    <dgm:pt modelId="{66018BA2-1C5E-45CA-9DEA-D70278A4C074}" type="pres">
      <dgm:prSet presAssocID="{799EFBDB-C4DE-48A3-BF4B-5145F62C17D7}" presName="childNode" presStyleLbl="node1" presStyleIdx="2" presStyleCnt="3">
        <dgm:presLayoutVars>
          <dgm:bulletEnabled val="1"/>
        </dgm:presLayoutVars>
      </dgm:prSet>
      <dgm:spPr/>
      <dgm:t>
        <a:bodyPr/>
        <a:lstStyle/>
        <a:p>
          <a:endParaRPr lang="ru-RU"/>
        </a:p>
      </dgm:t>
    </dgm:pt>
  </dgm:ptLst>
  <dgm:cxnLst>
    <dgm:cxn modelId="{F47A6DE0-D83E-4F98-A65E-61E72DD1F12D}" srcId="{268C79A1-9491-48B0-8EBB-0BEDD39BE9E4}" destId="{15302319-41F4-4444-8BFF-C8E7E8D4844F}" srcOrd="0" destOrd="0" parTransId="{3B360443-A209-414A-BD34-977135BAF4AF}" sibTransId="{668B4425-43D9-4859-BECB-EF4BE33106F0}"/>
    <dgm:cxn modelId="{88BBE61E-7DCB-46EC-9203-31766FE27BE7}" type="presOf" srcId="{268C79A1-9491-48B0-8EBB-0BEDD39BE9E4}" destId="{6DB0526A-CF69-485D-823E-412EF37FA1DF}" srcOrd="0" destOrd="0" presId="urn:microsoft.com/office/officeart/2005/8/layout/hProcess7"/>
    <dgm:cxn modelId="{214D12D4-2955-423D-8046-BD27CA8C5264}" type="presOf" srcId="{15302319-41F4-4444-8BFF-C8E7E8D4844F}" destId="{0AFFBACD-AAAD-45A8-A137-0B370FAF954D}" srcOrd="1" destOrd="0" presId="urn:microsoft.com/office/officeart/2005/8/layout/hProcess7"/>
    <dgm:cxn modelId="{62366A38-9394-405D-A788-E8039D18CB54}" type="presOf" srcId="{15302319-41F4-4444-8BFF-C8E7E8D4844F}" destId="{116917C5-22DB-4862-8737-40597E645CF3}" srcOrd="0" destOrd="0" presId="urn:microsoft.com/office/officeart/2005/8/layout/hProcess7"/>
    <dgm:cxn modelId="{4F068163-4D32-4404-9AE9-8FDE373DE585}" type="presOf" srcId="{799EFBDB-C4DE-48A3-BF4B-5145F62C17D7}" destId="{DEF95A04-92B5-45CB-B738-7F78F88C61C8}" srcOrd="1" destOrd="0" presId="urn:microsoft.com/office/officeart/2005/8/layout/hProcess7"/>
    <dgm:cxn modelId="{2B303992-6D93-45EB-AA76-383EDBE22DD2}" srcId="{799EFBDB-C4DE-48A3-BF4B-5145F62C17D7}" destId="{7FA49647-465A-4BAF-9224-B47C0BF8AC93}" srcOrd="0" destOrd="0" parTransId="{465118DC-9173-4E08-A9B6-16DDE4D10A0F}" sibTransId="{811F43F9-66CC-4072-B05D-142D84BB2843}"/>
    <dgm:cxn modelId="{5D7320C1-A23A-4C63-950A-C06AD4C44168}" type="presOf" srcId="{799EFBDB-C4DE-48A3-BF4B-5145F62C17D7}" destId="{9CDDE8AA-2785-473D-9AB4-E7D52781025C}" srcOrd="0" destOrd="0" presId="urn:microsoft.com/office/officeart/2005/8/layout/hProcess7"/>
    <dgm:cxn modelId="{05FCA84A-F9C2-486F-A105-3D576CA3488B}" srcId="{F2779977-F411-4CB0-B9D8-741387C4E4CA}" destId="{21F554A2-46A8-4562-8D4D-B4F89F362D3B}" srcOrd="0" destOrd="0" parTransId="{8A2F2817-C4B8-4405-BC9C-38FC97AD3B05}" sibTransId="{CE384530-19DF-4E35-8EED-B4C7C931971D}"/>
    <dgm:cxn modelId="{EEBFC357-A6B1-44B8-AB5D-560F7D51F31F}" type="presOf" srcId="{21F554A2-46A8-4562-8D4D-B4F89F362D3B}" destId="{F463EEFC-C193-4B0C-9934-023B39F79A27}" srcOrd="0" destOrd="0" presId="urn:microsoft.com/office/officeart/2005/8/layout/hProcess7"/>
    <dgm:cxn modelId="{31A97EFD-9AD3-419E-A40F-FE91F81468BA}" srcId="{268C79A1-9491-48B0-8EBB-0BEDD39BE9E4}" destId="{F2779977-F411-4CB0-B9D8-741387C4E4CA}" srcOrd="1" destOrd="0" parTransId="{FA3AE9D1-FFFF-49D6-92B9-B32914C57874}" sibTransId="{07913A78-636B-42BE-B525-EAC5D87F3015}"/>
    <dgm:cxn modelId="{AAD39F58-BA44-4C64-9EDE-BC417D67EE78}" type="presOf" srcId="{E1340438-9740-4AC1-8D12-02A197A5D691}" destId="{D7781977-F56F-4E39-AF73-7AD8473EFAC0}" srcOrd="0" destOrd="0" presId="urn:microsoft.com/office/officeart/2005/8/layout/hProcess7"/>
    <dgm:cxn modelId="{9138278C-4B80-4C8A-9FD7-20453A82F3B2}" type="presOf" srcId="{F2779977-F411-4CB0-B9D8-741387C4E4CA}" destId="{BEAEE7FC-6617-44BF-A6B2-286E37BB3DD0}" srcOrd="0" destOrd="0" presId="urn:microsoft.com/office/officeart/2005/8/layout/hProcess7"/>
    <dgm:cxn modelId="{B9E54A36-2A9B-4FFF-AD45-408CEBAEBDF1}" srcId="{268C79A1-9491-48B0-8EBB-0BEDD39BE9E4}" destId="{799EFBDB-C4DE-48A3-BF4B-5145F62C17D7}" srcOrd="2" destOrd="0" parTransId="{0D4F953F-AC4D-4AEF-B4F0-BC88C2AEAB22}" sibTransId="{0D8A23A5-70BE-43ED-849B-5F5793842BA7}"/>
    <dgm:cxn modelId="{4BF9EFF1-5266-4039-BADF-3A2623C6C5C0}" type="presOf" srcId="{7FA49647-465A-4BAF-9224-B47C0BF8AC93}" destId="{66018BA2-1C5E-45CA-9DEA-D70278A4C074}" srcOrd="0" destOrd="0" presId="urn:microsoft.com/office/officeart/2005/8/layout/hProcess7"/>
    <dgm:cxn modelId="{B91F7779-4AB8-45AB-B0A2-B58C49B9E97F}" srcId="{15302319-41F4-4444-8BFF-C8E7E8D4844F}" destId="{E1340438-9740-4AC1-8D12-02A197A5D691}" srcOrd="0" destOrd="0" parTransId="{7957AA51-B06A-4D43-9F36-24CE32776BD4}" sibTransId="{F6E13B4C-2904-4DC9-BDA1-63BEF169E584}"/>
    <dgm:cxn modelId="{0D4A1ECE-CBAB-4BA3-80E2-EA9EC26CAD94}" type="presOf" srcId="{F2779977-F411-4CB0-B9D8-741387C4E4CA}" destId="{C010FD97-348E-4D7B-A2EC-75A1DA4683F9}" srcOrd="1" destOrd="0" presId="urn:microsoft.com/office/officeart/2005/8/layout/hProcess7"/>
    <dgm:cxn modelId="{1EC96109-A3F6-43D3-8F34-88B292A9B2A3}" type="presParOf" srcId="{6DB0526A-CF69-485D-823E-412EF37FA1DF}" destId="{1D374624-C284-4A90-9C7E-7B8C85CEC6F8}" srcOrd="0" destOrd="0" presId="urn:microsoft.com/office/officeart/2005/8/layout/hProcess7"/>
    <dgm:cxn modelId="{0ECA6A34-A2F7-446C-82AF-9B30B3848580}" type="presParOf" srcId="{1D374624-C284-4A90-9C7E-7B8C85CEC6F8}" destId="{116917C5-22DB-4862-8737-40597E645CF3}" srcOrd="0" destOrd="0" presId="urn:microsoft.com/office/officeart/2005/8/layout/hProcess7"/>
    <dgm:cxn modelId="{79F40F40-0F7F-4718-AAD2-EA77EAE98BFC}" type="presParOf" srcId="{1D374624-C284-4A90-9C7E-7B8C85CEC6F8}" destId="{0AFFBACD-AAAD-45A8-A137-0B370FAF954D}" srcOrd="1" destOrd="0" presId="urn:microsoft.com/office/officeart/2005/8/layout/hProcess7"/>
    <dgm:cxn modelId="{3EFB1B48-C739-4B6D-8109-2E36D7B6E091}" type="presParOf" srcId="{1D374624-C284-4A90-9C7E-7B8C85CEC6F8}" destId="{D7781977-F56F-4E39-AF73-7AD8473EFAC0}" srcOrd="2" destOrd="0" presId="urn:microsoft.com/office/officeart/2005/8/layout/hProcess7"/>
    <dgm:cxn modelId="{C5D9252A-61FB-4367-B2AC-F199CBCA8779}" type="presParOf" srcId="{6DB0526A-CF69-485D-823E-412EF37FA1DF}" destId="{FE09B6E4-075B-4E00-9483-2B717FB9EAF3}" srcOrd="1" destOrd="0" presId="urn:microsoft.com/office/officeart/2005/8/layout/hProcess7"/>
    <dgm:cxn modelId="{BFC1D5C5-0996-448D-8EFF-70789F9D859E}" type="presParOf" srcId="{6DB0526A-CF69-485D-823E-412EF37FA1DF}" destId="{143D7A2F-1443-4149-AA5F-E36C3BE4AC28}" srcOrd="2" destOrd="0" presId="urn:microsoft.com/office/officeart/2005/8/layout/hProcess7"/>
    <dgm:cxn modelId="{D61F3022-08C4-4B79-8BEF-491FD022D19A}" type="presParOf" srcId="{143D7A2F-1443-4149-AA5F-E36C3BE4AC28}" destId="{F1990106-7B9F-4875-B9F4-A8A6CD586CDE}" srcOrd="0" destOrd="0" presId="urn:microsoft.com/office/officeart/2005/8/layout/hProcess7"/>
    <dgm:cxn modelId="{36451C1E-EB34-42D5-B237-2F4F14EBF015}" type="presParOf" srcId="{143D7A2F-1443-4149-AA5F-E36C3BE4AC28}" destId="{790A687F-9EDB-43CD-929A-135449432186}" srcOrd="1" destOrd="0" presId="urn:microsoft.com/office/officeart/2005/8/layout/hProcess7"/>
    <dgm:cxn modelId="{1CD06E4C-B1A9-4EE6-B0B4-FB0CD94F5479}" type="presParOf" srcId="{143D7A2F-1443-4149-AA5F-E36C3BE4AC28}" destId="{EEC74C04-655E-4C83-8E0D-41FCEB1E785A}" srcOrd="2" destOrd="0" presId="urn:microsoft.com/office/officeart/2005/8/layout/hProcess7"/>
    <dgm:cxn modelId="{06F26244-1A8C-4658-9FD3-AE75BBC74AA6}" type="presParOf" srcId="{6DB0526A-CF69-485D-823E-412EF37FA1DF}" destId="{6CD26949-C9DE-4EE9-92A4-E2EDF4256B63}" srcOrd="3" destOrd="0" presId="urn:microsoft.com/office/officeart/2005/8/layout/hProcess7"/>
    <dgm:cxn modelId="{9EA8C868-1858-49BF-8295-306101B3F86A}" type="presParOf" srcId="{6DB0526A-CF69-485D-823E-412EF37FA1DF}" destId="{1F6B1C6A-80A3-4364-9A50-A2D03DD62C30}" srcOrd="4" destOrd="0" presId="urn:microsoft.com/office/officeart/2005/8/layout/hProcess7"/>
    <dgm:cxn modelId="{EDEF93A7-1B45-4AEE-AE38-3028EB5AA575}" type="presParOf" srcId="{1F6B1C6A-80A3-4364-9A50-A2D03DD62C30}" destId="{BEAEE7FC-6617-44BF-A6B2-286E37BB3DD0}" srcOrd="0" destOrd="0" presId="urn:microsoft.com/office/officeart/2005/8/layout/hProcess7"/>
    <dgm:cxn modelId="{CDC4227E-CEC8-4760-84D6-9A826E9E072D}" type="presParOf" srcId="{1F6B1C6A-80A3-4364-9A50-A2D03DD62C30}" destId="{C010FD97-348E-4D7B-A2EC-75A1DA4683F9}" srcOrd="1" destOrd="0" presId="urn:microsoft.com/office/officeart/2005/8/layout/hProcess7"/>
    <dgm:cxn modelId="{292E74D3-CEC8-4484-97B2-EA073B38A243}" type="presParOf" srcId="{1F6B1C6A-80A3-4364-9A50-A2D03DD62C30}" destId="{F463EEFC-C193-4B0C-9934-023B39F79A27}" srcOrd="2" destOrd="0" presId="urn:microsoft.com/office/officeart/2005/8/layout/hProcess7"/>
    <dgm:cxn modelId="{D1857598-52C2-498D-AE70-D0DD76019959}" type="presParOf" srcId="{6DB0526A-CF69-485D-823E-412EF37FA1DF}" destId="{A040AB81-2FC6-4077-A14E-40A716082FCB}" srcOrd="5" destOrd="0" presId="urn:microsoft.com/office/officeart/2005/8/layout/hProcess7"/>
    <dgm:cxn modelId="{82E750BE-F210-44FF-AD99-126DC28FE643}" type="presParOf" srcId="{6DB0526A-CF69-485D-823E-412EF37FA1DF}" destId="{7B7F58FD-C139-4E84-B18C-7DF484259B53}" srcOrd="6" destOrd="0" presId="urn:microsoft.com/office/officeart/2005/8/layout/hProcess7"/>
    <dgm:cxn modelId="{4C13AFC6-7727-45F7-9933-D1B556DCDF6B}" type="presParOf" srcId="{7B7F58FD-C139-4E84-B18C-7DF484259B53}" destId="{930D8EFA-253D-47F7-A5BF-60958C3ABF49}" srcOrd="0" destOrd="0" presId="urn:microsoft.com/office/officeart/2005/8/layout/hProcess7"/>
    <dgm:cxn modelId="{57241134-2D3A-47C0-B8ED-FA63E5CC9052}" type="presParOf" srcId="{7B7F58FD-C139-4E84-B18C-7DF484259B53}" destId="{6C2C8566-1B30-4858-B4C7-CAC427803DFB}" srcOrd="1" destOrd="0" presId="urn:microsoft.com/office/officeart/2005/8/layout/hProcess7"/>
    <dgm:cxn modelId="{6F1C21A2-EDA1-48DE-B15B-7B03B362464C}" type="presParOf" srcId="{7B7F58FD-C139-4E84-B18C-7DF484259B53}" destId="{9287CF28-D6C1-482E-A188-C8FA964E37A0}" srcOrd="2" destOrd="0" presId="urn:microsoft.com/office/officeart/2005/8/layout/hProcess7"/>
    <dgm:cxn modelId="{7A7F1C86-0621-4E12-BAE1-847EB5F58A6F}" type="presParOf" srcId="{6DB0526A-CF69-485D-823E-412EF37FA1DF}" destId="{B1E4E541-DF1F-4B4F-BBDC-CD78948842A3}" srcOrd="7" destOrd="0" presId="urn:microsoft.com/office/officeart/2005/8/layout/hProcess7"/>
    <dgm:cxn modelId="{99D1ECD5-CB4E-4B64-B506-28E2204FD027}" type="presParOf" srcId="{6DB0526A-CF69-485D-823E-412EF37FA1DF}" destId="{F255F7C7-BB6F-45D6-A2D5-B1CB0CA31B4C}" srcOrd="8" destOrd="0" presId="urn:microsoft.com/office/officeart/2005/8/layout/hProcess7"/>
    <dgm:cxn modelId="{685C68A4-2BE3-4545-8CC9-AB15575A42BE}" type="presParOf" srcId="{F255F7C7-BB6F-45D6-A2D5-B1CB0CA31B4C}" destId="{9CDDE8AA-2785-473D-9AB4-E7D52781025C}" srcOrd="0" destOrd="0" presId="urn:microsoft.com/office/officeart/2005/8/layout/hProcess7"/>
    <dgm:cxn modelId="{94143B11-26AD-46EC-8B0D-CBA805D7967D}" type="presParOf" srcId="{F255F7C7-BB6F-45D6-A2D5-B1CB0CA31B4C}" destId="{DEF95A04-92B5-45CB-B738-7F78F88C61C8}" srcOrd="1" destOrd="0" presId="urn:microsoft.com/office/officeart/2005/8/layout/hProcess7"/>
    <dgm:cxn modelId="{BB448983-5B6C-4FCC-80ED-02C187EDB889}" type="presParOf" srcId="{F255F7C7-BB6F-45D6-A2D5-B1CB0CA31B4C}" destId="{66018BA2-1C5E-45CA-9DEA-D70278A4C074}"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14C6FA-9ED2-4522-9EAF-E8209FE5A5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9226C33-33D9-42D5-A40C-E4BB981896D2}">
      <dgm:prSet phldrT="[Текст]" custT="1"/>
      <dgm:spPr/>
      <dgm:t>
        <a:bodyPr/>
        <a:lstStyle/>
        <a:p>
          <a:r>
            <a:rPr lang="ru-RU" sz="1800" b="1" dirty="0" smtClean="0"/>
            <a:t>Проект бюджета составляет местная администрация</a:t>
          </a:r>
          <a:endParaRPr lang="ru-RU" sz="1800" b="1" dirty="0"/>
        </a:p>
      </dgm:t>
    </dgm:pt>
    <dgm:pt modelId="{6AC02B82-892C-4EF6-8030-2A0A2E9AF1B2}" type="parTrans" cxnId="{EAC9764C-81F3-4A8E-B7B1-0DBFC23E6395}">
      <dgm:prSet/>
      <dgm:spPr/>
      <dgm:t>
        <a:bodyPr/>
        <a:lstStyle/>
        <a:p>
          <a:endParaRPr lang="ru-RU"/>
        </a:p>
      </dgm:t>
    </dgm:pt>
    <dgm:pt modelId="{A1775892-9BC1-4D8D-AE6C-FCC85FB333F5}" type="sibTrans" cxnId="{EAC9764C-81F3-4A8E-B7B1-0DBFC23E6395}">
      <dgm:prSet/>
      <dgm:spPr/>
      <dgm:t>
        <a:bodyPr/>
        <a:lstStyle/>
        <a:p>
          <a:endParaRPr lang="ru-RU"/>
        </a:p>
      </dgm:t>
    </dgm:pt>
    <dgm:pt modelId="{418CB845-B6BF-4A48-A44B-A7129CEBEBAA}">
      <dgm:prSet phldrT="[Текст]" custT="1"/>
      <dgm:spPr/>
      <dgm:t>
        <a:bodyPr/>
        <a:lstStyle/>
        <a:p>
          <a:r>
            <a:rPr lang="ru-RU" sz="1800" b="1" dirty="0" smtClean="0"/>
            <a:t>Составление проекта бюджета основывается на</a:t>
          </a:r>
          <a:endParaRPr lang="ru-RU" sz="1800" b="1" dirty="0"/>
        </a:p>
      </dgm:t>
    </dgm:pt>
    <dgm:pt modelId="{B5378C49-5329-4F54-AF56-BC936D585414}" type="parTrans" cxnId="{2AC18FF8-6C5B-408A-8F70-46D35B63D6DE}">
      <dgm:prSet/>
      <dgm:spPr/>
      <dgm:t>
        <a:bodyPr/>
        <a:lstStyle/>
        <a:p>
          <a:endParaRPr lang="ru-RU"/>
        </a:p>
      </dgm:t>
    </dgm:pt>
    <dgm:pt modelId="{078E9F20-449C-4F7D-8B6A-B74E57985583}" type="sibTrans" cxnId="{2AC18FF8-6C5B-408A-8F70-46D35B63D6DE}">
      <dgm:prSet/>
      <dgm:spPr/>
      <dgm:t>
        <a:bodyPr/>
        <a:lstStyle/>
        <a:p>
          <a:endParaRPr lang="ru-RU"/>
        </a:p>
      </dgm:t>
    </dgm:pt>
    <dgm:pt modelId="{7F607AD4-1649-4487-ABDE-95F2EA6A27E9}">
      <dgm:prSet custT="1"/>
      <dgm:spPr/>
      <dgm:t>
        <a:bodyPr/>
        <a:lstStyle/>
        <a:p>
          <a:r>
            <a:rPr lang="ru-RU" sz="1800" b="1" dirty="0" smtClean="0"/>
            <a:t>Проект бюджета составляется и утверждается сроком на три года — очередной финансовый год и плановый период.</a:t>
          </a:r>
          <a:endParaRPr lang="ru-RU" sz="1800" b="1" dirty="0"/>
        </a:p>
      </dgm:t>
    </dgm:pt>
    <dgm:pt modelId="{BAF1391C-33BB-4999-B55B-DBF72D285DB2}" type="parTrans" cxnId="{C31BC7B3-3E30-4E64-8AD8-7A20BDFD5BE4}">
      <dgm:prSet/>
      <dgm:spPr/>
      <dgm:t>
        <a:bodyPr/>
        <a:lstStyle/>
        <a:p>
          <a:endParaRPr lang="ru-RU"/>
        </a:p>
      </dgm:t>
    </dgm:pt>
    <dgm:pt modelId="{2F05A3A2-8CD6-4B0B-B0F6-65B5AE9B48D8}" type="sibTrans" cxnId="{C31BC7B3-3E30-4E64-8AD8-7A20BDFD5BE4}">
      <dgm:prSet/>
      <dgm:spPr/>
      <dgm:t>
        <a:bodyPr/>
        <a:lstStyle/>
        <a:p>
          <a:endParaRPr lang="ru-RU"/>
        </a:p>
      </dgm:t>
    </dgm:pt>
    <dgm:pt modelId="{CE7FC2A9-F20D-4301-B18D-2621469E6547}" type="pres">
      <dgm:prSet presAssocID="{6114C6FA-9ED2-4522-9EAF-E8209FE5A5A7}" presName="linear" presStyleCnt="0">
        <dgm:presLayoutVars>
          <dgm:animLvl val="lvl"/>
          <dgm:resizeHandles val="exact"/>
        </dgm:presLayoutVars>
      </dgm:prSet>
      <dgm:spPr/>
      <dgm:t>
        <a:bodyPr/>
        <a:lstStyle/>
        <a:p>
          <a:endParaRPr lang="ru-RU"/>
        </a:p>
      </dgm:t>
    </dgm:pt>
    <dgm:pt modelId="{C17EDB69-4FD5-4F9C-A088-84FE50AB53F2}" type="pres">
      <dgm:prSet presAssocID="{B9226C33-33D9-42D5-A40C-E4BB981896D2}" presName="parentText" presStyleLbl="node1" presStyleIdx="0" presStyleCnt="3" custLinFactY="-75095" custLinFactNeighborX="2655" custLinFactNeighborY="-100000">
        <dgm:presLayoutVars>
          <dgm:chMax val="0"/>
          <dgm:bulletEnabled val="1"/>
        </dgm:presLayoutVars>
      </dgm:prSet>
      <dgm:spPr/>
      <dgm:t>
        <a:bodyPr/>
        <a:lstStyle/>
        <a:p>
          <a:endParaRPr lang="ru-RU"/>
        </a:p>
      </dgm:t>
    </dgm:pt>
    <dgm:pt modelId="{1F9F4946-49A3-4C37-AA1C-8DA96D20AA88}" type="pres">
      <dgm:prSet presAssocID="{A1775892-9BC1-4D8D-AE6C-FCC85FB333F5}" presName="spacer" presStyleCnt="0"/>
      <dgm:spPr/>
    </dgm:pt>
    <dgm:pt modelId="{1B217600-5549-4946-912D-C642B35B0F1F}" type="pres">
      <dgm:prSet presAssocID="{7F607AD4-1649-4487-ABDE-95F2EA6A27E9}" presName="parentText" presStyleLbl="node1" presStyleIdx="1" presStyleCnt="3">
        <dgm:presLayoutVars>
          <dgm:chMax val="0"/>
          <dgm:bulletEnabled val="1"/>
        </dgm:presLayoutVars>
      </dgm:prSet>
      <dgm:spPr/>
      <dgm:t>
        <a:bodyPr/>
        <a:lstStyle/>
        <a:p>
          <a:endParaRPr lang="ru-RU"/>
        </a:p>
      </dgm:t>
    </dgm:pt>
    <dgm:pt modelId="{3724B516-4020-4CE0-8330-7D88439CE32B}" type="pres">
      <dgm:prSet presAssocID="{2F05A3A2-8CD6-4B0B-B0F6-65B5AE9B48D8}" presName="spacer" presStyleCnt="0"/>
      <dgm:spPr/>
    </dgm:pt>
    <dgm:pt modelId="{77A733E5-8931-472B-A7A8-4A8F3192AB71}" type="pres">
      <dgm:prSet presAssocID="{418CB845-B6BF-4A48-A44B-A7129CEBEBAA}" presName="parentText" presStyleLbl="node1" presStyleIdx="2" presStyleCnt="3">
        <dgm:presLayoutVars>
          <dgm:chMax val="0"/>
          <dgm:bulletEnabled val="1"/>
        </dgm:presLayoutVars>
      </dgm:prSet>
      <dgm:spPr/>
      <dgm:t>
        <a:bodyPr/>
        <a:lstStyle/>
        <a:p>
          <a:endParaRPr lang="ru-RU"/>
        </a:p>
      </dgm:t>
    </dgm:pt>
  </dgm:ptLst>
  <dgm:cxnLst>
    <dgm:cxn modelId="{F82CAE35-86BB-4D1C-ABD7-F76DED9DB96E}" type="presOf" srcId="{418CB845-B6BF-4A48-A44B-A7129CEBEBAA}" destId="{77A733E5-8931-472B-A7A8-4A8F3192AB71}" srcOrd="0" destOrd="0" presId="urn:microsoft.com/office/officeart/2005/8/layout/vList2"/>
    <dgm:cxn modelId="{EAC9764C-81F3-4A8E-B7B1-0DBFC23E6395}" srcId="{6114C6FA-9ED2-4522-9EAF-E8209FE5A5A7}" destId="{B9226C33-33D9-42D5-A40C-E4BB981896D2}" srcOrd="0" destOrd="0" parTransId="{6AC02B82-892C-4EF6-8030-2A0A2E9AF1B2}" sibTransId="{A1775892-9BC1-4D8D-AE6C-FCC85FB333F5}"/>
    <dgm:cxn modelId="{2AC18FF8-6C5B-408A-8F70-46D35B63D6DE}" srcId="{6114C6FA-9ED2-4522-9EAF-E8209FE5A5A7}" destId="{418CB845-B6BF-4A48-A44B-A7129CEBEBAA}" srcOrd="2" destOrd="0" parTransId="{B5378C49-5329-4F54-AF56-BC936D585414}" sibTransId="{078E9F20-449C-4F7D-8B6A-B74E57985583}"/>
    <dgm:cxn modelId="{EBB511FF-D1FC-4E83-ABD8-8B48FA7D137C}" type="presOf" srcId="{7F607AD4-1649-4487-ABDE-95F2EA6A27E9}" destId="{1B217600-5549-4946-912D-C642B35B0F1F}" srcOrd="0" destOrd="0" presId="urn:microsoft.com/office/officeart/2005/8/layout/vList2"/>
    <dgm:cxn modelId="{822F8830-0B63-41F9-BFFA-8D023E1C635A}" type="presOf" srcId="{B9226C33-33D9-42D5-A40C-E4BB981896D2}" destId="{C17EDB69-4FD5-4F9C-A088-84FE50AB53F2}" srcOrd="0" destOrd="0" presId="urn:microsoft.com/office/officeart/2005/8/layout/vList2"/>
    <dgm:cxn modelId="{7BC26AF0-A2C5-4865-A4FB-3B2382A3898C}" type="presOf" srcId="{6114C6FA-9ED2-4522-9EAF-E8209FE5A5A7}" destId="{CE7FC2A9-F20D-4301-B18D-2621469E6547}" srcOrd="0" destOrd="0" presId="urn:microsoft.com/office/officeart/2005/8/layout/vList2"/>
    <dgm:cxn modelId="{C31BC7B3-3E30-4E64-8AD8-7A20BDFD5BE4}" srcId="{6114C6FA-9ED2-4522-9EAF-E8209FE5A5A7}" destId="{7F607AD4-1649-4487-ABDE-95F2EA6A27E9}" srcOrd="1" destOrd="0" parTransId="{BAF1391C-33BB-4999-B55B-DBF72D285DB2}" sibTransId="{2F05A3A2-8CD6-4B0B-B0F6-65B5AE9B48D8}"/>
    <dgm:cxn modelId="{F6D52E81-3B14-4F35-A554-B28C7FFA1141}" type="presParOf" srcId="{CE7FC2A9-F20D-4301-B18D-2621469E6547}" destId="{C17EDB69-4FD5-4F9C-A088-84FE50AB53F2}" srcOrd="0" destOrd="0" presId="urn:microsoft.com/office/officeart/2005/8/layout/vList2"/>
    <dgm:cxn modelId="{0C9CC81C-3167-44EA-AAF2-EB55D2A92E23}" type="presParOf" srcId="{CE7FC2A9-F20D-4301-B18D-2621469E6547}" destId="{1F9F4946-49A3-4C37-AA1C-8DA96D20AA88}" srcOrd="1" destOrd="0" presId="urn:microsoft.com/office/officeart/2005/8/layout/vList2"/>
    <dgm:cxn modelId="{45E71B7D-A94B-4686-9582-37D173F163AF}" type="presParOf" srcId="{CE7FC2A9-F20D-4301-B18D-2621469E6547}" destId="{1B217600-5549-4946-912D-C642B35B0F1F}" srcOrd="2" destOrd="0" presId="urn:microsoft.com/office/officeart/2005/8/layout/vList2"/>
    <dgm:cxn modelId="{79E11EBD-8711-454A-8AF8-9037D693452B}" type="presParOf" srcId="{CE7FC2A9-F20D-4301-B18D-2621469E6547}" destId="{3724B516-4020-4CE0-8330-7D88439CE32B}" srcOrd="3" destOrd="0" presId="urn:microsoft.com/office/officeart/2005/8/layout/vList2"/>
    <dgm:cxn modelId="{356DA130-3B39-48E6-A2D9-ADA5F20A1ADD}" type="presParOf" srcId="{CE7FC2A9-F20D-4301-B18D-2621469E6547}" destId="{77A733E5-8931-472B-A7A8-4A8F3192AB71}"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099624-385A-4986-82E4-0E5D9C98A0E7}"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ru-RU"/>
        </a:p>
      </dgm:t>
    </dgm:pt>
    <dgm:pt modelId="{6169FC09-F7D6-4AD2-8F4F-ECBA44AC97C9}">
      <dgm:prSet phldrT="[Текст]" custT="1"/>
      <dgm:spPr/>
      <dgm:t>
        <a:bodyPr/>
        <a:lstStyle/>
        <a:p>
          <a:r>
            <a:rPr lang="ru-RU" sz="1800" b="0" dirty="0" smtClean="0">
              <a:latin typeface="Arial" panose="020B0604020202020204" pitchFamily="34" charset="0"/>
              <a:cs typeface="Arial" panose="020B0604020202020204" pitchFamily="34" charset="0"/>
            </a:rPr>
            <a:t>Поступления от уплаты налогов, установленных Налоговым кодексом Российской Федерации</a:t>
          </a:r>
        </a:p>
        <a:p>
          <a:r>
            <a:rPr lang="ru-RU" sz="1800" b="0" dirty="0" smtClean="0">
              <a:latin typeface="Arial" panose="020B0604020202020204" pitchFamily="34" charset="0"/>
              <a:cs typeface="Arial" panose="020B0604020202020204" pitchFamily="34" charset="0"/>
            </a:rPr>
            <a:t>- Налог на доходы физических лиц</a:t>
          </a:r>
        </a:p>
        <a:p>
          <a:r>
            <a:rPr lang="ru-RU" sz="1800" b="0" dirty="0" smtClean="0">
              <a:latin typeface="Arial" panose="020B0604020202020204" pitchFamily="34" charset="0"/>
              <a:cs typeface="Arial" panose="020B0604020202020204" pitchFamily="34" charset="0"/>
            </a:rPr>
            <a:t>- Налог на имущество физических лиц;</a:t>
          </a:r>
        </a:p>
        <a:p>
          <a:r>
            <a:rPr lang="ru-RU" sz="1800" b="0" dirty="0" smtClean="0">
              <a:latin typeface="Arial" panose="020B0604020202020204" pitchFamily="34" charset="0"/>
              <a:cs typeface="Arial" panose="020B0604020202020204" pitchFamily="34" charset="0"/>
            </a:rPr>
            <a:t>-Земельный налог </a:t>
          </a:r>
          <a:endParaRPr lang="ru-RU" sz="1800" b="0" dirty="0">
            <a:latin typeface="Arial" panose="020B0604020202020204" pitchFamily="34" charset="0"/>
            <a:cs typeface="Arial" panose="020B0604020202020204" pitchFamily="34" charset="0"/>
          </a:endParaRPr>
        </a:p>
      </dgm:t>
    </dgm:pt>
    <dgm:pt modelId="{59BDE913-D620-4B74-982C-00C6373F1F32}" type="parTrans" cxnId="{89B009AC-EA30-457C-957F-CD546E1DFEDB}">
      <dgm:prSet/>
      <dgm:spPr/>
      <dgm:t>
        <a:bodyPr/>
        <a:lstStyle/>
        <a:p>
          <a:endParaRPr lang="ru-RU"/>
        </a:p>
      </dgm:t>
    </dgm:pt>
    <dgm:pt modelId="{BB2467F6-3F46-4F25-A923-E90EFDDB55B4}" type="sibTrans" cxnId="{89B009AC-EA30-457C-957F-CD546E1DFEDB}">
      <dgm:prSet/>
      <dgm:spPr/>
      <dgm:t>
        <a:bodyPr/>
        <a:lstStyle/>
        <a:p>
          <a:endParaRPr lang="ru-RU"/>
        </a:p>
      </dgm:t>
    </dgm:pt>
    <dgm:pt modelId="{FAFB91DF-8E82-4232-B643-EB2C65F35758}">
      <dgm:prSet phldrT="[Текст]" custT="1"/>
      <dgm:spPr/>
      <dgm:t>
        <a:bodyPr/>
        <a:lstStyle/>
        <a:p>
          <a:r>
            <a:rPr lang="ru-RU" sz="2400" b="1" dirty="0" smtClean="0"/>
            <a:t>Неналоговые доходы</a:t>
          </a:r>
          <a:endParaRPr lang="ru-RU" sz="2400" b="1" dirty="0"/>
        </a:p>
      </dgm:t>
    </dgm:pt>
    <dgm:pt modelId="{8601CCB7-480F-4725-8427-50994A0CAF8A}" type="parTrans" cxnId="{A64E8EE3-1B19-4E31-87FE-8D5D48664452}">
      <dgm:prSet/>
      <dgm:spPr/>
      <dgm:t>
        <a:bodyPr/>
        <a:lstStyle/>
        <a:p>
          <a:endParaRPr lang="ru-RU"/>
        </a:p>
      </dgm:t>
    </dgm:pt>
    <dgm:pt modelId="{CD0DF084-EE2A-4B59-BFA0-E9899D9FE9B6}" type="sibTrans" cxnId="{A64E8EE3-1B19-4E31-87FE-8D5D48664452}">
      <dgm:prSet/>
      <dgm:spPr/>
      <dgm:t>
        <a:bodyPr/>
        <a:lstStyle/>
        <a:p>
          <a:endParaRPr lang="ru-RU"/>
        </a:p>
      </dgm:t>
    </dgm:pt>
    <dgm:pt modelId="{895E9B4E-4E3B-4D5E-983C-8409BC063ADB}">
      <dgm:prSet phldrT="[Текст]" custT="1"/>
      <dgm:spPr/>
      <dgm:t>
        <a:bodyPr/>
        <a:lstStyle/>
        <a:p>
          <a:r>
            <a:rPr lang="ru-RU" sz="1800" dirty="0" smtClean="0"/>
            <a:t>Поступления от уплаты других пошлин и сборов, установленных законодательством Российской Федерации, а также штрафов за нарушение законодательства</a:t>
          </a:r>
        </a:p>
        <a:p>
          <a:r>
            <a:rPr lang="ru-RU" sz="1800" dirty="0" smtClean="0"/>
            <a:t>-доходы от использования муниципального имущества;</a:t>
          </a:r>
        </a:p>
        <a:p>
          <a:r>
            <a:rPr lang="ru-RU" sz="1800" dirty="0" smtClean="0"/>
            <a:t>- доходы от продажи  муниципального имущества</a:t>
          </a:r>
        </a:p>
        <a:p>
          <a:r>
            <a:rPr lang="ru-RU" sz="1800" dirty="0" smtClean="0"/>
            <a:t>--штрафы за нарушение законодательства</a:t>
          </a:r>
          <a:endParaRPr lang="ru-RU" sz="1800" dirty="0"/>
        </a:p>
      </dgm:t>
    </dgm:pt>
    <dgm:pt modelId="{8DCD91B1-7DD0-4459-BF2C-C9E373EA0548}" type="parTrans" cxnId="{C7D56C0F-6168-428B-8567-65C8BD6D6C54}">
      <dgm:prSet/>
      <dgm:spPr/>
      <dgm:t>
        <a:bodyPr/>
        <a:lstStyle/>
        <a:p>
          <a:endParaRPr lang="ru-RU"/>
        </a:p>
      </dgm:t>
    </dgm:pt>
    <dgm:pt modelId="{1F06A38F-98B5-4EAD-BFA7-9A26F07903D7}" type="sibTrans" cxnId="{C7D56C0F-6168-428B-8567-65C8BD6D6C54}">
      <dgm:prSet/>
      <dgm:spPr/>
      <dgm:t>
        <a:bodyPr/>
        <a:lstStyle/>
        <a:p>
          <a:endParaRPr lang="ru-RU"/>
        </a:p>
      </dgm:t>
    </dgm:pt>
    <dgm:pt modelId="{C9AB00C8-6DB2-4FC1-ACBE-24A57862FF95}">
      <dgm:prSet phldrT="[Текст]" custT="1"/>
      <dgm:spPr/>
      <dgm:t>
        <a:bodyPr/>
        <a:lstStyle/>
        <a:p>
          <a:r>
            <a:rPr lang="ru-RU" sz="2400" b="1" dirty="0" smtClean="0"/>
            <a:t>Безвозмездные поступления</a:t>
          </a:r>
          <a:endParaRPr lang="ru-RU" sz="2400" b="1" dirty="0"/>
        </a:p>
      </dgm:t>
    </dgm:pt>
    <dgm:pt modelId="{AC1BFFBE-5200-44E3-86C7-D1B00A88E30D}" type="parTrans" cxnId="{8BEF99E5-3E0C-4F7D-8512-857C60A1FAE8}">
      <dgm:prSet/>
      <dgm:spPr/>
      <dgm:t>
        <a:bodyPr/>
        <a:lstStyle/>
        <a:p>
          <a:endParaRPr lang="ru-RU"/>
        </a:p>
      </dgm:t>
    </dgm:pt>
    <dgm:pt modelId="{4FEBF62B-D37B-4104-8B91-E5779FB43924}" type="sibTrans" cxnId="{8BEF99E5-3E0C-4F7D-8512-857C60A1FAE8}">
      <dgm:prSet/>
      <dgm:spPr/>
      <dgm:t>
        <a:bodyPr/>
        <a:lstStyle/>
        <a:p>
          <a:endParaRPr lang="ru-RU"/>
        </a:p>
      </dgm:t>
    </dgm:pt>
    <dgm:pt modelId="{22A1FCC8-3861-4DD0-AAB6-70E2BC79F178}">
      <dgm:prSet phldrT="[Текст]" custT="1"/>
      <dgm:spPr/>
      <dgm:t>
        <a:bodyPr/>
        <a:lstStyle/>
        <a:p>
          <a:endParaRPr lang="ru-RU" sz="1800" dirty="0" smtClean="0"/>
        </a:p>
        <a:p>
          <a:r>
            <a:rPr lang="ru-RU" sz="1800" dirty="0" smtClean="0"/>
            <a:t>Поступления от других бюджетов (межбюджетные трансферты), организаций, граждан (кроме налоговых и неналоговых доходов)</a:t>
          </a:r>
          <a:endParaRPr lang="ru-RU" sz="1800" dirty="0"/>
        </a:p>
      </dgm:t>
    </dgm:pt>
    <dgm:pt modelId="{C9FAF606-F79B-4097-A3B8-09B9C683A707}" type="parTrans" cxnId="{2BE07BB2-3FFA-4095-92BB-A7E1C88C1D85}">
      <dgm:prSet/>
      <dgm:spPr/>
      <dgm:t>
        <a:bodyPr/>
        <a:lstStyle/>
        <a:p>
          <a:endParaRPr lang="ru-RU"/>
        </a:p>
      </dgm:t>
    </dgm:pt>
    <dgm:pt modelId="{A06112C7-BC63-4CAE-A3C3-1D2C03031AF0}" type="sibTrans" cxnId="{2BE07BB2-3FFA-4095-92BB-A7E1C88C1D85}">
      <dgm:prSet/>
      <dgm:spPr/>
      <dgm:t>
        <a:bodyPr/>
        <a:lstStyle/>
        <a:p>
          <a:endParaRPr lang="ru-RU"/>
        </a:p>
      </dgm:t>
    </dgm:pt>
    <dgm:pt modelId="{F8332B26-60B2-47E2-81FF-681AC5E09D29}">
      <dgm:prSet phldrT="[Текст]" custT="1"/>
      <dgm:spPr/>
      <dgm:t>
        <a:bodyPr/>
        <a:lstStyle/>
        <a:p>
          <a:r>
            <a:rPr lang="ru-RU" sz="2400" b="1" dirty="0" smtClean="0"/>
            <a:t>Налоговые доходы</a:t>
          </a:r>
          <a:endParaRPr lang="ru-RU" sz="2400" b="1" dirty="0"/>
        </a:p>
      </dgm:t>
    </dgm:pt>
    <dgm:pt modelId="{0E783131-9856-4206-A84D-ECFD53146A37}" type="sibTrans" cxnId="{FE614D22-E5F9-4A83-BAFB-AB8392CFF9F8}">
      <dgm:prSet/>
      <dgm:spPr/>
      <dgm:t>
        <a:bodyPr/>
        <a:lstStyle/>
        <a:p>
          <a:endParaRPr lang="ru-RU"/>
        </a:p>
      </dgm:t>
    </dgm:pt>
    <dgm:pt modelId="{BCAE9CA1-3511-4012-B89A-0BE307178B20}" type="parTrans" cxnId="{FE614D22-E5F9-4A83-BAFB-AB8392CFF9F8}">
      <dgm:prSet/>
      <dgm:spPr/>
      <dgm:t>
        <a:bodyPr/>
        <a:lstStyle/>
        <a:p>
          <a:endParaRPr lang="ru-RU"/>
        </a:p>
      </dgm:t>
    </dgm:pt>
    <dgm:pt modelId="{0C6CB58E-3A46-41F8-8677-DBFEDC2AF4F2}" type="pres">
      <dgm:prSet presAssocID="{E7099624-385A-4986-82E4-0E5D9C98A0E7}" presName="Name0" presStyleCnt="0">
        <dgm:presLayoutVars>
          <dgm:chMax val="5"/>
          <dgm:chPref val="5"/>
          <dgm:dir/>
          <dgm:animLvl val="lvl"/>
        </dgm:presLayoutVars>
      </dgm:prSet>
      <dgm:spPr/>
      <dgm:t>
        <a:bodyPr/>
        <a:lstStyle/>
        <a:p>
          <a:endParaRPr lang="ru-RU"/>
        </a:p>
      </dgm:t>
    </dgm:pt>
    <dgm:pt modelId="{E7B6352E-95F5-46C3-A628-0F6A63750BAB}" type="pres">
      <dgm:prSet presAssocID="{F8332B26-60B2-47E2-81FF-681AC5E09D29}" presName="parentText1" presStyleLbl="node1" presStyleIdx="0" presStyleCnt="3" custLinFactNeighborX="-5" custLinFactNeighborY="-21274">
        <dgm:presLayoutVars>
          <dgm:chMax/>
          <dgm:chPref val="3"/>
          <dgm:bulletEnabled val="1"/>
        </dgm:presLayoutVars>
      </dgm:prSet>
      <dgm:spPr/>
      <dgm:t>
        <a:bodyPr/>
        <a:lstStyle/>
        <a:p>
          <a:endParaRPr lang="ru-RU"/>
        </a:p>
      </dgm:t>
    </dgm:pt>
    <dgm:pt modelId="{0CB16A5F-D337-4CD5-B63D-B6EDBFCFC6E4}" type="pres">
      <dgm:prSet presAssocID="{F8332B26-60B2-47E2-81FF-681AC5E09D29}" presName="childText1" presStyleLbl="solidAlignAcc1" presStyleIdx="0" presStyleCnt="3" custScaleX="91033" custScaleY="128508" custLinFactNeighborX="-3314" custLinFactNeighborY="397">
        <dgm:presLayoutVars>
          <dgm:chMax val="0"/>
          <dgm:chPref val="0"/>
          <dgm:bulletEnabled val="1"/>
        </dgm:presLayoutVars>
      </dgm:prSet>
      <dgm:spPr/>
      <dgm:t>
        <a:bodyPr/>
        <a:lstStyle/>
        <a:p>
          <a:endParaRPr lang="ru-RU"/>
        </a:p>
      </dgm:t>
    </dgm:pt>
    <dgm:pt modelId="{3E775962-4960-4C24-B07C-C31AC946F57A}" type="pres">
      <dgm:prSet presAssocID="{FAFB91DF-8E82-4232-B643-EB2C65F35758}" presName="parentText2" presStyleLbl="node1" presStyleIdx="1" presStyleCnt="3" custScaleX="103912" custLinFactNeighborX="-672" custLinFactNeighborY="-19707">
        <dgm:presLayoutVars>
          <dgm:chMax/>
          <dgm:chPref val="3"/>
          <dgm:bulletEnabled val="1"/>
        </dgm:presLayoutVars>
      </dgm:prSet>
      <dgm:spPr/>
      <dgm:t>
        <a:bodyPr/>
        <a:lstStyle/>
        <a:p>
          <a:endParaRPr lang="ru-RU"/>
        </a:p>
      </dgm:t>
    </dgm:pt>
    <dgm:pt modelId="{A5CF51DB-3767-4C0F-960B-705FA989A5D3}" type="pres">
      <dgm:prSet presAssocID="{FAFB91DF-8E82-4232-B643-EB2C65F35758}" presName="childText2" presStyleLbl="solidAlignAcc1" presStyleIdx="1" presStyleCnt="3" custScaleX="119490" custScaleY="165766" custLinFactNeighborX="3840" custLinFactNeighborY="16416">
        <dgm:presLayoutVars>
          <dgm:chMax val="0"/>
          <dgm:chPref val="0"/>
          <dgm:bulletEnabled val="1"/>
        </dgm:presLayoutVars>
      </dgm:prSet>
      <dgm:spPr/>
      <dgm:t>
        <a:bodyPr/>
        <a:lstStyle/>
        <a:p>
          <a:endParaRPr lang="ru-RU"/>
        </a:p>
      </dgm:t>
    </dgm:pt>
    <dgm:pt modelId="{131CFDF6-D49C-4CF7-ACF7-7B0A6AAE73AD}" type="pres">
      <dgm:prSet presAssocID="{C9AB00C8-6DB2-4FC1-ACBE-24A57862FF95}" presName="parentText3" presStyleLbl="node1" presStyleIdx="2" presStyleCnt="3" custScaleX="90798" custScaleY="130952" custLinFactNeighborX="9012" custLinFactNeighborY="4892">
        <dgm:presLayoutVars>
          <dgm:chMax/>
          <dgm:chPref val="3"/>
          <dgm:bulletEnabled val="1"/>
        </dgm:presLayoutVars>
      </dgm:prSet>
      <dgm:spPr/>
      <dgm:t>
        <a:bodyPr/>
        <a:lstStyle/>
        <a:p>
          <a:endParaRPr lang="ru-RU"/>
        </a:p>
      </dgm:t>
    </dgm:pt>
    <dgm:pt modelId="{5F03E9FC-EBB3-4980-99DE-F170BAD676EA}" type="pres">
      <dgm:prSet presAssocID="{C9AB00C8-6DB2-4FC1-ACBE-24A57862FF95}" presName="childText3" presStyleLbl="solidAlignAcc1" presStyleIdx="2" presStyleCnt="3" custScaleX="83709" custScaleY="133397" custLinFactNeighborX="8347" custLinFactNeighborY="21195">
        <dgm:presLayoutVars>
          <dgm:chMax val="0"/>
          <dgm:chPref val="0"/>
          <dgm:bulletEnabled val="1"/>
        </dgm:presLayoutVars>
      </dgm:prSet>
      <dgm:spPr/>
      <dgm:t>
        <a:bodyPr/>
        <a:lstStyle/>
        <a:p>
          <a:endParaRPr lang="ru-RU"/>
        </a:p>
      </dgm:t>
    </dgm:pt>
  </dgm:ptLst>
  <dgm:cxnLst>
    <dgm:cxn modelId="{A64E8EE3-1B19-4E31-87FE-8D5D48664452}" srcId="{E7099624-385A-4986-82E4-0E5D9C98A0E7}" destId="{FAFB91DF-8E82-4232-B643-EB2C65F35758}" srcOrd="1" destOrd="0" parTransId="{8601CCB7-480F-4725-8427-50994A0CAF8A}" sibTransId="{CD0DF084-EE2A-4B59-BFA0-E9899D9FE9B6}"/>
    <dgm:cxn modelId="{08081271-E112-43A2-B53F-7241B5AA4A48}" type="presOf" srcId="{6169FC09-F7D6-4AD2-8F4F-ECBA44AC97C9}" destId="{0CB16A5F-D337-4CD5-B63D-B6EDBFCFC6E4}" srcOrd="0" destOrd="0" presId="urn:microsoft.com/office/officeart/2009/3/layout/IncreasingArrowsProcess"/>
    <dgm:cxn modelId="{C7D56C0F-6168-428B-8567-65C8BD6D6C54}" srcId="{FAFB91DF-8E82-4232-B643-EB2C65F35758}" destId="{895E9B4E-4E3B-4D5E-983C-8409BC063ADB}" srcOrd="0" destOrd="0" parTransId="{8DCD91B1-7DD0-4459-BF2C-C9E373EA0548}" sibTransId="{1F06A38F-98B5-4EAD-BFA7-9A26F07903D7}"/>
    <dgm:cxn modelId="{2BE07BB2-3FFA-4095-92BB-A7E1C88C1D85}" srcId="{C9AB00C8-6DB2-4FC1-ACBE-24A57862FF95}" destId="{22A1FCC8-3861-4DD0-AAB6-70E2BC79F178}" srcOrd="0" destOrd="0" parTransId="{C9FAF606-F79B-4097-A3B8-09B9C683A707}" sibTransId="{A06112C7-BC63-4CAE-A3C3-1D2C03031AF0}"/>
    <dgm:cxn modelId="{E7375765-DF4D-435A-8372-C4A89B497C58}" type="presOf" srcId="{FAFB91DF-8E82-4232-B643-EB2C65F35758}" destId="{3E775962-4960-4C24-B07C-C31AC946F57A}" srcOrd="0" destOrd="0" presId="urn:microsoft.com/office/officeart/2009/3/layout/IncreasingArrowsProcess"/>
    <dgm:cxn modelId="{89B009AC-EA30-457C-957F-CD546E1DFEDB}" srcId="{F8332B26-60B2-47E2-81FF-681AC5E09D29}" destId="{6169FC09-F7D6-4AD2-8F4F-ECBA44AC97C9}" srcOrd="0" destOrd="0" parTransId="{59BDE913-D620-4B74-982C-00C6373F1F32}" sibTransId="{BB2467F6-3F46-4F25-A923-E90EFDDB55B4}"/>
    <dgm:cxn modelId="{226F4246-33B5-40F1-86BB-0C9D375AC6E6}" type="presOf" srcId="{E7099624-385A-4986-82E4-0E5D9C98A0E7}" destId="{0C6CB58E-3A46-41F8-8677-DBFEDC2AF4F2}" srcOrd="0" destOrd="0" presId="urn:microsoft.com/office/officeart/2009/3/layout/IncreasingArrowsProcess"/>
    <dgm:cxn modelId="{8BEF99E5-3E0C-4F7D-8512-857C60A1FAE8}" srcId="{E7099624-385A-4986-82E4-0E5D9C98A0E7}" destId="{C9AB00C8-6DB2-4FC1-ACBE-24A57862FF95}" srcOrd="2" destOrd="0" parTransId="{AC1BFFBE-5200-44E3-86C7-D1B00A88E30D}" sibTransId="{4FEBF62B-D37B-4104-8B91-E5779FB43924}"/>
    <dgm:cxn modelId="{F11B94A4-B61A-4A1A-AA15-D18DC37D7E1A}" type="presOf" srcId="{F8332B26-60B2-47E2-81FF-681AC5E09D29}" destId="{E7B6352E-95F5-46C3-A628-0F6A63750BAB}" srcOrd="0" destOrd="0" presId="urn:microsoft.com/office/officeart/2009/3/layout/IncreasingArrowsProcess"/>
    <dgm:cxn modelId="{E417D2C9-0947-4317-A964-8C5CFF37ADD5}" type="presOf" srcId="{895E9B4E-4E3B-4D5E-983C-8409BC063ADB}" destId="{A5CF51DB-3767-4C0F-960B-705FA989A5D3}" srcOrd="0" destOrd="0" presId="urn:microsoft.com/office/officeart/2009/3/layout/IncreasingArrowsProcess"/>
    <dgm:cxn modelId="{B191D203-C666-4E59-9E7D-5E54B9551054}" type="presOf" srcId="{22A1FCC8-3861-4DD0-AAB6-70E2BC79F178}" destId="{5F03E9FC-EBB3-4980-99DE-F170BAD676EA}" srcOrd="0" destOrd="0" presId="urn:microsoft.com/office/officeart/2009/3/layout/IncreasingArrowsProcess"/>
    <dgm:cxn modelId="{329D60DC-7579-4882-A0FE-4370200C0DA1}" type="presOf" srcId="{C9AB00C8-6DB2-4FC1-ACBE-24A57862FF95}" destId="{131CFDF6-D49C-4CF7-ACF7-7B0A6AAE73AD}" srcOrd="0" destOrd="0" presId="urn:microsoft.com/office/officeart/2009/3/layout/IncreasingArrowsProcess"/>
    <dgm:cxn modelId="{FE614D22-E5F9-4A83-BAFB-AB8392CFF9F8}" srcId="{E7099624-385A-4986-82E4-0E5D9C98A0E7}" destId="{F8332B26-60B2-47E2-81FF-681AC5E09D29}" srcOrd="0" destOrd="0" parTransId="{BCAE9CA1-3511-4012-B89A-0BE307178B20}" sibTransId="{0E783131-9856-4206-A84D-ECFD53146A37}"/>
    <dgm:cxn modelId="{843E7F2E-90B7-49D9-9961-F146F899FBF0}" type="presParOf" srcId="{0C6CB58E-3A46-41F8-8677-DBFEDC2AF4F2}" destId="{E7B6352E-95F5-46C3-A628-0F6A63750BAB}" srcOrd="0" destOrd="0" presId="urn:microsoft.com/office/officeart/2009/3/layout/IncreasingArrowsProcess"/>
    <dgm:cxn modelId="{1A502740-0EF9-45E9-BF8C-EAAF1D41CD0E}" type="presParOf" srcId="{0C6CB58E-3A46-41F8-8677-DBFEDC2AF4F2}" destId="{0CB16A5F-D337-4CD5-B63D-B6EDBFCFC6E4}" srcOrd="1" destOrd="0" presId="urn:microsoft.com/office/officeart/2009/3/layout/IncreasingArrowsProcess"/>
    <dgm:cxn modelId="{D81D09F8-EF47-4A88-B370-CCE07E5E9768}" type="presParOf" srcId="{0C6CB58E-3A46-41F8-8677-DBFEDC2AF4F2}" destId="{3E775962-4960-4C24-B07C-C31AC946F57A}" srcOrd="2" destOrd="0" presId="urn:microsoft.com/office/officeart/2009/3/layout/IncreasingArrowsProcess"/>
    <dgm:cxn modelId="{CACA45A3-1F3A-473C-BA08-837DD824E62A}" type="presParOf" srcId="{0C6CB58E-3A46-41F8-8677-DBFEDC2AF4F2}" destId="{A5CF51DB-3767-4C0F-960B-705FA989A5D3}" srcOrd="3" destOrd="0" presId="urn:microsoft.com/office/officeart/2009/3/layout/IncreasingArrowsProcess"/>
    <dgm:cxn modelId="{C22B1CCB-121B-4D2D-A0CA-992AA9BA2830}" type="presParOf" srcId="{0C6CB58E-3A46-41F8-8677-DBFEDC2AF4F2}" destId="{131CFDF6-D49C-4CF7-ACF7-7B0A6AAE73AD}" srcOrd="4" destOrd="0" presId="urn:microsoft.com/office/officeart/2009/3/layout/IncreasingArrowsProcess"/>
    <dgm:cxn modelId="{00512772-7825-47A9-B6AD-30F80E3CAAA6}" type="presParOf" srcId="{0C6CB58E-3A46-41F8-8677-DBFEDC2AF4F2}" destId="{5F03E9FC-EBB3-4980-99DE-F170BAD676EA}"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BD2568-3C39-43B1-8675-D17EA7EAAD95}"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ru-RU"/>
        </a:p>
      </dgm:t>
    </dgm:pt>
    <dgm:pt modelId="{8CE5616A-A032-470B-AC25-CE447CD7164B}">
      <dgm:prSet phldrT="[Текст]" custT="1"/>
      <dgm:spPr>
        <a:solidFill>
          <a:schemeClr val="bg2">
            <a:lumMod val="75000"/>
          </a:schemeClr>
        </a:solidFill>
      </dgm:spPr>
      <dgm:t>
        <a:bodyPr/>
        <a:lstStyle/>
        <a:p>
          <a:r>
            <a:rPr lang="ru-RU" sz="1800" dirty="0" smtClean="0">
              <a:latin typeface="Arial Black" panose="020B0A04020102020204" pitchFamily="34" charset="0"/>
            </a:rPr>
            <a:t>НДФЛ</a:t>
          </a:r>
        </a:p>
        <a:p>
          <a:r>
            <a:rPr lang="ru-RU" sz="1800" dirty="0" smtClean="0">
              <a:latin typeface="Arial Black" panose="020B0A04020102020204" pitchFamily="34" charset="0"/>
            </a:rPr>
            <a:t>2 % налога</a:t>
          </a:r>
          <a:endParaRPr lang="ru-RU" sz="1800" dirty="0">
            <a:latin typeface="Arial Black" panose="020B0A04020102020204" pitchFamily="34" charset="0"/>
          </a:endParaRPr>
        </a:p>
      </dgm:t>
    </dgm:pt>
    <dgm:pt modelId="{6DB9A83F-7C93-4EFB-B9B2-79679F105346}" type="parTrans" cxnId="{A194AB43-EF46-4F9F-8A67-60790D8C696E}">
      <dgm:prSet/>
      <dgm:spPr/>
      <dgm:t>
        <a:bodyPr/>
        <a:lstStyle/>
        <a:p>
          <a:endParaRPr lang="ru-RU"/>
        </a:p>
      </dgm:t>
    </dgm:pt>
    <dgm:pt modelId="{49CBB565-B1B0-4A14-BAE4-282CA9BA418F}" type="sibTrans" cxnId="{A194AB43-EF46-4F9F-8A67-60790D8C696E}">
      <dgm:prSet/>
      <dgm:spPr/>
      <dgm:t>
        <a:bodyPr/>
        <a:lstStyle/>
        <a:p>
          <a:endParaRPr lang="ru-RU"/>
        </a:p>
      </dgm:t>
    </dgm:pt>
    <dgm:pt modelId="{7D987C80-49E1-4080-BFA1-C11C0337A652}">
      <dgm:prSet phldrT="[Текст]" custT="1"/>
      <dgm:spPr/>
      <dgm:t>
        <a:bodyPr/>
        <a:lstStyle/>
        <a:p>
          <a:r>
            <a:rPr lang="ru-RU" sz="900" b="1" i="0" dirty="0" smtClean="0">
              <a:latin typeface="Arial Black" panose="020B0A04020102020204" pitchFamily="34" charset="0"/>
              <a:cs typeface="Arial" panose="020B0604020202020204" pitchFamily="34" charset="0"/>
            </a:rPr>
            <a:t>Налогоплательщики  - физические  лица, получающие доходы</a:t>
          </a:r>
          <a:endParaRPr lang="ru-RU" sz="900" i="0" dirty="0">
            <a:latin typeface="Arial Black" panose="020B0A04020102020204" pitchFamily="34" charset="0"/>
            <a:cs typeface="Arial" panose="020B0604020202020204" pitchFamily="34" charset="0"/>
          </a:endParaRPr>
        </a:p>
      </dgm:t>
    </dgm:pt>
    <dgm:pt modelId="{B19838E7-3522-47AE-86AB-3D8062088325}" type="parTrans" cxnId="{9EDBE0CC-5864-4286-AA81-8A5AA9FAEF47}">
      <dgm:prSet/>
      <dgm:spPr/>
      <dgm:t>
        <a:bodyPr/>
        <a:lstStyle/>
        <a:p>
          <a:endParaRPr lang="ru-RU"/>
        </a:p>
      </dgm:t>
    </dgm:pt>
    <dgm:pt modelId="{562062DD-E321-4652-A059-05A5558DA350}" type="sibTrans" cxnId="{9EDBE0CC-5864-4286-AA81-8A5AA9FAEF47}">
      <dgm:prSet/>
      <dgm:spPr/>
      <dgm:t>
        <a:bodyPr/>
        <a:lstStyle/>
        <a:p>
          <a:endParaRPr lang="ru-RU"/>
        </a:p>
      </dgm:t>
    </dgm:pt>
    <dgm:pt modelId="{5593DCCC-3479-4791-B1EC-EE1BD1CE09DF}">
      <dgm:prSet phldrT="[Текст]" custT="1"/>
      <dgm:spPr>
        <a:solidFill>
          <a:schemeClr val="accent4">
            <a:lumMod val="60000"/>
            <a:lumOff val="40000"/>
          </a:schemeClr>
        </a:solidFill>
      </dgm:spPr>
      <dgm:t>
        <a:bodyPr/>
        <a:lstStyle/>
        <a:p>
          <a:r>
            <a:rPr lang="ru-RU" sz="1800" dirty="0" smtClean="0">
              <a:latin typeface="Arial Black" panose="020B0A04020102020204" pitchFamily="34" charset="0"/>
            </a:rPr>
            <a:t>Земельный</a:t>
          </a:r>
        </a:p>
        <a:p>
          <a:r>
            <a:rPr lang="ru-RU" sz="1800" dirty="0" smtClean="0">
              <a:latin typeface="Arial Black" panose="020B0A04020102020204" pitchFamily="34" charset="0"/>
            </a:rPr>
            <a:t>Налог</a:t>
          </a:r>
        </a:p>
        <a:p>
          <a:r>
            <a:rPr lang="ru-RU" sz="1800" dirty="0" smtClean="0">
              <a:latin typeface="Arial Black" panose="020B0A04020102020204" pitchFamily="34" charset="0"/>
            </a:rPr>
            <a:t>100%</a:t>
          </a:r>
          <a:endParaRPr lang="ru-RU" sz="1800" dirty="0">
            <a:latin typeface="Arial Black" panose="020B0A04020102020204" pitchFamily="34" charset="0"/>
          </a:endParaRPr>
        </a:p>
      </dgm:t>
    </dgm:pt>
    <dgm:pt modelId="{2BB6DA8D-3F4D-4837-B2B8-23EE6B665E45}" type="parTrans" cxnId="{87D646B8-658C-4724-A493-4FF650B8EF98}">
      <dgm:prSet/>
      <dgm:spPr/>
      <dgm:t>
        <a:bodyPr/>
        <a:lstStyle/>
        <a:p>
          <a:endParaRPr lang="ru-RU"/>
        </a:p>
      </dgm:t>
    </dgm:pt>
    <dgm:pt modelId="{8170271E-862D-4214-AC71-6220578141BB}" type="sibTrans" cxnId="{87D646B8-658C-4724-A493-4FF650B8EF98}">
      <dgm:prSet/>
      <dgm:spPr/>
      <dgm:t>
        <a:bodyPr/>
        <a:lstStyle/>
        <a:p>
          <a:endParaRPr lang="ru-RU"/>
        </a:p>
      </dgm:t>
    </dgm:pt>
    <dgm:pt modelId="{0E1FA62C-74ED-4BDE-BA4F-EAE10DEF7CD0}">
      <dgm:prSet phldrT="[Текст]" custT="1"/>
      <dgm:spPr/>
      <dgm:t>
        <a:bodyPr/>
        <a:lstStyle/>
        <a:p>
          <a:pPr marL="0" indent="0"/>
          <a:r>
            <a:rPr lang="ru-RU" sz="1000" dirty="0" smtClean="0">
              <a:latin typeface="Arial Black" panose="020B0A04020102020204" pitchFamily="34" charset="0"/>
            </a:rPr>
            <a:t>Налогоплательщики-</a:t>
          </a:r>
          <a:endParaRPr lang="ru-RU" sz="1000" dirty="0">
            <a:latin typeface="Arial Black" panose="020B0A04020102020204" pitchFamily="34" charset="0"/>
          </a:endParaRPr>
        </a:p>
      </dgm:t>
    </dgm:pt>
    <dgm:pt modelId="{2FCCA189-53B8-447F-98F4-5C14436F41AB}" type="parTrans" cxnId="{9908CF72-9A9E-4A1E-986E-FE4C1A18C540}">
      <dgm:prSet/>
      <dgm:spPr/>
      <dgm:t>
        <a:bodyPr/>
        <a:lstStyle/>
        <a:p>
          <a:endParaRPr lang="ru-RU"/>
        </a:p>
      </dgm:t>
    </dgm:pt>
    <dgm:pt modelId="{0A73F8AF-00F5-40B2-98D9-E5136E75E8F7}" type="sibTrans" cxnId="{9908CF72-9A9E-4A1E-986E-FE4C1A18C540}">
      <dgm:prSet/>
      <dgm:spPr/>
      <dgm:t>
        <a:bodyPr/>
        <a:lstStyle/>
        <a:p>
          <a:endParaRPr lang="ru-RU"/>
        </a:p>
      </dgm:t>
    </dgm:pt>
    <dgm:pt modelId="{FA3DC71A-62D3-4A4F-8432-BFBE8300CC96}">
      <dgm:prSet phldrT="[Текст]" custT="1"/>
      <dgm:spPr/>
      <dgm:t>
        <a:bodyPr/>
        <a:lstStyle/>
        <a:p>
          <a:endParaRPr lang="ru-RU" sz="1800" b="1" dirty="0" smtClean="0">
            <a:latin typeface="Arial Black" panose="020B0A04020102020204" pitchFamily="34" charset="0"/>
          </a:endParaRPr>
        </a:p>
      </dgm:t>
    </dgm:pt>
    <dgm:pt modelId="{B5CA1472-215D-4A36-9098-73D6FA59541A}" type="parTrans" cxnId="{0F498DAD-3E33-4C22-AA95-C8AE3B611CA9}">
      <dgm:prSet/>
      <dgm:spPr/>
      <dgm:t>
        <a:bodyPr/>
        <a:lstStyle/>
        <a:p>
          <a:endParaRPr lang="ru-RU"/>
        </a:p>
      </dgm:t>
    </dgm:pt>
    <dgm:pt modelId="{EDCE773A-C890-477D-99A7-AFB39FAF3B05}" type="sibTrans" cxnId="{0F498DAD-3E33-4C22-AA95-C8AE3B611CA9}">
      <dgm:prSet/>
      <dgm:spPr/>
      <dgm:t>
        <a:bodyPr/>
        <a:lstStyle/>
        <a:p>
          <a:endParaRPr lang="ru-RU"/>
        </a:p>
      </dgm:t>
    </dgm:pt>
    <dgm:pt modelId="{8170F7D8-8719-422B-A5E0-30D1CF53A064}">
      <dgm:prSet phldrT="[Текст]" custT="1"/>
      <dgm:spPr>
        <a:solidFill>
          <a:schemeClr val="accent5">
            <a:lumMod val="75000"/>
          </a:schemeClr>
        </a:solidFill>
      </dgm:spPr>
      <dgm:t>
        <a:bodyPr/>
        <a:lstStyle/>
        <a:p>
          <a:r>
            <a:rPr lang="ru-RU" sz="1600" dirty="0" smtClean="0">
              <a:latin typeface="Arial Black" panose="020B0A04020102020204" pitchFamily="34" charset="0"/>
            </a:rPr>
            <a:t>Налог на имущество физических лиц</a:t>
          </a:r>
        </a:p>
        <a:p>
          <a:r>
            <a:rPr lang="ru-RU" sz="1600" dirty="0" smtClean="0">
              <a:latin typeface="Arial Black" panose="020B0A04020102020204" pitchFamily="34" charset="0"/>
            </a:rPr>
            <a:t>100%</a:t>
          </a:r>
          <a:endParaRPr lang="ru-RU" sz="1600" dirty="0">
            <a:latin typeface="Arial Black" panose="020B0A04020102020204" pitchFamily="34" charset="0"/>
          </a:endParaRPr>
        </a:p>
      </dgm:t>
    </dgm:pt>
    <dgm:pt modelId="{8BA8D750-6C5C-4C19-854B-C1AE4B79CB9C}" type="parTrans" cxnId="{1DBC5146-8ECB-4F6A-B59E-46D511573E8D}">
      <dgm:prSet/>
      <dgm:spPr/>
      <dgm:t>
        <a:bodyPr/>
        <a:lstStyle/>
        <a:p>
          <a:endParaRPr lang="ru-RU"/>
        </a:p>
      </dgm:t>
    </dgm:pt>
    <dgm:pt modelId="{EF393EE7-B055-4BE4-AB06-24B3A97F7CAA}" type="sibTrans" cxnId="{1DBC5146-8ECB-4F6A-B59E-46D511573E8D}">
      <dgm:prSet/>
      <dgm:spPr/>
      <dgm:t>
        <a:bodyPr/>
        <a:lstStyle/>
        <a:p>
          <a:endParaRPr lang="ru-RU"/>
        </a:p>
      </dgm:t>
    </dgm:pt>
    <dgm:pt modelId="{EB84CC91-5B52-44A6-B1B1-E8E8CB085719}">
      <dgm:prSet phldrT="[Текст]" custT="1"/>
      <dgm:spPr/>
      <dgm:t>
        <a:bodyPr/>
        <a:lstStyle/>
        <a:p>
          <a:r>
            <a:rPr lang="ru-RU" sz="1000" dirty="0" smtClean="0">
              <a:latin typeface="Arial Black" panose="020B0A04020102020204" pitchFamily="34" charset="0"/>
            </a:rPr>
            <a:t>Налогоплательщики-</a:t>
          </a:r>
          <a:endParaRPr lang="ru-RU" sz="1000" dirty="0"/>
        </a:p>
      </dgm:t>
    </dgm:pt>
    <dgm:pt modelId="{3A47691C-D870-4612-837E-A0461539D67D}" type="parTrans" cxnId="{7BE8FA16-033C-4CCE-A5FF-FDD038F5BD70}">
      <dgm:prSet/>
      <dgm:spPr/>
      <dgm:t>
        <a:bodyPr/>
        <a:lstStyle/>
        <a:p>
          <a:endParaRPr lang="ru-RU"/>
        </a:p>
      </dgm:t>
    </dgm:pt>
    <dgm:pt modelId="{90426DCE-0152-4735-B1C7-ECD1D4A87225}" type="sibTrans" cxnId="{7BE8FA16-033C-4CCE-A5FF-FDD038F5BD70}">
      <dgm:prSet/>
      <dgm:spPr/>
      <dgm:t>
        <a:bodyPr/>
        <a:lstStyle/>
        <a:p>
          <a:endParaRPr lang="ru-RU"/>
        </a:p>
      </dgm:t>
    </dgm:pt>
    <dgm:pt modelId="{AFCD3982-FB99-45BB-B1A6-7D78D6725F52}">
      <dgm:prSet custT="1"/>
      <dgm:spPr/>
      <dgm:t>
        <a:bodyPr/>
        <a:lstStyle/>
        <a:p>
          <a:endParaRPr lang="ru-RU" sz="900" i="0" dirty="0" smtClean="0">
            <a:latin typeface="Arial Black" panose="020B0A04020102020204" pitchFamily="34" charset="0"/>
            <a:cs typeface="Arial" panose="020B0604020202020204" pitchFamily="34" charset="0"/>
          </a:endParaRPr>
        </a:p>
      </dgm:t>
    </dgm:pt>
    <dgm:pt modelId="{F25152D6-5586-4ED5-B366-1A91924C70D9}" type="parTrans" cxnId="{F33BD556-D763-4170-A60C-8145F036F5EB}">
      <dgm:prSet/>
      <dgm:spPr/>
      <dgm:t>
        <a:bodyPr/>
        <a:lstStyle/>
        <a:p>
          <a:endParaRPr lang="ru-RU"/>
        </a:p>
      </dgm:t>
    </dgm:pt>
    <dgm:pt modelId="{4119691D-20FF-40EA-B786-3C0BBD782392}" type="sibTrans" cxnId="{F33BD556-D763-4170-A60C-8145F036F5EB}">
      <dgm:prSet/>
      <dgm:spPr/>
      <dgm:t>
        <a:bodyPr/>
        <a:lstStyle/>
        <a:p>
          <a:endParaRPr lang="ru-RU"/>
        </a:p>
      </dgm:t>
    </dgm:pt>
    <dgm:pt modelId="{26562DDA-533D-4808-B5D9-AB0F234C2987}">
      <dgm:prSet custT="1"/>
      <dgm:spPr/>
      <dgm:t>
        <a:bodyPr/>
        <a:lstStyle/>
        <a:p>
          <a:r>
            <a:rPr lang="ru-RU" sz="900" b="1" i="0" dirty="0" smtClean="0">
              <a:latin typeface="Arial Black" panose="020B0A04020102020204" pitchFamily="34" charset="0"/>
              <a:cs typeface="Arial" panose="020B0604020202020204" pitchFamily="34" charset="0"/>
            </a:rPr>
            <a:t>Ставка налога  - 13 %</a:t>
          </a:r>
        </a:p>
      </dgm:t>
    </dgm:pt>
    <dgm:pt modelId="{4D3F8211-65D9-4191-BC38-3D13611C0AFC}" type="parTrans" cxnId="{BAED5E28-7443-4717-B69F-7811FB0C3FA6}">
      <dgm:prSet/>
      <dgm:spPr/>
      <dgm:t>
        <a:bodyPr/>
        <a:lstStyle/>
        <a:p>
          <a:endParaRPr lang="ru-RU"/>
        </a:p>
      </dgm:t>
    </dgm:pt>
    <dgm:pt modelId="{9465CE19-4185-4BFB-BC6F-ABCBFC46F8AB}" type="sibTrans" cxnId="{BAED5E28-7443-4717-B69F-7811FB0C3FA6}">
      <dgm:prSet/>
      <dgm:spPr/>
      <dgm:t>
        <a:bodyPr/>
        <a:lstStyle/>
        <a:p>
          <a:endParaRPr lang="ru-RU"/>
        </a:p>
      </dgm:t>
    </dgm:pt>
    <dgm:pt modelId="{F2AC1E42-277B-4D92-87D2-1A2EA8AE9E7D}">
      <dgm:prSet custT="1"/>
      <dgm:spPr/>
      <dgm:t>
        <a:bodyPr/>
        <a:lstStyle/>
        <a:p>
          <a:r>
            <a:rPr lang="ru-RU" sz="900" i="0" dirty="0" smtClean="0">
              <a:latin typeface="Arial Black" panose="020B0A04020102020204" pitchFamily="34" charset="0"/>
              <a:cs typeface="Arial" panose="020B0604020202020204" pitchFamily="34" charset="0"/>
            </a:rPr>
            <a:t>В отдельных случаях:</a:t>
          </a:r>
        </a:p>
      </dgm:t>
    </dgm:pt>
    <dgm:pt modelId="{B6EE405B-76C7-470E-AF1A-46EF6992845E}" type="parTrans" cxnId="{886CA37C-896A-4A75-A3F2-6033CEE4F3C5}">
      <dgm:prSet/>
      <dgm:spPr/>
      <dgm:t>
        <a:bodyPr/>
        <a:lstStyle/>
        <a:p>
          <a:endParaRPr lang="ru-RU"/>
        </a:p>
      </dgm:t>
    </dgm:pt>
    <dgm:pt modelId="{554FAA51-49DE-458F-BB03-DD7EC949D85B}" type="sibTrans" cxnId="{886CA37C-896A-4A75-A3F2-6033CEE4F3C5}">
      <dgm:prSet/>
      <dgm:spPr/>
      <dgm:t>
        <a:bodyPr/>
        <a:lstStyle/>
        <a:p>
          <a:endParaRPr lang="ru-RU"/>
        </a:p>
      </dgm:t>
    </dgm:pt>
    <dgm:pt modelId="{F09B3520-7804-4E64-8A6D-4144198F7C76}">
      <dgm:prSet custT="1"/>
      <dgm:spPr/>
      <dgm:t>
        <a:bodyPr/>
        <a:lstStyle/>
        <a:p>
          <a:r>
            <a:rPr lang="ru-RU" sz="900" i="0" dirty="0" smtClean="0">
              <a:latin typeface="Arial Black" panose="020B0A04020102020204" pitchFamily="34" charset="0"/>
              <a:cs typeface="Arial" panose="020B0604020202020204" pitchFamily="34" charset="0"/>
            </a:rPr>
            <a:t>9% - в отношении доходов от долевого участия в деятельности организаций, полученных в виде дивидендов</a:t>
          </a:r>
        </a:p>
      </dgm:t>
    </dgm:pt>
    <dgm:pt modelId="{D2C5514B-0CCB-4158-8B50-5B0E552F3A93}" type="parTrans" cxnId="{A5E83D22-7BEF-469B-B481-DE3D85E85DCE}">
      <dgm:prSet/>
      <dgm:spPr/>
      <dgm:t>
        <a:bodyPr/>
        <a:lstStyle/>
        <a:p>
          <a:endParaRPr lang="ru-RU"/>
        </a:p>
      </dgm:t>
    </dgm:pt>
    <dgm:pt modelId="{0F9B0C3A-43F7-49A7-A8EF-C8B0F5F8485B}" type="sibTrans" cxnId="{A5E83D22-7BEF-469B-B481-DE3D85E85DCE}">
      <dgm:prSet/>
      <dgm:spPr/>
      <dgm:t>
        <a:bodyPr/>
        <a:lstStyle/>
        <a:p>
          <a:endParaRPr lang="ru-RU"/>
        </a:p>
      </dgm:t>
    </dgm:pt>
    <dgm:pt modelId="{1780A2A0-104B-4728-BAC7-A6499016E7A4}">
      <dgm:prSet custT="1"/>
      <dgm:spPr/>
      <dgm:t>
        <a:bodyPr/>
        <a:lstStyle/>
        <a:p>
          <a:r>
            <a:rPr lang="ru-RU" sz="900" i="0" dirty="0" smtClean="0">
              <a:latin typeface="Arial Black" panose="020B0A04020102020204" pitchFamily="34" charset="0"/>
              <a:cs typeface="Arial" panose="020B0604020202020204" pitchFamily="34" charset="0"/>
            </a:rPr>
            <a:t> 30% - в отношении всех доходов, получаемых физическими лицами-иностранными гражданами</a:t>
          </a:r>
        </a:p>
      </dgm:t>
    </dgm:pt>
    <dgm:pt modelId="{8FDBD36D-8937-4469-906A-2EF6AB610571}" type="parTrans" cxnId="{3D3A997E-8DC9-4F88-81BB-F7983D739FD5}">
      <dgm:prSet/>
      <dgm:spPr/>
      <dgm:t>
        <a:bodyPr/>
        <a:lstStyle/>
        <a:p>
          <a:endParaRPr lang="ru-RU"/>
        </a:p>
      </dgm:t>
    </dgm:pt>
    <dgm:pt modelId="{89EEB8A2-FF8A-48B0-907C-4B2EC0B2F5A1}" type="sibTrans" cxnId="{3D3A997E-8DC9-4F88-81BB-F7983D739FD5}">
      <dgm:prSet/>
      <dgm:spPr/>
      <dgm:t>
        <a:bodyPr/>
        <a:lstStyle/>
        <a:p>
          <a:endParaRPr lang="ru-RU"/>
        </a:p>
      </dgm:t>
    </dgm:pt>
    <dgm:pt modelId="{B74EC59E-B1BD-4AFF-8541-DAB898E16776}">
      <dgm:prSet custT="1"/>
      <dgm:spPr/>
      <dgm:t>
        <a:bodyPr/>
        <a:lstStyle/>
        <a:p>
          <a:r>
            <a:rPr lang="ru-RU" sz="900" i="0" dirty="0" smtClean="0">
              <a:latin typeface="Arial Black" panose="020B0A04020102020204" pitchFamily="34" charset="0"/>
              <a:cs typeface="Arial" panose="020B0604020202020204" pitchFamily="34" charset="0"/>
            </a:rPr>
            <a:t>35% - в отношении стоимости полученных выигрышей и призов</a:t>
          </a:r>
        </a:p>
      </dgm:t>
    </dgm:pt>
    <dgm:pt modelId="{FA09D46D-3170-448B-B5C2-0E02BFE599EB}" type="parTrans" cxnId="{C340FE46-C67E-4965-809C-1CC38CAC7195}">
      <dgm:prSet/>
      <dgm:spPr/>
      <dgm:t>
        <a:bodyPr/>
        <a:lstStyle/>
        <a:p>
          <a:endParaRPr lang="ru-RU"/>
        </a:p>
      </dgm:t>
    </dgm:pt>
    <dgm:pt modelId="{5A1EE182-9414-409B-876A-610E8F09A3D5}" type="sibTrans" cxnId="{C340FE46-C67E-4965-809C-1CC38CAC7195}">
      <dgm:prSet/>
      <dgm:spPr/>
      <dgm:t>
        <a:bodyPr/>
        <a:lstStyle/>
        <a:p>
          <a:endParaRPr lang="ru-RU"/>
        </a:p>
      </dgm:t>
    </dgm:pt>
    <dgm:pt modelId="{A0FAA31D-AEC2-44DA-844C-E56FB7B8014C}">
      <dgm:prSet custT="1"/>
      <dgm:spPr/>
      <dgm:t>
        <a:bodyPr/>
        <a:lstStyle/>
        <a:p>
          <a:r>
            <a:rPr lang="ru-RU" sz="900" b="1" dirty="0" smtClean="0">
              <a:latin typeface="Arial Black" panose="020B0A04020102020204" pitchFamily="34" charset="0"/>
            </a:rPr>
            <a:t>перечисленного налога</a:t>
          </a:r>
        </a:p>
      </dgm:t>
    </dgm:pt>
    <dgm:pt modelId="{0EE92361-A6E5-49D4-8F79-D9CED5BAC110}" type="parTrans" cxnId="{7FD44DDB-D22C-4598-9719-944CC6803B87}">
      <dgm:prSet/>
      <dgm:spPr/>
      <dgm:t>
        <a:bodyPr/>
        <a:lstStyle/>
        <a:p>
          <a:endParaRPr lang="ru-RU"/>
        </a:p>
      </dgm:t>
    </dgm:pt>
    <dgm:pt modelId="{97FBC784-C76D-47D7-85D2-EC9D3911E7D0}" type="sibTrans" cxnId="{7FD44DDB-D22C-4598-9719-944CC6803B87}">
      <dgm:prSet/>
      <dgm:spPr/>
      <dgm:t>
        <a:bodyPr/>
        <a:lstStyle/>
        <a:p>
          <a:endParaRPr lang="ru-RU"/>
        </a:p>
      </dgm:t>
    </dgm:pt>
    <dgm:pt modelId="{C85D8E2F-AB69-48C5-B0C1-61F116FB2DA9}">
      <dgm:prSet custT="1"/>
      <dgm:spPr/>
      <dgm:t>
        <a:bodyPr/>
        <a:lstStyle/>
        <a:p>
          <a:r>
            <a:rPr lang="ru-RU" sz="900" dirty="0" smtClean="0">
              <a:latin typeface="Arial Black" panose="020B0A04020102020204" pitchFamily="34" charset="0"/>
            </a:rPr>
            <a:t>З</a:t>
          </a:r>
          <a:r>
            <a:rPr lang="ru-RU" sz="900" b="1" dirty="0" smtClean="0">
              <a:latin typeface="Arial Black" panose="020B0A04020102020204" pitchFamily="34" charset="0"/>
            </a:rPr>
            <a:t>ачисляется в размере 10 % в местный бюджет</a:t>
          </a:r>
          <a:endParaRPr lang="ru-RU" sz="900" i="0" dirty="0" smtClean="0">
            <a:latin typeface="Arial Black" panose="020B0A04020102020204" pitchFamily="34" charset="0"/>
            <a:cs typeface="Arial" panose="020B0604020202020204" pitchFamily="34" charset="0"/>
          </a:endParaRPr>
        </a:p>
      </dgm:t>
    </dgm:pt>
    <dgm:pt modelId="{3BAF7061-24B4-4F8C-87AC-02C5593C5213}" type="parTrans" cxnId="{2A21DE02-AC3E-4BD5-ADA5-F1165F227537}">
      <dgm:prSet/>
      <dgm:spPr/>
      <dgm:t>
        <a:bodyPr/>
        <a:lstStyle/>
        <a:p>
          <a:endParaRPr lang="ru-RU"/>
        </a:p>
      </dgm:t>
    </dgm:pt>
    <dgm:pt modelId="{F49CE8F0-BAAD-43E3-8A33-63BD6E625CFB}" type="sibTrans" cxnId="{2A21DE02-AC3E-4BD5-ADA5-F1165F227537}">
      <dgm:prSet/>
      <dgm:spPr/>
      <dgm:t>
        <a:bodyPr/>
        <a:lstStyle/>
        <a:p>
          <a:endParaRPr lang="ru-RU"/>
        </a:p>
      </dgm:t>
    </dgm:pt>
    <dgm:pt modelId="{CFDB2EC9-E369-49E5-8E13-5043C3C7DC0A}">
      <dgm:prSet custT="1"/>
      <dgm:spPr/>
      <dgm:t>
        <a:bodyPr/>
        <a:lstStyle/>
        <a:p>
          <a:endParaRPr lang="ru-RU" sz="900" i="0" dirty="0" smtClean="0">
            <a:latin typeface="Arial Black" panose="020B0A04020102020204" pitchFamily="34" charset="0"/>
            <a:cs typeface="Arial" panose="020B0604020202020204" pitchFamily="34" charset="0"/>
          </a:endParaRPr>
        </a:p>
      </dgm:t>
    </dgm:pt>
    <dgm:pt modelId="{8D65AFFE-02B4-466A-8307-94AE0ECE27AE}" type="parTrans" cxnId="{E4ADD07E-FA96-477B-9762-D4035745BCBA}">
      <dgm:prSet/>
      <dgm:spPr/>
      <dgm:t>
        <a:bodyPr/>
        <a:lstStyle/>
        <a:p>
          <a:endParaRPr lang="ru-RU"/>
        </a:p>
      </dgm:t>
    </dgm:pt>
    <dgm:pt modelId="{D413CD46-7EB2-421B-BA2B-B5812ED07A9F}" type="sibTrans" cxnId="{E4ADD07E-FA96-477B-9762-D4035745BCBA}">
      <dgm:prSet/>
      <dgm:spPr/>
      <dgm:t>
        <a:bodyPr/>
        <a:lstStyle/>
        <a:p>
          <a:endParaRPr lang="ru-RU"/>
        </a:p>
      </dgm:t>
    </dgm:pt>
    <dgm:pt modelId="{E116F9A0-B4AC-478B-B5A4-E6358E016256}">
      <dgm:prSet custT="1"/>
      <dgm:spPr/>
      <dgm:t>
        <a:bodyPr/>
        <a:lstStyle/>
        <a:p>
          <a:r>
            <a:rPr lang="ru-RU" sz="900" b="1" dirty="0" smtClean="0">
              <a:latin typeface="Arial Black" panose="020B0A04020102020204" pitchFamily="34" charset="0"/>
            </a:rPr>
            <a:t> от  всей суммы </a:t>
          </a:r>
          <a:endParaRPr lang="ru-RU" sz="900" i="0" dirty="0" smtClean="0">
            <a:latin typeface="Arial Black" panose="020B0A04020102020204" pitchFamily="34" charset="0"/>
            <a:cs typeface="Arial" panose="020B0604020202020204" pitchFamily="34" charset="0"/>
          </a:endParaRPr>
        </a:p>
      </dgm:t>
    </dgm:pt>
    <dgm:pt modelId="{D359B300-3949-4C5F-A6E5-5F1385832B77}" type="parTrans" cxnId="{B2211F32-1CD4-4423-B712-28193EE06265}">
      <dgm:prSet/>
      <dgm:spPr/>
      <dgm:t>
        <a:bodyPr/>
        <a:lstStyle/>
        <a:p>
          <a:endParaRPr lang="ru-RU"/>
        </a:p>
      </dgm:t>
    </dgm:pt>
    <dgm:pt modelId="{1369D02D-B66A-4C9A-A37D-C65CA667006A}" type="sibTrans" cxnId="{B2211F32-1CD4-4423-B712-28193EE06265}">
      <dgm:prSet/>
      <dgm:spPr/>
      <dgm:t>
        <a:bodyPr/>
        <a:lstStyle/>
        <a:p>
          <a:endParaRPr lang="ru-RU"/>
        </a:p>
      </dgm:t>
    </dgm:pt>
    <dgm:pt modelId="{A6E50D09-FFE3-49F2-BE2A-F4FA01339ED8}">
      <dgm:prSet custT="1"/>
      <dgm:spPr/>
      <dgm:t>
        <a:bodyPr/>
        <a:lstStyle/>
        <a:p>
          <a:pPr marL="0" indent="0"/>
          <a:r>
            <a:rPr lang="ru-RU" sz="1000" dirty="0" smtClean="0">
              <a:latin typeface="Arial Black" panose="020B0A04020102020204" pitchFamily="34" charset="0"/>
            </a:rPr>
            <a:t>организации и физические лица, обладающие земельными участками на праве собственности, праве постоянного (бессрочного) пользования.</a:t>
          </a:r>
          <a:endParaRPr lang="ru-RU" sz="1000" dirty="0">
            <a:latin typeface="Arial Black" panose="020B0A04020102020204" pitchFamily="34" charset="0"/>
          </a:endParaRPr>
        </a:p>
      </dgm:t>
    </dgm:pt>
    <dgm:pt modelId="{872712BA-B80C-4865-B4F1-7FA174DBF75A}" type="parTrans" cxnId="{1F09CBB8-B42B-4B2D-B520-AF61542DB4AA}">
      <dgm:prSet/>
      <dgm:spPr/>
      <dgm:t>
        <a:bodyPr/>
        <a:lstStyle/>
        <a:p>
          <a:endParaRPr lang="ru-RU"/>
        </a:p>
      </dgm:t>
    </dgm:pt>
    <dgm:pt modelId="{51DF892D-528C-4D44-818C-542888111C1E}" type="sibTrans" cxnId="{1F09CBB8-B42B-4B2D-B520-AF61542DB4AA}">
      <dgm:prSet/>
      <dgm:spPr/>
      <dgm:t>
        <a:bodyPr/>
        <a:lstStyle/>
        <a:p>
          <a:endParaRPr lang="ru-RU"/>
        </a:p>
      </dgm:t>
    </dgm:pt>
    <dgm:pt modelId="{83B60222-C96D-4AE5-9756-BDF2C6892E10}">
      <dgm:prSet custT="1"/>
      <dgm:spPr/>
      <dgm:t>
        <a:bodyPr/>
        <a:lstStyle/>
        <a:p>
          <a:pPr marL="0" indent="0"/>
          <a:r>
            <a:rPr lang="ru-RU" sz="1000" dirty="0" smtClean="0">
              <a:latin typeface="Arial Black" panose="020B0A04020102020204" pitchFamily="34" charset="0"/>
            </a:rPr>
            <a:t>Налоговая ставка зависит от категории земли от 0,3-1,5% от кадастровой стоимости земельного участка</a:t>
          </a:r>
          <a:endParaRPr lang="ru-RU" sz="1000" dirty="0">
            <a:latin typeface="Arial Black" panose="020B0A04020102020204" pitchFamily="34" charset="0"/>
          </a:endParaRPr>
        </a:p>
      </dgm:t>
    </dgm:pt>
    <dgm:pt modelId="{2BD8503E-EA05-4F70-9DCA-5330AFE86171}" type="parTrans" cxnId="{0A2353A5-0941-454F-B316-6C58296B9949}">
      <dgm:prSet/>
      <dgm:spPr/>
      <dgm:t>
        <a:bodyPr/>
        <a:lstStyle/>
        <a:p>
          <a:endParaRPr lang="ru-RU"/>
        </a:p>
      </dgm:t>
    </dgm:pt>
    <dgm:pt modelId="{D8E15883-EE6E-48B5-A118-8F53531186D9}" type="sibTrans" cxnId="{0A2353A5-0941-454F-B316-6C58296B9949}">
      <dgm:prSet/>
      <dgm:spPr/>
      <dgm:t>
        <a:bodyPr/>
        <a:lstStyle/>
        <a:p>
          <a:endParaRPr lang="ru-RU"/>
        </a:p>
      </dgm:t>
    </dgm:pt>
    <dgm:pt modelId="{CF75D80E-3BFB-46FF-A6E6-5F46E224E133}">
      <dgm:prSet phldrT="[Текст]" custT="1"/>
      <dgm:spPr/>
      <dgm:t>
        <a:bodyPr/>
        <a:lstStyle/>
        <a:p>
          <a:r>
            <a:rPr lang="ru-RU" sz="1000" dirty="0" smtClean="0">
              <a:latin typeface="Arial Black" panose="020B0A04020102020204" pitchFamily="34" charset="0"/>
            </a:rPr>
            <a:t> физические лица, </a:t>
          </a:r>
          <a:endParaRPr lang="ru-RU" sz="1000" dirty="0"/>
        </a:p>
      </dgm:t>
    </dgm:pt>
    <dgm:pt modelId="{0A8F6D50-4898-4A32-AC23-A70BC1A3FCE1}" type="parTrans" cxnId="{693DCF06-CA69-4647-94BB-F705DBEC65CC}">
      <dgm:prSet/>
      <dgm:spPr/>
      <dgm:t>
        <a:bodyPr/>
        <a:lstStyle/>
        <a:p>
          <a:endParaRPr lang="ru-RU"/>
        </a:p>
      </dgm:t>
    </dgm:pt>
    <dgm:pt modelId="{676A46D9-6AB1-410E-882D-41EFA53120CD}" type="sibTrans" cxnId="{693DCF06-CA69-4647-94BB-F705DBEC65CC}">
      <dgm:prSet/>
      <dgm:spPr/>
      <dgm:t>
        <a:bodyPr/>
        <a:lstStyle/>
        <a:p>
          <a:endParaRPr lang="ru-RU"/>
        </a:p>
      </dgm:t>
    </dgm:pt>
    <dgm:pt modelId="{BBD95276-1F19-41B3-A82B-7593BC4434DC}">
      <dgm:prSet phldrT="[Текст]" custT="1"/>
      <dgm:spPr/>
      <dgm:t>
        <a:bodyPr/>
        <a:lstStyle/>
        <a:p>
          <a:r>
            <a:rPr lang="ru-RU" sz="1000" dirty="0" smtClean="0">
              <a:latin typeface="Arial Black" panose="020B0A04020102020204" pitchFamily="34" charset="0"/>
            </a:rPr>
            <a:t>обладающие недвижимым</a:t>
          </a:r>
          <a:endParaRPr lang="ru-RU" sz="1000" dirty="0"/>
        </a:p>
      </dgm:t>
    </dgm:pt>
    <dgm:pt modelId="{9268E7DF-5AF7-42CE-A833-7900D032C887}" type="parTrans" cxnId="{20865FF3-A8CE-41A3-8F73-6BB3F8D7DFDB}">
      <dgm:prSet/>
      <dgm:spPr/>
      <dgm:t>
        <a:bodyPr/>
        <a:lstStyle/>
        <a:p>
          <a:endParaRPr lang="ru-RU"/>
        </a:p>
      </dgm:t>
    </dgm:pt>
    <dgm:pt modelId="{3FCAA9BD-D826-42BD-9700-980313A7B300}" type="sibTrans" cxnId="{20865FF3-A8CE-41A3-8F73-6BB3F8D7DFDB}">
      <dgm:prSet/>
      <dgm:spPr/>
      <dgm:t>
        <a:bodyPr/>
        <a:lstStyle/>
        <a:p>
          <a:endParaRPr lang="ru-RU"/>
        </a:p>
      </dgm:t>
    </dgm:pt>
    <dgm:pt modelId="{34419D21-5A50-4B1B-9D5A-CEDAC3F8599E}">
      <dgm:prSet phldrT="[Текст]" custT="1"/>
      <dgm:spPr/>
      <dgm:t>
        <a:bodyPr/>
        <a:lstStyle/>
        <a:p>
          <a:r>
            <a:rPr lang="ru-RU" sz="1000" dirty="0" smtClean="0">
              <a:latin typeface="Arial Black" panose="020B0A04020102020204" pitchFamily="34" charset="0"/>
            </a:rPr>
            <a:t>имуществом на праве</a:t>
          </a:r>
          <a:endParaRPr lang="ru-RU" sz="1000" dirty="0"/>
        </a:p>
      </dgm:t>
    </dgm:pt>
    <dgm:pt modelId="{349FF650-E852-4933-87BF-68E1B19979A8}" type="parTrans" cxnId="{8C35DB1F-D91A-402E-9883-1B53113A2D18}">
      <dgm:prSet/>
      <dgm:spPr/>
      <dgm:t>
        <a:bodyPr/>
        <a:lstStyle/>
        <a:p>
          <a:endParaRPr lang="ru-RU"/>
        </a:p>
      </dgm:t>
    </dgm:pt>
    <dgm:pt modelId="{8968E157-6E5F-4C50-A8BE-16EDA831788F}" type="sibTrans" cxnId="{8C35DB1F-D91A-402E-9883-1B53113A2D18}">
      <dgm:prSet/>
      <dgm:spPr/>
      <dgm:t>
        <a:bodyPr/>
        <a:lstStyle/>
        <a:p>
          <a:endParaRPr lang="ru-RU"/>
        </a:p>
      </dgm:t>
    </dgm:pt>
    <dgm:pt modelId="{58B7BF38-F664-4EB7-8280-33E1BB6497D3}">
      <dgm:prSet phldrT="[Текст]" custT="1"/>
      <dgm:spPr/>
      <dgm:t>
        <a:bodyPr/>
        <a:lstStyle/>
        <a:p>
          <a:r>
            <a:rPr lang="ru-RU" sz="1000" dirty="0" smtClean="0">
              <a:latin typeface="Arial Black" panose="020B0A04020102020204" pitchFamily="34" charset="0"/>
            </a:rPr>
            <a:t> собственности.</a:t>
          </a:r>
          <a:endParaRPr lang="ru-RU" sz="1000" dirty="0"/>
        </a:p>
      </dgm:t>
    </dgm:pt>
    <dgm:pt modelId="{A63217FE-547A-46F1-9A76-1A810A6869C4}" type="parTrans" cxnId="{B65247EC-0284-488C-8901-E57260A86EBC}">
      <dgm:prSet/>
      <dgm:spPr/>
      <dgm:t>
        <a:bodyPr/>
        <a:lstStyle/>
        <a:p>
          <a:endParaRPr lang="ru-RU"/>
        </a:p>
      </dgm:t>
    </dgm:pt>
    <dgm:pt modelId="{14120B9E-1646-4087-B6CD-20BAD0A3DE63}" type="sibTrans" cxnId="{B65247EC-0284-488C-8901-E57260A86EBC}">
      <dgm:prSet/>
      <dgm:spPr/>
      <dgm:t>
        <a:bodyPr/>
        <a:lstStyle/>
        <a:p>
          <a:endParaRPr lang="ru-RU"/>
        </a:p>
      </dgm:t>
    </dgm:pt>
    <dgm:pt modelId="{D39135A0-78A5-4164-A450-074AADEAA2DE}">
      <dgm:prSet phldrT="[Текст]" custT="1"/>
      <dgm:spPr/>
      <dgm:t>
        <a:bodyPr/>
        <a:lstStyle/>
        <a:p>
          <a:r>
            <a:rPr lang="ru-RU" sz="1000" dirty="0" smtClean="0">
              <a:latin typeface="Arial Black" panose="020B0A04020102020204" pitchFamily="34" charset="0"/>
            </a:rPr>
            <a:t>Налоговая ставка 0,1 % -1,2% от суммарной от инвентаризационной  стоимости имущества   </a:t>
          </a:r>
          <a:endParaRPr lang="ru-RU" sz="1000" dirty="0">
            <a:latin typeface="Arial Black" panose="020B0A04020102020204" pitchFamily="34" charset="0"/>
          </a:endParaRPr>
        </a:p>
      </dgm:t>
    </dgm:pt>
    <dgm:pt modelId="{85E46F32-8297-483A-9B28-7F19B54BB7B9}" type="parTrans" cxnId="{65F7BD04-4D77-4CD6-89E7-AC96834A0509}">
      <dgm:prSet/>
      <dgm:spPr/>
      <dgm:t>
        <a:bodyPr/>
        <a:lstStyle/>
        <a:p>
          <a:endParaRPr lang="ru-RU"/>
        </a:p>
      </dgm:t>
    </dgm:pt>
    <dgm:pt modelId="{64F27D0F-5364-4182-8CF5-6C9B0AA86B5F}" type="sibTrans" cxnId="{65F7BD04-4D77-4CD6-89E7-AC96834A0509}">
      <dgm:prSet/>
      <dgm:spPr/>
      <dgm:t>
        <a:bodyPr/>
        <a:lstStyle/>
        <a:p>
          <a:endParaRPr lang="ru-RU"/>
        </a:p>
      </dgm:t>
    </dgm:pt>
    <dgm:pt modelId="{50023A08-5496-41C8-9D02-06A734782072}" type="pres">
      <dgm:prSet presAssocID="{69BD2568-3C39-43B1-8675-D17EA7EAAD95}" presName="cycleMatrixDiagram" presStyleCnt="0">
        <dgm:presLayoutVars>
          <dgm:chMax val="1"/>
          <dgm:dir/>
          <dgm:animLvl val="lvl"/>
          <dgm:resizeHandles val="exact"/>
        </dgm:presLayoutVars>
      </dgm:prSet>
      <dgm:spPr/>
      <dgm:t>
        <a:bodyPr/>
        <a:lstStyle/>
        <a:p>
          <a:endParaRPr lang="ru-RU"/>
        </a:p>
      </dgm:t>
    </dgm:pt>
    <dgm:pt modelId="{8CDFF4FE-6609-40DC-8806-7DF9AEC094DE}" type="pres">
      <dgm:prSet presAssocID="{69BD2568-3C39-43B1-8675-D17EA7EAAD95}" presName="children" presStyleCnt="0"/>
      <dgm:spPr/>
    </dgm:pt>
    <dgm:pt modelId="{8B03D6E4-9AA8-494A-BC93-35B6CD26BB71}" type="pres">
      <dgm:prSet presAssocID="{69BD2568-3C39-43B1-8675-D17EA7EAAD95}" presName="child1group" presStyleCnt="0"/>
      <dgm:spPr/>
    </dgm:pt>
    <dgm:pt modelId="{6ACAB5E4-7625-4E1E-9854-43811E5A3F96}" type="pres">
      <dgm:prSet presAssocID="{69BD2568-3C39-43B1-8675-D17EA7EAAD95}" presName="child1" presStyleLbl="bgAcc1" presStyleIdx="0" presStyleCnt="3" custScaleX="128448" custScaleY="152279" custLinFactNeighborX="-32195" custLinFactNeighborY="24569"/>
      <dgm:spPr/>
      <dgm:t>
        <a:bodyPr/>
        <a:lstStyle/>
        <a:p>
          <a:endParaRPr lang="ru-RU"/>
        </a:p>
      </dgm:t>
    </dgm:pt>
    <dgm:pt modelId="{CECCDB7F-4D07-4DA5-A5C7-3DE077A666F4}" type="pres">
      <dgm:prSet presAssocID="{69BD2568-3C39-43B1-8675-D17EA7EAAD95}" presName="child1Text" presStyleLbl="bgAcc1" presStyleIdx="0" presStyleCnt="3">
        <dgm:presLayoutVars>
          <dgm:bulletEnabled val="1"/>
        </dgm:presLayoutVars>
      </dgm:prSet>
      <dgm:spPr/>
      <dgm:t>
        <a:bodyPr/>
        <a:lstStyle/>
        <a:p>
          <a:endParaRPr lang="ru-RU"/>
        </a:p>
      </dgm:t>
    </dgm:pt>
    <dgm:pt modelId="{A625D0C6-D418-4E0B-A6FA-84D44D9D17F2}" type="pres">
      <dgm:prSet presAssocID="{69BD2568-3C39-43B1-8675-D17EA7EAAD95}" presName="child2group" presStyleCnt="0"/>
      <dgm:spPr/>
    </dgm:pt>
    <dgm:pt modelId="{01AE4FE8-0650-4585-AB25-3CBF3F7FA006}" type="pres">
      <dgm:prSet presAssocID="{69BD2568-3C39-43B1-8675-D17EA7EAAD95}" presName="child2" presStyleLbl="bgAcc1" presStyleIdx="1" presStyleCnt="3" custScaleX="79955" custScaleY="170169" custLinFactNeighborX="11000" custLinFactNeighborY="29924"/>
      <dgm:spPr/>
      <dgm:t>
        <a:bodyPr/>
        <a:lstStyle/>
        <a:p>
          <a:endParaRPr lang="ru-RU"/>
        </a:p>
      </dgm:t>
    </dgm:pt>
    <dgm:pt modelId="{5B7D4C03-40DE-48D9-8129-C89F2DA91334}" type="pres">
      <dgm:prSet presAssocID="{69BD2568-3C39-43B1-8675-D17EA7EAAD95}" presName="child2Text" presStyleLbl="bgAcc1" presStyleIdx="1" presStyleCnt="3">
        <dgm:presLayoutVars>
          <dgm:bulletEnabled val="1"/>
        </dgm:presLayoutVars>
      </dgm:prSet>
      <dgm:spPr/>
      <dgm:t>
        <a:bodyPr/>
        <a:lstStyle/>
        <a:p>
          <a:endParaRPr lang="ru-RU"/>
        </a:p>
      </dgm:t>
    </dgm:pt>
    <dgm:pt modelId="{542B191E-016D-4371-9987-79DD12A185AD}" type="pres">
      <dgm:prSet presAssocID="{69BD2568-3C39-43B1-8675-D17EA7EAAD95}" presName="child4group" presStyleCnt="0"/>
      <dgm:spPr/>
    </dgm:pt>
    <dgm:pt modelId="{DAFC4169-145F-4726-BC8B-0C03C20DE6E9}" type="pres">
      <dgm:prSet presAssocID="{69BD2568-3C39-43B1-8675-D17EA7EAAD95}" presName="child4" presStyleLbl="bgAcc1" presStyleIdx="2" presStyleCnt="3" custScaleX="124956" custScaleY="139082" custLinFactNeighborX="-11695" custLinFactNeighborY="-35489"/>
      <dgm:spPr/>
      <dgm:t>
        <a:bodyPr/>
        <a:lstStyle/>
        <a:p>
          <a:endParaRPr lang="ru-RU"/>
        </a:p>
      </dgm:t>
    </dgm:pt>
    <dgm:pt modelId="{63110F8D-2A9A-4BF2-8B99-FC74E219D5AC}" type="pres">
      <dgm:prSet presAssocID="{69BD2568-3C39-43B1-8675-D17EA7EAAD95}" presName="child4Text" presStyleLbl="bgAcc1" presStyleIdx="2" presStyleCnt="3">
        <dgm:presLayoutVars>
          <dgm:bulletEnabled val="1"/>
        </dgm:presLayoutVars>
      </dgm:prSet>
      <dgm:spPr/>
      <dgm:t>
        <a:bodyPr/>
        <a:lstStyle/>
        <a:p>
          <a:endParaRPr lang="ru-RU"/>
        </a:p>
      </dgm:t>
    </dgm:pt>
    <dgm:pt modelId="{26E6D175-924F-4039-8EA8-CB6AB3D3D382}" type="pres">
      <dgm:prSet presAssocID="{69BD2568-3C39-43B1-8675-D17EA7EAAD95}" presName="childPlaceholder" presStyleCnt="0"/>
      <dgm:spPr/>
    </dgm:pt>
    <dgm:pt modelId="{C9192407-9D79-47CC-AA23-72FAD82A82EA}" type="pres">
      <dgm:prSet presAssocID="{69BD2568-3C39-43B1-8675-D17EA7EAAD95}" presName="circle" presStyleCnt="0"/>
      <dgm:spPr/>
    </dgm:pt>
    <dgm:pt modelId="{711BA35F-7F60-4A5A-9BC2-CDDAFEEAC766}" type="pres">
      <dgm:prSet presAssocID="{69BD2568-3C39-43B1-8675-D17EA7EAAD95}" presName="quadrant1" presStyleLbl="node1" presStyleIdx="0" presStyleCnt="4" custScaleX="95164" custScaleY="95496" custLinFactNeighborX="2715" custLinFactNeighborY="7443">
        <dgm:presLayoutVars>
          <dgm:chMax val="1"/>
          <dgm:bulletEnabled val="1"/>
        </dgm:presLayoutVars>
      </dgm:prSet>
      <dgm:spPr/>
      <dgm:t>
        <a:bodyPr/>
        <a:lstStyle/>
        <a:p>
          <a:endParaRPr lang="ru-RU"/>
        </a:p>
      </dgm:t>
    </dgm:pt>
    <dgm:pt modelId="{1BA4CB76-9E61-4305-9BEA-CA62FA277251}" type="pres">
      <dgm:prSet presAssocID="{69BD2568-3C39-43B1-8675-D17EA7EAAD95}" presName="quadrant2" presStyleLbl="node1" presStyleIdx="1" presStyleCnt="4" custScaleX="95134" custScaleY="91406" custLinFactNeighborX="-2700" custLinFactNeighborY="5770">
        <dgm:presLayoutVars>
          <dgm:chMax val="1"/>
          <dgm:bulletEnabled val="1"/>
        </dgm:presLayoutVars>
      </dgm:prSet>
      <dgm:spPr/>
      <dgm:t>
        <a:bodyPr/>
        <a:lstStyle/>
        <a:p>
          <a:endParaRPr lang="ru-RU"/>
        </a:p>
      </dgm:t>
    </dgm:pt>
    <dgm:pt modelId="{C28064F1-E142-4196-9686-FCEC0F8F24EB}" type="pres">
      <dgm:prSet presAssocID="{69BD2568-3C39-43B1-8675-D17EA7EAAD95}" presName="quadrant3" presStyleLbl="node1" presStyleIdx="2" presStyleCnt="4" custScaleX="95009" custLinFactNeighborX="-2309" custLinFactNeighborY="-447">
        <dgm:presLayoutVars>
          <dgm:chMax val="1"/>
          <dgm:bulletEnabled val="1"/>
        </dgm:presLayoutVars>
      </dgm:prSet>
      <dgm:spPr/>
      <dgm:t>
        <a:bodyPr/>
        <a:lstStyle/>
        <a:p>
          <a:endParaRPr lang="ru-RU"/>
        </a:p>
      </dgm:t>
    </dgm:pt>
    <dgm:pt modelId="{068AABD7-49A9-4448-A10A-215A186E4760}" type="pres">
      <dgm:prSet presAssocID="{69BD2568-3C39-43B1-8675-D17EA7EAAD95}" presName="quadrant4" presStyleLbl="node1" presStyleIdx="3" presStyleCnt="4" custLinFactNeighborX="5133" custLinFactNeighborY="-447">
        <dgm:presLayoutVars>
          <dgm:chMax val="1"/>
          <dgm:bulletEnabled val="1"/>
        </dgm:presLayoutVars>
      </dgm:prSet>
      <dgm:spPr/>
      <dgm:t>
        <a:bodyPr/>
        <a:lstStyle/>
        <a:p>
          <a:endParaRPr lang="ru-RU"/>
        </a:p>
      </dgm:t>
    </dgm:pt>
    <dgm:pt modelId="{6187EFEE-45F7-485C-9241-654807A2BE4B}" type="pres">
      <dgm:prSet presAssocID="{69BD2568-3C39-43B1-8675-D17EA7EAAD95}" presName="quadrantPlaceholder" presStyleCnt="0"/>
      <dgm:spPr/>
    </dgm:pt>
    <dgm:pt modelId="{172AAF97-97BE-4EC4-85DF-D35D17A9BEF9}" type="pres">
      <dgm:prSet presAssocID="{69BD2568-3C39-43B1-8675-D17EA7EAAD95}" presName="center1" presStyleLbl="fgShp" presStyleIdx="0" presStyleCnt="2"/>
      <dgm:spPr/>
    </dgm:pt>
    <dgm:pt modelId="{84C1F603-B322-42E4-8594-D7BFE92E6877}" type="pres">
      <dgm:prSet presAssocID="{69BD2568-3C39-43B1-8675-D17EA7EAAD95}" presName="center2" presStyleLbl="fgShp" presStyleIdx="1" presStyleCnt="2"/>
      <dgm:spPr/>
    </dgm:pt>
  </dgm:ptLst>
  <dgm:cxnLst>
    <dgm:cxn modelId="{27C81F40-4AD6-4FE5-9572-3120C8CA5C76}" type="presOf" srcId="{CFDB2EC9-E369-49E5-8E13-5043C3C7DC0A}" destId="{6ACAB5E4-7625-4E1E-9854-43811E5A3F96}" srcOrd="0" destOrd="7" presId="urn:microsoft.com/office/officeart/2005/8/layout/cycle4"/>
    <dgm:cxn modelId="{664BF8F3-1AA0-4F2E-A34F-C016CC6EF22F}" type="presOf" srcId="{A6E50D09-FFE3-49F2-BE2A-F4FA01339ED8}" destId="{01AE4FE8-0650-4585-AB25-3CBF3F7FA006}" srcOrd="0" destOrd="1" presId="urn:microsoft.com/office/officeart/2005/8/layout/cycle4"/>
    <dgm:cxn modelId="{CEBF6483-48BE-4AB3-A800-385D7B86B866}" type="presOf" srcId="{BBD95276-1F19-41B3-A82B-7593BC4434DC}" destId="{63110F8D-2A9A-4BF2-8B99-FC74E219D5AC}" srcOrd="1" destOrd="2" presId="urn:microsoft.com/office/officeart/2005/8/layout/cycle4"/>
    <dgm:cxn modelId="{F33BD556-D763-4170-A60C-8145F036F5EB}" srcId="{8CE5616A-A032-470B-AC25-CE447CD7164B}" destId="{AFCD3982-FB99-45BB-B1A6-7D78D6725F52}" srcOrd="1" destOrd="0" parTransId="{F25152D6-5586-4ED5-B366-1A91924C70D9}" sibTransId="{4119691D-20FF-40EA-B786-3C0BBD782392}"/>
    <dgm:cxn modelId="{99D6B6B3-8C38-44F0-9FB3-A64CC3DB9EE9}" type="presOf" srcId="{69BD2568-3C39-43B1-8675-D17EA7EAAD95}" destId="{50023A08-5496-41C8-9D02-06A734782072}" srcOrd="0" destOrd="0" presId="urn:microsoft.com/office/officeart/2005/8/layout/cycle4"/>
    <dgm:cxn modelId="{49227F44-8245-4B7D-A8B5-ED5362C6E8B8}" type="presOf" srcId="{A0FAA31D-AEC2-44DA-844C-E56FB7B8014C}" destId="{6ACAB5E4-7625-4E1E-9854-43811E5A3F96}" srcOrd="0" destOrd="10" presId="urn:microsoft.com/office/officeart/2005/8/layout/cycle4"/>
    <dgm:cxn modelId="{774639B7-51B9-4DE4-8F0A-F187924D3F78}" type="presOf" srcId="{8CE5616A-A032-470B-AC25-CE447CD7164B}" destId="{711BA35F-7F60-4A5A-9BC2-CDDAFEEAC766}" srcOrd="0" destOrd="0" presId="urn:microsoft.com/office/officeart/2005/8/layout/cycle4"/>
    <dgm:cxn modelId="{6C721C89-2118-428F-86BB-BC9FE5A753C7}" type="presOf" srcId="{34419D21-5A50-4B1B-9D5A-CEDAC3F8599E}" destId="{63110F8D-2A9A-4BF2-8B99-FC74E219D5AC}" srcOrd="1" destOrd="3" presId="urn:microsoft.com/office/officeart/2005/8/layout/cycle4"/>
    <dgm:cxn modelId="{018D0153-8304-419A-877C-4FF12F0D5413}" type="presOf" srcId="{FA3DC71A-62D3-4A4F-8432-BFBE8300CC96}" destId="{C28064F1-E142-4196-9686-FCEC0F8F24EB}" srcOrd="0" destOrd="0" presId="urn:microsoft.com/office/officeart/2005/8/layout/cycle4"/>
    <dgm:cxn modelId="{9908CF72-9A9E-4A1E-986E-FE4C1A18C540}" srcId="{5593DCCC-3479-4791-B1EC-EE1BD1CE09DF}" destId="{0E1FA62C-74ED-4BDE-BA4F-EAE10DEF7CD0}" srcOrd="0" destOrd="0" parTransId="{2FCCA189-53B8-447F-98F4-5C14436F41AB}" sibTransId="{0A73F8AF-00F5-40B2-98D9-E5136E75E8F7}"/>
    <dgm:cxn modelId="{693DCF06-CA69-4647-94BB-F705DBEC65CC}" srcId="{8170F7D8-8719-422B-A5E0-30D1CF53A064}" destId="{CF75D80E-3BFB-46FF-A6E6-5F46E224E133}" srcOrd="1" destOrd="0" parTransId="{0A8F6D50-4898-4A32-AC23-A70BC1A3FCE1}" sibTransId="{676A46D9-6AB1-410E-882D-41EFA53120CD}"/>
    <dgm:cxn modelId="{BCC25BCA-AB71-46E8-B7CC-B4E6721A4A08}" type="presOf" srcId="{E116F9A0-B4AC-478B-B5A4-E6358E016256}" destId="{6ACAB5E4-7625-4E1E-9854-43811E5A3F96}" srcOrd="0" destOrd="9" presId="urn:microsoft.com/office/officeart/2005/8/layout/cycle4"/>
    <dgm:cxn modelId="{6F5D0CB2-A6AC-4A31-9F03-16B09EC36CDA}" type="presOf" srcId="{58B7BF38-F664-4EB7-8280-33E1BB6497D3}" destId="{DAFC4169-145F-4726-BC8B-0C03C20DE6E9}" srcOrd="0" destOrd="4" presId="urn:microsoft.com/office/officeart/2005/8/layout/cycle4"/>
    <dgm:cxn modelId="{D09A7E2A-BD6F-4950-9ACF-830E861C25CB}" type="presOf" srcId="{B74EC59E-B1BD-4AFF-8541-DAB898E16776}" destId="{CECCDB7F-4D07-4DA5-A5C7-3DE077A666F4}" srcOrd="1" destOrd="6" presId="urn:microsoft.com/office/officeart/2005/8/layout/cycle4"/>
    <dgm:cxn modelId="{C60EE14A-C896-45DF-8DDC-8AB6D596C56A}" type="presOf" srcId="{7D987C80-49E1-4080-BFA1-C11C0337A652}" destId="{CECCDB7F-4D07-4DA5-A5C7-3DE077A666F4}" srcOrd="1" destOrd="0" presId="urn:microsoft.com/office/officeart/2005/8/layout/cycle4"/>
    <dgm:cxn modelId="{9EDBE0CC-5864-4286-AA81-8A5AA9FAEF47}" srcId="{8CE5616A-A032-470B-AC25-CE447CD7164B}" destId="{7D987C80-49E1-4080-BFA1-C11C0337A652}" srcOrd="0" destOrd="0" parTransId="{B19838E7-3522-47AE-86AB-3D8062088325}" sibTransId="{562062DD-E321-4652-A059-05A5558DA350}"/>
    <dgm:cxn modelId="{0A2353A5-0941-454F-B316-6C58296B9949}" srcId="{5593DCCC-3479-4791-B1EC-EE1BD1CE09DF}" destId="{83B60222-C96D-4AE5-9756-BDF2C6892E10}" srcOrd="2" destOrd="0" parTransId="{2BD8503E-EA05-4F70-9DCA-5330AFE86171}" sibTransId="{D8E15883-EE6E-48B5-A118-8F53531186D9}"/>
    <dgm:cxn modelId="{92B02B55-D82F-41FE-8491-5B4DD79239CF}" type="presOf" srcId="{F09B3520-7804-4E64-8A6D-4144198F7C76}" destId="{6ACAB5E4-7625-4E1E-9854-43811E5A3F96}" srcOrd="0" destOrd="4" presId="urn:microsoft.com/office/officeart/2005/8/layout/cycle4"/>
    <dgm:cxn modelId="{EDEA5D3D-9870-4CDD-902A-866A549A43E2}" type="presOf" srcId="{F2AC1E42-277B-4D92-87D2-1A2EA8AE9E7D}" destId="{6ACAB5E4-7625-4E1E-9854-43811E5A3F96}" srcOrd="0" destOrd="3" presId="urn:microsoft.com/office/officeart/2005/8/layout/cycle4"/>
    <dgm:cxn modelId="{C65E3A95-1BB1-4878-9F64-0337421AC2F6}" type="presOf" srcId="{7D987C80-49E1-4080-BFA1-C11C0337A652}" destId="{6ACAB5E4-7625-4E1E-9854-43811E5A3F96}" srcOrd="0" destOrd="0" presId="urn:microsoft.com/office/officeart/2005/8/layout/cycle4"/>
    <dgm:cxn modelId="{6D543F60-2063-46F9-9F55-4E362FCFB701}" type="presOf" srcId="{C85D8E2F-AB69-48C5-B0C1-61F116FB2DA9}" destId="{6ACAB5E4-7625-4E1E-9854-43811E5A3F96}" srcOrd="0" destOrd="8" presId="urn:microsoft.com/office/officeart/2005/8/layout/cycle4"/>
    <dgm:cxn modelId="{A5535CD3-0145-48DA-9538-8AA628431EB4}" type="presOf" srcId="{58B7BF38-F664-4EB7-8280-33E1BB6497D3}" destId="{63110F8D-2A9A-4BF2-8B99-FC74E219D5AC}" srcOrd="1" destOrd="4" presId="urn:microsoft.com/office/officeart/2005/8/layout/cycle4"/>
    <dgm:cxn modelId="{D046004D-8745-4B82-83DD-F0FAA640A48C}" type="presOf" srcId="{83B60222-C96D-4AE5-9756-BDF2C6892E10}" destId="{5B7D4C03-40DE-48D9-8129-C89F2DA91334}" srcOrd="1" destOrd="2" presId="urn:microsoft.com/office/officeart/2005/8/layout/cycle4"/>
    <dgm:cxn modelId="{3EC0A6F7-F956-4E40-B89B-B87DAF44F5E7}" type="presOf" srcId="{BBD95276-1F19-41B3-A82B-7593BC4434DC}" destId="{DAFC4169-145F-4726-BC8B-0C03C20DE6E9}" srcOrd="0" destOrd="2" presId="urn:microsoft.com/office/officeart/2005/8/layout/cycle4"/>
    <dgm:cxn modelId="{4CC2E561-3D06-4F45-9B32-A095819DFEE0}" type="presOf" srcId="{1780A2A0-104B-4728-BAC7-A6499016E7A4}" destId="{CECCDB7F-4D07-4DA5-A5C7-3DE077A666F4}" srcOrd="1" destOrd="5" presId="urn:microsoft.com/office/officeart/2005/8/layout/cycle4"/>
    <dgm:cxn modelId="{171827CE-6AC7-4D0E-94F6-0797C641148C}" type="presOf" srcId="{B74EC59E-B1BD-4AFF-8541-DAB898E16776}" destId="{6ACAB5E4-7625-4E1E-9854-43811E5A3F96}" srcOrd="0" destOrd="6" presId="urn:microsoft.com/office/officeart/2005/8/layout/cycle4"/>
    <dgm:cxn modelId="{02C23679-E59A-49B8-91A6-CC3DDD5EED27}" type="presOf" srcId="{26562DDA-533D-4808-B5D9-AB0F234C2987}" destId="{6ACAB5E4-7625-4E1E-9854-43811E5A3F96}" srcOrd="0" destOrd="2" presId="urn:microsoft.com/office/officeart/2005/8/layout/cycle4"/>
    <dgm:cxn modelId="{2A21DE02-AC3E-4BD5-ADA5-F1165F227537}" srcId="{8CE5616A-A032-470B-AC25-CE447CD7164B}" destId="{C85D8E2F-AB69-48C5-B0C1-61F116FB2DA9}" srcOrd="8" destOrd="0" parTransId="{3BAF7061-24B4-4F8C-87AC-02C5593C5213}" sibTransId="{F49CE8F0-BAAD-43E3-8A33-63BD6E625CFB}"/>
    <dgm:cxn modelId="{69558D45-F8D9-47F3-907B-8E665CB7BC3E}" type="presOf" srcId="{AFCD3982-FB99-45BB-B1A6-7D78D6725F52}" destId="{CECCDB7F-4D07-4DA5-A5C7-3DE077A666F4}" srcOrd="1" destOrd="1" presId="urn:microsoft.com/office/officeart/2005/8/layout/cycle4"/>
    <dgm:cxn modelId="{3D3A997E-8DC9-4F88-81BB-F7983D739FD5}" srcId="{8CE5616A-A032-470B-AC25-CE447CD7164B}" destId="{1780A2A0-104B-4728-BAC7-A6499016E7A4}" srcOrd="5" destOrd="0" parTransId="{8FDBD36D-8937-4469-906A-2EF6AB610571}" sibTransId="{89EEB8A2-FF8A-48B0-907C-4B2EC0B2F5A1}"/>
    <dgm:cxn modelId="{A272354A-0F27-48E6-867A-61A9E926E3CC}" type="presOf" srcId="{0E1FA62C-74ED-4BDE-BA4F-EAE10DEF7CD0}" destId="{01AE4FE8-0650-4585-AB25-3CBF3F7FA006}" srcOrd="0" destOrd="0" presId="urn:microsoft.com/office/officeart/2005/8/layout/cycle4"/>
    <dgm:cxn modelId="{1F09CBB8-B42B-4B2D-B520-AF61542DB4AA}" srcId="{5593DCCC-3479-4791-B1EC-EE1BD1CE09DF}" destId="{A6E50D09-FFE3-49F2-BE2A-F4FA01339ED8}" srcOrd="1" destOrd="0" parTransId="{872712BA-B80C-4865-B4F1-7FA174DBF75A}" sibTransId="{51DF892D-528C-4D44-818C-542888111C1E}"/>
    <dgm:cxn modelId="{7FD44DDB-D22C-4598-9719-944CC6803B87}" srcId="{8CE5616A-A032-470B-AC25-CE447CD7164B}" destId="{A0FAA31D-AEC2-44DA-844C-E56FB7B8014C}" srcOrd="10" destOrd="0" parTransId="{0EE92361-A6E5-49D4-8F79-D9CED5BAC110}" sibTransId="{97FBC784-C76D-47D7-85D2-EC9D3911E7D0}"/>
    <dgm:cxn modelId="{886CA37C-896A-4A75-A3F2-6033CEE4F3C5}" srcId="{8CE5616A-A032-470B-AC25-CE447CD7164B}" destId="{F2AC1E42-277B-4D92-87D2-1A2EA8AE9E7D}" srcOrd="3" destOrd="0" parTransId="{B6EE405B-76C7-470E-AF1A-46EF6992845E}" sibTransId="{554FAA51-49DE-458F-BB03-DD7EC949D85B}"/>
    <dgm:cxn modelId="{DD42DA04-D7D5-4CB3-B2D8-5919532A93B6}" type="presOf" srcId="{E116F9A0-B4AC-478B-B5A4-E6358E016256}" destId="{CECCDB7F-4D07-4DA5-A5C7-3DE077A666F4}" srcOrd="1" destOrd="9" presId="urn:microsoft.com/office/officeart/2005/8/layout/cycle4"/>
    <dgm:cxn modelId="{8C35DB1F-D91A-402E-9883-1B53113A2D18}" srcId="{8170F7D8-8719-422B-A5E0-30D1CF53A064}" destId="{34419D21-5A50-4B1B-9D5A-CEDAC3F8599E}" srcOrd="3" destOrd="0" parTransId="{349FF650-E852-4933-87BF-68E1B19979A8}" sibTransId="{8968E157-6E5F-4C50-A8BE-16EDA831788F}"/>
    <dgm:cxn modelId="{C79CBD50-3497-4B4B-A62A-78B4D054CC77}" type="presOf" srcId="{EB84CC91-5B52-44A6-B1B1-E8E8CB085719}" destId="{63110F8D-2A9A-4BF2-8B99-FC74E219D5AC}" srcOrd="1" destOrd="0" presId="urn:microsoft.com/office/officeart/2005/8/layout/cycle4"/>
    <dgm:cxn modelId="{A4BB1A06-67C8-4B85-A963-6DECD393EE36}" type="presOf" srcId="{CF75D80E-3BFB-46FF-A6E6-5F46E224E133}" destId="{DAFC4169-145F-4726-BC8B-0C03C20DE6E9}" srcOrd="0" destOrd="1" presId="urn:microsoft.com/office/officeart/2005/8/layout/cycle4"/>
    <dgm:cxn modelId="{0F498DAD-3E33-4C22-AA95-C8AE3B611CA9}" srcId="{69BD2568-3C39-43B1-8675-D17EA7EAAD95}" destId="{FA3DC71A-62D3-4A4F-8432-BFBE8300CC96}" srcOrd="2" destOrd="0" parTransId="{B5CA1472-215D-4A36-9098-73D6FA59541A}" sibTransId="{EDCE773A-C890-477D-99A7-AFB39FAF3B05}"/>
    <dgm:cxn modelId="{325213BC-772D-4394-B88B-CA442FDC7DDD}" type="presOf" srcId="{A6E50D09-FFE3-49F2-BE2A-F4FA01339ED8}" destId="{5B7D4C03-40DE-48D9-8129-C89F2DA91334}" srcOrd="1" destOrd="1" presId="urn:microsoft.com/office/officeart/2005/8/layout/cycle4"/>
    <dgm:cxn modelId="{C340FE46-C67E-4965-809C-1CC38CAC7195}" srcId="{8CE5616A-A032-470B-AC25-CE447CD7164B}" destId="{B74EC59E-B1BD-4AFF-8541-DAB898E16776}" srcOrd="6" destOrd="0" parTransId="{FA09D46D-3170-448B-B5C2-0E02BFE599EB}" sibTransId="{5A1EE182-9414-409B-876A-610E8F09A3D5}"/>
    <dgm:cxn modelId="{E4ADD07E-FA96-477B-9762-D4035745BCBA}" srcId="{8CE5616A-A032-470B-AC25-CE447CD7164B}" destId="{CFDB2EC9-E369-49E5-8E13-5043C3C7DC0A}" srcOrd="7" destOrd="0" parTransId="{8D65AFFE-02B4-466A-8307-94AE0ECE27AE}" sibTransId="{D413CD46-7EB2-421B-BA2B-B5812ED07A9F}"/>
    <dgm:cxn modelId="{7BE8FA16-033C-4CCE-A5FF-FDD038F5BD70}" srcId="{8170F7D8-8719-422B-A5E0-30D1CF53A064}" destId="{EB84CC91-5B52-44A6-B1B1-E8E8CB085719}" srcOrd="0" destOrd="0" parTransId="{3A47691C-D870-4612-837E-A0461539D67D}" sibTransId="{90426DCE-0152-4735-B1C7-ECD1D4A87225}"/>
    <dgm:cxn modelId="{B09D6525-5E19-463E-B974-88DF14DACFAF}" type="presOf" srcId="{EB84CC91-5B52-44A6-B1B1-E8E8CB085719}" destId="{DAFC4169-145F-4726-BC8B-0C03C20DE6E9}" srcOrd="0" destOrd="0" presId="urn:microsoft.com/office/officeart/2005/8/layout/cycle4"/>
    <dgm:cxn modelId="{87D646B8-658C-4724-A493-4FF650B8EF98}" srcId="{69BD2568-3C39-43B1-8675-D17EA7EAAD95}" destId="{5593DCCC-3479-4791-B1EC-EE1BD1CE09DF}" srcOrd="1" destOrd="0" parTransId="{2BB6DA8D-3F4D-4837-B2B8-23EE6B665E45}" sibTransId="{8170271E-862D-4214-AC71-6220578141BB}"/>
    <dgm:cxn modelId="{7E1CF28D-B762-4800-A31E-73C3BF93C5C9}" type="presOf" srcId="{D39135A0-78A5-4164-A450-074AADEAA2DE}" destId="{DAFC4169-145F-4726-BC8B-0C03C20DE6E9}" srcOrd="0" destOrd="5" presId="urn:microsoft.com/office/officeart/2005/8/layout/cycle4"/>
    <dgm:cxn modelId="{1DBC5146-8ECB-4F6A-B59E-46D511573E8D}" srcId="{69BD2568-3C39-43B1-8675-D17EA7EAAD95}" destId="{8170F7D8-8719-422B-A5E0-30D1CF53A064}" srcOrd="3" destOrd="0" parTransId="{8BA8D750-6C5C-4C19-854B-C1AE4B79CB9C}" sibTransId="{EF393EE7-B055-4BE4-AB06-24B3A97F7CAA}"/>
    <dgm:cxn modelId="{1ED78E13-5D62-4C06-AC1C-9898EB5B8034}" type="presOf" srcId="{CF75D80E-3BFB-46FF-A6E6-5F46E224E133}" destId="{63110F8D-2A9A-4BF2-8B99-FC74E219D5AC}" srcOrd="1" destOrd="1" presId="urn:microsoft.com/office/officeart/2005/8/layout/cycle4"/>
    <dgm:cxn modelId="{31288B3F-C298-441E-BA8A-85D340B0F067}" type="presOf" srcId="{26562DDA-533D-4808-B5D9-AB0F234C2987}" destId="{CECCDB7F-4D07-4DA5-A5C7-3DE077A666F4}" srcOrd="1" destOrd="2" presId="urn:microsoft.com/office/officeart/2005/8/layout/cycle4"/>
    <dgm:cxn modelId="{B65247EC-0284-488C-8901-E57260A86EBC}" srcId="{8170F7D8-8719-422B-A5E0-30D1CF53A064}" destId="{58B7BF38-F664-4EB7-8280-33E1BB6497D3}" srcOrd="4" destOrd="0" parTransId="{A63217FE-547A-46F1-9A76-1A810A6869C4}" sibTransId="{14120B9E-1646-4087-B6CD-20BAD0A3DE63}"/>
    <dgm:cxn modelId="{C6D5A003-AA07-47CB-81A4-CCF303044F83}" type="presOf" srcId="{D39135A0-78A5-4164-A450-074AADEAA2DE}" destId="{63110F8D-2A9A-4BF2-8B99-FC74E219D5AC}" srcOrd="1" destOrd="5" presId="urn:microsoft.com/office/officeart/2005/8/layout/cycle4"/>
    <dgm:cxn modelId="{CE0D2519-AAB9-4F4A-BF17-9FD30589057F}" type="presOf" srcId="{5593DCCC-3479-4791-B1EC-EE1BD1CE09DF}" destId="{1BA4CB76-9E61-4305-9BEA-CA62FA277251}" srcOrd="0" destOrd="0" presId="urn:microsoft.com/office/officeart/2005/8/layout/cycle4"/>
    <dgm:cxn modelId="{EDCFCD88-667D-401F-A0FB-FD94255857D1}" type="presOf" srcId="{F2AC1E42-277B-4D92-87D2-1A2EA8AE9E7D}" destId="{CECCDB7F-4D07-4DA5-A5C7-3DE077A666F4}" srcOrd="1" destOrd="3" presId="urn:microsoft.com/office/officeart/2005/8/layout/cycle4"/>
    <dgm:cxn modelId="{65F7BD04-4D77-4CD6-89E7-AC96834A0509}" srcId="{8170F7D8-8719-422B-A5E0-30D1CF53A064}" destId="{D39135A0-78A5-4164-A450-074AADEAA2DE}" srcOrd="5" destOrd="0" parTransId="{85E46F32-8297-483A-9B28-7F19B54BB7B9}" sibTransId="{64F27D0F-5364-4182-8CF5-6C9B0AA86B5F}"/>
    <dgm:cxn modelId="{5FAFD862-6D7F-41A5-9880-32399BD55B52}" type="presOf" srcId="{8170F7D8-8719-422B-A5E0-30D1CF53A064}" destId="{068AABD7-49A9-4448-A10A-215A186E4760}" srcOrd="0" destOrd="0" presId="urn:microsoft.com/office/officeart/2005/8/layout/cycle4"/>
    <dgm:cxn modelId="{71647846-9431-4034-8A6D-2D28CAC0D712}" type="presOf" srcId="{F09B3520-7804-4E64-8A6D-4144198F7C76}" destId="{CECCDB7F-4D07-4DA5-A5C7-3DE077A666F4}" srcOrd="1" destOrd="4" presId="urn:microsoft.com/office/officeart/2005/8/layout/cycle4"/>
    <dgm:cxn modelId="{745593E4-23E7-40CB-B92C-ABF863518CB9}" type="presOf" srcId="{C85D8E2F-AB69-48C5-B0C1-61F116FB2DA9}" destId="{CECCDB7F-4D07-4DA5-A5C7-3DE077A666F4}" srcOrd="1" destOrd="8" presId="urn:microsoft.com/office/officeart/2005/8/layout/cycle4"/>
    <dgm:cxn modelId="{20865FF3-A8CE-41A3-8F73-6BB3F8D7DFDB}" srcId="{8170F7D8-8719-422B-A5E0-30D1CF53A064}" destId="{BBD95276-1F19-41B3-A82B-7593BC4434DC}" srcOrd="2" destOrd="0" parTransId="{9268E7DF-5AF7-42CE-A833-7900D032C887}" sibTransId="{3FCAA9BD-D826-42BD-9700-980313A7B300}"/>
    <dgm:cxn modelId="{A5E83D22-7BEF-469B-B481-DE3D85E85DCE}" srcId="{8CE5616A-A032-470B-AC25-CE447CD7164B}" destId="{F09B3520-7804-4E64-8A6D-4144198F7C76}" srcOrd="4" destOrd="0" parTransId="{D2C5514B-0CCB-4158-8B50-5B0E552F3A93}" sibTransId="{0F9B0C3A-43F7-49A7-A8EF-C8B0F5F8485B}"/>
    <dgm:cxn modelId="{DE813861-EEC7-492C-9D36-AADBBA2EAB67}" type="presOf" srcId="{0E1FA62C-74ED-4BDE-BA4F-EAE10DEF7CD0}" destId="{5B7D4C03-40DE-48D9-8129-C89F2DA91334}" srcOrd="1" destOrd="0" presId="urn:microsoft.com/office/officeart/2005/8/layout/cycle4"/>
    <dgm:cxn modelId="{B2211F32-1CD4-4423-B712-28193EE06265}" srcId="{8CE5616A-A032-470B-AC25-CE447CD7164B}" destId="{E116F9A0-B4AC-478B-B5A4-E6358E016256}" srcOrd="9" destOrd="0" parTransId="{D359B300-3949-4C5F-A6E5-5F1385832B77}" sibTransId="{1369D02D-B66A-4C9A-A37D-C65CA667006A}"/>
    <dgm:cxn modelId="{A194AB43-EF46-4F9F-8A67-60790D8C696E}" srcId="{69BD2568-3C39-43B1-8675-D17EA7EAAD95}" destId="{8CE5616A-A032-470B-AC25-CE447CD7164B}" srcOrd="0" destOrd="0" parTransId="{6DB9A83F-7C93-4EFB-B9B2-79679F105346}" sibTransId="{49CBB565-B1B0-4A14-BAE4-282CA9BA418F}"/>
    <dgm:cxn modelId="{22CFFC2B-8191-47F2-A4D0-0FFAF8DA590C}" type="presOf" srcId="{CFDB2EC9-E369-49E5-8E13-5043C3C7DC0A}" destId="{CECCDB7F-4D07-4DA5-A5C7-3DE077A666F4}" srcOrd="1" destOrd="7" presId="urn:microsoft.com/office/officeart/2005/8/layout/cycle4"/>
    <dgm:cxn modelId="{2DCC218C-155E-4DE1-B6BA-33BFB24D2D41}" type="presOf" srcId="{83B60222-C96D-4AE5-9756-BDF2C6892E10}" destId="{01AE4FE8-0650-4585-AB25-3CBF3F7FA006}" srcOrd="0" destOrd="2" presId="urn:microsoft.com/office/officeart/2005/8/layout/cycle4"/>
    <dgm:cxn modelId="{528BF3F2-61BA-4F2D-9F7D-AB5AD6D73C1A}" type="presOf" srcId="{1780A2A0-104B-4728-BAC7-A6499016E7A4}" destId="{6ACAB5E4-7625-4E1E-9854-43811E5A3F96}" srcOrd="0" destOrd="5" presId="urn:microsoft.com/office/officeart/2005/8/layout/cycle4"/>
    <dgm:cxn modelId="{BAED5E28-7443-4717-B69F-7811FB0C3FA6}" srcId="{8CE5616A-A032-470B-AC25-CE447CD7164B}" destId="{26562DDA-533D-4808-B5D9-AB0F234C2987}" srcOrd="2" destOrd="0" parTransId="{4D3F8211-65D9-4191-BC38-3D13611C0AFC}" sibTransId="{9465CE19-4185-4BFB-BC6F-ABCBFC46F8AB}"/>
    <dgm:cxn modelId="{F2EA74EB-B1E5-45FE-A658-38D96D3545A3}" type="presOf" srcId="{A0FAA31D-AEC2-44DA-844C-E56FB7B8014C}" destId="{CECCDB7F-4D07-4DA5-A5C7-3DE077A666F4}" srcOrd="1" destOrd="10" presId="urn:microsoft.com/office/officeart/2005/8/layout/cycle4"/>
    <dgm:cxn modelId="{FBD62806-37F7-4D15-B1A6-8627CA6B226F}" type="presOf" srcId="{AFCD3982-FB99-45BB-B1A6-7D78D6725F52}" destId="{6ACAB5E4-7625-4E1E-9854-43811E5A3F96}" srcOrd="0" destOrd="1" presId="urn:microsoft.com/office/officeart/2005/8/layout/cycle4"/>
    <dgm:cxn modelId="{4B2E265C-5F1B-4B00-ABE6-28DB988EF168}" type="presOf" srcId="{34419D21-5A50-4B1B-9D5A-CEDAC3F8599E}" destId="{DAFC4169-145F-4726-BC8B-0C03C20DE6E9}" srcOrd="0" destOrd="3" presId="urn:microsoft.com/office/officeart/2005/8/layout/cycle4"/>
    <dgm:cxn modelId="{BA9515A8-DA98-4627-9ED2-5FDBBD230535}" type="presParOf" srcId="{50023A08-5496-41C8-9D02-06A734782072}" destId="{8CDFF4FE-6609-40DC-8806-7DF9AEC094DE}" srcOrd="0" destOrd="0" presId="urn:microsoft.com/office/officeart/2005/8/layout/cycle4"/>
    <dgm:cxn modelId="{1E16792A-28DE-4E3B-AFD9-E6ACAA32F975}" type="presParOf" srcId="{8CDFF4FE-6609-40DC-8806-7DF9AEC094DE}" destId="{8B03D6E4-9AA8-494A-BC93-35B6CD26BB71}" srcOrd="0" destOrd="0" presId="urn:microsoft.com/office/officeart/2005/8/layout/cycle4"/>
    <dgm:cxn modelId="{9A2BF018-3BBE-42D9-806A-F608C4CCBB6C}" type="presParOf" srcId="{8B03D6E4-9AA8-494A-BC93-35B6CD26BB71}" destId="{6ACAB5E4-7625-4E1E-9854-43811E5A3F96}" srcOrd="0" destOrd="0" presId="urn:microsoft.com/office/officeart/2005/8/layout/cycle4"/>
    <dgm:cxn modelId="{67640315-493D-4041-BE6D-0125F68ED70F}" type="presParOf" srcId="{8B03D6E4-9AA8-494A-BC93-35B6CD26BB71}" destId="{CECCDB7F-4D07-4DA5-A5C7-3DE077A666F4}" srcOrd="1" destOrd="0" presId="urn:microsoft.com/office/officeart/2005/8/layout/cycle4"/>
    <dgm:cxn modelId="{E11F2446-B77F-4440-BD3C-4055A2C6DA10}" type="presParOf" srcId="{8CDFF4FE-6609-40DC-8806-7DF9AEC094DE}" destId="{A625D0C6-D418-4E0B-A6FA-84D44D9D17F2}" srcOrd="1" destOrd="0" presId="urn:microsoft.com/office/officeart/2005/8/layout/cycle4"/>
    <dgm:cxn modelId="{9E1FE8CF-F22C-482B-8A39-E46F6271DD7E}" type="presParOf" srcId="{A625D0C6-D418-4E0B-A6FA-84D44D9D17F2}" destId="{01AE4FE8-0650-4585-AB25-3CBF3F7FA006}" srcOrd="0" destOrd="0" presId="urn:microsoft.com/office/officeart/2005/8/layout/cycle4"/>
    <dgm:cxn modelId="{F43C30D5-04B6-4EE4-BC0B-43A464DAE260}" type="presParOf" srcId="{A625D0C6-D418-4E0B-A6FA-84D44D9D17F2}" destId="{5B7D4C03-40DE-48D9-8129-C89F2DA91334}" srcOrd="1" destOrd="0" presId="urn:microsoft.com/office/officeart/2005/8/layout/cycle4"/>
    <dgm:cxn modelId="{083ECAD2-3771-4C9D-AF62-4A1A0F3E30CA}" type="presParOf" srcId="{8CDFF4FE-6609-40DC-8806-7DF9AEC094DE}" destId="{542B191E-016D-4371-9987-79DD12A185AD}" srcOrd="2" destOrd="0" presId="urn:microsoft.com/office/officeart/2005/8/layout/cycle4"/>
    <dgm:cxn modelId="{D29E703C-A977-407C-AE40-751703079A5A}" type="presParOf" srcId="{542B191E-016D-4371-9987-79DD12A185AD}" destId="{DAFC4169-145F-4726-BC8B-0C03C20DE6E9}" srcOrd="0" destOrd="0" presId="urn:microsoft.com/office/officeart/2005/8/layout/cycle4"/>
    <dgm:cxn modelId="{04BFBFDB-8FF7-448D-BD2E-EE5918C8FEE3}" type="presParOf" srcId="{542B191E-016D-4371-9987-79DD12A185AD}" destId="{63110F8D-2A9A-4BF2-8B99-FC74E219D5AC}" srcOrd="1" destOrd="0" presId="urn:microsoft.com/office/officeart/2005/8/layout/cycle4"/>
    <dgm:cxn modelId="{9B5069EB-986D-4D9F-8736-DD778341437A}" type="presParOf" srcId="{8CDFF4FE-6609-40DC-8806-7DF9AEC094DE}" destId="{26E6D175-924F-4039-8EA8-CB6AB3D3D382}" srcOrd="3" destOrd="0" presId="urn:microsoft.com/office/officeart/2005/8/layout/cycle4"/>
    <dgm:cxn modelId="{6693D3A2-ECA1-4740-936F-0319B9151A93}" type="presParOf" srcId="{50023A08-5496-41C8-9D02-06A734782072}" destId="{C9192407-9D79-47CC-AA23-72FAD82A82EA}" srcOrd="1" destOrd="0" presId="urn:microsoft.com/office/officeart/2005/8/layout/cycle4"/>
    <dgm:cxn modelId="{53A42BF7-5A3C-4B29-B190-A2796A67E1DA}" type="presParOf" srcId="{C9192407-9D79-47CC-AA23-72FAD82A82EA}" destId="{711BA35F-7F60-4A5A-9BC2-CDDAFEEAC766}" srcOrd="0" destOrd="0" presId="urn:microsoft.com/office/officeart/2005/8/layout/cycle4"/>
    <dgm:cxn modelId="{4DCA2FA3-306A-447C-8E23-55A216BDF135}" type="presParOf" srcId="{C9192407-9D79-47CC-AA23-72FAD82A82EA}" destId="{1BA4CB76-9E61-4305-9BEA-CA62FA277251}" srcOrd="1" destOrd="0" presId="urn:microsoft.com/office/officeart/2005/8/layout/cycle4"/>
    <dgm:cxn modelId="{9F64C234-01A2-4C49-B28D-118B37C5D243}" type="presParOf" srcId="{C9192407-9D79-47CC-AA23-72FAD82A82EA}" destId="{C28064F1-E142-4196-9686-FCEC0F8F24EB}" srcOrd="2" destOrd="0" presId="urn:microsoft.com/office/officeart/2005/8/layout/cycle4"/>
    <dgm:cxn modelId="{63BE5DA1-4409-403F-8FCB-E59904D489A2}" type="presParOf" srcId="{C9192407-9D79-47CC-AA23-72FAD82A82EA}" destId="{068AABD7-49A9-4448-A10A-215A186E4760}" srcOrd="3" destOrd="0" presId="urn:microsoft.com/office/officeart/2005/8/layout/cycle4"/>
    <dgm:cxn modelId="{631A5FE2-7DD2-4CE5-BB5A-179E9FAD69B7}" type="presParOf" srcId="{C9192407-9D79-47CC-AA23-72FAD82A82EA}" destId="{6187EFEE-45F7-485C-9241-654807A2BE4B}" srcOrd="4" destOrd="0" presId="urn:microsoft.com/office/officeart/2005/8/layout/cycle4"/>
    <dgm:cxn modelId="{7FCF54CC-310E-4159-9F96-F5C487EE8835}" type="presParOf" srcId="{50023A08-5496-41C8-9D02-06A734782072}" destId="{172AAF97-97BE-4EC4-85DF-D35D17A9BEF9}" srcOrd="2" destOrd="0" presId="urn:microsoft.com/office/officeart/2005/8/layout/cycle4"/>
    <dgm:cxn modelId="{DCC1D22A-952D-4E70-B6CF-A34355E188A3}" type="presParOf" srcId="{50023A08-5496-41C8-9D02-06A734782072}" destId="{84C1F603-B322-42E4-8594-D7BFE92E6877}"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282464-0A3A-4AB2-AB6C-D98493617523}"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597C53B1-AB53-4F88-B36B-17F1244B77A1}">
      <dgm:prSet phldrT="[Текст]"/>
      <dgm:spPr/>
      <dgm:t>
        <a:bodyPr/>
        <a:lstStyle/>
        <a:p>
          <a:r>
            <a:rPr lang="ru-RU" dirty="0" smtClean="0"/>
            <a:t>Расходы бюджета</a:t>
          </a:r>
          <a:endParaRPr lang="ru-RU" dirty="0"/>
        </a:p>
      </dgm:t>
    </dgm:pt>
    <dgm:pt modelId="{DBCB9CE0-89CA-4A95-8802-8EF903131196}" type="parTrans" cxnId="{4E30ED3E-75EA-415C-8593-E2BD9B72EE75}">
      <dgm:prSet/>
      <dgm:spPr/>
      <dgm:t>
        <a:bodyPr/>
        <a:lstStyle/>
        <a:p>
          <a:endParaRPr lang="ru-RU"/>
        </a:p>
      </dgm:t>
    </dgm:pt>
    <dgm:pt modelId="{608D0036-E4A6-4DB3-91C1-C76C7EFBEE82}" type="sibTrans" cxnId="{4E30ED3E-75EA-415C-8593-E2BD9B72EE75}">
      <dgm:prSet/>
      <dgm:spPr/>
      <dgm:t>
        <a:bodyPr/>
        <a:lstStyle/>
        <a:p>
          <a:endParaRPr lang="ru-RU"/>
        </a:p>
      </dgm:t>
    </dgm:pt>
    <dgm:pt modelId="{9522D137-8690-4439-949C-E5E3FD77DF88}">
      <dgm:prSet phldrT="[Текст]" custT="1"/>
      <dgm:spPr/>
      <dgm:t>
        <a:bodyPr/>
        <a:lstStyle/>
        <a:p>
          <a:r>
            <a:rPr lang="ru-RU" sz="2800" dirty="0" smtClean="0"/>
            <a:t>По расходным полномочиям</a:t>
          </a:r>
          <a:endParaRPr lang="ru-RU" sz="2800" dirty="0"/>
        </a:p>
      </dgm:t>
    </dgm:pt>
    <dgm:pt modelId="{59DD4A5A-38BF-45AE-8B84-E5B0833B518B}" type="parTrans" cxnId="{FE0BB08C-8712-454E-8780-470A119572C0}">
      <dgm:prSet/>
      <dgm:spPr/>
      <dgm:t>
        <a:bodyPr/>
        <a:lstStyle/>
        <a:p>
          <a:endParaRPr lang="ru-RU"/>
        </a:p>
      </dgm:t>
    </dgm:pt>
    <dgm:pt modelId="{DE0764C0-387E-466F-8FB9-DDD5C5281FAA}" type="sibTrans" cxnId="{FE0BB08C-8712-454E-8780-470A119572C0}">
      <dgm:prSet/>
      <dgm:spPr/>
      <dgm:t>
        <a:bodyPr/>
        <a:lstStyle/>
        <a:p>
          <a:endParaRPr lang="ru-RU"/>
        </a:p>
      </dgm:t>
    </dgm:pt>
    <dgm:pt modelId="{8779A18F-C266-43A8-8057-65896DFCD76D}">
      <dgm:prSet phldrT="[Текст]" custT="1"/>
      <dgm:spPr/>
      <dgm:t>
        <a:bodyPr/>
        <a:lstStyle/>
        <a:p>
          <a:r>
            <a:rPr lang="ru-RU" sz="2800" dirty="0" smtClean="0"/>
            <a:t>По функциям ОМС</a:t>
          </a:r>
          <a:endParaRPr lang="ru-RU" sz="2800" dirty="0"/>
        </a:p>
      </dgm:t>
    </dgm:pt>
    <dgm:pt modelId="{4D443319-4773-4B19-94C1-22F23713BB68}" type="parTrans" cxnId="{6F12EB6E-2D93-4C58-9162-8E4D0A12CB7A}">
      <dgm:prSet/>
      <dgm:spPr/>
      <dgm:t>
        <a:bodyPr/>
        <a:lstStyle/>
        <a:p>
          <a:endParaRPr lang="ru-RU"/>
        </a:p>
      </dgm:t>
    </dgm:pt>
    <dgm:pt modelId="{8B973018-3FB2-4626-950F-B6D402E22C62}" type="sibTrans" cxnId="{6F12EB6E-2D93-4C58-9162-8E4D0A12CB7A}">
      <dgm:prSet/>
      <dgm:spPr/>
      <dgm:t>
        <a:bodyPr/>
        <a:lstStyle/>
        <a:p>
          <a:endParaRPr lang="ru-RU"/>
        </a:p>
      </dgm:t>
    </dgm:pt>
    <dgm:pt modelId="{586E67D1-AC4B-4AC1-B3B1-761E764EDF6C}">
      <dgm:prSet phldrT="[Текст]" custT="1"/>
      <dgm:spPr/>
      <dgm:t>
        <a:bodyPr/>
        <a:lstStyle/>
        <a:p>
          <a:r>
            <a:rPr lang="ru-RU" sz="2800" dirty="0" smtClean="0"/>
            <a:t>По муниципальным программам</a:t>
          </a:r>
          <a:endParaRPr lang="ru-RU" sz="2800" dirty="0"/>
        </a:p>
      </dgm:t>
    </dgm:pt>
    <dgm:pt modelId="{219E5F2C-628B-41D9-82A1-2E8B32C1FF56}" type="parTrans" cxnId="{8930775D-5DD1-49DB-9447-35CA4779601C}">
      <dgm:prSet/>
      <dgm:spPr/>
      <dgm:t>
        <a:bodyPr/>
        <a:lstStyle/>
        <a:p>
          <a:endParaRPr lang="ru-RU"/>
        </a:p>
      </dgm:t>
    </dgm:pt>
    <dgm:pt modelId="{279793D9-44F5-4953-820C-47AD4C43669F}" type="sibTrans" cxnId="{8930775D-5DD1-49DB-9447-35CA4779601C}">
      <dgm:prSet/>
      <dgm:spPr/>
      <dgm:t>
        <a:bodyPr/>
        <a:lstStyle/>
        <a:p>
          <a:endParaRPr lang="ru-RU"/>
        </a:p>
      </dgm:t>
    </dgm:pt>
    <dgm:pt modelId="{106063FE-F8EE-4559-A192-EE13218422B9}">
      <dgm:prSet phldrT="[Текст]" custT="1"/>
      <dgm:spPr/>
      <dgm:t>
        <a:bodyPr/>
        <a:lstStyle/>
        <a:p>
          <a:r>
            <a:rPr lang="ru-RU" sz="2800" dirty="0" smtClean="0"/>
            <a:t>По ведомствам</a:t>
          </a:r>
          <a:endParaRPr lang="ru-RU" sz="2800" dirty="0"/>
        </a:p>
      </dgm:t>
    </dgm:pt>
    <dgm:pt modelId="{2F234A40-3CC4-4067-BDC7-1794831CDF10}" type="parTrans" cxnId="{93A27ACE-13A4-4447-B678-3A0D3D978691}">
      <dgm:prSet/>
      <dgm:spPr/>
      <dgm:t>
        <a:bodyPr/>
        <a:lstStyle/>
        <a:p>
          <a:endParaRPr lang="ru-RU"/>
        </a:p>
      </dgm:t>
    </dgm:pt>
    <dgm:pt modelId="{DCE0F7DE-A8C4-45A7-BFBC-FADA656A7BC1}" type="sibTrans" cxnId="{93A27ACE-13A4-4447-B678-3A0D3D978691}">
      <dgm:prSet/>
      <dgm:spPr/>
      <dgm:t>
        <a:bodyPr/>
        <a:lstStyle/>
        <a:p>
          <a:endParaRPr lang="ru-RU"/>
        </a:p>
      </dgm:t>
    </dgm:pt>
    <dgm:pt modelId="{5D190F74-B62E-44AC-838C-0DF3F03B98BE}" type="pres">
      <dgm:prSet presAssocID="{B9282464-0A3A-4AB2-AB6C-D98493617523}" presName="Name0" presStyleCnt="0">
        <dgm:presLayoutVars>
          <dgm:chPref val="1"/>
          <dgm:dir/>
          <dgm:animOne val="branch"/>
          <dgm:animLvl val="lvl"/>
          <dgm:resizeHandles/>
        </dgm:presLayoutVars>
      </dgm:prSet>
      <dgm:spPr/>
      <dgm:t>
        <a:bodyPr/>
        <a:lstStyle/>
        <a:p>
          <a:endParaRPr lang="ru-RU"/>
        </a:p>
      </dgm:t>
    </dgm:pt>
    <dgm:pt modelId="{D326BA46-213E-43D9-B526-67A2379B9018}" type="pres">
      <dgm:prSet presAssocID="{597C53B1-AB53-4F88-B36B-17F1244B77A1}" presName="vertOne" presStyleCnt="0"/>
      <dgm:spPr/>
    </dgm:pt>
    <dgm:pt modelId="{D62C92B9-85A2-4665-989A-64878FD13456}" type="pres">
      <dgm:prSet presAssocID="{597C53B1-AB53-4F88-B36B-17F1244B77A1}" presName="txOne" presStyleLbl="node0" presStyleIdx="0" presStyleCnt="1">
        <dgm:presLayoutVars>
          <dgm:chPref val="3"/>
        </dgm:presLayoutVars>
      </dgm:prSet>
      <dgm:spPr/>
      <dgm:t>
        <a:bodyPr/>
        <a:lstStyle/>
        <a:p>
          <a:endParaRPr lang="ru-RU"/>
        </a:p>
      </dgm:t>
    </dgm:pt>
    <dgm:pt modelId="{FB28DDCA-5E17-409A-979D-D0A83B2CCF36}" type="pres">
      <dgm:prSet presAssocID="{597C53B1-AB53-4F88-B36B-17F1244B77A1}" presName="parTransOne" presStyleCnt="0"/>
      <dgm:spPr/>
    </dgm:pt>
    <dgm:pt modelId="{EA26F2E5-CE6A-4BA7-8B8E-B81F79A9E4FE}" type="pres">
      <dgm:prSet presAssocID="{597C53B1-AB53-4F88-B36B-17F1244B77A1}" presName="horzOne" presStyleCnt="0"/>
      <dgm:spPr/>
    </dgm:pt>
    <dgm:pt modelId="{A5861ED1-DCA9-4002-A34A-0D92E8866E41}" type="pres">
      <dgm:prSet presAssocID="{9522D137-8690-4439-949C-E5E3FD77DF88}" presName="vertTwo" presStyleCnt="0"/>
      <dgm:spPr/>
    </dgm:pt>
    <dgm:pt modelId="{1A9492CD-6E00-4ACC-8AD3-56E2D1D3BFCC}" type="pres">
      <dgm:prSet presAssocID="{9522D137-8690-4439-949C-E5E3FD77DF88}" presName="txTwo" presStyleLbl="node2" presStyleIdx="0" presStyleCnt="2">
        <dgm:presLayoutVars>
          <dgm:chPref val="3"/>
        </dgm:presLayoutVars>
      </dgm:prSet>
      <dgm:spPr/>
      <dgm:t>
        <a:bodyPr/>
        <a:lstStyle/>
        <a:p>
          <a:endParaRPr lang="ru-RU"/>
        </a:p>
      </dgm:t>
    </dgm:pt>
    <dgm:pt modelId="{CA0BD8EB-4E85-4021-86FF-634F18077B2F}" type="pres">
      <dgm:prSet presAssocID="{9522D137-8690-4439-949C-E5E3FD77DF88}" presName="parTransTwo" presStyleCnt="0"/>
      <dgm:spPr/>
    </dgm:pt>
    <dgm:pt modelId="{5A089E0E-2369-412A-AD8A-620C6EE342E9}" type="pres">
      <dgm:prSet presAssocID="{9522D137-8690-4439-949C-E5E3FD77DF88}" presName="horzTwo" presStyleCnt="0"/>
      <dgm:spPr/>
    </dgm:pt>
    <dgm:pt modelId="{5AF109DC-E959-4E9A-A367-84424A346B8D}" type="pres">
      <dgm:prSet presAssocID="{8779A18F-C266-43A8-8057-65896DFCD76D}" presName="vertThree" presStyleCnt="0"/>
      <dgm:spPr/>
    </dgm:pt>
    <dgm:pt modelId="{6E4B38ED-08DA-4F4B-B366-89D7FC57939C}" type="pres">
      <dgm:prSet presAssocID="{8779A18F-C266-43A8-8057-65896DFCD76D}" presName="txThree" presStyleLbl="node3" presStyleIdx="0" presStyleCnt="2">
        <dgm:presLayoutVars>
          <dgm:chPref val="3"/>
        </dgm:presLayoutVars>
      </dgm:prSet>
      <dgm:spPr/>
      <dgm:t>
        <a:bodyPr/>
        <a:lstStyle/>
        <a:p>
          <a:endParaRPr lang="ru-RU"/>
        </a:p>
      </dgm:t>
    </dgm:pt>
    <dgm:pt modelId="{1DA05E4B-3FD7-450D-A5B5-09369A515E00}" type="pres">
      <dgm:prSet presAssocID="{8779A18F-C266-43A8-8057-65896DFCD76D}" presName="horzThree" presStyleCnt="0"/>
      <dgm:spPr/>
    </dgm:pt>
    <dgm:pt modelId="{A6208263-C054-4487-A08D-1352284BD6AF}" type="pres">
      <dgm:prSet presAssocID="{DE0764C0-387E-466F-8FB9-DDD5C5281FAA}" presName="sibSpaceTwo" presStyleCnt="0"/>
      <dgm:spPr/>
    </dgm:pt>
    <dgm:pt modelId="{8A91D26C-C2E5-479D-A904-0B1F72AB40E9}" type="pres">
      <dgm:prSet presAssocID="{586E67D1-AC4B-4AC1-B3B1-761E764EDF6C}" presName="vertTwo" presStyleCnt="0"/>
      <dgm:spPr/>
    </dgm:pt>
    <dgm:pt modelId="{973397D3-4283-49CE-B4B9-812C33562102}" type="pres">
      <dgm:prSet presAssocID="{586E67D1-AC4B-4AC1-B3B1-761E764EDF6C}" presName="txTwo" presStyleLbl="node2" presStyleIdx="1" presStyleCnt="2">
        <dgm:presLayoutVars>
          <dgm:chPref val="3"/>
        </dgm:presLayoutVars>
      </dgm:prSet>
      <dgm:spPr/>
      <dgm:t>
        <a:bodyPr/>
        <a:lstStyle/>
        <a:p>
          <a:endParaRPr lang="ru-RU"/>
        </a:p>
      </dgm:t>
    </dgm:pt>
    <dgm:pt modelId="{C30D5D71-2C33-4C4F-B699-48C257FE9021}" type="pres">
      <dgm:prSet presAssocID="{586E67D1-AC4B-4AC1-B3B1-761E764EDF6C}" presName="parTransTwo" presStyleCnt="0"/>
      <dgm:spPr/>
    </dgm:pt>
    <dgm:pt modelId="{C437BBFC-76A9-47FA-B0FD-224670CCE7F8}" type="pres">
      <dgm:prSet presAssocID="{586E67D1-AC4B-4AC1-B3B1-761E764EDF6C}" presName="horzTwo" presStyleCnt="0"/>
      <dgm:spPr/>
    </dgm:pt>
    <dgm:pt modelId="{2B1C50DD-FC44-4D74-9FF7-9A3FFEF24408}" type="pres">
      <dgm:prSet presAssocID="{106063FE-F8EE-4559-A192-EE13218422B9}" presName="vertThree" presStyleCnt="0"/>
      <dgm:spPr/>
    </dgm:pt>
    <dgm:pt modelId="{4351A67C-177E-4956-AC99-5F0AB908610F}" type="pres">
      <dgm:prSet presAssocID="{106063FE-F8EE-4559-A192-EE13218422B9}" presName="txThree" presStyleLbl="node3" presStyleIdx="1" presStyleCnt="2">
        <dgm:presLayoutVars>
          <dgm:chPref val="3"/>
        </dgm:presLayoutVars>
      </dgm:prSet>
      <dgm:spPr/>
      <dgm:t>
        <a:bodyPr/>
        <a:lstStyle/>
        <a:p>
          <a:endParaRPr lang="ru-RU"/>
        </a:p>
      </dgm:t>
    </dgm:pt>
    <dgm:pt modelId="{527299C4-9742-42E8-B40E-FE582880D232}" type="pres">
      <dgm:prSet presAssocID="{106063FE-F8EE-4559-A192-EE13218422B9}" presName="horzThree" presStyleCnt="0"/>
      <dgm:spPr/>
    </dgm:pt>
  </dgm:ptLst>
  <dgm:cxnLst>
    <dgm:cxn modelId="{D7463B16-CC41-4C30-91BE-F2E8EB80E0D5}" type="presOf" srcId="{8779A18F-C266-43A8-8057-65896DFCD76D}" destId="{6E4B38ED-08DA-4F4B-B366-89D7FC57939C}" srcOrd="0" destOrd="0" presId="urn:microsoft.com/office/officeart/2005/8/layout/hierarchy4"/>
    <dgm:cxn modelId="{4E30ED3E-75EA-415C-8593-E2BD9B72EE75}" srcId="{B9282464-0A3A-4AB2-AB6C-D98493617523}" destId="{597C53B1-AB53-4F88-B36B-17F1244B77A1}" srcOrd="0" destOrd="0" parTransId="{DBCB9CE0-89CA-4A95-8802-8EF903131196}" sibTransId="{608D0036-E4A6-4DB3-91C1-C76C7EFBEE82}"/>
    <dgm:cxn modelId="{0D5E9B91-F4C9-459E-BBDC-5C37B06C89F3}" type="presOf" srcId="{597C53B1-AB53-4F88-B36B-17F1244B77A1}" destId="{D62C92B9-85A2-4665-989A-64878FD13456}" srcOrd="0" destOrd="0" presId="urn:microsoft.com/office/officeart/2005/8/layout/hierarchy4"/>
    <dgm:cxn modelId="{69512F1F-74B3-49B7-9A62-C6495B5DA88A}" type="presOf" srcId="{B9282464-0A3A-4AB2-AB6C-D98493617523}" destId="{5D190F74-B62E-44AC-838C-0DF3F03B98BE}" srcOrd="0" destOrd="0" presId="urn:microsoft.com/office/officeart/2005/8/layout/hierarchy4"/>
    <dgm:cxn modelId="{DA2F1D5B-4414-407F-BA34-FAC543CBDD94}" type="presOf" srcId="{9522D137-8690-4439-949C-E5E3FD77DF88}" destId="{1A9492CD-6E00-4ACC-8AD3-56E2D1D3BFCC}" srcOrd="0" destOrd="0" presId="urn:microsoft.com/office/officeart/2005/8/layout/hierarchy4"/>
    <dgm:cxn modelId="{8930775D-5DD1-49DB-9447-35CA4779601C}" srcId="{597C53B1-AB53-4F88-B36B-17F1244B77A1}" destId="{586E67D1-AC4B-4AC1-B3B1-761E764EDF6C}" srcOrd="1" destOrd="0" parTransId="{219E5F2C-628B-41D9-82A1-2E8B32C1FF56}" sibTransId="{279793D9-44F5-4953-820C-47AD4C43669F}"/>
    <dgm:cxn modelId="{6F12EB6E-2D93-4C58-9162-8E4D0A12CB7A}" srcId="{9522D137-8690-4439-949C-E5E3FD77DF88}" destId="{8779A18F-C266-43A8-8057-65896DFCD76D}" srcOrd="0" destOrd="0" parTransId="{4D443319-4773-4B19-94C1-22F23713BB68}" sibTransId="{8B973018-3FB2-4626-950F-B6D402E22C62}"/>
    <dgm:cxn modelId="{6FD13FFE-4F6E-42C2-963D-CC644A700DD8}" type="presOf" srcId="{586E67D1-AC4B-4AC1-B3B1-761E764EDF6C}" destId="{973397D3-4283-49CE-B4B9-812C33562102}" srcOrd="0" destOrd="0" presId="urn:microsoft.com/office/officeart/2005/8/layout/hierarchy4"/>
    <dgm:cxn modelId="{93A27ACE-13A4-4447-B678-3A0D3D978691}" srcId="{586E67D1-AC4B-4AC1-B3B1-761E764EDF6C}" destId="{106063FE-F8EE-4559-A192-EE13218422B9}" srcOrd="0" destOrd="0" parTransId="{2F234A40-3CC4-4067-BDC7-1794831CDF10}" sibTransId="{DCE0F7DE-A8C4-45A7-BFBC-FADA656A7BC1}"/>
    <dgm:cxn modelId="{FE0BB08C-8712-454E-8780-470A119572C0}" srcId="{597C53B1-AB53-4F88-B36B-17F1244B77A1}" destId="{9522D137-8690-4439-949C-E5E3FD77DF88}" srcOrd="0" destOrd="0" parTransId="{59DD4A5A-38BF-45AE-8B84-E5B0833B518B}" sibTransId="{DE0764C0-387E-466F-8FB9-DDD5C5281FAA}"/>
    <dgm:cxn modelId="{0311FA99-B5B8-4729-9770-753C906F8CEF}" type="presOf" srcId="{106063FE-F8EE-4559-A192-EE13218422B9}" destId="{4351A67C-177E-4956-AC99-5F0AB908610F}" srcOrd="0" destOrd="0" presId="urn:microsoft.com/office/officeart/2005/8/layout/hierarchy4"/>
    <dgm:cxn modelId="{B7A685DC-6C40-4D57-A3E0-BEC4F8E88BEB}" type="presParOf" srcId="{5D190F74-B62E-44AC-838C-0DF3F03B98BE}" destId="{D326BA46-213E-43D9-B526-67A2379B9018}" srcOrd="0" destOrd="0" presId="urn:microsoft.com/office/officeart/2005/8/layout/hierarchy4"/>
    <dgm:cxn modelId="{EFD808D7-C110-4870-AF24-88561C4B419C}" type="presParOf" srcId="{D326BA46-213E-43D9-B526-67A2379B9018}" destId="{D62C92B9-85A2-4665-989A-64878FD13456}" srcOrd="0" destOrd="0" presId="urn:microsoft.com/office/officeart/2005/8/layout/hierarchy4"/>
    <dgm:cxn modelId="{C8D4148D-BD9D-4E2A-A5E3-84F2F8CAE13F}" type="presParOf" srcId="{D326BA46-213E-43D9-B526-67A2379B9018}" destId="{FB28DDCA-5E17-409A-979D-D0A83B2CCF36}" srcOrd="1" destOrd="0" presId="urn:microsoft.com/office/officeart/2005/8/layout/hierarchy4"/>
    <dgm:cxn modelId="{E3F63637-ABA1-4193-9023-E6782A63CA02}" type="presParOf" srcId="{D326BA46-213E-43D9-B526-67A2379B9018}" destId="{EA26F2E5-CE6A-4BA7-8B8E-B81F79A9E4FE}" srcOrd="2" destOrd="0" presId="urn:microsoft.com/office/officeart/2005/8/layout/hierarchy4"/>
    <dgm:cxn modelId="{456C89B1-9375-4605-BE63-067731F10CEC}" type="presParOf" srcId="{EA26F2E5-CE6A-4BA7-8B8E-B81F79A9E4FE}" destId="{A5861ED1-DCA9-4002-A34A-0D92E8866E41}" srcOrd="0" destOrd="0" presId="urn:microsoft.com/office/officeart/2005/8/layout/hierarchy4"/>
    <dgm:cxn modelId="{87A55983-AACD-4425-B4B7-C7F021181555}" type="presParOf" srcId="{A5861ED1-DCA9-4002-A34A-0D92E8866E41}" destId="{1A9492CD-6E00-4ACC-8AD3-56E2D1D3BFCC}" srcOrd="0" destOrd="0" presId="urn:microsoft.com/office/officeart/2005/8/layout/hierarchy4"/>
    <dgm:cxn modelId="{9D791BF0-0C7A-4D54-8FF0-494653041B6E}" type="presParOf" srcId="{A5861ED1-DCA9-4002-A34A-0D92E8866E41}" destId="{CA0BD8EB-4E85-4021-86FF-634F18077B2F}" srcOrd="1" destOrd="0" presId="urn:microsoft.com/office/officeart/2005/8/layout/hierarchy4"/>
    <dgm:cxn modelId="{0D4FDD88-675B-4823-A6DB-A8A2737DEF82}" type="presParOf" srcId="{A5861ED1-DCA9-4002-A34A-0D92E8866E41}" destId="{5A089E0E-2369-412A-AD8A-620C6EE342E9}" srcOrd="2" destOrd="0" presId="urn:microsoft.com/office/officeart/2005/8/layout/hierarchy4"/>
    <dgm:cxn modelId="{83C9E8AD-0D92-4540-82CA-8CDC6336D413}" type="presParOf" srcId="{5A089E0E-2369-412A-AD8A-620C6EE342E9}" destId="{5AF109DC-E959-4E9A-A367-84424A346B8D}" srcOrd="0" destOrd="0" presId="urn:microsoft.com/office/officeart/2005/8/layout/hierarchy4"/>
    <dgm:cxn modelId="{BEA0A2F3-218B-4ED0-ABCE-CE96D8CE8B93}" type="presParOf" srcId="{5AF109DC-E959-4E9A-A367-84424A346B8D}" destId="{6E4B38ED-08DA-4F4B-B366-89D7FC57939C}" srcOrd="0" destOrd="0" presId="urn:microsoft.com/office/officeart/2005/8/layout/hierarchy4"/>
    <dgm:cxn modelId="{C4269724-FDB6-4615-B319-FA6D67464648}" type="presParOf" srcId="{5AF109DC-E959-4E9A-A367-84424A346B8D}" destId="{1DA05E4B-3FD7-450D-A5B5-09369A515E00}" srcOrd="1" destOrd="0" presId="urn:microsoft.com/office/officeart/2005/8/layout/hierarchy4"/>
    <dgm:cxn modelId="{29372896-05F7-4391-B5A9-F2BC40380981}" type="presParOf" srcId="{EA26F2E5-CE6A-4BA7-8B8E-B81F79A9E4FE}" destId="{A6208263-C054-4487-A08D-1352284BD6AF}" srcOrd="1" destOrd="0" presId="urn:microsoft.com/office/officeart/2005/8/layout/hierarchy4"/>
    <dgm:cxn modelId="{2A052AD5-06E3-4C74-92B9-EF9C52CD30C1}" type="presParOf" srcId="{EA26F2E5-CE6A-4BA7-8B8E-B81F79A9E4FE}" destId="{8A91D26C-C2E5-479D-A904-0B1F72AB40E9}" srcOrd="2" destOrd="0" presId="urn:microsoft.com/office/officeart/2005/8/layout/hierarchy4"/>
    <dgm:cxn modelId="{9FFE6013-4AA1-49C5-933D-897EFB5C3BD8}" type="presParOf" srcId="{8A91D26C-C2E5-479D-A904-0B1F72AB40E9}" destId="{973397D3-4283-49CE-B4B9-812C33562102}" srcOrd="0" destOrd="0" presId="urn:microsoft.com/office/officeart/2005/8/layout/hierarchy4"/>
    <dgm:cxn modelId="{BA27D754-045A-46A9-A193-2F978A3E8376}" type="presParOf" srcId="{8A91D26C-C2E5-479D-A904-0B1F72AB40E9}" destId="{C30D5D71-2C33-4C4F-B699-48C257FE9021}" srcOrd="1" destOrd="0" presId="urn:microsoft.com/office/officeart/2005/8/layout/hierarchy4"/>
    <dgm:cxn modelId="{EBC921A5-A427-4C2C-8722-8DDA45CA3214}" type="presParOf" srcId="{8A91D26C-C2E5-479D-A904-0B1F72AB40E9}" destId="{C437BBFC-76A9-47FA-B0FD-224670CCE7F8}" srcOrd="2" destOrd="0" presId="urn:microsoft.com/office/officeart/2005/8/layout/hierarchy4"/>
    <dgm:cxn modelId="{03101159-3036-4F66-9B54-B06DFF701836}" type="presParOf" srcId="{C437BBFC-76A9-47FA-B0FD-224670CCE7F8}" destId="{2B1C50DD-FC44-4D74-9FF7-9A3FFEF24408}" srcOrd="0" destOrd="0" presId="urn:microsoft.com/office/officeart/2005/8/layout/hierarchy4"/>
    <dgm:cxn modelId="{7081E248-3570-49C1-B15E-E947F8E0D1B8}" type="presParOf" srcId="{2B1C50DD-FC44-4D74-9FF7-9A3FFEF24408}" destId="{4351A67C-177E-4956-AC99-5F0AB908610F}" srcOrd="0" destOrd="0" presId="urn:microsoft.com/office/officeart/2005/8/layout/hierarchy4"/>
    <dgm:cxn modelId="{70A70F51-C448-4B3A-8474-0EC21F461F7E}" type="presParOf" srcId="{2B1C50DD-FC44-4D74-9FF7-9A3FFEF24408}" destId="{527299C4-9742-42E8-B40E-FE582880D23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1E99AD-588E-42E2-BFA4-A86129786671}"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ru-RU"/>
        </a:p>
      </dgm:t>
    </dgm:pt>
    <dgm:pt modelId="{95F456EB-82E8-4D07-BC7B-BD9CC121120B}">
      <dgm:prSet phldrT="[Текст]" custT="1"/>
      <dgm:spPr/>
      <dgm:t>
        <a:bodyPr/>
        <a:lstStyle/>
        <a:p>
          <a:r>
            <a:rPr lang="ru-RU" sz="1600" b="1" dirty="0" smtClean="0">
              <a:latin typeface="Arial" panose="020B0604020202020204" pitchFamily="34" charset="0"/>
              <a:cs typeface="Arial" panose="020B0604020202020204" pitchFamily="34" charset="0"/>
            </a:rPr>
            <a:t>Обеспечение сбалансированности и устойчивости бюджетной системы как базового принципа бюджетной политики</a:t>
          </a:r>
          <a:endParaRPr lang="ru-RU" sz="1600" b="1" dirty="0">
            <a:latin typeface="Arial" panose="020B0604020202020204" pitchFamily="34" charset="0"/>
            <a:cs typeface="Arial" panose="020B0604020202020204" pitchFamily="34" charset="0"/>
          </a:endParaRPr>
        </a:p>
      </dgm:t>
    </dgm:pt>
    <dgm:pt modelId="{B64C369E-2197-4F2C-9BDE-5686040ECC8B}" type="parTrans" cxnId="{C49FC640-DD2C-4BA1-8BC9-31020BA0726A}">
      <dgm:prSet/>
      <dgm:spPr/>
      <dgm:t>
        <a:bodyPr/>
        <a:lstStyle/>
        <a:p>
          <a:endParaRPr lang="ru-RU"/>
        </a:p>
      </dgm:t>
    </dgm:pt>
    <dgm:pt modelId="{156A1B14-C1F5-4FAB-B9CA-96E5E6C59013}" type="sibTrans" cxnId="{C49FC640-DD2C-4BA1-8BC9-31020BA0726A}">
      <dgm:prSet/>
      <dgm:spPr/>
      <dgm:t>
        <a:bodyPr/>
        <a:lstStyle/>
        <a:p>
          <a:endParaRPr lang="ru-RU"/>
        </a:p>
      </dgm:t>
    </dgm:pt>
    <dgm:pt modelId="{F94F3EBC-D75C-4413-B8F9-DE9CCF11967E}">
      <dgm:prSet phldrT="[Текст]" custT="1"/>
      <dgm:spPr/>
      <dgm:t>
        <a:bodyPr/>
        <a:lstStyle/>
        <a:p>
          <a:r>
            <a:rPr lang="ru-RU" sz="1600" b="1" dirty="0" smtClean="0">
              <a:latin typeface="Arial" panose="020B0604020202020204" pitchFamily="34" charset="0"/>
              <a:cs typeface="Arial" panose="020B0604020202020204" pitchFamily="34" charset="0"/>
            </a:rPr>
            <a:t>Принятие новых расходных обязательств при  наличии экономически обоснованных расчетов источников их финансирования</a:t>
          </a:r>
          <a:endParaRPr lang="ru-RU" sz="1600" b="1" dirty="0">
            <a:solidFill>
              <a:srgbClr val="FF0000"/>
            </a:solidFill>
            <a:latin typeface="Arial" panose="020B0604020202020204" pitchFamily="34" charset="0"/>
            <a:cs typeface="Arial" panose="020B0604020202020204" pitchFamily="34" charset="0"/>
          </a:endParaRPr>
        </a:p>
      </dgm:t>
    </dgm:pt>
    <dgm:pt modelId="{F1796590-1905-474F-ABCB-90420B0822E5}" type="parTrans" cxnId="{782475BF-D819-4850-A60F-8CFA21FB4F72}">
      <dgm:prSet/>
      <dgm:spPr/>
      <dgm:t>
        <a:bodyPr/>
        <a:lstStyle/>
        <a:p>
          <a:endParaRPr lang="ru-RU"/>
        </a:p>
      </dgm:t>
    </dgm:pt>
    <dgm:pt modelId="{A28AE943-480B-4351-83BC-2D43CA128191}" type="sibTrans" cxnId="{782475BF-D819-4850-A60F-8CFA21FB4F72}">
      <dgm:prSet/>
      <dgm:spPr/>
      <dgm:t>
        <a:bodyPr/>
        <a:lstStyle/>
        <a:p>
          <a:endParaRPr lang="ru-RU"/>
        </a:p>
      </dgm:t>
    </dgm:pt>
    <dgm:pt modelId="{91E65C7A-E6F0-4BC2-A8CC-019F9641527B}">
      <dgm:prSet phldrT="[Текст]" custT="1"/>
      <dgm:spPr/>
      <dgm:t>
        <a:bodyPr/>
        <a:lstStyle/>
        <a:p>
          <a:r>
            <a:rPr lang="ru-RU" sz="1600" b="1" dirty="0" smtClean="0">
              <a:latin typeface="Arial" panose="020B0604020202020204" pitchFamily="34" charset="0"/>
              <a:cs typeface="Arial" panose="020B0604020202020204" pitchFamily="34" charset="0"/>
            </a:rPr>
            <a:t>Разработка муниципальных программ  как основного показателя социально-экономического развития муниципального образования</a:t>
          </a:r>
          <a:endParaRPr lang="ru-RU" sz="1600" b="1" dirty="0">
            <a:solidFill>
              <a:srgbClr val="FF0000"/>
            </a:solidFill>
            <a:latin typeface="Arial" panose="020B0604020202020204" pitchFamily="34" charset="0"/>
            <a:cs typeface="Arial" panose="020B0604020202020204" pitchFamily="34" charset="0"/>
          </a:endParaRPr>
        </a:p>
      </dgm:t>
    </dgm:pt>
    <dgm:pt modelId="{8ACAC14D-EFE9-4068-851F-E697ED4770F7}" type="parTrans" cxnId="{CC10B4B0-A022-45EE-8827-85AFBECB338D}">
      <dgm:prSet/>
      <dgm:spPr/>
      <dgm:t>
        <a:bodyPr/>
        <a:lstStyle/>
        <a:p>
          <a:endParaRPr lang="ru-RU"/>
        </a:p>
      </dgm:t>
    </dgm:pt>
    <dgm:pt modelId="{603F2ECB-A9C6-4571-BFFA-FB01A02E92D3}" type="sibTrans" cxnId="{CC10B4B0-A022-45EE-8827-85AFBECB338D}">
      <dgm:prSet/>
      <dgm:spPr/>
      <dgm:t>
        <a:bodyPr/>
        <a:lstStyle/>
        <a:p>
          <a:endParaRPr lang="ru-RU"/>
        </a:p>
      </dgm:t>
    </dgm:pt>
    <dgm:pt modelId="{1F4F0F5F-DA3D-42EA-80DC-49F53D93F500}">
      <dgm:prSet phldrT="[Текст]" custT="1"/>
      <dgm:spPr/>
      <dgm:t>
        <a:bodyPr/>
        <a:lstStyle/>
        <a:p>
          <a:r>
            <a:rPr lang="ru-RU" sz="1600" b="1" dirty="0" smtClean="0">
              <a:latin typeface="Arial" panose="020B0604020202020204" pitchFamily="34" charset="0"/>
              <a:cs typeface="Arial" panose="020B0604020202020204" pitchFamily="34" charset="0"/>
            </a:rPr>
            <a:t>Развитие программных методов управления муниципальными финансами,  повышение качества разработки муниципальных программ в увязке с основными параметрами оказания муниципальных услуг и утверждение индикаторов эффективности их реализации</a:t>
          </a:r>
          <a:endParaRPr lang="ru-RU" sz="1600" b="1" dirty="0">
            <a:solidFill>
              <a:schemeClr val="tx1"/>
            </a:solidFill>
            <a:latin typeface="Arial" panose="020B0604020202020204" pitchFamily="34" charset="0"/>
            <a:cs typeface="Arial" panose="020B0604020202020204" pitchFamily="34" charset="0"/>
          </a:endParaRPr>
        </a:p>
      </dgm:t>
    </dgm:pt>
    <dgm:pt modelId="{2591E8B3-DBD3-4960-BE01-2DA1A9518010}" type="parTrans" cxnId="{2C5FDA6C-E4A3-4387-9F4C-7B494779FB04}">
      <dgm:prSet/>
      <dgm:spPr/>
      <dgm:t>
        <a:bodyPr/>
        <a:lstStyle/>
        <a:p>
          <a:endParaRPr lang="ru-RU"/>
        </a:p>
      </dgm:t>
    </dgm:pt>
    <dgm:pt modelId="{920A4460-DB17-457C-B962-C1510F177C1A}" type="sibTrans" cxnId="{2C5FDA6C-E4A3-4387-9F4C-7B494779FB04}">
      <dgm:prSet/>
      <dgm:spPr/>
      <dgm:t>
        <a:bodyPr/>
        <a:lstStyle/>
        <a:p>
          <a:endParaRPr lang="ru-RU"/>
        </a:p>
      </dgm:t>
    </dgm:pt>
    <dgm:pt modelId="{A02A1376-E65E-491B-AA7F-D69E15DDF881}">
      <dgm:prSet phldrT="[Текст]" custT="1"/>
      <dgm:spPr/>
      <dgm:t>
        <a:bodyPr/>
        <a:lstStyle/>
        <a:p>
          <a:r>
            <a:rPr lang="ru-RU" sz="1600" b="1" dirty="0" smtClean="0">
              <a:latin typeface="Arial" panose="020B0604020202020204" pitchFamily="34" charset="0"/>
              <a:cs typeface="Arial" panose="020B0604020202020204" pitchFamily="34" charset="0"/>
            </a:rPr>
            <a:t>Переход к формированию муниципального задания на оказание муниципальных услуг физическим и юридическим лицам на основе единого перечня таких услуг и единых нормативов их финансового обеспечения</a:t>
          </a:r>
          <a:endParaRPr lang="ru-RU" sz="1600" b="1" dirty="0">
            <a:solidFill>
              <a:srgbClr val="FF0000"/>
            </a:solidFill>
            <a:latin typeface="Arial" panose="020B0604020202020204" pitchFamily="34" charset="0"/>
            <a:cs typeface="Arial" panose="020B0604020202020204" pitchFamily="34" charset="0"/>
          </a:endParaRPr>
        </a:p>
      </dgm:t>
    </dgm:pt>
    <dgm:pt modelId="{B269D166-B8ED-4A6A-BE0B-18FC2C581E43}" type="parTrans" cxnId="{1252D98B-576F-45D3-8668-6ADF79B81585}">
      <dgm:prSet/>
      <dgm:spPr/>
      <dgm:t>
        <a:bodyPr/>
        <a:lstStyle/>
        <a:p>
          <a:endParaRPr lang="ru-RU"/>
        </a:p>
      </dgm:t>
    </dgm:pt>
    <dgm:pt modelId="{8015EB0A-8923-4F2B-B720-950618D07DBF}" type="sibTrans" cxnId="{1252D98B-576F-45D3-8668-6ADF79B81585}">
      <dgm:prSet/>
      <dgm:spPr/>
      <dgm:t>
        <a:bodyPr/>
        <a:lstStyle/>
        <a:p>
          <a:endParaRPr lang="ru-RU"/>
        </a:p>
      </dgm:t>
    </dgm:pt>
    <dgm:pt modelId="{63DFB617-A80E-4D21-8DDC-748F95F11B59}">
      <dgm:prSet phldrT="[Текст]" custT="1"/>
      <dgm:spPr/>
      <dgm:t>
        <a:bodyPr/>
        <a:lstStyle/>
        <a:p>
          <a:r>
            <a:rPr lang="ru-RU" sz="1600" b="1" dirty="0" smtClean="0">
              <a:latin typeface="Arial" panose="020B0604020202020204" pitchFamily="34" charset="0"/>
              <a:cs typeface="Arial" panose="020B0604020202020204" pitchFamily="34" charset="0"/>
            </a:rPr>
            <a:t>Совершенствование механизмов предварительного, текущего и последующего контроля за целевым и эффективным использованием  бюджетных средств</a:t>
          </a:r>
          <a:endParaRPr lang="ru-RU" sz="1600" b="1" dirty="0">
            <a:latin typeface="Arial" panose="020B0604020202020204" pitchFamily="34" charset="0"/>
            <a:cs typeface="Arial" panose="020B0604020202020204" pitchFamily="34" charset="0"/>
          </a:endParaRPr>
        </a:p>
      </dgm:t>
    </dgm:pt>
    <dgm:pt modelId="{146742D2-AA58-4D2E-8F4A-BA7025D673F8}" type="parTrans" cxnId="{5C77B141-87DA-4422-8CC8-434BF29777FC}">
      <dgm:prSet/>
      <dgm:spPr/>
      <dgm:t>
        <a:bodyPr/>
        <a:lstStyle/>
        <a:p>
          <a:endParaRPr lang="ru-RU"/>
        </a:p>
      </dgm:t>
    </dgm:pt>
    <dgm:pt modelId="{C5CD5E45-84D7-42AC-A5CC-ACB10D35F6E6}" type="sibTrans" cxnId="{5C77B141-87DA-4422-8CC8-434BF29777FC}">
      <dgm:prSet/>
      <dgm:spPr/>
      <dgm:t>
        <a:bodyPr/>
        <a:lstStyle/>
        <a:p>
          <a:endParaRPr lang="ru-RU"/>
        </a:p>
      </dgm:t>
    </dgm:pt>
    <dgm:pt modelId="{ECAF43EF-053D-4A3B-9510-D58A0F97CC41}" type="pres">
      <dgm:prSet presAssocID="{7E1E99AD-588E-42E2-BFA4-A86129786671}" presName="compositeShape" presStyleCnt="0">
        <dgm:presLayoutVars>
          <dgm:dir/>
          <dgm:resizeHandles/>
        </dgm:presLayoutVars>
      </dgm:prSet>
      <dgm:spPr/>
      <dgm:t>
        <a:bodyPr/>
        <a:lstStyle/>
        <a:p>
          <a:endParaRPr lang="ru-RU"/>
        </a:p>
      </dgm:t>
    </dgm:pt>
    <dgm:pt modelId="{49C3E696-3C3B-4A8B-B85F-0A936A20E2F5}" type="pres">
      <dgm:prSet presAssocID="{7E1E99AD-588E-42E2-BFA4-A86129786671}" presName="pyramid" presStyleLbl="node1" presStyleIdx="0" presStyleCnt="1" custLinFactNeighborX="-16051" custLinFactNeighborY="1883"/>
      <dgm:spPr/>
    </dgm:pt>
    <dgm:pt modelId="{CE6A6B8E-6D7D-4587-B0F0-7E301CBF0AC4}" type="pres">
      <dgm:prSet presAssocID="{7E1E99AD-588E-42E2-BFA4-A86129786671}" presName="theList" presStyleCnt="0"/>
      <dgm:spPr/>
    </dgm:pt>
    <dgm:pt modelId="{F3EAE733-1CF7-48D6-83FD-ED601BD503C8}" type="pres">
      <dgm:prSet presAssocID="{95F456EB-82E8-4D07-BC7B-BD9CC121120B}" presName="aNode" presStyleLbl="fgAcc1" presStyleIdx="0" presStyleCnt="6" custScaleX="195898" custScaleY="44489">
        <dgm:presLayoutVars>
          <dgm:bulletEnabled val="1"/>
        </dgm:presLayoutVars>
      </dgm:prSet>
      <dgm:spPr/>
      <dgm:t>
        <a:bodyPr/>
        <a:lstStyle/>
        <a:p>
          <a:endParaRPr lang="ru-RU"/>
        </a:p>
      </dgm:t>
    </dgm:pt>
    <dgm:pt modelId="{E4BC78B4-97E8-4178-8D4E-19A935F50548}" type="pres">
      <dgm:prSet presAssocID="{95F456EB-82E8-4D07-BC7B-BD9CC121120B}" presName="aSpace" presStyleCnt="0"/>
      <dgm:spPr/>
    </dgm:pt>
    <dgm:pt modelId="{DAF86DAB-7CD3-4BC9-8A0C-BBE87582B9D8}" type="pres">
      <dgm:prSet presAssocID="{F94F3EBC-D75C-4413-B8F9-DE9CCF11967E}" presName="aNode" presStyleLbl="fgAcc1" presStyleIdx="1" presStyleCnt="6" custScaleX="198039" custScaleY="57075">
        <dgm:presLayoutVars>
          <dgm:bulletEnabled val="1"/>
        </dgm:presLayoutVars>
      </dgm:prSet>
      <dgm:spPr/>
      <dgm:t>
        <a:bodyPr/>
        <a:lstStyle/>
        <a:p>
          <a:endParaRPr lang="ru-RU"/>
        </a:p>
      </dgm:t>
    </dgm:pt>
    <dgm:pt modelId="{5591E636-B58F-4D71-A530-548536FC8B76}" type="pres">
      <dgm:prSet presAssocID="{F94F3EBC-D75C-4413-B8F9-DE9CCF11967E}" presName="aSpace" presStyleCnt="0"/>
      <dgm:spPr/>
    </dgm:pt>
    <dgm:pt modelId="{30A5ADDA-2DC0-402B-B660-9D5AB610F0C0}" type="pres">
      <dgm:prSet presAssocID="{91E65C7A-E6F0-4BC2-A8CC-019F9641527B}" presName="aNode" presStyleLbl="fgAcc1" presStyleIdx="2" presStyleCnt="6" custScaleX="196968" custScaleY="87036" custLinFactNeighborX="0" custLinFactNeighborY="33102">
        <dgm:presLayoutVars>
          <dgm:bulletEnabled val="1"/>
        </dgm:presLayoutVars>
      </dgm:prSet>
      <dgm:spPr/>
      <dgm:t>
        <a:bodyPr/>
        <a:lstStyle/>
        <a:p>
          <a:endParaRPr lang="ru-RU"/>
        </a:p>
      </dgm:t>
    </dgm:pt>
    <dgm:pt modelId="{F54EC742-B861-4B2F-BE84-6729B9F3EAE8}" type="pres">
      <dgm:prSet presAssocID="{91E65C7A-E6F0-4BC2-A8CC-019F9641527B}" presName="aSpace" presStyleCnt="0"/>
      <dgm:spPr/>
    </dgm:pt>
    <dgm:pt modelId="{06D23EE5-40F9-459F-8909-3D4AF5485320}" type="pres">
      <dgm:prSet presAssocID="{1F4F0F5F-DA3D-42EA-80DC-49F53D93F500}" presName="aNode" presStyleLbl="fgAcc1" presStyleIdx="3" presStyleCnt="6" custScaleX="196945" custScaleY="160871" custLinFactY="10490" custLinFactNeighborX="-2777" custLinFactNeighborY="100000">
        <dgm:presLayoutVars>
          <dgm:bulletEnabled val="1"/>
        </dgm:presLayoutVars>
      </dgm:prSet>
      <dgm:spPr/>
      <dgm:t>
        <a:bodyPr/>
        <a:lstStyle/>
        <a:p>
          <a:endParaRPr lang="ru-RU"/>
        </a:p>
      </dgm:t>
    </dgm:pt>
    <dgm:pt modelId="{567747F0-DA96-42B6-BC46-CB18760E2398}" type="pres">
      <dgm:prSet presAssocID="{1F4F0F5F-DA3D-42EA-80DC-49F53D93F500}" presName="aSpace" presStyleCnt="0"/>
      <dgm:spPr/>
    </dgm:pt>
    <dgm:pt modelId="{853221B9-74E3-4799-9ACD-D51A022A6DC6}" type="pres">
      <dgm:prSet presAssocID="{A02A1376-E65E-491B-AA7F-D69E15DDF881}" presName="aNode" presStyleLbl="fgAcc1" presStyleIdx="4" presStyleCnt="6" custScaleX="198039" custScaleY="86577" custLinFactY="21716" custLinFactNeighborX="535" custLinFactNeighborY="100000">
        <dgm:presLayoutVars>
          <dgm:bulletEnabled val="1"/>
        </dgm:presLayoutVars>
      </dgm:prSet>
      <dgm:spPr/>
      <dgm:t>
        <a:bodyPr/>
        <a:lstStyle/>
        <a:p>
          <a:endParaRPr lang="ru-RU"/>
        </a:p>
      </dgm:t>
    </dgm:pt>
    <dgm:pt modelId="{BC0E5318-6DF8-4934-8291-93F202EF1B64}" type="pres">
      <dgm:prSet presAssocID="{A02A1376-E65E-491B-AA7F-D69E15DDF881}" presName="aSpace" presStyleCnt="0"/>
      <dgm:spPr/>
    </dgm:pt>
    <dgm:pt modelId="{CFA6A1FB-7FEB-4E70-8DC1-AB03EE7EBA27}" type="pres">
      <dgm:prSet presAssocID="{63DFB617-A80E-4D21-8DDC-748F95F11B59}" presName="aNode" presStyleLbl="fgAcc1" presStyleIdx="5" presStyleCnt="6" custScaleX="195898" custScaleY="84038" custLinFactY="27424" custLinFactNeighborX="-535" custLinFactNeighborY="100000">
        <dgm:presLayoutVars>
          <dgm:bulletEnabled val="1"/>
        </dgm:presLayoutVars>
      </dgm:prSet>
      <dgm:spPr/>
      <dgm:t>
        <a:bodyPr/>
        <a:lstStyle/>
        <a:p>
          <a:endParaRPr lang="ru-RU"/>
        </a:p>
      </dgm:t>
    </dgm:pt>
    <dgm:pt modelId="{B4CCC701-276B-4518-B491-7BB883532995}" type="pres">
      <dgm:prSet presAssocID="{63DFB617-A80E-4D21-8DDC-748F95F11B59}" presName="aSpace" presStyleCnt="0"/>
      <dgm:spPr/>
    </dgm:pt>
  </dgm:ptLst>
  <dgm:cxnLst>
    <dgm:cxn modelId="{D37BE9F3-137D-43C7-A5D7-5889F6CCE800}" type="presOf" srcId="{F94F3EBC-D75C-4413-B8F9-DE9CCF11967E}" destId="{DAF86DAB-7CD3-4BC9-8A0C-BBE87582B9D8}" srcOrd="0" destOrd="0" presId="urn:microsoft.com/office/officeart/2005/8/layout/pyramid2"/>
    <dgm:cxn modelId="{782475BF-D819-4850-A60F-8CFA21FB4F72}" srcId="{7E1E99AD-588E-42E2-BFA4-A86129786671}" destId="{F94F3EBC-D75C-4413-B8F9-DE9CCF11967E}" srcOrd="1" destOrd="0" parTransId="{F1796590-1905-474F-ABCB-90420B0822E5}" sibTransId="{A28AE943-480B-4351-83BC-2D43CA128191}"/>
    <dgm:cxn modelId="{2C5FDA6C-E4A3-4387-9F4C-7B494779FB04}" srcId="{7E1E99AD-588E-42E2-BFA4-A86129786671}" destId="{1F4F0F5F-DA3D-42EA-80DC-49F53D93F500}" srcOrd="3" destOrd="0" parTransId="{2591E8B3-DBD3-4960-BE01-2DA1A9518010}" sibTransId="{920A4460-DB17-457C-B962-C1510F177C1A}"/>
    <dgm:cxn modelId="{5C77B141-87DA-4422-8CC8-434BF29777FC}" srcId="{7E1E99AD-588E-42E2-BFA4-A86129786671}" destId="{63DFB617-A80E-4D21-8DDC-748F95F11B59}" srcOrd="5" destOrd="0" parTransId="{146742D2-AA58-4D2E-8F4A-BA7025D673F8}" sibTransId="{C5CD5E45-84D7-42AC-A5CC-ACB10D35F6E6}"/>
    <dgm:cxn modelId="{CC10B4B0-A022-45EE-8827-85AFBECB338D}" srcId="{7E1E99AD-588E-42E2-BFA4-A86129786671}" destId="{91E65C7A-E6F0-4BC2-A8CC-019F9641527B}" srcOrd="2" destOrd="0" parTransId="{8ACAC14D-EFE9-4068-851F-E697ED4770F7}" sibTransId="{603F2ECB-A9C6-4571-BFFA-FB01A02E92D3}"/>
    <dgm:cxn modelId="{6212A037-B3DA-4E51-A615-2E24C7D7846E}" type="presOf" srcId="{63DFB617-A80E-4D21-8DDC-748F95F11B59}" destId="{CFA6A1FB-7FEB-4E70-8DC1-AB03EE7EBA27}" srcOrd="0" destOrd="0" presId="urn:microsoft.com/office/officeart/2005/8/layout/pyramid2"/>
    <dgm:cxn modelId="{A6EF37C3-02BA-4A33-B9AA-D8BFD7CA1D73}" type="presOf" srcId="{1F4F0F5F-DA3D-42EA-80DC-49F53D93F500}" destId="{06D23EE5-40F9-459F-8909-3D4AF5485320}" srcOrd="0" destOrd="0" presId="urn:microsoft.com/office/officeart/2005/8/layout/pyramid2"/>
    <dgm:cxn modelId="{1252D98B-576F-45D3-8668-6ADF79B81585}" srcId="{7E1E99AD-588E-42E2-BFA4-A86129786671}" destId="{A02A1376-E65E-491B-AA7F-D69E15DDF881}" srcOrd="4" destOrd="0" parTransId="{B269D166-B8ED-4A6A-BE0B-18FC2C581E43}" sibTransId="{8015EB0A-8923-4F2B-B720-950618D07DBF}"/>
    <dgm:cxn modelId="{D6AE9A8F-1518-47F0-A114-C5DEB6A747A5}" type="presOf" srcId="{7E1E99AD-588E-42E2-BFA4-A86129786671}" destId="{ECAF43EF-053D-4A3B-9510-D58A0F97CC41}" srcOrd="0" destOrd="0" presId="urn:microsoft.com/office/officeart/2005/8/layout/pyramid2"/>
    <dgm:cxn modelId="{C49FC640-DD2C-4BA1-8BC9-31020BA0726A}" srcId="{7E1E99AD-588E-42E2-BFA4-A86129786671}" destId="{95F456EB-82E8-4D07-BC7B-BD9CC121120B}" srcOrd="0" destOrd="0" parTransId="{B64C369E-2197-4F2C-9BDE-5686040ECC8B}" sibTransId="{156A1B14-C1F5-4FAB-B9CA-96E5E6C59013}"/>
    <dgm:cxn modelId="{071C787D-06B6-405F-A045-EB1AD15F5BD9}" type="presOf" srcId="{95F456EB-82E8-4D07-BC7B-BD9CC121120B}" destId="{F3EAE733-1CF7-48D6-83FD-ED601BD503C8}" srcOrd="0" destOrd="0" presId="urn:microsoft.com/office/officeart/2005/8/layout/pyramid2"/>
    <dgm:cxn modelId="{C4381BE7-D6B2-4C78-83D1-6447404B1F89}" type="presOf" srcId="{A02A1376-E65E-491B-AA7F-D69E15DDF881}" destId="{853221B9-74E3-4799-9ACD-D51A022A6DC6}" srcOrd="0" destOrd="0" presId="urn:microsoft.com/office/officeart/2005/8/layout/pyramid2"/>
    <dgm:cxn modelId="{F96C2E63-658B-48F7-B949-2D0955A6C21C}" type="presOf" srcId="{91E65C7A-E6F0-4BC2-A8CC-019F9641527B}" destId="{30A5ADDA-2DC0-402B-B660-9D5AB610F0C0}" srcOrd="0" destOrd="0" presId="urn:microsoft.com/office/officeart/2005/8/layout/pyramid2"/>
    <dgm:cxn modelId="{2B56A12F-7DB3-40C7-8B52-8519E216BD2B}" type="presParOf" srcId="{ECAF43EF-053D-4A3B-9510-D58A0F97CC41}" destId="{49C3E696-3C3B-4A8B-B85F-0A936A20E2F5}" srcOrd="0" destOrd="0" presId="urn:microsoft.com/office/officeart/2005/8/layout/pyramid2"/>
    <dgm:cxn modelId="{C7729D37-F9F1-4D14-8338-062797D69F96}" type="presParOf" srcId="{ECAF43EF-053D-4A3B-9510-D58A0F97CC41}" destId="{CE6A6B8E-6D7D-4587-B0F0-7E301CBF0AC4}" srcOrd="1" destOrd="0" presId="urn:microsoft.com/office/officeart/2005/8/layout/pyramid2"/>
    <dgm:cxn modelId="{FBE3E629-AAFB-4156-8AF2-285AEADBEE52}" type="presParOf" srcId="{CE6A6B8E-6D7D-4587-B0F0-7E301CBF0AC4}" destId="{F3EAE733-1CF7-48D6-83FD-ED601BD503C8}" srcOrd="0" destOrd="0" presId="urn:microsoft.com/office/officeart/2005/8/layout/pyramid2"/>
    <dgm:cxn modelId="{850F0C9E-12DD-4A7C-85AB-0838D7BD07A9}" type="presParOf" srcId="{CE6A6B8E-6D7D-4587-B0F0-7E301CBF0AC4}" destId="{E4BC78B4-97E8-4178-8D4E-19A935F50548}" srcOrd="1" destOrd="0" presId="urn:microsoft.com/office/officeart/2005/8/layout/pyramid2"/>
    <dgm:cxn modelId="{864F388E-EE41-4871-A49F-97D420266FAA}" type="presParOf" srcId="{CE6A6B8E-6D7D-4587-B0F0-7E301CBF0AC4}" destId="{DAF86DAB-7CD3-4BC9-8A0C-BBE87582B9D8}" srcOrd="2" destOrd="0" presId="urn:microsoft.com/office/officeart/2005/8/layout/pyramid2"/>
    <dgm:cxn modelId="{71379AFC-9BFC-4AB6-8457-A9AC883B89D4}" type="presParOf" srcId="{CE6A6B8E-6D7D-4587-B0F0-7E301CBF0AC4}" destId="{5591E636-B58F-4D71-A530-548536FC8B76}" srcOrd="3" destOrd="0" presId="urn:microsoft.com/office/officeart/2005/8/layout/pyramid2"/>
    <dgm:cxn modelId="{F5AA8B79-58D9-443F-9204-415E1B6C86B1}" type="presParOf" srcId="{CE6A6B8E-6D7D-4587-B0F0-7E301CBF0AC4}" destId="{30A5ADDA-2DC0-402B-B660-9D5AB610F0C0}" srcOrd="4" destOrd="0" presId="urn:microsoft.com/office/officeart/2005/8/layout/pyramid2"/>
    <dgm:cxn modelId="{F465B60D-E804-474B-A816-7E65A7E13EB9}" type="presParOf" srcId="{CE6A6B8E-6D7D-4587-B0F0-7E301CBF0AC4}" destId="{F54EC742-B861-4B2F-BE84-6729B9F3EAE8}" srcOrd="5" destOrd="0" presId="urn:microsoft.com/office/officeart/2005/8/layout/pyramid2"/>
    <dgm:cxn modelId="{2D53697B-6EFD-460A-8356-1BD1FDD99017}" type="presParOf" srcId="{CE6A6B8E-6D7D-4587-B0F0-7E301CBF0AC4}" destId="{06D23EE5-40F9-459F-8909-3D4AF5485320}" srcOrd="6" destOrd="0" presId="urn:microsoft.com/office/officeart/2005/8/layout/pyramid2"/>
    <dgm:cxn modelId="{C3F90471-E505-449A-8C87-BC4517E58E53}" type="presParOf" srcId="{CE6A6B8E-6D7D-4587-B0F0-7E301CBF0AC4}" destId="{567747F0-DA96-42B6-BC46-CB18760E2398}" srcOrd="7" destOrd="0" presId="urn:microsoft.com/office/officeart/2005/8/layout/pyramid2"/>
    <dgm:cxn modelId="{E1C75925-8920-4EAC-99CA-B8FAE06F2D1B}" type="presParOf" srcId="{CE6A6B8E-6D7D-4587-B0F0-7E301CBF0AC4}" destId="{853221B9-74E3-4799-9ACD-D51A022A6DC6}" srcOrd="8" destOrd="0" presId="urn:microsoft.com/office/officeart/2005/8/layout/pyramid2"/>
    <dgm:cxn modelId="{BF8F3878-F937-4D86-9C87-73C6F7B97622}" type="presParOf" srcId="{CE6A6B8E-6D7D-4587-B0F0-7E301CBF0AC4}" destId="{BC0E5318-6DF8-4934-8291-93F202EF1B64}" srcOrd="9" destOrd="0" presId="urn:microsoft.com/office/officeart/2005/8/layout/pyramid2"/>
    <dgm:cxn modelId="{C049C421-1F9D-4666-8E0D-5FFD74574CE2}" type="presParOf" srcId="{CE6A6B8E-6D7D-4587-B0F0-7E301CBF0AC4}" destId="{CFA6A1FB-7FEB-4E70-8DC1-AB03EE7EBA27}" srcOrd="10" destOrd="0" presId="urn:microsoft.com/office/officeart/2005/8/layout/pyramid2"/>
    <dgm:cxn modelId="{E39E0194-C930-4133-B1BE-BC08052A3834}" type="presParOf" srcId="{CE6A6B8E-6D7D-4587-B0F0-7E301CBF0AC4}" destId="{B4CCC701-276B-4518-B491-7BB883532995}"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9E3F56-7384-4639-9BD8-589CE95A84B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DB844E7B-3069-4CD8-B771-4B3CC7D81BCE}" type="pres">
      <dgm:prSet presAssocID="{079E3F56-7384-4639-9BD8-589CE95A84B7}" presName="hierChild1" presStyleCnt="0">
        <dgm:presLayoutVars>
          <dgm:orgChart val="1"/>
          <dgm:chPref val="1"/>
          <dgm:dir/>
          <dgm:animOne val="branch"/>
          <dgm:animLvl val="lvl"/>
          <dgm:resizeHandles/>
        </dgm:presLayoutVars>
      </dgm:prSet>
      <dgm:spPr/>
      <dgm:t>
        <a:bodyPr/>
        <a:lstStyle/>
        <a:p>
          <a:endParaRPr lang="ru-RU"/>
        </a:p>
      </dgm:t>
    </dgm:pt>
  </dgm:ptLst>
  <dgm:cxnLst>
    <dgm:cxn modelId="{B47345A0-9DD8-486F-97F6-F9C156418683}" type="presOf" srcId="{079E3F56-7384-4639-9BD8-589CE95A84B7}" destId="{DB844E7B-3069-4CD8-B771-4B3CC7D81BCE}" srcOrd="0"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Цели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1400" b="1" dirty="0" smtClean="0"/>
            <a:t>Совершенствование организационных, правовых, информационных и финансовых условий для развития муниципальной  службы  в муниципальном образовании </a:t>
          </a:r>
          <a:endParaRPr lang="ru-RU" sz="14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EE9B87D8-59BF-446F-9F57-1C6026D1F017}">
      <dgm:prSet phldrT="[Текст]" custT="1"/>
      <dgm:spPr/>
      <dgm:t>
        <a:bodyPr/>
        <a:lstStyle/>
        <a:p>
          <a:r>
            <a:rPr lang="ru-RU" sz="1400" b="1" dirty="0" smtClean="0"/>
            <a:t>Актуализация документов, регламентирующих деятельность муниципальных служащих.</a:t>
          </a:r>
        </a:p>
        <a:p>
          <a:r>
            <a:rPr lang="ru-RU" sz="1400" b="1" dirty="0" smtClean="0"/>
            <a:t>Обеспечение открытости муниципальной службы,</a:t>
          </a:r>
        </a:p>
        <a:p>
          <a:r>
            <a:rPr lang="ru-RU" sz="1400" b="1" dirty="0" smtClean="0"/>
            <a:t>Рост числа муниципальных служащих, получивших ДПО</a:t>
          </a:r>
        </a:p>
        <a:p>
          <a:r>
            <a:rPr lang="ru-RU" sz="1400" b="1" dirty="0" smtClean="0"/>
            <a:t>Увеличение  количества  должностей  муниципальной службы, на которые сформирован кадровый резерв.</a:t>
          </a:r>
        </a:p>
        <a:p>
          <a:r>
            <a:rPr lang="ru-RU" sz="1400" b="1" dirty="0" smtClean="0"/>
            <a:t>Проведение своевременной аттестации муниципальных служащих </a:t>
          </a:r>
          <a:endParaRPr lang="ru-RU" sz="1400" b="1" dirty="0"/>
        </a:p>
      </dgm:t>
    </dgm:pt>
    <dgm:pt modelId="{1A6F493B-1A5A-4D2F-8D57-4A660031BBB3}" type="parTrans" cxnId="{5B110CA9-F138-46AA-93A0-BB15F8633939}">
      <dgm:prSet/>
      <dgm:spPr/>
      <dgm:t>
        <a:bodyPr/>
        <a:lstStyle/>
        <a:p>
          <a:endParaRPr lang="ru-RU"/>
        </a:p>
      </dgm:t>
    </dgm:pt>
    <dgm:pt modelId="{369BE9CD-A700-4708-A83E-CB86448CCBA0}" type="sibTrans" cxnId="{5B110CA9-F138-46AA-93A0-BB15F8633939}">
      <dgm:prSet/>
      <dgm:spPr/>
      <dgm:t>
        <a:bodyPr/>
        <a:lstStyle/>
        <a:p>
          <a:endParaRPr lang="ru-RU"/>
        </a:p>
      </dgm:t>
    </dgm:pt>
    <dgm:pt modelId="{245A1B8C-0A83-438D-92D5-8633E1BE26BB}">
      <dgm:prSet phldrT="[Текст]"/>
      <dgm:spPr/>
      <dgm:t>
        <a:bodyPr/>
        <a:lstStyle/>
        <a:p>
          <a:r>
            <a:rPr lang="ru-RU" b="1" dirty="0" smtClean="0"/>
            <a:t>Повышение   уровня информированности населения муниципального образования о работе органов местного самоуправления</a:t>
          </a:r>
          <a:endParaRPr lang="ru-RU" b="1" dirty="0"/>
        </a:p>
      </dgm:t>
    </dgm:pt>
    <dgm:pt modelId="{D80846A1-4174-4CF3-ABA2-CD727529A7FE}" type="parTrans" cxnId="{12E2B845-D6E8-4D15-AC5C-7C0655098934}">
      <dgm:prSet/>
      <dgm:spPr/>
      <dgm:t>
        <a:bodyPr/>
        <a:lstStyle/>
        <a:p>
          <a:endParaRPr lang="ru-RU"/>
        </a:p>
      </dgm:t>
    </dgm:pt>
    <dgm:pt modelId="{7FEC4B81-1ED4-439A-AA7A-608394AC4311}" type="sibTrans" cxnId="{12E2B845-D6E8-4D15-AC5C-7C0655098934}">
      <dgm:prSet/>
      <dgm:spPr/>
      <dgm:t>
        <a:bodyPr/>
        <a:lstStyle/>
        <a:p>
          <a:endParaRPr lang="ru-RU"/>
        </a:p>
      </dgm:t>
    </dgm:pt>
    <dgm:pt modelId="{3AD2EF02-B5F9-4FEF-B7C2-9AC149B8D92A}">
      <dgm:prSet custT="1"/>
      <dgm:spPr/>
      <dgm:t>
        <a:bodyPr/>
        <a:lstStyle/>
        <a:p>
          <a:r>
            <a:rPr lang="ru-RU" sz="1400" b="1" dirty="0" smtClean="0"/>
            <a:t>Повышение уровня открытости</a:t>
          </a:r>
          <a:br>
            <a:rPr lang="ru-RU" sz="1400" b="1" dirty="0" smtClean="0"/>
          </a:br>
          <a:r>
            <a:rPr lang="ru-RU" sz="1400" b="1" dirty="0" smtClean="0"/>
            <a:t>муниципальной службы путем размещения информационных материалов в средствах массовой информации и сети Интернет</a:t>
          </a:r>
          <a:endParaRPr lang="ru-RU" sz="1400" b="1" dirty="0"/>
        </a:p>
      </dgm:t>
    </dgm:pt>
    <dgm:pt modelId="{4ECA339F-FFD6-4BAD-86C4-021D83E5EA2D}" type="parTrans" cxnId="{A5143FB2-BA86-43D7-8A0B-67E90CA03521}">
      <dgm:prSet/>
      <dgm:spPr/>
      <dgm:t>
        <a:bodyPr/>
        <a:lstStyle/>
        <a:p>
          <a:endParaRPr lang="ru-RU"/>
        </a:p>
      </dgm:t>
    </dgm:pt>
    <dgm:pt modelId="{89F07E2E-D67F-40D4-9251-1BE60D980084}" type="sibTrans" cxnId="{A5143FB2-BA86-43D7-8A0B-67E90CA03521}">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pt>
    <dgm:pt modelId="{C8AAFE37-FC5E-476A-9C02-EF78A1E242F5}" type="pres">
      <dgm:prSet presAssocID="{6454E6D3-9798-41B8-BC6A-B75000A0AA72}" presName="entireBox" presStyleLbl="node1" presStyleIdx="0" presStyleCnt="2"/>
      <dgm:spPr/>
    </dgm:pt>
    <dgm:pt modelId="{BFCFA7BE-8EDB-4504-8283-2E6C5E0D35C5}" type="pres">
      <dgm:prSet presAssocID="{6454E6D3-9798-41B8-BC6A-B75000A0AA72}" presName="descendantBox" presStyleCnt="0"/>
      <dgm:spPr/>
    </dgm:pt>
    <dgm:pt modelId="{0425A4AB-5A0F-47F1-9401-20008695BC85}" type="pres">
      <dgm:prSet presAssocID="{EE9B87D8-59BF-446F-9F57-1C6026D1F017}" presName="childTextBox" presStyleLbl="fgAccFollowNode1" presStyleIdx="0" presStyleCnt="4">
        <dgm:presLayoutVars>
          <dgm:bulletEnabled val="1"/>
        </dgm:presLayoutVars>
      </dgm:prSet>
      <dgm:spPr/>
      <dgm:t>
        <a:bodyPr/>
        <a:lstStyle/>
        <a:p>
          <a:endParaRPr lang="ru-RU"/>
        </a:p>
      </dgm:t>
    </dgm:pt>
    <dgm:pt modelId="{15712139-693E-4646-9A5C-CBE4A43B6760}" type="pres">
      <dgm:prSet presAssocID="{245A1B8C-0A83-438D-92D5-8633E1BE26BB}" presName="childTextBox" presStyleLbl="fgAccFollowNode1" presStyleIdx="1" presStyleCnt="4" custScaleX="42185">
        <dgm:presLayoutVars>
          <dgm:bulletEnabled val="1"/>
        </dgm:presLayoutVars>
      </dgm:prSet>
      <dgm:spPr/>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pt>
    <dgm:pt modelId="{C66A86B6-DDD3-43E5-A766-D6C99A3E7E74}" type="pres">
      <dgm:prSet presAssocID="{091E5520-C0DE-44B3-8C9B-059126DFA0E5}" presName="arrow" presStyleLbl="node1" presStyleIdx="1" presStyleCnt="2" custScaleY="49714" custLinFactNeighborX="70" custLinFactNeighborY="7056"/>
      <dgm:spPr/>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2" presStyleCnt="4" custScaleY="70538" custLinFactNeighborX="3390" custLinFactNeighborY="15389">
        <dgm:presLayoutVars>
          <dgm:bulletEnabled val="1"/>
        </dgm:presLayoutVars>
      </dgm:prSet>
      <dgm:spPr/>
      <dgm:t>
        <a:bodyPr/>
        <a:lstStyle/>
        <a:p>
          <a:endParaRPr lang="ru-RU"/>
        </a:p>
      </dgm:t>
    </dgm:pt>
    <dgm:pt modelId="{F4B0FF60-D52C-4276-98F7-E3C19D50F9DF}" type="pres">
      <dgm:prSet presAssocID="{3AD2EF02-B5F9-4FEF-B7C2-9AC149B8D92A}" presName="childTextArrow" presStyleLbl="fgAccFollowNode1" presStyleIdx="3" presStyleCnt="4" custScaleY="72879" custLinFactNeighborX="3390" custLinFactNeighborY="16560">
        <dgm:presLayoutVars>
          <dgm:bulletEnabled val="1"/>
        </dgm:presLayoutVars>
      </dgm:prSet>
      <dgm:spPr/>
    </dgm:pt>
  </dgm:ptLst>
  <dgm:cxnLst>
    <dgm:cxn modelId="{49395125-30F7-4564-BFEE-8B519A875BAB}" type="presOf" srcId="{EE9B87D8-59BF-446F-9F57-1C6026D1F017}" destId="{0425A4AB-5A0F-47F1-9401-20008695BC85}" srcOrd="0" destOrd="0" presId="urn:microsoft.com/office/officeart/2005/8/layout/process4"/>
    <dgm:cxn modelId="{E6EE8113-5F65-4B45-9ECC-8146408D31E8}" srcId="{091E5520-C0DE-44B3-8C9B-059126DFA0E5}" destId="{045C8A85-50E1-43AD-928D-09257FFEF63A}" srcOrd="0" destOrd="0" parTransId="{515BC7E5-BD03-47F1-8B24-7CA3475E144F}" sibTransId="{F8C92129-1E7C-4DA3-BD42-372D64E03DF8}"/>
    <dgm:cxn modelId="{558A6928-ED1F-4302-BA59-FE601661F5E6}" type="presOf" srcId="{245A1B8C-0A83-438D-92D5-8633E1BE26BB}" destId="{15712139-693E-4646-9A5C-CBE4A43B6760}" srcOrd="0" destOrd="0" presId="urn:microsoft.com/office/officeart/2005/8/layout/process4"/>
    <dgm:cxn modelId="{A5143FB2-BA86-43D7-8A0B-67E90CA03521}" srcId="{091E5520-C0DE-44B3-8C9B-059126DFA0E5}" destId="{3AD2EF02-B5F9-4FEF-B7C2-9AC149B8D92A}" srcOrd="1" destOrd="0" parTransId="{4ECA339F-FFD6-4BAD-86C4-021D83E5EA2D}" sibTransId="{89F07E2E-D67F-40D4-9251-1BE60D980084}"/>
    <dgm:cxn modelId="{F78B0D1A-977A-48A3-B8BD-ED5372D938CF}" srcId="{93E3D1B6-50B6-41D9-BEAF-D779B84E4A87}" destId="{091E5520-C0DE-44B3-8C9B-059126DFA0E5}" srcOrd="0" destOrd="0" parTransId="{45447B08-A60F-4958-A9B9-88EF29059EB7}" sibTransId="{F5096ED8-FFCF-4E25-8E05-5DFE1C28DAF8}"/>
    <dgm:cxn modelId="{5B110CA9-F138-46AA-93A0-BB15F8633939}" srcId="{6454E6D3-9798-41B8-BC6A-B75000A0AA72}" destId="{EE9B87D8-59BF-446F-9F57-1C6026D1F017}" srcOrd="0" destOrd="0" parTransId="{1A6F493B-1A5A-4D2F-8D57-4A660031BBB3}" sibTransId="{369BE9CD-A700-4708-A83E-CB86448CCBA0}"/>
    <dgm:cxn modelId="{67FFF4C4-FE50-4C50-9113-FDC6CBC1403C}" srcId="{93E3D1B6-50B6-41D9-BEAF-D779B84E4A87}" destId="{6454E6D3-9798-41B8-BC6A-B75000A0AA72}" srcOrd="1" destOrd="0" parTransId="{B4FECE6F-A1CC-458B-B92D-46AE8EDD2309}" sibTransId="{53BC683F-2A6D-44E0-8065-EBA8F876F99A}"/>
    <dgm:cxn modelId="{CC0FEAFC-2BE2-4F14-B422-EDA921728ED2}" type="presOf" srcId="{3AD2EF02-B5F9-4FEF-B7C2-9AC149B8D92A}" destId="{F4B0FF60-D52C-4276-98F7-E3C19D50F9DF}" srcOrd="0" destOrd="0" presId="urn:microsoft.com/office/officeart/2005/8/layout/process4"/>
    <dgm:cxn modelId="{139D2E02-09B7-4C8D-8A40-3B7F09806B26}" type="presOf" srcId="{93E3D1B6-50B6-41D9-BEAF-D779B84E4A87}" destId="{5A6EF1EA-5C6C-489E-9961-1364E9D136B3}" srcOrd="0" destOrd="0" presId="urn:microsoft.com/office/officeart/2005/8/layout/process4"/>
    <dgm:cxn modelId="{A5F43AA7-28AB-40D7-B736-648F612003AC}" type="presOf" srcId="{045C8A85-50E1-43AD-928D-09257FFEF63A}" destId="{41FF585B-8EA3-4E4D-83AC-8812437BE154}" srcOrd="0" destOrd="0" presId="urn:microsoft.com/office/officeart/2005/8/layout/process4"/>
    <dgm:cxn modelId="{12E2B845-D6E8-4D15-AC5C-7C0655098934}" srcId="{6454E6D3-9798-41B8-BC6A-B75000A0AA72}" destId="{245A1B8C-0A83-438D-92D5-8633E1BE26BB}" srcOrd="1" destOrd="0" parTransId="{D80846A1-4174-4CF3-ABA2-CD727529A7FE}" sibTransId="{7FEC4B81-1ED4-439A-AA7A-608394AC4311}"/>
    <dgm:cxn modelId="{B1276A97-4CDB-4883-9198-04FBD4AB52FF}" type="presOf" srcId="{091E5520-C0DE-44B3-8C9B-059126DFA0E5}" destId="{C66A86B6-DDD3-43E5-A766-D6C99A3E7E74}" srcOrd="1" destOrd="0" presId="urn:microsoft.com/office/officeart/2005/8/layout/process4"/>
    <dgm:cxn modelId="{92381C02-11C1-4833-A889-B286DA19B88A}" type="presOf" srcId="{6454E6D3-9798-41B8-BC6A-B75000A0AA72}" destId="{C8AAFE37-FC5E-476A-9C02-EF78A1E242F5}" srcOrd="1" destOrd="0" presId="urn:microsoft.com/office/officeart/2005/8/layout/process4"/>
    <dgm:cxn modelId="{7767DC14-698B-43BC-9635-FE052A95789C}" type="presOf" srcId="{091E5520-C0DE-44B3-8C9B-059126DFA0E5}" destId="{F3422F89-CF12-493D-AA06-9270E99C9D36}" srcOrd="0" destOrd="0" presId="urn:microsoft.com/office/officeart/2005/8/layout/process4"/>
    <dgm:cxn modelId="{C5B4CCCA-8817-45BC-B1C5-19178DBECA88}" type="presOf" srcId="{6454E6D3-9798-41B8-BC6A-B75000A0AA72}" destId="{D4B77845-9309-4727-9212-2037054987BE}" srcOrd="0" destOrd="0" presId="urn:microsoft.com/office/officeart/2005/8/layout/process4"/>
    <dgm:cxn modelId="{A3312F1B-D27E-4C13-BEC9-107A50ACAD7C}" type="presParOf" srcId="{5A6EF1EA-5C6C-489E-9961-1364E9D136B3}" destId="{1214803B-6DA6-408C-BDAF-86CA5457B20E}" srcOrd="0" destOrd="0" presId="urn:microsoft.com/office/officeart/2005/8/layout/process4"/>
    <dgm:cxn modelId="{251F619D-AAF4-4644-96B5-3137C998DA1C}" type="presParOf" srcId="{1214803B-6DA6-408C-BDAF-86CA5457B20E}" destId="{D4B77845-9309-4727-9212-2037054987BE}" srcOrd="0" destOrd="0" presId="urn:microsoft.com/office/officeart/2005/8/layout/process4"/>
    <dgm:cxn modelId="{7A2E0D98-B627-44F7-BBED-725E2E629181}" type="presParOf" srcId="{1214803B-6DA6-408C-BDAF-86CA5457B20E}" destId="{C8AAFE37-FC5E-476A-9C02-EF78A1E242F5}" srcOrd="1" destOrd="0" presId="urn:microsoft.com/office/officeart/2005/8/layout/process4"/>
    <dgm:cxn modelId="{AD96C9B5-A443-4198-A508-D5D267E00653}" type="presParOf" srcId="{1214803B-6DA6-408C-BDAF-86CA5457B20E}" destId="{BFCFA7BE-8EDB-4504-8283-2E6C5E0D35C5}" srcOrd="2" destOrd="0" presId="urn:microsoft.com/office/officeart/2005/8/layout/process4"/>
    <dgm:cxn modelId="{A2FE5659-95E6-4F21-901A-53DC32D950A9}" type="presParOf" srcId="{BFCFA7BE-8EDB-4504-8283-2E6C5E0D35C5}" destId="{0425A4AB-5A0F-47F1-9401-20008695BC85}" srcOrd="0" destOrd="0" presId="urn:microsoft.com/office/officeart/2005/8/layout/process4"/>
    <dgm:cxn modelId="{7A643E50-94F0-499C-8475-3FC2CFD9225D}" type="presParOf" srcId="{BFCFA7BE-8EDB-4504-8283-2E6C5E0D35C5}" destId="{15712139-693E-4646-9A5C-CBE4A43B6760}" srcOrd="1" destOrd="0" presId="urn:microsoft.com/office/officeart/2005/8/layout/process4"/>
    <dgm:cxn modelId="{CC8595B7-C2A8-4B90-BCCF-0B40CD46CBA1}" type="presParOf" srcId="{5A6EF1EA-5C6C-489E-9961-1364E9D136B3}" destId="{5DFF6B22-10A5-4F09-877A-C84370401AFA}" srcOrd="1" destOrd="0" presId="urn:microsoft.com/office/officeart/2005/8/layout/process4"/>
    <dgm:cxn modelId="{8D9928D2-415A-4263-9BD6-7EC263499D0B}" type="presParOf" srcId="{5A6EF1EA-5C6C-489E-9961-1364E9D136B3}" destId="{85B22235-0618-4EEC-9851-A3ABB039BB6A}" srcOrd="2" destOrd="0" presId="urn:microsoft.com/office/officeart/2005/8/layout/process4"/>
    <dgm:cxn modelId="{68EFA14C-9BF3-46E4-8CD5-9B65E3C45379}" type="presParOf" srcId="{85B22235-0618-4EEC-9851-A3ABB039BB6A}" destId="{F3422F89-CF12-493D-AA06-9270E99C9D36}" srcOrd="0" destOrd="0" presId="urn:microsoft.com/office/officeart/2005/8/layout/process4"/>
    <dgm:cxn modelId="{F37A2540-B2A2-4A1F-9DE3-AC235113B2ED}" type="presParOf" srcId="{85B22235-0618-4EEC-9851-A3ABB039BB6A}" destId="{C66A86B6-DDD3-43E5-A766-D6C99A3E7E74}" srcOrd="1" destOrd="0" presId="urn:microsoft.com/office/officeart/2005/8/layout/process4"/>
    <dgm:cxn modelId="{6A95B7F7-517B-4A40-BF81-5A30AF915F90}" type="presParOf" srcId="{85B22235-0618-4EEC-9851-A3ABB039BB6A}" destId="{43A9EC5C-7EEB-4CCC-AEA3-4BEC9E703421}" srcOrd="2" destOrd="0" presId="urn:microsoft.com/office/officeart/2005/8/layout/process4"/>
    <dgm:cxn modelId="{8C567F49-99E2-4E13-9C09-EF1B12257902}" type="presParOf" srcId="{43A9EC5C-7EEB-4CCC-AEA3-4BEC9E703421}" destId="{41FF585B-8EA3-4E4D-83AC-8812437BE154}" srcOrd="0" destOrd="0" presId="urn:microsoft.com/office/officeart/2005/8/layout/process4"/>
    <dgm:cxn modelId="{BD640D09-1A98-4C4D-8413-628B78F58906}" type="presParOf" srcId="{43A9EC5C-7EEB-4CCC-AEA3-4BEC9E703421}" destId="{F4B0FF60-D52C-4276-98F7-E3C19D50F9DF}"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D9624-DC33-4B8C-8644-8AE60CC3ECE7}">
      <dsp:nvSpPr>
        <dsp:cNvPr id="0" name=""/>
        <dsp:cNvSpPr/>
      </dsp:nvSpPr>
      <dsp:spPr>
        <a:xfrm>
          <a:off x="0" y="0"/>
          <a:ext cx="5976664" cy="5976664"/>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154E7A-3B25-48F0-8F86-048E26CBD75F}">
      <dsp:nvSpPr>
        <dsp:cNvPr id="0" name=""/>
        <dsp:cNvSpPr/>
      </dsp:nvSpPr>
      <dsp:spPr>
        <a:xfrm>
          <a:off x="1740942" y="460061"/>
          <a:ext cx="6893128" cy="63860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1. Бюджетный кодекс Российской Федерации</a:t>
          </a:r>
          <a:endParaRPr lang="ru-RU" sz="2000" b="1" kern="1200" dirty="0"/>
        </a:p>
      </dsp:txBody>
      <dsp:txXfrm>
        <a:off x="1772116" y="491235"/>
        <a:ext cx="6830780" cy="576261"/>
      </dsp:txXfrm>
    </dsp:sp>
    <dsp:sp modelId="{D0BA7630-7104-4EC2-AFE2-255C8A3890B5}">
      <dsp:nvSpPr>
        <dsp:cNvPr id="0" name=""/>
        <dsp:cNvSpPr/>
      </dsp:nvSpPr>
      <dsp:spPr>
        <a:xfrm>
          <a:off x="1812967" y="1323121"/>
          <a:ext cx="6839673" cy="56899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2. Налоговый кодекс Российской Федерации</a:t>
          </a:r>
          <a:endParaRPr lang="ru-RU" sz="2000" b="1" kern="1200" dirty="0"/>
        </a:p>
      </dsp:txBody>
      <dsp:txXfrm>
        <a:off x="1840743" y="1350897"/>
        <a:ext cx="6784121" cy="513438"/>
      </dsp:txXfrm>
    </dsp:sp>
    <dsp:sp modelId="{71B75EAD-C591-43F4-8DF4-2DEB2B03EFBD}">
      <dsp:nvSpPr>
        <dsp:cNvPr id="0" name=""/>
        <dsp:cNvSpPr/>
      </dsp:nvSpPr>
      <dsp:spPr>
        <a:xfrm>
          <a:off x="1812967" y="2116564"/>
          <a:ext cx="6841848" cy="125584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3.  Федеральный закон от 06.10.2003. № 131-ФЗ «Об общих принципах организации местного самоуправления в Российской Федерации»</a:t>
          </a:r>
          <a:endParaRPr lang="ru-RU" sz="2000" b="1" kern="1200" dirty="0"/>
        </a:p>
      </dsp:txBody>
      <dsp:txXfrm>
        <a:off x="1874272" y="2177869"/>
        <a:ext cx="6719238" cy="1133239"/>
      </dsp:txXfrm>
    </dsp:sp>
    <dsp:sp modelId="{E538E7AF-6976-4AB0-8043-60D9C7A91A39}">
      <dsp:nvSpPr>
        <dsp:cNvPr id="0" name=""/>
        <dsp:cNvSpPr/>
      </dsp:nvSpPr>
      <dsp:spPr>
        <a:xfrm>
          <a:off x="1843133" y="3586173"/>
          <a:ext cx="6809488" cy="48266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4. Устав муниципального образования </a:t>
          </a:r>
          <a:r>
            <a:rPr lang="ru-RU" sz="2000" b="1" kern="1200" dirty="0" err="1" smtClean="0"/>
            <a:t>п.Боровский</a:t>
          </a:r>
          <a:endParaRPr lang="ru-RU" sz="2000" b="1" kern="1200" dirty="0"/>
        </a:p>
      </dsp:txBody>
      <dsp:txXfrm>
        <a:off x="1866695" y="3609735"/>
        <a:ext cx="6762364" cy="435538"/>
      </dsp:txXfrm>
    </dsp:sp>
    <dsp:sp modelId="{C36EDBAE-6A62-418A-BB49-15A121AF898B}">
      <dsp:nvSpPr>
        <dsp:cNvPr id="0" name=""/>
        <dsp:cNvSpPr/>
      </dsp:nvSpPr>
      <dsp:spPr>
        <a:xfrm>
          <a:off x="1812967" y="4337788"/>
          <a:ext cx="6871995" cy="119979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5. Положение о бюджетном процессе в муниципальном образовании  поселок Боровский, утвержденное решением </a:t>
          </a:r>
          <a:r>
            <a:rPr lang="ru-RU" sz="2000" b="1" kern="1200" dirty="0" err="1" smtClean="0"/>
            <a:t>Боровской</a:t>
          </a:r>
          <a:r>
            <a:rPr lang="ru-RU" sz="2000" b="1" kern="1200" dirty="0" smtClean="0"/>
            <a:t> поселковой Думы от 29.05.2013 № 361</a:t>
          </a:r>
          <a:endParaRPr lang="ru-RU" sz="2000" b="1" kern="1200" dirty="0"/>
        </a:p>
      </dsp:txBody>
      <dsp:txXfrm>
        <a:off x="1871536" y="4396357"/>
        <a:ext cx="6754857" cy="10826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544873"/>
          <a:ext cx="8496944" cy="2901422"/>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ru-RU" sz="3700" kern="1200" dirty="0" smtClean="0"/>
            <a:t>Ожидаемые    конечные    результаты    реализации программы               </a:t>
          </a:r>
          <a:endParaRPr lang="ru-RU" sz="3700" kern="1200" dirty="0"/>
        </a:p>
      </dsp:txBody>
      <dsp:txXfrm>
        <a:off x="0" y="2544873"/>
        <a:ext cx="8496944" cy="1566768"/>
      </dsp:txXfrm>
    </dsp:sp>
    <dsp:sp modelId="{0DF2EA5F-1D72-474B-8A1E-2A786403A084}">
      <dsp:nvSpPr>
        <dsp:cNvPr id="0" name=""/>
        <dsp:cNvSpPr/>
      </dsp:nvSpPr>
      <dsp:spPr>
        <a:xfrm>
          <a:off x="0" y="4362440"/>
          <a:ext cx="8496944" cy="13346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ru-RU" sz="2400" b="1" kern="1200" dirty="0" smtClean="0"/>
            <a:t>Доля имущества, относящегося к объектам недвижимости на которые зарегистрировано право муниципальной собственности до 100 %</a:t>
          </a:r>
          <a:endParaRPr lang="ru-RU" sz="2400" kern="1200" dirty="0"/>
        </a:p>
      </dsp:txBody>
      <dsp:txXfrm>
        <a:off x="0" y="4362440"/>
        <a:ext cx="8496944" cy="1334654"/>
      </dsp:txXfrm>
    </dsp:sp>
    <dsp:sp modelId="{C66A86B6-DDD3-43E5-A766-D6C99A3E7E74}">
      <dsp:nvSpPr>
        <dsp:cNvPr id="0" name=""/>
        <dsp:cNvSpPr/>
      </dsp:nvSpPr>
      <dsp:spPr>
        <a:xfrm rot="10800000">
          <a:off x="0" y="24604"/>
          <a:ext cx="8496944" cy="2894483"/>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ru-RU" sz="3700" kern="1200" dirty="0" smtClean="0"/>
            <a:t>Цель программы</a:t>
          </a:r>
          <a:endParaRPr lang="ru-RU" sz="3700" kern="1200" dirty="0"/>
        </a:p>
      </dsp:txBody>
      <dsp:txXfrm rot="-10800000">
        <a:off x="0" y="24604"/>
        <a:ext cx="8496944" cy="1015963"/>
      </dsp:txXfrm>
    </dsp:sp>
    <dsp:sp modelId="{41FF585B-8EA3-4E4D-83AC-8812437BE154}">
      <dsp:nvSpPr>
        <dsp:cNvPr id="0" name=""/>
        <dsp:cNvSpPr/>
      </dsp:nvSpPr>
      <dsp:spPr>
        <a:xfrm>
          <a:off x="0" y="1186961"/>
          <a:ext cx="8496944" cy="94115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b="1" kern="1200" dirty="0" smtClean="0"/>
            <a:t>Обеспечение эффективного управления муниципальной собственностью муниципального образования поселок Боровский на 2016-2018 годы</a:t>
          </a:r>
          <a:endParaRPr lang="ru-RU" sz="2000" b="1" kern="1200" dirty="0"/>
        </a:p>
      </dsp:txBody>
      <dsp:txXfrm>
        <a:off x="0" y="1186961"/>
        <a:ext cx="8496944" cy="9411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389065"/>
          <a:ext cx="8496944" cy="27243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ru-RU" sz="3500" kern="1200" dirty="0" smtClean="0"/>
            <a:t>Ожидаемые    конечные    результаты    реализации программы               </a:t>
          </a:r>
          <a:endParaRPr lang="ru-RU" sz="3500" kern="1200" dirty="0"/>
        </a:p>
      </dsp:txBody>
      <dsp:txXfrm>
        <a:off x="0" y="2389065"/>
        <a:ext cx="8496944" cy="1471122"/>
      </dsp:txXfrm>
    </dsp:sp>
    <dsp:sp modelId="{0DF2EA5F-1D72-474B-8A1E-2A786403A084}">
      <dsp:nvSpPr>
        <dsp:cNvPr id="0" name=""/>
        <dsp:cNvSpPr/>
      </dsp:nvSpPr>
      <dsp:spPr>
        <a:xfrm>
          <a:off x="0" y="3690907"/>
          <a:ext cx="8496944" cy="20669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ru-RU" sz="2400" kern="1200" dirty="0" smtClean="0"/>
            <a:t>1. Увеличение количества призывников, направленных на службу в Российскую армию  до человек до 50 человек</a:t>
          </a:r>
        </a:p>
        <a:p>
          <a:pPr lvl="0" algn="ctr" defTabSz="1066800">
            <a:lnSpc>
              <a:spcPct val="90000"/>
            </a:lnSpc>
            <a:spcBef>
              <a:spcPct val="0"/>
            </a:spcBef>
            <a:spcAft>
              <a:spcPct val="35000"/>
            </a:spcAft>
          </a:pPr>
          <a:r>
            <a:rPr lang="ru-RU" sz="2400" kern="1200" dirty="0" smtClean="0"/>
            <a:t>2. Уменьшение количества уклонистов от службы до человек в Российской армии до 15 человек</a:t>
          </a:r>
          <a:endParaRPr lang="ru-RU" sz="2400" kern="1200" dirty="0"/>
        </a:p>
      </dsp:txBody>
      <dsp:txXfrm>
        <a:off x="0" y="3690907"/>
        <a:ext cx="8496944" cy="2066954"/>
      </dsp:txXfrm>
    </dsp:sp>
    <dsp:sp modelId="{C66A86B6-DDD3-43E5-A766-D6C99A3E7E74}">
      <dsp:nvSpPr>
        <dsp:cNvPr id="0" name=""/>
        <dsp:cNvSpPr/>
      </dsp:nvSpPr>
      <dsp:spPr>
        <a:xfrm rot="10800000">
          <a:off x="0" y="96602"/>
          <a:ext cx="8496944" cy="2717785"/>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ru-RU" sz="3500" kern="1200" dirty="0" smtClean="0"/>
            <a:t>Цель программы</a:t>
          </a:r>
          <a:endParaRPr lang="ru-RU" sz="3500" kern="1200" dirty="0"/>
        </a:p>
      </dsp:txBody>
      <dsp:txXfrm rot="-10800000">
        <a:off x="0" y="96602"/>
        <a:ext cx="8496944" cy="953942"/>
      </dsp:txXfrm>
    </dsp:sp>
    <dsp:sp modelId="{41FF585B-8EA3-4E4D-83AC-8812437BE154}">
      <dsp:nvSpPr>
        <dsp:cNvPr id="0" name=""/>
        <dsp:cNvSpPr/>
      </dsp:nvSpPr>
      <dsp:spPr>
        <a:xfrm>
          <a:off x="0" y="1114049"/>
          <a:ext cx="8496944" cy="8837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kern="1200" dirty="0" smtClean="0"/>
            <a:t>Обеспечение исполнения гражданами воинской обязанности, установленной федеральными законами «Об обороне», «О воинской обязанности и военной службе», «О мобилизационной подготовке и мобилизации в Российской Федерации»</a:t>
          </a:r>
          <a:endParaRPr lang="ru-RU" sz="2000" b="1" kern="1200" dirty="0"/>
        </a:p>
      </dsp:txBody>
      <dsp:txXfrm>
        <a:off x="0" y="1114049"/>
        <a:ext cx="8496944" cy="8837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389065"/>
          <a:ext cx="8496944" cy="27243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ru-RU" sz="3500" kern="1200" dirty="0" smtClean="0"/>
            <a:t>Ожидаемые    конечные    результаты    реализации программы               </a:t>
          </a:r>
          <a:endParaRPr lang="ru-RU" sz="3500" kern="1200" dirty="0"/>
        </a:p>
      </dsp:txBody>
      <dsp:txXfrm>
        <a:off x="0" y="2389065"/>
        <a:ext cx="8496944" cy="1471122"/>
      </dsp:txXfrm>
    </dsp:sp>
    <dsp:sp modelId="{0DF2EA5F-1D72-474B-8A1E-2A786403A084}">
      <dsp:nvSpPr>
        <dsp:cNvPr id="0" name=""/>
        <dsp:cNvSpPr/>
      </dsp:nvSpPr>
      <dsp:spPr>
        <a:xfrm>
          <a:off x="0" y="3690907"/>
          <a:ext cx="8496944" cy="20669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just" defTabSz="800100">
            <a:lnSpc>
              <a:spcPct val="90000"/>
            </a:lnSpc>
            <a:spcBef>
              <a:spcPct val="0"/>
            </a:spcBef>
            <a:spcAft>
              <a:spcPct val="35000"/>
            </a:spcAft>
          </a:pPr>
          <a:r>
            <a:rPr lang="ru-RU" sz="1800" b="1" kern="1200" dirty="0" smtClean="0"/>
            <a:t>1.снижение количества пожаров, исключение случаев гибели и травматизма людей при пожарах и сокращение материального ущерба;</a:t>
          </a:r>
        </a:p>
        <a:p>
          <a:pPr lvl="0" algn="just" defTabSz="800100">
            <a:lnSpc>
              <a:spcPct val="90000"/>
            </a:lnSpc>
            <a:spcBef>
              <a:spcPct val="0"/>
            </a:spcBef>
            <a:spcAft>
              <a:spcPct val="35000"/>
            </a:spcAft>
          </a:pPr>
          <a:r>
            <a:rPr lang="ru-RU" sz="1800" b="1" kern="1200" dirty="0" smtClean="0"/>
            <a:t>2.снижение общего уровня рисков возникновения чрезвычайных ситуаций природного и техногенного характера;</a:t>
          </a:r>
        </a:p>
        <a:p>
          <a:pPr lvl="0" algn="just" defTabSz="800100">
            <a:lnSpc>
              <a:spcPct val="90000"/>
            </a:lnSpc>
            <a:spcBef>
              <a:spcPct val="0"/>
            </a:spcBef>
            <a:spcAft>
              <a:spcPct val="35000"/>
            </a:spcAft>
          </a:pPr>
          <a:r>
            <a:rPr lang="ru-RU" sz="1800" b="1" kern="1200" dirty="0" smtClean="0"/>
            <a:t>3. снижение уровня преступности на территории поселка, создание и укрепление среди населения поселка атмосферы спокойствия и стабильности</a:t>
          </a:r>
          <a:endParaRPr lang="ru-RU" sz="1800" b="1" kern="1200" dirty="0"/>
        </a:p>
      </dsp:txBody>
      <dsp:txXfrm>
        <a:off x="0" y="3690907"/>
        <a:ext cx="8496944" cy="2066954"/>
      </dsp:txXfrm>
    </dsp:sp>
    <dsp:sp modelId="{C66A86B6-DDD3-43E5-A766-D6C99A3E7E74}">
      <dsp:nvSpPr>
        <dsp:cNvPr id="0" name=""/>
        <dsp:cNvSpPr/>
      </dsp:nvSpPr>
      <dsp:spPr>
        <a:xfrm rot="10800000">
          <a:off x="0" y="96602"/>
          <a:ext cx="8496944" cy="2717785"/>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ru-RU" sz="3500" kern="1200" dirty="0" smtClean="0"/>
            <a:t>Цель программы</a:t>
          </a:r>
          <a:endParaRPr lang="ru-RU" sz="3500" kern="1200" dirty="0"/>
        </a:p>
      </dsp:txBody>
      <dsp:txXfrm rot="-10800000">
        <a:off x="0" y="96602"/>
        <a:ext cx="8496944" cy="953942"/>
      </dsp:txXfrm>
    </dsp:sp>
    <dsp:sp modelId="{41FF585B-8EA3-4E4D-83AC-8812437BE154}">
      <dsp:nvSpPr>
        <dsp:cNvPr id="0" name=""/>
        <dsp:cNvSpPr/>
      </dsp:nvSpPr>
      <dsp:spPr>
        <a:xfrm>
          <a:off x="0" y="1114049"/>
          <a:ext cx="8496944" cy="8837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b="1" kern="1200" dirty="0" smtClean="0"/>
            <a:t>Повысить уровень безопасности жизнедеятельности населения поселка Боровский</a:t>
          </a:r>
          <a:endParaRPr lang="ru-RU" sz="2000" b="1" kern="1200" dirty="0"/>
        </a:p>
      </dsp:txBody>
      <dsp:txXfrm>
        <a:off x="0" y="1114049"/>
        <a:ext cx="8496944" cy="88370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904944"/>
          <a:ext cx="8640959" cy="1074484"/>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ru-RU" sz="2100" kern="1200" dirty="0" smtClean="0"/>
            <a:t>Ожидаемые    конечные    результаты    реализации программы               </a:t>
          </a:r>
          <a:endParaRPr lang="ru-RU" sz="2100" kern="1200" dirty="0"/>
        </a:p>
      </dsp:txBody>
      <dsp:txXfrm>
        <a:off x="0" y="2904944"/>
        <a:ext cx="8640959" cy="580221"/>
      </dsp:txXfrm>
    </dsp:sp>
    <dsp:sp modelId="{B031C73B-B474-4BE6-B244-6B81C149C2E6}">
      <dsp:nvSpPr>
        <dsp:cNvPr id="0" name=""/>
        <dsp:cNvSpPr/>
      </dsp:nvSpPr>
      <dsp:spPr>
        <a:xfrm>
          <a:off x="1054"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ru-RU" sz="900" b="1" kern="1200" dirty="0" smtClean="0"/>
            <a:t>Единое управление комплексным благоустройством</a:t>
          </a:r>
          <a:endParaRPr lang="ru-RU" sz="900" b="1" kern="1200" dirty="0"/>
        </a:p>
      </dsp:txBody>
      <dsp:txXfrm>
        <a:off x="1054" y="3630627"/>
        <a:ext cx="863884" cy="2126135"/>
      </dsp:txXfrm>
    </dsp:sp>
    <dsp:sp modelId="{FC68AF90-7A3F-4D39-A5FB-C33EB71EE7D5}">
      <dsp:nvSpPr>
        <dsp:cNvPr id="0" name=""/>
        <dsp:cNvSpPr/>
      </dsp:nvSpPr>
      <dsp:spPr>
        <a:xfrm>
          <a:off x="864939"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Определение перспективы улучшения благоустройства</a:t>
          </a:r>
          <a:endParaRPr lang="ru-RU" sz="1000" b="1" kern="1200" dirty="0"/>
        </a:p>
      </dsp:txBody>
      <dsp:txXfrm>
        <a:off x="864939" y="3630627"/>
        <a:ext cx="863884" cy="2126135"/>
      </dsp:txXfrm>
    </dsp:sp>
    <dsp:sp modelId="{34E9A9A9-CD89-4B25-A625-B413F5F39CC2}">
      <dsp:nvSpPr>
        <dsp:cNvPr id="0" name=""/>
        <dsp:cNvSpPr/>
      </dsp:nvSpPr>
      <dsp:spPr>
        <a:xfrm>
          <a:off x="1728824"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ru-RU" sz="1100" b="1" kern="1200" dirty="0" smtClean="0"/>
            <a:t>Улучшение состояния территории </a:t>
          </a:r>
          <a:r>
            <a:rPr lang="ru-RU" sz="1100" kern="1200" dirty="0" smtClean="0"/>
            <a:t>  </a:t>
          </a:r>
          <a:endParaRPr lang="ru-RU" sz="1100" kern="1200" dirty="0"/>
        </a:p>
      </dsp:txBody>
      <dsp:txXfrm>
        <a:off x="1728824" y="3630627"/>
        <a:ext cx="863884" cy="2126135"/>
      </dsp:txXfrm>
    </dsp:sp>
    <dsp:sp modelId="{F1DF4E43-FEE3-4AA9-BD4C-BEF2F9F2E4FD}">
      <dsp:nvSpPr>
        <dsp:cNvPr id="0" name=""/>
        <dsp:cNvSpPr/>
      </dsp:nvSpPr>
      <dsp:spPr>
        <a:xfrm>
          <a:off x="2592709"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Привитие жителям муниципального образования любви и уважения к своему поселку, к соблюдению чистоты и порядка</a:t>
          </a:r>
          <a:endParaRPr lang="ru-RU" sz="1000" b="1" kern="1200" dirty="0"/>
        </a:p>
      </dsp:txBody>
      <dsp:txXfrm>
        <a:off x="2592709" y="3630627"/>
        <a:ext cx="863884" cy="2126135"/>
      </dsp:txXfrm>
    </dsp:sp>
    <dsp:sp modelId="{498192A2-6538-4AB8-A650-B0C79C7DC5F9}">
      <dsp:nvSpPr>
        <dsp:cNvPr id="0" name=""/>
        <dsp:cNvSpPr/>
      </dsp:nvSpPr>
      <dsp:spPr>
        <a:xfrm>
          <a:off x="3441735" y="3629181"/>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Совершенствование эстетического состояния территории</a:t>
          </a:r>
          <a:r>
            <a:rPr lang="ru-RU" sz="1000" kern="1200" dirty="0" smtClean="0"/>
            <a:t>;</a:t>
          </a:r>
          <a:endParaRPr lang="ru-RU" sz="1000" kern="1200" dirty="0"/>
        </a:p>
      </dsp:txBody>
      <dsp:txXfrm>
        <a:off x="3441735" y="3629181"/>
        <a:ext cx="863884" cy="2126135"/>
      </dsp:txXfrm>
    </dsp:sp>
    <dsp:sp modelId="{DFE9983C-6EBC-4302-ABB5-5774EA40AE7D}">
      <dsp:nvSpPr>
        <dsp:cNvPr id="0" name=""/>
        <dsp:cNvSpPr/>
      </dsp:nvSpPr>
      <dsp:spPr>
        <a:xfrm>
          <a:off x="4320479"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Увеличение площади благоустроенных зелёных насаждений в поселении;</a:t>
          </a:r>
          <a:endParaRPr lang="ru-RU" sz="1000" b="1" kern="1200" dirty="0"/>
        </a:p>
      </dsp:txBody>
      <dsp:txXfrm>
        <a:off x="4320479" y="3630627"/>
        <a:ext cx="863884" cy="2126135"/>
      </dsp:txXfrm>
    </dsp:sp>
    <dsp:sp modelId="{50B2C445-CB09-4DC1-A08F-31574DA966F9}">
      <dsp:nvSpPr>
        <dsp:cNvPr id="0" name=""/>
        <dsp:cNvSpPr/>
      </dsp:nvSpPr>
      <dsp:spPr>
        <a:xfrm>
          <a:off x="5184364"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Увеличение количества высаживаемых деревьев</a:t>
          </a:r>
          <a:endParaRPr lang="ru-RU" sz="1000" b="1" kern="1200" dirty="0"/>
        </a:p>
      </dsp:txBody>
      <dsp:txXfrm>
        <a:off x="5184364" y="3630627"/>
        <a:ext cx="863884" cy="2126135"/>
      </dsp:txXfrm>
    </dsp:sp>
    <dsp:sp modelId="{D86A4351-8B78-4FE4-AC78-C8D10FE01630}">
      <dsp:nvSpPr>
        <dsp:cNvPr id="0" name=""/>
        <dsp:cNvSpPr/>
      </dsp:nvSpPr>
      <dsp:spPr>
        <a:xfrm>
          <a:off x="6048249"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Оснащение улиц указателями с названиями улиц и номерами домов;</a:t>
          </a:r>
          <a:endParaRPr lang="ru-RU" sz="1000" b="1" kern="1200" dirty="0"/>
        </a:p>
      </dsp:txBody>
      <dsp:txXfrm>
        <a:off x="6048249" y="3630627"/>
        <a:ext cx="863884" cy="2126135"/>
      </dsp:txXfrm>
    </dsp:sp>
    <dsp:sp modelId="{1540128D-8AB6-48B0-B5B4-2CD134A7E939}">
      <dsp:nvSpPr>
        <dsp:cNvPr id="0" name=""/>
        <dsp:cNvSpPr/>
      </dsp:nvSpPr>
      <dsp:spPr>
        <a:xfrm>
          <a:off x="6912134"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Увеличение протяженности уличного освещения поселения</a:t>
          </a:r>
          <a:endParaRPr lang="ru-RU" sz="1000" b="1" kern="1200" dirty="0"/>
        </a:p>
      </dsp:txBody>
      <dsp:txXfrm>
        <a:off x="6912134" y="3630627"/>
        <a:ext cx="863884" cy="2126135"/>
      </dsp:txXfrm>
    </dsp:sp>
    <dsp:sp modelId="{6F6C5329-EABC-4C3F-A20A-9FFFBD01964A}">
      <dsp:nvSpPr>
        <dsp:cNvPr id="0" name=""/>
        <dsp:cNvSpPr/>
      </dsp:nvSpPr>
      <dsp:spPr>
        <a:xfrm>
          <a:off x="7776019"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Повышение уровня благоустройства дворовых территорий-</a:t>
          </a:r>
          <a:endParaRPr lang="ru-RU" sz="1000" b="1" kern="1200" dirty="0"/>
        </a:p>
      </dsp:txBody>
      <dsp:txXfrm>
        <a:off x="7776019" y="3630627"/>
        <a:ext cx="863884" cy="2126135"/>
      </dsp:txXfrm>
    </dsp:sp>
    <dsp:sp modelId="{C66A86B6-DDD3-43E5-A766-D6C99A3E7E74}">
      <dsp:nvSpPr>
        <dsp:cNvPr id="0" name=""/>
        <dsp:cNvSpPr/>
      </dsp:nvSpPr>
      <dsp:spPr>
        <a:xfrm rot="10800000">
          <a:off x="0" y="161400"/>
          <a:ext cx="8640959" cy="3069176"/>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ru-RU" sz="2100" kern="1200" dirty="0" smtClean="0"/>
            <a:t>Цель программы</a:t>
          </a:r>
          <a:endParaRPr lang="ru-RU" sz="2100" kern="1200" dirty="0"/>
        </a:p>
      </dsp:txBody>
      <dsp:txXfrm rot="-10800000">
        <a:off x="0" y="161400"/>
        <a:ext cx="8640959" cy="1077280"/>
      </dsp:txXfrm>
    </dsp:sp>
    <dsp:sp modelId="{41FF585B-8EA3-4E4D-83AC-8812437BE154}">
      <dsp:nvSpPr>
        <dsp:cNvPr id="0" name=""/>
        <dsp:cNvSpPr/>
      </dsp:nvSpPr>
      <dsp:spPr>
        <a:xfrm>
          <a:off x="0" y="888711"/>
          <a:ext cx="8640959" cy="14992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b="1" kern="1200" dirty="0" smtClean="0"/>
            <a:t>Комплексное решение проблем благоустройства по улучшению санитарного и эстетического вида территории муниципального образования, создание комфортной среды проживания на территории муниципального образования поселок Боровский, озеленение территории муниципального образования, обеспечение безопасности проживания жителей муниципального образования, улучшения экологической обстановки на территории муниципального образования</a:t>
          </a:r>
          <a:endParaRPr lang="ru-RU" sz="1400" b="1" kern="1200" dirty="0"/>
        </a:p>
      </dsp:txBody>
      <dsp:txXfrm>
        <a:off x="0" y="888711"/>
        <a:ext cx="8640959" cy="149928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1906313"/>
          <a:ext cx="8496944" cy="3115093"/>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ru-RU" sz="2900" kern="1200" dirty="0" smtClean="0"/>
            <a:t>Ожидаемые    конечные    результаты    реализации программы               </a:t>
          </a:r>
          <a:endParaRPr lang="ru-RU" sz="2900" kern="1200" dirty="0"/>
        </a:p>
      </dsp:txBody>
      <dsp:txXfrm>
        <a:off x="0" y="1906313"/>
        <a:ext cx="8496944" cy="1682150"/>
      </dsp:txXfrm>
    </dsp:sp>
    <dsp:sp modelId="{0DF2EA5F-1D72-474B-8A1E-2A786403A084}">
      <dsp:nvSpPr>
        <dsp:cNvPr id="0" name=""/>
        <dsp:cNvSpPr/>
      </dsp:nvSpPr>
      <dsp:spPr>
        <a:xfrm>
          <a:off x="0" y="3237203"/>
          <a:ext cx="8496944" cy="236345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just" defTabSz="533400">
            <a:lnSpc>
              <a:spcPct val="90000"/>
            </a:lnSpc>
            <a:spcBef>
              <a:spcPct val="0"/>
            </a:spcBef>
            <a:spcAft>
              <a:spcPct val="35000"/>
            </a:spcAft>
          </a:pPr>
          <a:r>
            <a:rPr lang="ru-RU" sz="1200" b="1" kern="1200" dirty="0" smtClean="0"/>
            <a:t>- охват детей и молодежи организованными формами занятости и систематическими занятиями в сфере молодежной политики к 2018 году - 71%;</a:t>
          </a:r>
        </a:p>
        <a:p>
          <a:pPr lvl="0" algn="just" defTabSz="533400">
            <a:lnSpc>
              <a:spcPct val="90000"/>
            </a:lnSpc>
            <a:spcBef>
              <a:spcPct val="0"/>
            </a:spcBef>
            <a:spcAft>
              <a:spcPct val="35000"/>
            </a:spcAft>
          </a:pPr>
          <a:r>
            <a:rPr lang="ru-RU" sz="1200" b="1" kern="1200" dirty="0" smtClean="0"/>
            <a:t>- работа клуба молодых семей на постоянной основе;</a:t>
          </a:r>
        </a:p>
        <a:p>
          <a:pPr lvl="0" algn="just" defTabSz="533400">
            <a:lnSpc>
              <a:spcPct val="90000"/>
            </a:lnSpc>
            <a:spcBef>
              <a:spcPct val="0"/>
            </a:spcBef>
            <a:spcAft>
              <a:spcPct val="35000"/>
            </a:spcAft>
          </a:pPr>
          <a:r>
            <a:rPr lang="ru-RU" sz="1200" b="1" kern="1200" dirty="0" smtClean="0"/>
            <a:t>- увеличение доли молодежи, охваченной мероприятиями по работе с молодыми семьями до 26, 5%;</a:t>
          </a:r>
        </a:p>
        <a:p>
          <a:pPr lvl="0" algn="just" defTabSz="533400">
            <a:lnSpc>
              <a:spcPct val="90000"/>
            </a:lnSpc>
            <a:spcBef>
              <a:spcPct val="0"/>
            </a:spcBef>
            <a:spcAft>
              <a:spcPct val="35000"/>
            </a:spcAft>
          </a:pPr>
          <a:r>
            <a:rPr lang="ru-RU" sz="1200" b="1" kern="1200" dirty="0" smtClean="0"/>
            <a:t>- увеличение доли молодежи в возрасте от 14 до 29 лет, охваченной мероприятиями по гражданско-патриотическому воспитанию до 13,9 %; </a:t>
          </a:r>
        </a:p>
        <a:p>
          <a:pPr lvl="0" algn="just" defTabSz="533400">
            <a:lnSpc>
              <a:spcPct val="90000"/>
            </a:lnSpc>
            <a:spcBef>
              <a:spcPct val="0"/>
            </a:spcBef>
            <a:spcAft>
              <a:spcPct val="35000"/>
            </a:spcAft>
          </a:pPr>
          <a:r>
            <a:rPr lang="ru-RU" sz="1200" b="1" kern="1200" dirty="0" smtClean="0"/>
            <a:t>- увеличение доли молодежи в возрасте от 14 до 29 лет участвующих в деятельности молодежных общественных объединений до 30%;</a:t>
          </a:r>
        </a:p>
        <a:p>
          <a:pPr lvl="0" algn="just" defTabSz="533400">
            <a:lnSpc>
              <a:spcPct val="90000"/>
            </a:lnSpc>
            <a:spcBef>
              <a:spcPct val="0"/>
            </a:spcBef>
            <a:spcAft>
              <a:spcPct val="35000"/>
            </a:spcAft>
          </a:pPr>
          <a:r>
            <a:rPr lang="ru-RU" sz="1200" b="1" kern="1200" dirty="0" smtClean="0"/>
            <a:t>- увеличение доли временно трудоустроенной молодежи в возрасте от 14 до 29 лет до 16, 7 %.</a:t>
          </a:r>
        </a:p>
        <a:p>
          <a:pPr lvl="0" algn="just" defTabSz="533400">
            <a:lnSpc>
              <a:spcPct val="90000"/>
            </a:lnSpc>
            <a:spcBef>
              <a:spcPct val="0"/>
            </a:spcBef>
            <a:spcAft>
              <a:spcPct val="35000"/>
            </a:spcAft>
          </a:pPr>
          <a:r>
            <a:rPr lang="ru-RU" sz="1200" b="1" kern="1200" dirty="0" smtClean="0"/>
            <a:t>-увеличение доли  молодежи в возрасте от 14 до 17 лет получившей услуги профориентации до 90,9 %; </a:t>
          </a:r>
        </a:p>
        <a:p>
          <a:pPr lvl="0" algn="just" defTabSz="533400">
            <a:lnSpc>
              <a:spcPct val="90000"/>
            </a:lnSpc>
            <a:spcBef>
              <a:spcPct val="0"/>
            </a:spcBef>
            <a:spcAft>
              <a:spcPct val="35000"/>
            </a:spcAft>
          </a:pPr>
          <a:r>
            <a:rPr lang="ru-RU" sz="1200" b="1" kern="1200" dirty="0" smtClean="0"/>
            <a:t>- сохранение доли несовершеннолетних состоящих на различных видах учета, привлеченных к профилактическим мероприятиям на уровне 96 %.</a:t>
          </a:r>
          <a:endParaRPr lang="ru-RU" sz="1200" b="1" kern="1200" dirty="0"/>
        </a:p>
      </dsp:txBody>
      <dsp:txXfrm>
        <a:off x="0" y="3237203"/>
        <a:ext cx="8496944" cy="2363453"/>
      </dsp:txXfrm>
    </dsp:sp>
    <dsp:sp modelId="{C66A86B6-DDD3-43E5-A766-D6C99A3E7E74}">
      <dsp:nvSpPr>
        <dsp:cNvPr id="0" name=""/>
        <dsp:cNvSpPr/>
      </dsp:nvSpPr>
      <dsp:spPr>
        <a:xfrm rot="10800000">
          <a:off x="0" y="27659"/>
          <a:ext cx="8496944" cy="2282678"/>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ru-RU" sz="2900" kern="1200" dirty="0" smtClean="0"/>
            <a:t>Цель программы</a:t>
          </a:r>
          <a:endParaRPr lang="ru-RU" sz="2900" kern="1200" dirty="0"/>
        </a:p>
      </dsp:txBody>
      <dsp:txXfrm rot="-10800000">
        <a:off x="0" y="27659"/>
        <a:ext cx="8496944" cy="801220"/>
      </dsp:txXfrm>
    </dsp:sp>
    <dsp:sp modelId="{41FF585B-8EA3-4E4D-83AC-8812437BE154}">
      <dsp:nvSpPr>
        <dsp:cNvPr id="0" name=""/>
        <dsp:cNvSpPr/>
      </dsp:nvSpPr>
      <dsp:spPr>
        <a:xfrm>
          <a:off x="0" y="603216"/>
          <a:ext cx="8496944" cy="101046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kern="1200" dirty="0" smtClean="0"/>
            <a:t>Создание условий для самореализации и социального развития молодежи, включение молодежи в социально-экономическую и культурную жизнь муниципального образования поселок Боровский.</a:t>
          </a:r>
          <a:endParaRPr lang="ru-RU" sz="2000" b="1" kern="1200" dirty="0"/>
        </a:p>
      </dsp:txBody>
      <dsp:txXfrm>
        <a:off x="0" y="603216"/>
        <a:ext cx="8496944" cy="101046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389065"/>
          <a:ext cx="8496944" cy="27243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ru-RU" sz="3500" kern="1200" dirty="0" smtClean="0"/>
            <a:t>Ожидаемые    конечные    результаты    реализации программы               </a:t>
          </a:r>
          <a:endParaRPr lang="ru-RU" sz="3500" kern="1200" dirty="0"/>
        </a:p>
      </dsp:txBody>
      <dsp:txXfrm>
        <a:off x="0" y="2389065"/>
        <a:ext cx="8496944" cy="1471122"/>
      </dsp:txXfrm>
    </dsp:sp>
    <dsp:sp modelId="{0DF2EA5F-1D72-474B-8A1E-2A786403A084}">
      <dsp:nvSpPr>
        <dsp:cNvPr id="0" name=""/>
        <dsp:cNvSpPr/>
      </dsp:nvSpPr>
      <dsp:spPr>
        <a:xfrm>
          <a:off x="0" y="3690907"/>
          <a:ext cx="8496944" cy="20669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just" defTabSz="800100">
            <a:lnSpc>
              <a:spcPct val="90000"/>
            </a:lnSpc>
            <a:spcBef>
              <a:spcPct val="0"/>
            </a:spcBef>
            <a:spcAft>
              <a:spcPct val="35000"/>
            </a:spcAft>
          </a:pPr>
          <a:r>
            <a:rPr lang="ru-RU" sz="1800" b="1" kern="1200" dirty="0" smtClean="0"/>
            <a:t>1. Расход одного жителя на услуги культуры в 2018 году составит 112 рублей за счет расширения спектра услуг, предоставляемых учреждением, и вовлечения населения в культурную жизнь поселка</a:t>
          </a:r>
        </a:p>
        <a:p>
          <a:pPr lvl="0" algn="just" defTabSz="800100">
            <a:lnSpc>
              <a:spcPct val="90000"/>
            </a:lnSpc>
            <a:spcBef>
              <a:spcPct val="0"/>
            </a:spcBef>
            <a:spcAft>
              <a:spcPct val="35000"/>
            </a:spcAft>
          </a:pPr>
          <a:r>
            <a:rPr lang="ru-RU" sz="1800" b="1" kern="1200" dirty="0" smtClean="0"/>
            <a:t>2.Количество посещений КДМ на платной основе населения в год – 96175 посещений</a:t>
          </a:r>
        </a:p>
        <a:p>
          <a:pPr lvl="0" algn="just" defTabSz="800100">
            <a:lnSpc>
              <a:spcPct val="90000"/>
            </a:lnSpc>
            <a:spcBef>
              <a:spcPct val="0"/>
            </a:spcBef>
            <a:spcAft>
              <a:spcPct val="35000"/>
            </a:spcAft>
          </a:pPr>
          <a:r>
            <a:rPr lang="ru-RU" sz="1800" b="1" kern="1200" dirty="0" smtClean="0"/>
            <a:t>3.Удельный вес населения, участвующего в платных культурно-досуговых мероприятий в месяц – 532%</a:t>
          </a:r>
          <a:endParaRPr lang="ru-RU" sz="1800" b="1" kern="1200" dirty="0"/>
        </a:p>
      </dsp:txBody>
      <dsp:txXfrm>
        <a:off x="0" y="3690907"/>
        <a:ext cx="8496944" cy="2066954"/>
      </dsp:txXfrm>
    </dsp:sp>
    <dsp:sp modelId="{C66A86B6-DDD3-43E5-A766-D6C99A3E7E74}">
      <dsp:nvSpPr>
        <dsp:cNvPr id="0" name=""/>
        <dsp:cNvSpPr/>
      </dsp:nvSpPr>
      <dsp:spPr>
        <a:xfrm rot="10800000">
          <a:off x="0" y="96602"/>
          <a:ext cx="8496944" cy="2717785"/>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ru-RU" sz="3500" kern="1200" dirty="0" smtClean="0"/>
            <a:t>Цель программы</a:t>
          </a:r>
          <a:endParaRPr lang="ru-RU" sz="3500" kern="1200" dirty="0"/>
        </a:p>
      </dsp:txBody>
      <dsp:txXfrm rot="-10800000">
        <a:off x="0" y="96602"/>
        <a:ext cx="8496944" cy="953942"/>
      </dsp:txXfrm>
    </dsp:sp>
    <dsp:sp modelId="{41FF585B-8EA3-4E4D-83AC-8812437BE154}">
      <dsp:nvSpPr>
        <dsp:cNvPr id="0" name=""/>
        <dsp:cNvSpPr/>
      </dsp:nvSpPr>
      <dsp:spPr>
        <a:xfrm>
          <a:off x="0" y="1114049"/>
          <a:ext cx="8496944" cy="8837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b="1" kern="1200" dirty="0" smtClean="0"/>
            <a:t>Удовлетворение потребностей населения в услугах культуры</a:t>
          </a:r>
          <a:endParaRPr lang="ru-RU" sz="2000" b="1" kern="1200" dirty="0"/>
        </a:p>
      </dsp:txBody>
      <dsp:txXfrm>
        <a:off x="0" y="1114049"/>
        <a:ext cx="8496944" cy="88370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389065"/>
          <a:ext cx="8496944" cy="27243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ru-RU" sz="3500" kern="1200" dirty="0" smtClean="0"/>
            <a:t>Ожидаемые    конечные    результаты    реализации программы               </a:t>
          </a:r>
          <a:endParaRPr lang="ru-RU" sz="3500" kern="1200" dirty="0"/>
        </a:p>
      </dsp:txBody>
      <dsp:txXfrm>
        <a:off x="0" y="2389065"/>
        <a:ext cx="8496944" cy="1471122"/>
      </dsp:txXfrm>
    </dsp:sp>
    <dsp:sp modelId="{0DF2EA5F-1D72-474B-8A1E-2A786403A084}">
      <dsp:nvSpPr>
        <dsp:cNvPr id="0" name=""/>
        <dsp:cNvSpPr/>
      </dsp:nvSpPr>
      <dsp:spPr>
        <a:xfrm>
          <a:off x="0" y="3690907"/>
          <a:ext cx="8496944" cy="20669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just" defTabSz="800100">
            <a:lnSpc>
              <a:spcPct val="90000"/>
            </a:lnSpc>
            <a:spcBef>
              <a:spcPct val="0"/>
            </a:spcBef>
            <a:spcAft>
              <a:spcPct val="35000"/>
            </a:spcAft>
          </a:pPr>
          <a:r>
            <a:rPr lang="ru-RU" sz="1800" b="1" kern="1200" dirty="0" smtClean="0"/>
            <a:t>Процент приведения в нормативное состояние  дорожно-уличной сети -85%</a:t>
          </a:r>
          <a:endParaRPr lang="ru-RU" sz="1800" b="1" kern="1200" dirty="0"/>
        </a:p>
      </dsp:txBody>
      <dsp:txXfrm>
        <a:off x="0" y="3690907"/>
        <a:ext cx="8496944" cy="2066954"/>
      </dsp:txXfrm>
    </dsp:sp>
    <dsp:sp modelId="{C66A86B6-DDD3-43E5-A766-D6C99A3E7E74}">
      <dsp:nvSpPr>
        <dsp:cNvPr id="0" name=""/>
        <dsp:cNvSpPr/>
      </dsp:nvSpPr>
      <dsp:spPr>
        <a:xfrm rot="10800000">
          <a:off x="0" y="96602"/>
          <a:ext cx="8496944" cy="2717785"/>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ru-RU" sz="3500" kern="1200" dirty="0" smtClean="0"/>
            <a:t>Цель программы</a:t>
          </a:r>
          <a:endParaRPr lang="ru-RU" sz="3500" kern="1200" dirty="0"/>
        </a:p>
      </dsp:txBody>
      <dsp:txXfrm rot="-10800000">
        <a:off x="0" y="96602"/>
        <a:ext cx="8496944" cy="953942"/>
      </dsp:txXfrm>
    </dsp:sp>
    <dsp:sp modelId="{41FF585B-8EA3-4E4D-83AC-8812437BE154}">
      <dsp:nvSpPr>
        <dsp:cNvPr id="0" name=""/>
        <dsp:cNvSpPr/>
      </dsp:nvSpPr>
      <dsp:spPr>
        <a:xfrm>
          <a:off x="0" y="1114049"/>
          <a:ext cx="8496944" cy="8837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b="1" kern="1200" dirty="0" smtClean="0"/>
            <a:t>Содержание дорожно-транспортной сети поселка Боровский</a:t>
          </a:r>
          <a:endParaRPr lang="ru-RU" sz="2000" b="1" kern="1200" dirty="0"/>
        </a:p>
      </dsp:txBody>
      <dsp:txXfrm>
        <a:off x="0" y="1114049"/>
        <a:ext cx="8496944" cy="88370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616898"/>
          <a:ext cx="8496944" cy="27243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ru-RU" sz="2500" kern="1200" dirty="0" smtClean="0"/>
            <a:t>Ожидаемые    конечные    результаты    реализации программы</a:t>
          </a:r>
        </a:p>
        <a:p>
          <a:pPr lvl="0" algn="ctr" defTabSz="1111250">
            <a:lnSpc>
              <a:spcPct val="90000"/>
            </a:lnSpc>
            <a:spcBef>
              <a:spcPct val="0"/>
            </a:spcBef>
            <a:spcAft>
              <a:spcPct val="35000"/>
            </a:spcAft>
          </a:pPr>
          <a:r>
            <a:rPr lang="ru-RU" sz="2500" kern="1200" dirty="0" smtClean="0"/>
            <a:t>               </a:t>
          </a:r>
          <a:endParaRPr lang="ru-RU" sz="2500" kern="1200" dirty="0"/>
        </a:p>
      </dsp:txBody>
      <dsp:txXfrm>
        <a:off x="0" y="2616898"/>
        <a:ext cx="8496944" cy="1471122"/>
      </dsp:txXfrm>
    </dsp:sp>
    <dsp:sp modelId="{0DF2EA5F-1D72-474B-8A1E-2A786403A084}">
      <dsp:nvSpPr>
        <dsp:cNvPr id="0" name=""/>
        <dsp:cNvSpPr/>
      </dsp:nvSpPr>
      <dsp:spPr>
        <a:xfrm>
          <a:off x="0" y="3690907"/>
          <a:ext cx="8496944" cy="20669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ru-RU" sz="1800" b="1" kern="1200" dirty="0" smtClean="0"/>
            <a:t>Доля населения, систематически занимающихся физической культурой и спортом (% от общей численности населения)" к 2018 году – 36,6%</a:t>
          </a:r>
          <a:endParaRPr lang="ru-RU" sz="1800" b="1" kern="1200" dirty="0"/>
        </a:p>
      </dsp:txBody>
      <dsp:txXfrm>
        <a:off x="0" y="3690907"/>
        <a:ext cx="8496944" cy="2066954"/>
      </dsp:txXfrm>
    </dsp:sp>
    <dsp:sp modelId="{C66A86B6-DDD3-43E5-A766-D6C99A3E7E74}">
      <dsp:nvSpPr>
        <dsp:cNvPr id="0" name=""/>
        <dsp:cNvSpPr/>
      </dsp:nvSpPr>
      <dsp:spPr>
        <a:xfrm rot="10800000">
          <a:off x="0" y="96602"/>
          <a:ext cx="8496944" cy="2717785"/>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ru-RU" sz="2500" kern="1200" dirty="0" smtClean="0"/>
            <a:t>Цель программы</a:t>
          </a:r>
          <a:endParaRPr lang="ru-RU" sz="2500" kern="1200" dirty="0"/>
        </a:p>
      </dsp:txBody>
      <dsp:txXfrm rot="-10800000">
        <a:off x="0" y="96602"/>
        <a:ext cx="8496944" cy="953942"/>
      </dsp:txXfrm>
    </dsp:sp>
    <dsp:sp modelId="{41FF585B-8EA3-4E4D-83AC-8812437BE154}">
      <dsp:nvSpPr>
        <dsp:cNvPr id="0" name=""/>
        <dsp:cNvSpPr/>
      </dsp:nvSpPr>
      <dsp:spPr>
        <a:xfrm>
          <a:off x="0" y="1114049"/>
          <a:ext cx="8496944" cy="8837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b="1" kern="1200" dirty="0" smtClean="0"/>
            <a:t>Развитие физкультурно-спортивной активности, здорового образа жизни населения и обеспечение подготовки команд поселка Боровский по видам спорта</a:t>
          </a:r>
          <a:endParaRPr lang="ru-RU" sz="2000" b="1" kern="1200" dirty="0"/>
        </a:p>
      </dsp:txBody>
      <dsp:txXfrm>
        <a:off x="0" y="1114049"/>
        <a:ext cx="8496944" cy="8837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917C5-22DB-4862-8737-40597E645CF3}">
      <dsp:nvSpPr>
        <dsp:cNvPr id="0" name=""/>
        <dsp:cNvSpPr/>
      </dsp:nvSpPr>
      <dsp:spPr>
        <a:xfrm>
          <a:off x="0" y="2838829"/>
          <a:ext cx="2650137" cy="208359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lvl="0" algn="r" defTabSz="1377950">
            <a:lnSpc>
              <a:spcPct val="90000"/>
            </a:lnSpc>
            <a:spcBef>
              <a:spcPct val="0"/>
            </a:spcBef>
            <a:spcAft>
              <a:spcPct val="35000"/>
            </a:spcAft>
          </a:pPr>
          <a:endParaRPr lang="ru-RU" sz="3100" kern="1200" dirty="0"/>
        </a:p>
      </dsp:txBody>
      <dsp:txXfrm rot="16200000">
        <a:off x="-589261" y="3428091"/>
        <a:ext cx="1708550" cy="530027"/>
      </dsp:txXfrm>
    </dsp:sp>
    <dsp:sp modelId="{D7781977-F56F-4E39-AF73-7AD8473EFAC0}">
      <dsp:nvSpPr>
        <dsp:cNvPr id="0" name=""/>
        <dsp:cNvSpPr/>
      </dsp:nvSpPr>
      <dsp:spPr>
        <a:xfrm>
          <a:off x="523318" y="2838829"/>
          <a:ext cx="1974352" cy="208359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lvl="0" algn="l" defTabSz="933450">
            <a:lnSpc>
              <a:spcPct val="90000"/>
            </a:lnSpc>
            <a:spcBef>
              <a:spcPct val="0"/>
            </a:spcBef>
            <a:spcAft>
              <a:spcPct val="35000"/>
            </a:spcAft>
          </a:pPr>
          <a:r>
            <a:rPr lang="ru-RU" sz="2100" b="1" kern="1200" dirty="0" smtClean="0"/>
            <a:t>Бюджетном послании Президента Российской Федерации</a:t>
          </a:r>
          <a:endParaRPr lang="ru-RU" sz="2100" b="1" kern="1200" dirty="0"/>
        </a:p>
      </dsp:txBody>
      <dsp:txXfrm>
        <a:off x="523318" y="2838829"/>
        <a:ext cx="1974352" cy="2083597"/>
      </dsp:txXfrm>
    </dsp:sp>
    <dsp:sp modelId="{BEAEE7FC-6617-44BF-A6B2-286E37BB3DD0}">
      <dsp:nvSpPr>
        <dsp:cNvPr id="0" name=""/>
        <dsp:cNvSpPr/>
      </dsp:nvSpPr>
      <dsp:spPr>
        <a:xfrm>
          <a:off x="2722337" y="2838829"/>
          <a:ext cx="2557603" cy="2073745"/>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lvl="0" algn="r" defTabSz="1377950">
            <a:lnSpc>
              <a:spcPct val="90000"/>
            </a:lnSpc>
            <a:spcBef>
              <a:spcPct val="0"/>
            </a:spcBef>
            <a:spcAft>
              <a:spcPct val="35000"/>
            </a:spcAft>
          </a:pPr>
          <a:endParaRPr lang="ru-RU" sz="3100" kern="1200" dirty="0"/>
        </a:p>
      </dsp:txBody>
      <dsp:txXfrm rot="16200000">
        <a:off x="2127861" y="3433305"/>
        <a:ext cx="1700471" cy="511520"/>
      </dsp:txXfrm>
    </dsp:sp>
    <dsp:sp modelId="{790A687F-9EDB-43CD-929A-135449432186}">
      <dsp:nvSpPr>
        <dsp:cNvPr id="0" name=""/>
        <dsp:cNvSpPr/>
      </dsp:nvSpPr>
      <dsp:spPr>
        <a:xfrm rot="16200000" flipH="1">
          <a:off x="2638751" y="4168402"/>
          <a:ext cx="93940" cy="58359"/>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63EEFC-C193-4B0C-9934-023B39F79A27}">
      <dsp:nvSpPr>
        <dsp:cNvPr id="0" name=""/>
        <dsp:cNvSpPr/>
      </dsp:nvSpPr>
      <dsp:spPr>
        <a:xfrm>
          <a:off x="3233858" y="2838829"/>
          <a:ext cx="1905414" cy="207374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lvl="0" algn="l" defTabSz="933450">
            <a:lnSpc>
              <a:spcPct val="90000"/>
            </a:lnSpc>
            <a:spcBef>
              <a:spcPct val="0"/>
            </a:spcBef>
            <a:spcAft>
              <a:spcPct val="35000"/>
            </a:spcAft>
          </a:pPr>
          <a:r>
            <a:rPr lang="ru-RU" sz="2100" b="1" kern="1200" dirty="0" smtClean="0"/>
            <a:t>Прогнозе социально-экономического развития поселка Боровский</a:t>
          </a:r>
          <a:endParaRPr lang="ru-RU" sz="2100" b="1" kern="1200" dirty="0"/>
        </a:p>
      </dsp:txBody>
      <dsp:txXfrm>
        <a:off x="3233858" y="2838829"/>
        <a:ext cx="1905414" cy="2073745"/>
      </dsp:txXfrm>
    </dsp:sp>
    <dsp:sp modelId="{9CDDE8AA-2785-473D-9AB4-E7D52781025C}">
      <dsp:nvSpPr>
        <dsp:cNvPr id="0" name=""/>
        <dsp:cNvSpPr/>
      </dsp:nvSpPr>
      <dsp:spPr>
        <a:xfrm>
          <a:off x="5353267" y="2832722"/>
          <a:ext cx="2557603" cy="2102104"/>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lvl="0" algn="r" defTabSz="1377950">
            <a:lnSpc>
              <a:spcPct val="90000"/>
            </a:lnSpc>
            <a:spcBef>
              <a:spcPct val="0"/>
            </a:spcBef>
            <a:spcAft>
              <a:spcPct val="35000"/>
            </a:spcAft>
          </a:pPr>
          <a:endParaRPr lang="ru-RU" sz="3100" kern="1200" dirty="0"/>
        </a:p>
      </dsp:txBody>
      <dsp:txXfrm rot="16200000">
        <a:off x="4747164" y="3438824"/>
        <a:ext cx="1723725" cy="511520"/>
      </dsp:txXfrm>
    </dsp:sp>
    <dsp:sp modelId="{6C2C8566-1B30-4858-B4C7-CAC427803DFB}">
      <dsp:nvSpPr>
        <dsp:cNvPr id="0" name=""/>
        <dsp:cNvSpPr/>
      </dsp:nvSpPr>
      <dsp:spPr>
        <a:xfrm rot="16200000" flipV="1">
          <a:off x="5354492" y="4161946"/>
          <a:ext cx="66747" cy="43627"/>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018BA2-1C5E-45CA-9DEA-D70278A4C074}">
      <dsp:nvSpPr>
        <dsp:cNvPr id="0" name=""/>
        <dsp:cNvSpPr/>
      </dsp:nvSpPr>
      <dsp:spPr>
        <a:xfrm>
          <a:off x="5864788" y="2832722"/>
          <a:ext cx="1905414" cy="210210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lvl="0" algn="l" defTabSz="933450">
            <a:lnSpc>
              <a:spcPct val="90000"/>
            </a:lnSpc>
            <a:spcBef>
              <a:spcPct val="0"/>
            </a:spcBef>
            <a:spcAft>
              <a:spcPct val="35000"/>
            </a:spcAft>
          </a:pPr>
          <a:r>
            <a:rPr lang="ru-RU" sz="2100" b="1" kern="1200" dirty="0" smtClean="0"/>
            <a:t>Муниципальных программах поселка Боровский</a:t>
          </a:r>
          <a:endParaRPr lang="ru-RU" sz="2100" b="1" kern="1200" dirty="0"/>
        </a:p>
      </dsp:txBody>
      <dsp:txXfrm>
        <a:off x="5864788" y="2832722"/>
        <a:ext cx="1905414" cy="21021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EDB69-4FD5-4F9C-A088-84FE50AB53F2}">
      <dsp:nvSpPr>
        <dsp:cNvPr id="0" name=""/>
        <dsp:cNvSpPr/>
      </dsp:nvSpPr>
      <dsp:spPr>
        <a:xfrm>
          <a:off x="0" y="0"/>
          <a:ext cx="8136904"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t>Проект бюджета составляет местная администрация</a:t>
          </a:r>
          <a:endParaRPr lang="ru-RU" sz="1800" b="1" kern="1200" dirty="0"/>
        </a:p>
      </dsp:txBody>
      <dsp:txXfrm>
        <a:off x="42036" y="42036"/>
        <a:ext cx="8052832" cy="777048"/>
      </dsp:txXfrm>
    </dsp:sp>
    <dsp:sp modelId="{1B217600-5549-4946-912D-C642B35B0F1F}">
      <dsp:nvSpPr>
        <dsp:cNvPr id="0" name=""/>
        <dsp:cNvSpPr/>
      </dsp:nvSpPr>
      <dsp:spPr>
        <a:xfrm>
          <a:off x="0" y="1009600"/>
          <a:ext cx="8136904"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t>Проект бюджета составляется и утверждается сроком на три года — очередной финансовый год и плановый период.</a:t>
          </a:r>
          <a:endParaRPr lang="ru-RU" sz="1800" b="1" kern="1200" dirty="0"/>
        </a:p>
      </dsp:txBody>
      <dsp:txXfrm>
        <a:off x="42036" y="1051636"/>
        <a:ext cx="8052832" cy="777048"/>
      </dsp:txXfrm>
    </dsp:sp>
    <dsp:sp modelId="{77A733E5-8931-472B-A7A8-4A8F3192AB71}">
      <dsp:nvSpPr>
        <dsp:cNvPr id="0" name=""/>
        <dsp:cNvSpPr/>
      </dsp:nvSpPr>
      <dsp:spPr>
        <a:xfrm>
          <a:off x="0" y="2003200"/>
          <a:ext cx="8136904"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t>Составление проекта бюджета основывается на</a:t>
          </a:r>
          <a:endParaRPr lang="ru-RU" sz="1800" b="1" kern="1200" dirty="0"/>
        </a:p>
      </dsp:txBody>
      <dsp:txXfrm>
        <a:off x="42036" y="2045236"/>
        <a:ext cx="8052832" cy="7770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6352E-95F5-46C3-A628-0F6A63750BAB}">
      <dsp:nvSpPr>
        <dsp:cNvPr id="0" name=""/>
        <dsp:cNvSpPr/>
      </dsp:nvSpPr>
      <dsp:spPr>
        <a:xfrm>
          <a:off x="-33782" y="456148"/>
          <a:ext cx="8734316" cy="1272049"/>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1938" numCol="1" spcCol="1270" anchor="ctr" anchorCtr="0">
          <a:noAutofit/>
        </a:bodyPr>
        <a:lstStyle/>
        <a:p>
          <a:pPr lvl="0" algn="l" defTabSz="1066800">
            <a:lnSpc>
              <a:spcPct val="90000"/>
            </a:lnSpc>
            <a:spcBef>
              <a:spcPct val="0"/>
            </a:spcBef>
            <a:spcAft>
              <a:spcPct val="35000"/>
            </a:spcAft>
          </a:pPr>
          <a:r>
            <a:rPr lang="ru-RU" sz="2400" b="1" kern="1200" dirty="0" smtClean="0"/>
            <a:t>Налоговые доходы</a:t>
          </a:r>
          <a:endParaRPr lang="ru-RU" sz="2400" b="1" kern="1200" dirty="0"/>
        </a:p>
      </dsp:txBody>
      <dsp:txXfrm>
        <a:off x="-33782" y="774160"/>
        <a:ext cx="8416304" cy="636025"/>
      </dsp:txXfrm>
    </dsp:sp>
    <dsp:sp modelId="{0CB16A5F-D337-4CD5-B63D-B6EDBFCFC6E4}">
      <dsp:nvSpPr>
        <dsp:cNvPr id="0" name=""/>
        <dsp:cNvSpPr/>
      </dsp:nvSpPr>
      <dsp:spPr>
        <a:xfrm>
          <a:off x="0" y="1368140"/>
          <a:ext cx="2448942" cy="314900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b="0" kern="1200" dirty="0" smtClean="0">
              <a:latin typeface="Arial" panose="020B0604020202020204" pitchFamily="34" charset="0"/>
              <a:cs typeface="Arial" panose="020B0604020202020204" pitchFamily="34" charset="0"/>
            </a:rPr>
            <a:t>Поступления от уплаты налогов, установленных Налоговым кодексом Российской Федерации</a:t>
          </a:r>
        </a:p>
        <a:p>
          <a:pPr lvl="0" algn="l" defTabSz="800100">
            <a:lnSpc>
              <a:spcPct val="90000"/>
            </a:lnSpc>
            <a:spcBef>
              <a:spcPct val="0"/>
            </a:spcBef>
            <a:spcAft>
              <a:spcPct val="35000"/>
            </a:spcAft>
          </a:pPr>
          <a:r>
            <a:rPr lang="ru-RU" sz="1800" b="0" kern="1200" dirty="0" smtClean="0">
              <a:latin typeface="Arial" panose="020B0604020202020204" pitchFamily="34" charset="0"/>
              <a:cs typeface="Arial" panose="020B0604020202020204" pitchFamily="34" charset="0"/>
            </a:rPr>
            <a:t>- Налог на доходы физических лиц</a:t>
          </a:r>
        </a:p>
        <a:p>
          <a:pPr lvl="0" algn="l" defTabSz="800100">
            <a:lnSpc>
              <a:spcPct val="90000"/>
            </a:lnSpc>
            <a:spcBef>
              <a:spcPct val="0"/>
            </a:spcBef>
            <a:spcAft>
              <a:spcPct val="35000"/>
            </a:spcAft>
          </a:pPr>
          <a:r>
            <a:rPr lang="ru-RU" sz="1800" b="0" kern="1200" dirty="0" smtClean="0">
              <a:latin typeface="Arial" panose="020B0604020202020204" pitchFamily="34" charset="0"/>
              <a:cs typeface="Arial" panose="020B0604020202020204" pitchFamily="34" charset="0"/>
            </a:rPr>
            <a:t>- Налог на имущество физических лиц;</a:t>
          </a:r>
        </a:p>
        <a:p>
          <a:pPr lvl="0" algn="l" defTabSz="800100">
            <a:lnSpc>
              <a:spcPct val="90000"/>
            </a:lnSpc>
            <a:spcBef>
              <a:spcPct val="0"/>
            </a:spcBef>
            <a:spcAft>
              <a:spcPct val="35000"/>
            </a:spcAft>
          </a:pPr>
          <a:r>
            <a:rPr lang="ru-RU" sz="1800" b="0" kern="1200" dirty="0" smtClean="0">
              <a:latin typeface="Arial" panose="020B0604020202020204" pitchFamily="34" charset="0"/>
              <a:cs typeface="Arial" panose="020B0604020202020204" pitchFamily="34" charset="0"/>
            </a:rPr>
            <a:t>-Земельный налог </a:t>
          </a:r>
          <a:endParaRPr lang="ru-RU" sz="1800" b="0" kern="1200" dirty="0">
            <a:latin typeface="Arial" panose="020B0604020202020204" pitchFamily="34" charset="0"/>
            <a:cs typeface="Arial" panose="020B0604020202020204" pitchFamily="34" charset="0"/>
          </a:endParaRPr>
        </a:p>
      </dsp:txBody>
      <dsp:txXfrm>
        <a:off x="0" y="1368140"/>
        <a:ext cx="2448942" cy="3149005"/>
      </dsp:txXfrm>
    </dsp:sp>
    <dsp:sp modelId="{3E775962-4960-4C24-B07C-C31AC946F57A}">
      <dsp:nvSpPr>
        <dsp:cNvPr id="0" name=""/>
        <dsp:cNvSpPr/>
      </dsp:nvSpPr>
      <dsp:spPr>
        <a:xfrm>
          <a:off x="2497547" y="900097"/>
          <a:ext cx="6280594" cy="1272049"/>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1938" numCol="1" spcCol="1270" anchor="ctr" anchorCtr="0">
          <a:noAutofit/>
        </a:bodyPr>
        <a:lstStyle/>
        <a:p>
          <a:pPr lvl="0" algn="l" defTabSz="1066800">
            <a:lnSpc>
              <a:spcPct val="90000"/>
            </a:lnSpc>
            <a:spcBef>
              <a:spcPct val="0"/>
            </a:spcBef>
            <a:spcAft>
              <a:spcPct val="35000"/>
            </a:spcAft>
          </a:pPr>
          <a:r>
            <a:rPr lang="ru-RU" sz="2400" b="1" kern="1200" dirty="0" smtClean="0"/>
            <a:t>Неналоговые доходы</a:t>
          </a:r>
          <a:endParaRPr lang="ru-RU" sz="2400" b="1" kern="1200" dirty="0"/>
        </a:p>
      </dsp:txBody>
      <dsp:txXfrm>
        <a:off x="2497547" y="1218109"/>
        <a:ext cx="5962582" cy="636025"/>
      </dsp:txXfrm>
    </dsp:sp>
    <dsp:sp modelId="{A5CF51DB-3767-4C0F-960B-705FA989A5D3}">
      <dsp:nvSpPr>
        <dsp:cNvPr id="0" name=""/>
        <dsp:cNvSpPr/>
      </dsp:nvSpPr>
      <dsp:spPr>
        <a:xfrm>
          <a:off x="2497532" y="1728200"/>
          <a:ext cx="3214483" cy="406198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kern="1200" dirty="0" smtClean="0"/>
            <a:t>Поступления от уплаты других пошлин и сборов, установленных законодательством Российской Федерации, а также штрафов за нарушение законодательства</a:t>
          </a:r>
        </a:p>
        <a:p>
          <a:pPr lvl="0" algn="l" defTabSz="800100">
            <a:lnSpc>
              <a:spcPct val="90000"/>
            </a:lnSpc>
            <a:spcBef>
              <a:spcPct val="0"/>
            </a:spcBef>
            <a:spcAft>
              <a:spcPct val="35000"/>
            </a:spcAft>
          </a:pPr>
          <a:r>
            <a:rPr lang="ru-RU" sz="1800" kern="1200" dirty="0" smtClean="0"/>
            <a:t>-доходы от использования муниципального имущества;</a:t>
          </a:r>
        </a:p>
        <a:p>
          <a:pPr lvl="0" algn="l" defTabSz="800100">
            <a:lnSpc>
              <a:spcPct val="90000"/>
            </a:lnSpc>
            <a:spcBef>
              <a:spcPct val="0"/>
            </a:spcBef>
            <a:spcAft>
              <a:spcPct val="35000"/>
            </a:spcAft>
          </a:pPr>
          <a:r>
            <a:rPr lang="ru-RU" sz="1800" kern="1200" dirty="0" smtClean="0"/>
            <a:t>- доходы от продажи  муниципального имущества</a:t>
          </a:r>
        </a:p>
        <a:p>
          <a:pPr lvl="0" algn="l" defTabSz="800100">
            <a:lnSpc>
              <a:spcPct val="90000"/>
            </a:lnSpc>
            <a:spcBef>
              <a:spcPct val="0"/>
            </a:spcBef>
            <a:spcAft>
              <a:spcPct val="35000"/>
            </a:spcAft>
          </a:pPr>
          <a:r>
            <a:rPr lang="ru-RU" sz="1800" kern="1200" dirty="0" smtClean="0"/>
            <a:t>--штрафы за нарушение законодательства</a:t>
          </a:r>
          <a:endParaRPr lang="ru-RU" sz="1800" kern="1200" dirty="0"/>
        </a:p>
      </dsp:txBody>
      <dsp:txXfrm>
        <a:off x="2497532" y="1728200"/>
        <a:ext cx="3214483" cy="4061988"/>
      </dsp:txXfrm>
    </dsp:sp>
    <dsp:sp modelId="{131CFDF6-D49C-4CF7-ACF7-7B0A6AAE73AD}">
      <dsp:nvSpPr>
        <dsp:cNvPr id="0" name=""/>
        <dsp:cNvSpPr/>
      </dsp:nvSpPr>
      <dsp:spPr>
        <a:xfrm>
          <a:off x="5739631" y="1440163"/>
          <a:ext cx="3045344" cy="1665774"/>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1938" numCol="1" spcCol="1270" anchor="ctr" anchorCtr="0">
          <a:noAutofit/>
        </a:bodyPr>
        <a:lstStyle/>
        <a:p>
          <a:pPr lvl="0" algn="l" defTabSz="1066800">
            <a:lnSpc>
              <a:spcPct val="90000"/>
            </a:lnSpc>
            <a:spcBef>
              <a:spcPct val="0"/>
            </a:spcBef>
            <a:spcAft>
              <a:spcPct val="35000"/>
            </a:spcAft>
          </a:pPr>
          <a:r>
            <a:rPr lang="ru-RU" sz="2400" b="1" kern="1200" dirty="0" smtClean="0"/>
            <a:t>Безвозмездные поступления</a:t>
          </a:r>
          <a:endParaRPr lang="ru-RU" sz="2400" b="1" kern="1200" dirty="0"/>
        </a:p>
      </dsp:txBody>
      <dsp:txXfrm>
        <a:off x="5739631" y="1856607"/>
        <a:ext cx="2628901" cy="832887"/>
      </dsp:txXfrm>
    </dsp:sp>
    <dsp:sp modelId="{5F03E9FC-EBB3-4980-99DE-F170BAD676EA}">
      <dsp:nvSpPr>
        <dsp:cNvPr id="0" name=""/>
        <dsp:cNvSpPr/>
      </dsp:nvSpPr>
      <dsp:spPr>
        <a:xfrm>
          <a:off x="5790233" y="2664301"/>
          <a:ext cx="2251914" cy="322096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ru-RU" sz="1800" kern="1200" dirty="0" smtClean="0"/>
        </a:p>
        <a:p>
          <a:pPr lvl="0" algn="l" defTabSz="800100">
            <a:lnSpc>
              <a:spcPct val="90000"/>
            </a:lnSpc>
            <a:spcBef>
              <a:spcPct val="0"/>
            </a:spcBef>
            <a:spcAft>
              <a:spcPct val="35000"/>
            </a:spcAft>
          </a:pPr>
          <a:r>
            <a:rPr lang="ru-RU" sz="1800" kern="1200" dirty="0" smtClean="0"/>
            <a:t>Поступления от других бюджетов (межбюджетные трансферты), организаций, граждан (кроме налоговых и неналоговых доходов)</a:t>
          </a:r>
          <a:endParaRPr lang="ru-RU" sz="1800" kern="1200" dirty="0"/>
        </a:p>
      </dsp:txBody>
      <dsp:txXfrm>
        <a:off x="5790233" y="2664301"/>
        <a:ext cx="2251914" cy="32209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C4169-145F-4726-BC8B-0C03C20DE6E9}">
      <dsp:nvSpPr>
        <dsp:cNvPr id="0" name=""/>
        <dsp:cNvSpPr/>
      </dsp:nvSpPr>
      <dsp:spPr>
        <a:xfrm>
          <a:off x="13" y="3369822"/>
          <a:ext cx="3843496" cy="27711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Налогоплательщики-</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 физические лица, </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обладающие недвижимым</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имуществом на праве</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 собственности.</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Налоговая ставка 0,1 % -1,2% от суммарной от инвентаризационной  стоимости имущества   </a:t>
          </a:r>
          <a:endParaRPr lang="ru-RU" sz="1000" kern="1200" dirty="0">
            <a:latin typeface="Arial Black" panose="020B0A04020102020204" pitchFamily="34" charset="0"/>
          </a:endParaRPr>
        </a:p>
      </dsp:txBody>
      <dsp:txXfrm>
        <a:off x="60887" y="4123488"/>
        <a:ext cx="2568699" cy="1956630"/>
      </dsp:txXfrm>
    </dsp:sp>
    <dsp:sp modelId="{01AE4FE8-0650-4585-AB25-3CBF3F7FA006}">
      <dsp:nvSpPr>
        <dsp:cNvPr id="0" name=""/>
        <dsp:cNvSpPr/>
      </dsp:nvSpPr>
      <dsp:spPr>
        <a:xfrm>
          <a:off x="6408714" y="129453"/>
          <a:ext cx="2459319" cy="3390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1" indent="0" algn="l" defTabSz="444500">
            <a:lnSpc>
              <a:spcPct val="90000"/>
            </a:lnSpc>
            <a:spcBef>
              <a:spcPct val="0"/>
            </a:spcBef>
            <a:spcAft>
              <a:spcPct val="15000"/>
            </a:spcAft>
            <a:buChar char="••"/>
          </a:pPr>
          <a:r>
            <a:rPr lang="ru-RU" sz="1000" kern="1200" dirty="0" smtClean="0">
              <a:latin typeface="Arial Black" panose="020B0A04020102020204" pitchFamily="34" charset="0"/>
            </a:rPr>
            <a:t>Налогоплательщики-</a:t>
          </a:r>
          <a:endParaRPr lang="ru-RU" sz="1000" kern="1200" dirty="0">
            <a:latin typeface="Arial Black" panose="020B0A04020102020204" pitchFamily="34" charset="0"/>
          </a:endParaRPr>
        </a:p>
        <a:p>
          <a:pPr marL="0" lvl="1" indent="0" algn="l" defTabSz="444500">
            <a:lnSpc>
              <a:spcPct val="90000"/>
            </a:lnSpc>
            <a:spcBef>
              <a:spcPct val="0"/>
            </a:spcBef>
            <a:spcAft>
              <a:spcPct val="15000"/>
            </a:spcAft>
            <a:buChar char="••"/>
          </a:pPr>
          <a:r>
            <a:rPr lang="ru-RU" sz="1000" kern="1200" dirty="0" smtClean="0">
              <a:latin typeface="Arial Black" panose="020B0A04020102020204" pitchFamily="34" charset="0"/>
            </a:rPr>
            <a:t>организации и физические лица, обладающие земельными участками на праве собственности, праве постоянного (бессрочного) пользования.</a:t>
          </a:r>
          <a:endParaRPr lang="ru-RU" sz="1000" kern="1200" dirty="0">
            <a:latin typeface="Arial Black" panose="020B0A04020102020204" pitchFamily="34" charset="0"/>
          </a:endParaRPr>
        </a:p>
        <a:p>
          <a:pPr marL="0" lvl="1" indent="0" algn="l" defTabSz="444500">
            <a:lnSpc>
              <a:spcPct val="90000"/>
            </a:lnSpc>
            <a:spcBef>
              <a:spcPct val="0"/>
            </a:spcBef>
            <a:spcAft>
              <a:spcPct val="15000"/>
            </a:spcAft>
            <a:buChar char="••"/>
          </a:pPr>
          <a:r>
            <a:rPr lang="ru-RU" sz="1000" kern="1200" dirty="0" smtClean="0">
              <a:latin typeface="Arial Black" panose="020B0A04020102020204" pitchFamily="34" charset="0"/>
            </a:rPr>
            <a:t>Налоговая ставка зависит от категории земли от 0,3-1,5% от кадастровой стоимости земельного участка</a:t>
          </a:r>
          <a:endParaRPr lang="ru-RU" sz="1000" kern="1200" dirty="0">
            <a:latin typeface="Arial Black" panose="020B0A04020102020204" pitchFamily="34" charset="0"/>
          </a:endParaRPr>
        </a:p>
      </dsp:txBody>
      <dsp:txXfrm>
        <a:off x="7196932" y="179875"/>
        <a:ext cx="1620679" cy="2442084"/>
      </dsp:txXfrm>
    </dsp:sp>
    <dsp:sp modelId="{6ACAB5E4-7625-4E1E-9854-43811E5A3F96}">
      <dsp:nvSpPr>
        <dsp:cNvPr id="0" name=""/>
        <dsp:cNvSpPr/>
      </dsp:nvSpPr>
      <dsp:spPr>
        <a:xfrm>
          <a:off x="0" y="200983"/>
          <a:ext cx="3950906" cy="303411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Char char="••"/>
          </a:pPr>
          <a:r>
            <a:rPr lang="ru-RU" sz="900" b="1" i="0" kern="1200" dirty="0" smtClean="0">
              <a:latin typeface="Arial Black" panose="020B0A04020102020204" pitchFamily="34" charset="0"/>
              <a:cs typeface="Arial" panose="020B0604020202020204" pitchFamily="34" charset="0"/>
            </a:rPr>
            <a:t>Налогоплательщики  - физические  лица, получающие доходы</a:t>
          </a:r>
          <a:endParaRPr lang="ru-RU" sz="900" i="0" kern="1200" dirty="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endParaRPr lang="ru-RU" sz="900" i="0" kern="1200" dirty="0" smtClean="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ru-RU" sz="900" b="1" i="0" kern="1200" dirty="0" smtClean="0">
              <a:latin typeface="Arial Black" panose="020B0A04020102020204" pitchFamily="34" charset="0"/>
              <a:cs typeface="Arial" panose="020B0604020202020204" pitchFamily="34" charset="0"/>
            </a:rPr>
            <a:t>Ставка налога  - 13 %</a:t>
          </a:r>
        </a:p>
        <a:p>
          <a:pPr marL="57150" lvl="1" indent="-57150" algn="l" defTabSz="400050">
            <a:lnSpc>
              <a:spcPct val="90000"/>
            </a:lnSpc>
            <a:spcBef>
              <a:spcPct val="0"/>
            </a:spcBef>
            <a:spcAft>
              <a:spcPct val="15000"/>
            </a:spcAft>
            <a:buChar char="••"/>
          </a:pPr>
          <a:r>
            <a:rPr lang="ru-RU" sz="900" i="0" kern="1200" dirty="0" smtClean="0">
              <a:latin typeface="Arial Black" panose="020B0A04020102020204" pitchFamily="34" charset="0"/>
              <a:cs typeface="Arial" panose="020B0604020202020204" pitchFamily="34" charset="0"/>
            </a:rPr>
            <a:t>В отдельных случаях:</a:t>
          </a:r>
        </a:p>
        <a:p>
          <a:pPr marL="57150" lvl="1" indent="-57150" algn="l" defTabSz="400050">
            <a:lnSpc>
              <a:spcPct val="90000"/>
            </a:lnSpc>
            <a:spcBef>
              <a:spcPct val="0"/>
            </a:spcBef>
            <a:spcAft>
              <a:spcPct val="15000"/>
            </a:spcAft>
            <a:buChar char="••"/>
          </a:pPr>
          <a:r>
            <a:rPr lang="ru-RU" sz="900" i="0" kern="1200" dirty="0" smtClean="0">
              <a:latin typeface="Arial Black" panose="020B0A04020102020204" pitchFamily="34" charset="0"/>
              <a:cs typeface="Arial" panose="020B0604020202020204" pitchFamily="34" charset="0"/>
            </a:rPr>
            <a:t>9% - в отношении доходов от долевого участия в деятельности организаций, полученных в виде дивидендов</a:t>
          </a:r>
        </a:p>
        <a:p>
          <a:pPr marL="57150" lvl="1" indent="-57150" algn="l" defTabSz="400050">
            <a:lnSpc>
              <a:spcPct val="90000"/>
            </a:lnSpc>
            <a:spcBef>
              <a:spcPct val="0"/>
            </a:spcBef>
            <a:spcAft>
              <a:spcPct val="15000"/>
            </a:spcAft>
            <a:buChar char="••"/>
          </a:pPr>
          <a:r>
            <a:rPr lang="ru-RU" sz="900" i="0" kern="1200" dirty="0" smtClean="0">
              <a:latin typeface="Arial Black" panose="020B0A04020102020204" pitchFamily="34" charset="0"/>
              <a:cs typeface="Arial" panose="020B0604020202020204" pitchFamily="34" charset="0"/>
            </a:rPr>
            <a:t> 30% - в отношении всех доходов, получаемых физическими лицами-иностранными гражданами</a:t>
          </a:r>
        </a:p>
        <a:p>
          <a:pPr marL="57150" lvl="1" indent="-57150" algn="l" defTabSz="400050">
            <a:lnSpc>
              <a:spcPct val="90000"/>
            </a:lnSpc>
            <a:spcBef>
              <a:spcPct val="0"/>
            </a:spcBef>
            <a:spcAft>
              <a:spcPct val="15000"/>
            </a:spcAft>
            <a:buChar char="••"/>
          </a:pPr>
          <a:r>
            <a:rPr lang="ru-RU" sz="900" i="0" kern="1200" dirty="0" smtClean="0">
              <a:latin typeface="Arial Black" panose="020B0A04020102020204" pitchFamily="34" charset="0"/>
              <a:cs typeface="Arial" panose="020B0604020202020204" pitchFamily="34" charset="0"/>
            </a:rPr>
            <a:t>35% - в отношении стоимости полученных выигрышей и призов</a:t>
          </a:r>
        </a:p>
        <a:p>
          <a:pPr marL="57150" lvl="1" indent="-57150" algn="l" defTabSz="400050">
            <a:lnSpc>
              <a:spcPct val="90000"/>
            </a:lnSpc>
            <a:spcBef>
              <a:spcPct val="0"/>
            </a:spcBef>
            <a:spcAft>
              <a:spcPct val="15000"/>
            </a:spcAft>
            <a:buChar char="••"/>
          </a:pPr>
          <a:endParaRPr lang="ru-RU" sz="900" i="0" kern="1200" dirty="0" smtClean="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ru-RU" sz="900" kern="1200" dirty="0" smtClean="0">
              <a:latin typeface="Arial Black" panose="020B0A04020102020204" pitchFamily="34" charset="0"/>
            </a:rPr>
            <a:t>З</a:t>
          </a:r>
          <a:r>
            <a:rPr lang="ru-RU" sz="900" b="1" kern="1200" dirty="0" smtClean="0">
              <a:latin typeface="Arial Black" panose="020B0A04020102020204" pitchFamily="34" charset="0"/>
            </a:rPr>
            <a:t>ачисляется в размере 10 % в местный бюджет</a:t>
          </a:r>
          <a:endParaRPr lang="ru-RU" sz="900" i="0" kern="1200" dirty="0" smtClean="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ru-RU" sz="900" b="1" kern="1200" dirty="0" smtClean="0">
              <a:latin typeface="Arial Black" panose="020B0A04020102020204" pitchFamily="34" charset="0"/>
            </a:rPr>
            <a:t> от  всей суммы </a:t>
          </a:r>
          <a:endParaRPr lang="ru-RU" sz="900" i="0" kern="1200" dirty="0" smtClean="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ru-RU" sz="900" b="1" kern="1200" dirty="0" smtClean="0">
              <a:latin typeface="Arial Black" panose="020B0A04020102020204" pitchFamily="34" charset="0"/>
            </a:rPr>
            <a:t>перечисленного налога</a:t>
          </a:r>
        </a:p>
      </dsp:txBody>
      <dsp:txXfrm>
        <a:off x="66650" y="267633"/>
        <a:ext cx="2632334" cy="2142288"/>
      </dsp:txXfrm>
    </dsp:sp>
    <dsp:sp modelId="{711BA35F-7F60-4A5A-9BC2-CDDAFEEAC766}">
      <dsp:nvSpPr>
        <dsp:cNvPr id="0" name=""/>
        <dsp:cNvSpPr/>
      </dsp:nvSpPr>
      <dsp:spPr>
        <a:xfrm>
          <a:off x="1952059" y="693717"/>
          <a:ext cx="2565683" cy="2574634"/>
        </a:xfrm>
        <a:prstGeom prst="pieWedge">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latin typeface="Arial Black" panose="020B0A04020102020204" pitchFamily="34" charset="0"/>
            </a:rPr>
            <a:t>НДФЛ</a:t>
          </a:r>
        </a:p>
        <a:p>
          <a:pPr lvl="0" algn="ctr" defTabSz="800100">
            <a:lnSpc>
              <a:spcPct val="90000"/>
            </a:lnSpc>
            <a:spcBef>
              <a:spcPct val="0"/>
            </a:spcBef>
            <a:spcAft>
              <a:spcPct val="35000"/>
            </a:spcAft>
          </a:pPr>
          <a:r>
            <a:rPr lang="ru-RU" sz="1800" kern="1200" dirty="0" smtClean="0">
              <a:latin typeface="Arial Black" panose="020B0A04020102020204" pitchFamily="34" charset="0"/>
            </a:rPr>
            <a:t>2 % налога</a:t>
          </a:r>
          <a:endParaRPr lang="ru-RU" sz="1800" kern="1200" dirty="0">
            <a:latin typeface="Arial Black" panose="020B0A04020102020204" pitchFamily="34" charset="0"/>
          </a:endParaRPr>
        </a:p>
      </dsp:txBody>
      <dsp:txXfrm>
        <a:off x="2703530" y="1447810"/>
        <a:ext cx="1814212" cy="1820541"/>
      </dsp:txXfrm>
    </dsp:sp>
    <dsp:sp modelId="{1BA4CB76-9E61-4305-9BEA-CA62FA277251}">
      <dsp:nvSpPr>
        <dsp:cNvPr id="0" name=""/>
        <dsp:cNvSpPr/>
      </dsp:nvSpPr>
      <dsp:spPr>
        <a:xfrm rot="5400000">
          <a:off x="4677320" y="653492"/>
          <a:ext cx="2464365" cy="2564874"/>
        </a:xfrm>
        <a:prstGeom prst="pieWedg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latin typeface="Arial Black" panose="020B0A04020102020204" pitchFamily="34" charset="0"/>
            </a:rPr>
            <a:t>Земельный</a:t>
          </a:r>
        </a:p>
        <a:p>
          <a:pPr lvl="0" algn="ctr" defTabSz="800100">
            <a:lnSpc>
              <a:spcPct val="90000"/>
            </a:lnSpc>
            <a:spcBef>
              <a:spcPct val="0"/>
            </a:spcBef>
            <a:spcAft>
              <a:spcPct val="35000"/>
            </a:spcAft>
          </a:pPr>
          <a:r>
            <a:rPr lang="ru-RU" sz="1800" kern="1200" dirty="0" smtClean="0">
              <a:latin typeface="Arial Black" panose="020B0A04020102020204" pitchFamily="34" charset="0"/>
            </a:rPr>
            <a:t>Налог</a:t>
          </a:r>
        </a:p>
        <a:p>
          <a:pPr lvl="0" algn="ctr" defTabSz="800100">
            <a:lnSpc>
              <a:spcPct val="90000"/>
            </a:lnSpc>
            <a:spcBef>
              <a:spcPct val="0"/>
            </a:spcBef>
            <a:spcAft>
              <a:spcPct val="35000"/>
            </a:spcAft>
          </a:pPr>
          <a:r>
            <a:rPr lang="ru-RU" sz="1800" kern="1200" dirty="0" smtClean="0">
              <a:latin typeface="Arial Black" panose="020B0A04020102020204" pitchFamily="34" charset="0"/>
            </a:rPr>
            <a:t>100%</a:t>
          </a:r>
          <a:endParaRPr lang="ru-RU" sz="1800" kern="1200" dirty="0">
            <a:latin typeface="Arial Black" panose="020B0A04020102020204" pitchFamily="34" charset="0"/>
          </a:endParaRPr>
        </a:p>
      </dsp:txBody>
      <dsp:txXfrm rot="-5400000">
        <a:off x="4627066" y="1425542"/>
        <a:ext cx="1813640" cy="1742569"/>
      </dsp:txXfrm>
    </dsp:sp>
    <dsp:sp modelId="{C28064F1-E142-4196-9686-FCEC0F8F24EB}">
      <dsp:nvSpPr>
        <dsp:cNvPr id="0" name=""/>
        <dsp:cNvSpPr/>
      </dsp:nvSpPr>
      <dsp:spPr>
        <a:xfrm rot="10800000">
          <a:off x="4639292" y="3240877"/>
          <a:ext cx="2561504" cy="269606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ru-RU" sz="1800" b="1" kern="1200" dirty="0" smtClean="0">
            <a:latin typeface="Arial Black" panose="020B0A04020102020204" pitchFamily="34" charset="0"/>
          </a:endParaRPr>
        </a:p>
      </dsp:txBody>
      <dsp:txXfrm rot="10800000">
        <a:off x="4639292" y="3240877"/>
        <a:ext cx="1811257" cy="1906405"/>
      </dsp:txXfrm>
    </dsp:sp>
    <dsp:sp modelId="{068AABD7-49A9-4448-A10A-215A186E4760}">
      <dsp:nvSpPr>
        <dsp:cNvPr id="0" name=""/>
        <dsp:cNvSpPr/>
      </dsp:nvSpPr>
      <dsp:spPr>
        <a:xfrm rot="16200000">
          <a:off x="1952059" y="3240877"/>
          <a:ext cx="2696064" cy="2696064"/>
        </a:xfrm>
        <a:prstGeom prst="pieWedg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kern="1200" dirty="0" smtClean="0">
              <a:latin typeface="Arial Black" panose="020B0A04020102020204" pitchFamily="34" charset="0"/>
            </a:rPr>
            <a:t>Налог на имущество физических лиц</a:t>
          </a:r>
        </a:p>
        <a:p>
          <a:pPr lvl="0" algn="ctr" defTabSz="711200">
            <a:lnSpc>
              <a:spcPct val="90000"/>
            </a:lnSpc>
            <a:spcBef>
              <a:spcPct val="0"/>
            </a:spcBef>
            <a:spcAft>
              <a:spcPct val="35000"/>
            </a:spcAft>
          </a:pPr>
          <a:r>
            <a:rPr lang="ru-RU" sz="1600" kern="1200" dirty="0" smtClean="0">
              <a:latin typeface="Arial Black" panose="020B0A04020102020204" pitchFamily="34" charset="0"/>
            </a:rPr>
            <a:t>100%</a:t>
          </a:r>
          <a:endParaRPr lang="ru-RU" sz="1600" kern="1200" dirty="0">
            <a:latin typeface="Arial Black" panose="020B0A04020102020204" pitchFamily="34" charset="0"/>
          </a:endParaRPr>
        </a:p>
      </dsp:txBody>
      <dsp:txXfrm rot="5400000">
        <a:off x="2741718" y="3240877"/>
        <a:ext cx="1906405" cy="1906405"/>
      </dsp:txXfrm>
    </dsp:sp>
    <dsp:sp modelId="{172AAF97-97BE-4EC4-85DF-D35D17A9BEF9}">
      <dsp:nvSpPr>
        <dsp:cNvPr id="0" name=""/>
        <dsp:cNvSpPr/>
      </dsp:nvSpPr>
      <dsp:spPr>
        <a:xfrm>
          <a:off x="4106570" y="2630280"/>
          <a:ext cx="930858" cy="80944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C1F603-B322-42E4-8594-D7BFE92E6877}">
      <dsp:nvSpPr>
        <dsp:cNvPr id="0" name=""/>
        <dsp:cNvSpPr/>
      </dsp:nvSpPr>
      <dsp:spPr>
        <a:xfrm rot="10800000">
          <a:off x="4106570" y="2941604"/>
          <a:ext cx="930858" cy="80944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C92B9-85A2-4665-989A-64878FD13456}">
      <dsp:nvSpPr>
        <dsp:cNvPr id="0" name=""/>
        <dsp:cNvSpPr/>
      </dsp:nvSpPr>
      <dsp:spPr>
        <a:xfrm>
          <a:off x="2870" y="2135"/>
          <a:ext cx="7771122" cy="1419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r>
            <a:rPr lang="ru-RU" sz="6400" kern="1200" dirty="0" smtClean="0"/>
            <a:t>Расходы бюджета</a:t>
          </a:r>
          <a:endParaRPr lang="ru-RU" sz="6400" kern="1200" dirty="0"/>
        </a:p>
      </dsp:txBody>
      <dsp:txXfrm>
        <a:off x="44457" y="43722"/>
        <a:ext cx="7687948" cy="1336698"/>
      </dsp:txXfrm>
    </dsp:sp>
    <dsp:sp modelId="{1A9492CD-6E00-4ACC-8AD3-56E2D1D3BFCC}">
      <dsp:nvSpPr>
        <dsp:cNvPr id="0" name=""/>
        <dsp:cNvSpPr/>
      </dsp:nvSpPr>
      <dsp:spPr>
        <a:xfrm>
          <a:off x="2870" y="1558315"/>
          <a:ext cx="3728945" cy="1419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По расходным полномочиям</a:t>
          </a:r>
          <a:endParaRPr lang="ru-RU" sz="2800" kern="1200" dirty="0"/>
        </a:p>
      </dsp:txBody>
      <dsp:txXfrm>
        <a:off x="44457" y="1599902"/>
        <a:ext cx="3645771" cy="1336698"/>
      </dsp:txXfrm>
    </dsp:sp>
    <dsp:sp modelId="{6E4B38ED-08DA-4F4B-B366-89D7FC57939C}">
      <dsp:nvSpPr>
        <dsp:cNvPr id="0" name=""/>
        <dsp:cNvSpPr/>
      </dsp:nvSpPr>
      <dsp:spPr>
        <a:xfrm>
          <a:off x="2870" y="3114496"/>
          <a:ext cx="3728945" cy="1419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По функциям ОМС</a:t>
          </a:r>
          <a:endParaRPr lang="ru-RU" sz="2800" kern="1200" dirty="0"/>
        </a:p>
      </dsp:txBody>
      <dsp:txXfrm>
        <a:off x="44457" y="3156083"/>
        <a:ext cx="3645771" cy="1336698"/>
      </dsp:txXfrm>
    </dsp:sp>
    <dsp:sp modelId="{973397D3-4283-49CE-B4B9-812C33562102}">
      <dsp:nvSpPr>
        <dsp:cNvPr id="0" name=""/>
        <dsp:cNvSpPr/>
      </dsp:nvSpPr>
      <dsp:spPr>
        <a:xfrm>
          <a:off x="4045047" y="1558315"/>
          <a:ext cx="3728945" cy="1419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По муниципальным программам</a:t>
          </a:r>
          <a:endParaRPr lang="ru-RU" sz="2800" kern="1200" dirty="0"/>
        </a:p>
      </dsp:txBody>
      <dsp:txXfrm>
        <a:off x="4086634" y="1599902"/>
        <a:ext cx="3645771" cy="1336698"/>
      </dsp:txXfrm>
    </dsp:sp>
    <dsp:sp modelId="{4351A67C-177E-4956-AC99-5F0AB908610F}">
      <dsp:nvSpPr>
        <dsp:cNvPr id="0" name=""/>
        <dsp:cNvSpPr/>
      </dsp:nvSpPr>
      <dsp:spPr>
        <a:xfrm>
          <a:off x="4045047" y="3114496"/>
          <a:ext cx="3728945" cy="1419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По ведомствам</a:t>
          </a:r>
          <a:endParaRPr lang="ru-RU" sz="2800" kern="1200" dirty="0"/>
        </a:p>
      </dsp:txBody>
      <dsp:txXfrm>
        <a:off x="4086634" y="3156083"/>
        <a:ext cx="3645771" cy="13366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3E696-3C3B-4A8B-B85F-0A936A20E2F5}">
      <dsp:nvSpPr>
        <dsp:cNvPr id="0" name=""/>
        <dsp:cNvSpPr/>
      </dsp:nvSpPr>
      <dsp:spPr>
        <a:xfrm>
          <a:off x="-101133" y="0"/>
          <a:ext cx="6192688" cy="6192688"/>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EAE733-1CF7-48D6-83FD-ED601BD503C8}">
      <dsp:nvSpPr>
        <dsp:cNvPr id="0" name=""/>
        <dsp:cNvSpPr/>
      </dsp:nvSpPr>
      <dsp:spPr>
        <a:xfrm>
          <a:off x="1065144" y="620362"/>
          <a:ext cx="7885378" cy="37021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Обеспечение сбалансированности и устойчивости бюджетной системы как базового принципа бюджетной политики</a:t>
          </a:r>
          <a:endParaRPr lang="ru-RU" sz="1600" b="1" kern="1200" dirty="0">
            <a:latin typeface="Arial" panose="020B0604020202020204" pitchFamily="34" charset="0"/>
            <a:cs typeface="Arial" panose="020B0604020202020204" pitchFamily="34" charset="0"/>
          </a:endParaRPr>
        </a:p>
      </dsp:txBody>
      <dsp:txXfrm>
        <a:off x="1083216" y="638434"/>
        <a:ext cx="7849234" cy="334067"/>
      </dsp:txXfrm>
    </dsp:sp>
    <dsp:sp modelId="{DAF86DAB-7CD3-4BC9-8A0C-BBE87582B9D8}">
      <dsp:nvSpPr>
        <dsp:cNvPr id="0" name=""/>
        <dsp:cNvSpPr/>
      </dsp:nvSpPr>
      <dsp:spPr>
        <a:xfrm>
          <a:off x="1022054" y="1094592"/>
          <a:ext cx="7971559" cy="47494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Принятие новых расходных обязательств при  наличии экономически обоснованных расчетов источников их финансирования</a:t>
          </a:r>
          <a:endParaRPr lang="ru-RU" sz="1600" b="1" kern="1200" dirty="0">
            <a:solidFill>
              <a:srgbClr val="FF0000"/>
            </a:solidFill>
            <a:latin typeface="Arial" panose="020B0604020202020204" pitchFamily="34" charset="0"/>
            <a:cs typeface="Arial" panose="020B0604020202020204" pitchFamily="34" charset="0"/>
          </a:endParaRPr>
        </a:p>
      </dsp:txBody>
      <dsp:txXfrm>
        <a:off x="1045239" y="1117777"/>
        <a:ext cx="7925189" cy="428575"/>
      </dsp:txXfrm>
    </dsp:sp>
    <dsp:sp modelId="{30A5ADDA-2DC0-402B-B660-9D5AB610F0C0}">
      <dsp:nvSpPr>
        <dsp:cNvPr id="0" name=""/>
        <dsp:cNvSpPr/>
      </dsp:nvSpPr>
      <dsp:spPr>
        <a:xfrm>
          <a:off x="1043609" y="1707987"/>
          <a:ext cx="7928448" cy="72426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Разработка муниципальных программ  как основного показателя социально-экономического развития муниципального образования</a:t>
          </a:r>
          <a:endParaRPr lang="ru-RU" sz="1600" b="1" kern="1200" dirty="0">
            <a:solidFill>
              <a:srgbClr val="FF0000"/>
            </a:solidFill>
            <a:latin typeface="Arial" panose="020B0604020202020204" pitchFamily="34" charset="0"/>
            <a:cs typeface="Arial" panose="020B0604020202020204" pitchFamily="34" charset="0"/>
          </a:endParaRPr>
        </a:p>
      </dsp:txBody>
      <dsp:txXfrm>
        <a:off x="1078965" y="1743343"/>
        <a:ext cx="7857736" cy="653551"/>
      </dsp:txXfrm>
    </dsp:sp>
    <dsp:sp modelId="{06D23EE5-40F9-459F-8909-3D4AF5485320}">
      <dsp:nvSpPr>
        <dsp:cNvPr id="0" name=""/>
        <dsp:cNvSpPr/>
      </dsp:nvSpPr>
      <dsp:spPr>
        <a:xfrm>
          <a:off x="932291" y="2693146"/>
          <a:ext cx="7927523" cy="133867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Развитие программных методов управления муниципальными финансами,  повышение качества разработки муниципальных программ в увязке с основными параметрами оказания муниципальных услуг и утверждение индикаторов эффективности их реализации</a:t>
          </a:r>
          <a:endParaRPr lang="ru-RU" sz="1600" b="1" kern="1200" dirty="0">
            <a:solidFill>
              <a:schemeClr val="tx1"/>
            </a:solidFill>
            <a:latin typeface="Arial" panose="020B0604020202020204" pitchFamily="34" charset="0"/>
            <a:cs typeface="Arial" panose="020B0604020202020204" pitchFamily="34" charset="0"/>
          </a:endParaRPr>
        </a:p>
      </dsp:txBody>
      <dsp:txXfrm>
        <a:off x="997640" y="2758495"/>
        <a:ext cx="7796825" cy="1207977"/>
      </dsp:txXfrm>
    </dsp:sp>
    <dsp:sp modelId="{853221B9-74E3-4799-9ACD-D51A022A6DC6}">
      <dsp:nvSpPr>
        <dsp:cNvPr id="0" name=""/>
        <dsp:cNvSpPr/>
      </dsp:nvSpPr>
      <dsp:spPr>
        <a:xfrm>
          <a:off x="1022054" y="4229256"/>
          <a:ext cx="7971559" cy="72044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Переход к формированию муниципального задания на оказание муниципальных услуг физическим и юридическим лицам на основе единого перечня таких услуг и единых нормативов их финансового обеспечения</a:t>
          </a:r>
          <a:endParaRPr lang="ru-RU" sz="1600" b="1" kern="1200" dirty="0">
            <a:solidFill>
              <a:srgbClr val="FF0000"/>
            </a:solidFill>
            <a:latin typeface="Arial" panose="020B0604020202020204" pitchFamily="34" charset="0"/>
            <a:cs typeface="Arial" panose="020B0604020202020204" pitchFamily="34" charset="0"/>
          </a:endParaRPr>
        </a:p>
      </dsp:txBody>
      <dsp:txXfrm>
        <a:off x="1057223" y="4264425"/>
        <a:ext cx="7901221" cy="650105"/>
      </dsp:txXfrm>
    </dsp:sp>
    <dsp:sp modelId="{CFA6A1FB-7FEB-4E70-8DC1-AB03EE7EBA27}">
      <dsp:nvSpPr>
        <dsp:cNvPr id="0" name=""/>
        <dsp:cNvSpPr/>
      </dsp:nvSpPr>
      <dsp:spPr>
        <a:xfrm>
          <a:off x="1043609" y="5101216"/>
          <a:ext cx="7885378" cy="69931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Совершенствование механизмов предварительного, текущего и последующего контроля за целевым и эффективным использованием  бюджетных средств</a:t>
          </a:r>
          <a:endParaRPr lang="ru-RU" sz="1600" b="1" kern="1200" dirty="0">
            <a:latin typeface="Arial" panose="020B0604020202020204" pitchFamily="34" charset="0"/>
            <a:cs typeface="Arial" panose="020B0604020202020204" pitchFamily="34" charset="0"/>
          </a:endParaRPr>
        </a:p>
      </dsp:txBody>
      <dsp:txXfrm>
        <a:off x="1077747" y="5135354"/>
        <a:ext cx="7817102" cy="6310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467099"/>
          <a:ext cx="8496944" cy="3289403"/>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ru-RU" sz="3200" kern="1200" dirty="0" smtClean="0"/>
            <a:t>Ожидаемые    конечные    результаты    реализации программы               </a:t>
          </a:r>
          <a:endParaRPr lang="ru-RU" sz="3200" kern="1200" dirty="0"/>
        </a:p>
      </dsp:txBody>
      <dsp:txXfrm>
        <a:off x="0" y="2467099"/>
        <a:ext cx="8496944" cy="1776277"/>
      </dsp:txXfrm>
    </dsp:sp>
    <dsp:sp modelId="{0425A4AB-5A0F-47F1-9401-20008695BC85}">
      <dsp:nvSpPr>
        <dsp:cNvPr id="0" name=""/>
        <dsp:cNvSpPr/>
      </dsp:nvSpPr>
      <dsp:spPr>
        <a:xfrm>
          <a:off x="1111" y="4177589"/>
          <a:ext cx="5974413" cy="15131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b="1" kern="1200" dirty="0" smtClean="0"/>
            <a:t>Актуализация документов, регламентирующих деятельность муниципальных служащих.</a:t>
          </a:r>
        </a:p>
        <a:p>
          <a:pPr lvl="0" algn="ctr" defTabSz="622300">
            <a:lnSpc>
              <a:spcPct val="90000"/>
            </a:lnSpc>
            <a:spcBef>
              <a:spcPct val="0"/>
            </a:spcBef>
            <a:spcAft>
              <a:spcPct val="35000"/>
            </a:spcAft>
          </a:pPr>
          <a:r>
            <a:rPr lang="ru-RU" sz="1400" b="1" kern="1200" dirty="0" smtClean="0"/>
            <a:t>Обеспечение открытости муниципальной службы,</a:t>
          </a:r>
        </a:p>
        <a:p>
          <a:pPr lvl="0" algn="ctr" defTabSz="622300">
            <a:lnSpc>
              <a:spcPct val="90000"/>
            </a:lnSpc>
            <a:spcBef>
              <a:spcPct val="0"/>
            </a:spcBef>
            <a:spcAft>
              <a:spcPct val="35000"/>
            </a:spcAft>
          </a:pPr>
          <a:r>
            <a:rPr lang="ru-RU" sz="1400" b="1" kern="1200" dirty="0" smtClean="0"/>
            <a:t>Рост числа муниципальных служащих, получивших ДПО</a:t>
          </a:r>
        </a:p>
        <a:p>
          <a:pPr lvl="0" algn="ctr" defTabSz="622300">
            <a:lnSpc>
              <a:spcPct val="90000"/>
            </a:lnSpc>
            <a:spcBef>
              <a:spcPct val="0"/>
            </a:spcBef>
            <a:spcAft>
              <a:spcPct val="35000"/>
            </a:spcAft>
          </a:pPr>
          <a:r>
            <a:rPr lang="ru-RU" sz="1400" b="1" kern="1200" dirty="0" smtClean="0"/>
            <a:t>Увеличение  количества  должностей  муниципальной службы, на которые сформирован кадровый резерв.</a:t>
          </a:r>
        </a:p>
        <a:p>
          <a:pPr lvl="0" algn="ctr" defTabSz="622300">
            <a:lnSpc>
              <a:spcPct val="90000"/>
            </a:lnSpc>
            <a:spcBef>
              <a:spcPct val="0"/>
            </a:spcBef>
            <a:spcAft>
              <a:spcPct val="35000"/>
            </a:spcAft>
          </a:pPr>
          <a:r>
            <a:rPr lang="ru-RU" sz="1400" b="1" kern="1200" dirty="0" smtClean="0"/>
            <a:t>Проведение своевременной аттестации муниципальных служащих </a:t>
          </a:r>
          <a:endParaRPr lang="ru-RU" sz="1400" b="1" kern="1200" dirty="0"/>
        </a:p>
      </dsp:txBody>
      <dsp:txXfrm>
        <a:off x="1111" y="4177589"/>
        <a:ext cx="5974413" cy="1513125"/>
      </dsp:txXfrm>
    </dsp:sp>
    <dsp:sp modelId="{15712139-693E-4646-9A5C-CBE4A43B6760}">
      <dsp:nvSpPr>
        <dsp:cNvPr id="0" name=""/>
        <dsp:cNvSpPr/>
      </dsp:nvSpPr>
      <dsp:spPr>
        <a:xfrm>
          <a:off x="5975525" y="4177589"/>
          <a:ext cx="2520306" cy="15131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ru-RU" sz="1600" b="1" kern="1200" dirty="0" smtClean="0"/>
            <a:t>Повышение   уровня информированности населения муниципального образования о работе органов местного самоуправления</a:t>
          </a:r>
          <a:endParaRPr lang="ru-RU" sz="1600" b="1" kern="1200" dirty="0"/>
        </a:p>
      </dsp:txBody>
      <dsp:txXfrm>
        <a:off x="5975525" y="4177589"/>
        <a:ext cx="2520306" cy="1513125"/>
      </dsp:txXfrm>
    </dsp:sp>
    <dsp:sp modelId="{C66A86B6-DDD3-43E5-A766-D6C99A3E7E74}">
      <dsp:nvSpPr>
        <dsp:cNvPr id="0" name=""/>
        <dsp:cNvSpPr/>
      </dsp:nvSpPr>
      <dsp:spPr>
        <a:xfrm rot="10800000">
          <a:off x="0" y="358328"/>
          <a:ext cx="8496944" cy="2515082"/>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ru-RU" sz="3200" kern="1200" dirty="0" smtClean="0"/>
            <a:t>Цели программы</a:t>
          </a:r>
          <a:endParaRPr lang="ru-RU" sz="3200" kern="1200" dirty="0"/>
        </a:p>
      </dsp:txBody>
      <dsp:txXfrm rot="-10800000">
        <a:off x="0" y="358328"/>
        <a:ext cx="8496944" cy="882793"/>
      </dsp:txXfrm>
    </dsp:sp>
    <dsp:sp modelId="{41FF585B-8EA3-4E4D-83AC-8812437BE154}">
      <dsp:nvSpPr>
        <dsp:cNvPr id="0" name=""/>
        <dsp:cNvSpPr/>
      </dsp:nvSpPr>
      <dsp:spPr>
        <a:xfrm>
          <a:off x="144023" y="960710"/>
          <a:ext cx="4248472" cy="106700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b="1" kern="1200" dirty="0" smtClean="0"/>
            <a:t>Совершенствование организационных, правовых, информационных и финансовых условий для развития муниципальной  службы  в муниципальном образовании </a:t>
          </a:r>
          <a:endParaRPr lang="ru-RU" sz="1400" b="1" kern="1200" dirty="0"/>
        </a:p>
      </dsp:txBody>
      <dsp:txXfrm>
        <a:off x="144023" y="960710"/>
        <a:ext cx="4248472" cy="1067008"/>
      </dsp:txXfrm>
    </dsp:sp>
    <dsp:sp modelId="{F4B0FF60-D52C-4276-98F7-E3C19D50F9DF}">
      <dsp:nvSpPr>
        <dsp:cNvPr id="0" name=""/>
        <dsp:cNvSpPr/>
      </dsp:nvSpPr>
      <dsp:spPr>
        <a:xfrm>
          <a:off x="4248472" y="960717"/>
          <a:ext cx="4248472" cy="11024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b="1" kern="1200" dirty="0" smtClean="0"/>
            <a:t>Повышение уровня открытости</a:t>
          </a:r>
          <a:br>
            <a:rPr lang="ru-RU" sz="1400" b="1" kern="1200" dirty="0" smtClean="0"/>
          </a:br>
          <a:r>
            <a:rPr lang="ru-RU" sz="1400" b="1" kern="1200" dirty="0" smtClean="0"/>
            <a:t>муниципальной службы путем размещения информационных материалов в средствах массовой информации и сети Интернет</a:t>
          </a:r>
          <a:endParaRPr lang="ru-RU" sz="1400" b="1" kern="1200" dirty="0"/>
        </a:p>
      </dsp:txBody>
      <dsp:txXfrm>
        <a:off x="4248472" y="960717"/>
        <a:ext cx="4248472" cy="110242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drawing1.xml><?xml version="1.0" encoding="utf-8"?>
<c:userShapes xmlns:c="http://schemas.openxmlformats.org/drawingml/2006/chart">
  <cdr:relSizeAnchor xmlns:cdr="http://schemas.openxmlformats.org/drawingml/2006/chartDrawing">
    <cdr:from>
      <cdr:x>0.74997</cdr:x>
      <cdr:y>0.34373</cdr:y>
    </cdr:from>
    <cdr:to>
      <cdr:x>0.89696</cdr:x>
      <cdr:y>0.4104</cdr:y>
    </cdr:to>
    <cdr:sp macro="" textlink="">
      <cdr:nvSpPr>
        <cdr:cNvPr id="2" name="TextBox 1"/>
        <cdr:cNvSpPr txBox="1"/>
      </cdr:nvSpPr>
      <cdr:spPr>
        <a:xfrm xmlns:a="http://schemas.openxmlformats.org/drawingml/2006/main">
          <a:off x="5617120" y="1821408"/>
          <a:ext cx="1100929" cy="3532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100" b="1" dirty="0" smtClean="0">
              <a:solidFill>
                <a:schemeClr val="bg1"/>
              </a:solidFill>
              <a:latin typeface="Arial Black" panose="020B0A04020102020204" pitchFamily="34" charset="0"/>
            </a:rPr>
            <a:t>2,1млн.руб.</a:t>
          </a:r>
          <a:endParaRPr lang="ru-RU" sz="1100" b="1" dirty="0">
            <a:solidFill>
              <a:schemeClr val="bg1"/>
            </a:solidFill>
            <a:latin typeface="Arial Black" panose="020B0A04020102020204" pitchFamily="34" charset="0"/>
          </a:endParaRPr>
        </a:p>
      </cdr:txBody>
    </cdr:sp>
  </cdr:relSizeAnchor>
  <cdr:relSizeAnchor xmlns:cdr="http://schemas.openxmlformats.org/drawingml/2006/chartDrawing">
    <cdr:from>
      <cdr:x>0.10807</cdr:x>
      <cdr:y>0.32049</cdr:y>
    </cdr:from>
    <cdr:to>
      <cdr:x>0.2558</cdr:x>
      <cdr:y>0.3849</cdr:y>
    </cdr:to>
    <cdr:sp macro="" textlink="">
      <cdr:nvSpPr>
        <cdr:cNvPr id="4" name="TextBox 1"/>
        <cdr:cNvSpPr txBox="1"/>
      </cdr:nvSpPr>
      <cdr:spPr>
        <a:xfrm xmlns:a="http://schemas.openxmlformats.org/drawingml/2006/main">
          <a:off x="893489" y="1417960"/>
          <a:ext cx="1221387" cy="2849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bg1"/>
              </a:solidFill>
              <a:latin typeface="Arial Black" panose="020B0A04020102020204" pitchFamily="34" charset="0"/>
            </a:rPr>
            <a:t>17,7 </a:t>
          </a:r>
          <a:r>
            <a:rPr lang="ru-RU" sz="1100" b="1" dirty="0" err="1" smtClean="0">
              <a:solidFill>
                <a:schemeClr val="bg1"/>
              </a:solidFill>
              <a:latin typeface="Arial Black" panose="020B0A04020102020204" pitchFamily="34" charset="0"/>
            </a:rPr>
            <a:t>млн.руб</a:t>
          </a:r>
          <a:r>
            <a:rPr lang="ru-RU" sz="1100" b="1" dirty="0" smtClean="0">
              <a:solidFill>
                <a:schemeClr val="bg1"/>
              </a:solidFill>
              <a:latin typeface="Arial Black" panose="020B0A04020102020204" pitchFamily="34" charset="0"/>
            </a:rPr>
            <a:t>.</a:t>
          </a:r>
          <a:endParaRPr lang="ru-RU" sz="1100" b="1" dirty="0">
            <a:solidFill>
              <a:schemeClr val="bg1"/>
            </a:solidFill>
            <a:latin typeface="Arial Black" panose="020B0A04020102020204" pitchFamily="34" charset="0"/>
          </a:endParaRPr>
        </a:p>
      </cdr:txBody>
    </cdr:sp>
  </cdr:relSizeAnchor>
  <cdr:relSizeAnchor xmlns:cdr="http://schemas.openxmlformats.org/drawingml/2006/chartDrawing">
    <cdr:from>
      <cdr:x>0.46154</cdr:x>
      <cdr:y>0.53397</cdr:y>
    </cdr:from>
    <cdr:to>
      <cdr:x>0.60852</cdr:x>
      <cdr:y>0.59964</cdr:y>
    </cdr:to>
    <cdr:sp macro="" textlink="">
      <cdr:nvSpPr>
        <cdr:cNvPr id="5" name="TextBox 1"/>
        <cdr:cNvSpPr txBox="1"/>
      </cdr:nvSpPr>
      <cdr:spPr>
        <a:xfrm xmlns:a="http://schemas.openxmlformats.org/drawingml/2006/main">
          <a:off x="3456880" y="2829520"/>
          <a:ext cx="1100854" cy="3479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bg1"/>
              </a:solidFill>
              <a:latin typeface="Arial Black" panose="020B0A04020102020204" pitchFamily="34" charset="0"/>
            </a:rPr>
            <a:t>10,2 </a:t>
          </a:r>
          <a:r>
            <a:rPr lang="ru-RU" sz="1100" b="1" dirty="0" err="1" smtClean="0">
              <a:solidFill>
                <a:schemeClr val="bg1"/>
              </a:solidFill>
              <a:latin typeface="Arial Black" panose="020B0A04020102020204" pitchFamily="34" charset="0"/>
            </a:rPr>
            <a:t>млн.руб</a:t>
          </a:r>
          <a:r>
            <a:rPr lang="ru-RU" sz="1100" b="1" dirty="0" smtClean="0">
              <a:latin typeface="Arial Black" panose="020B0A04020102020204" pitchFamily="34" charset="0"/>
            </a:rPr>
            <a:t>.</a:t>
          </a:r>
          <a:endParaRPr lang="ru-RU" sz="1100" b="1" dirty="0">
            <a:latin typeface="Arial Black" panose="020B0A04020102020204" pitchFamily="34" charset="0"/>
          </a:endParaRPr>
        </a:p>
      </cdr:txBody>
    </cdr:sp>
  </cdr:relSizeAnchor>
  <cdr:relSizeAnchor xmlns:cdr="http://schemas.openxmlformats.org/drawingml/2006/chartDrawing">
    <cdr:from>
      <cdr:x>0.56456</cdr:x>
      <cdr:y>0.19875</cdr:y>
    </cdr:from>
    <cdr:to>
      <cdr:x>0.73079</cdr:x>
      <cdr:y>0.26442</cdr:y>
    </cdr:to>
    <cdr:sp macro="" textlink="">
      <cdr:nvSpPr>
        <cdr:cNvPr id="6" name="TextBox 1"/>
        <cdr:cNvSpPr txBox="1"/>
      </cdr:nvSpPr>
      <cdr:spPr>
        <a:xfrm xmlns:a="http://schemas.openxmlformats.org/drawingml/2006/main">
          <a:off x="5112568" y="1080120"/>
          <a:ext cx="1296144" cy="3600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bg1"/>
              </a:solidFill>
              <a:latin typeface="Arial Black" panose="020B0A04020102020204" pitchFamily="34" charset="0"/>
            </a:rPr>
            <a:t>16,1 </a:t>
          </a:r>
          <a:r>
            <a:rPr lang="ru-RU" sz="1100" b="1" dirty="0" err="1" smtClean="0">
              <a:solidFill>
                <a:schemeClr val="bg1"/>
              </a:solidFill>
              <a:latin typeface="Arial Black" panose="020B0A04020102020204" pitchFamily="34" charset="0"/>
            </a:rPr>
            <a:t>млн.руб</a:t>
          </a:r>
          <a:r>
            <a:rPr lang="ru-RU" sz="1100" b="1" dirty="0" smtClean="0">
              <a:latin typeface="Arial Black" panose="020B0A04020102020204" pitchFamily="34" charset="0"/>
            </a:rPr>
            <a:t>.</a:t>
          </a:r>
          <a:endParaRPr lang="ru-RU" sz="1100" b="1" dirty="0">
            <a:latin typeface="Arial Black" panose="020B0A04020102020204" pitchFamily="34" charset="0"/>
          </a:endParaRPr>
        </a:p>
      </cdr:txBody>
    </cdr:sp>
  </cdr:relSizeAnchor>
  <cdr:relSizeAnchor xmlns:cdr="http://schemas.openxmlformats.org/drawingml/2006/chartDrawing">
    <cdr:from>
      <cdr:x>0.20597</cdr:x>
      <cdr:y>0.17133</cdr:y>
    </cdr:from>
    <cdr:to>
      <cdr:x>0.35295</cdr:x>
      <cdr:y>0.23775</cdr:y>
    </cdr:to>
    <cdr:sp macro="" textlink="">
      <cdr:nvSpPr>
        <cdr:cNvPr id="7" name="TextBox 1"/>
        <cdr:cNvSpPr txBox="1"/>
      </cdr:nvSpPr>
      <cdr:spPr>
        <a:xfrm xmlns:a="http://schemas.openxmlformats.org/drawingml/2006/main">
          <a:off x="2304256" y="936104"/>
          <a:ext cx="1152128" cy="3600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bg1"/>
              </a:solidFill>
              <a:latin typeface="Arial Black" panose="020B0A04020102020204" pitchFamily="34" charset="0"/>
            </a:rPr>
            <a:t>10,8 </a:t>
          </a:r>
          <a:r>
            <a:rPr lang="ru-RU" sz="1100" b="1" dirty="0" err="1" smtClean="0">
              <a:solidFill>
                <a:schemeClr val="bg1"/>
              </a:solidFill>
              <a:latin typeface="Arial Black" panose="020B0A04020102020204" pitchFamily="34" charset="0"/>
            </a:rPr>
            <a:t>млн.руб</a:t>
          </a:r>
          <a:r>
            <a:rPr lang="ru-RU" sz="1100" b="1" dirty="0" smtClean="0">
              <a:solidFill>
                <a:schemeClr val="bg1"/>
              </a:solidFill>
              <a:latin typeface="Arial Black" panose="020B0A04020102020204" pitchFamily="34" charset="0"/>
            </a:rPr>
            <a:t>.</a:t>
          </a:r>
          <a:endParaRPr lang="ru-RU" sz="1100" b="1" dirty="0">
            <a:solidFill>
              <a:schemeClr val="bg1"/>
            </a:solidFill>
            <a:latin typeface="Arial Black" panose="020B0A04020102020204" pitchFamily="34" charset="0"/>
          </a:endParaRPr>
        </a:p>
      </cdr:txBody>
    </cdr:sp>
  </cdr:relSizeAnchor>
  <cdr:relSizeAnchor xmlns:cdr="http://schemas.openxmlformats.org/drawingml/2006/chartDrawing">
    <cdr:from>
      <cdr:x>0.80765</cdr:x>
      <cdr:y>0.42526</cdr:y>
    </cdr:from>
    <cdr:to>
      <cdr:x>0.95463</cdr:x>
      <cdr:y>0.49167</cdr:y>
    </cdr:to>
    <cdr:sp macro="" textlink="">
      <cdr:nvSpPr>
        <cdr:cNvPr id="8" name="TextBox 1"/>
        <cdr:cNvSpPr txBox="1"/>
      </cdr:nvSpPr>
      <cdr:spPr>
        <a:xfrm xmlns:a="http://schemas.openxmlformats.org/drawingml/2006/main">
          <a:off x="6049168" y="2253456"/>
          <a:ext cx="1100854" cy="3519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bg1"/>
              </a:solidFill>
              <a:latin typeface="Arial Black" panose="020B0A04020102020204" pitchFamily="34" charset="0"/>
            </a:rPr>
            <a:t>2,5 </a:t>
          </a:r>
          <a:r>
            <a:rPr lang="ru-RU" sz="1100" b="1" dirty="0" err="1" smtClean="0">
              <a:solidFill>
                <a:schemeClr val="bg1"/>
              </a:solidFill>
              <a:latin typeface="Arial Black" panose="020B0A04020102020204" pitchFamily="34" charset="0"/>
            </a:rPr>
            <a:t>млн.руб</a:t>
          </a:r>
          <a:r>
            <a:rPr lang="ru-RU" sz="1100" b="1" dirty="0" smtClean="0">
              <a:solidFill>
                <a:schemeClr val="bg1"/>
              </a:solidFill>
              <a:latin typeface="Arial Black" panose="020B0A04020102020204" pitchFamily="34" charset="0"/>
            </a:rPr>
            <a:t>.</a:t>
          </a:r>
          <a:endParaRPr lang="ru-RU" sz="1100" b="1" dirty="0">
            <a:solidFill>
              <a:schemeClr val="bg1"/>
            </a:solidFill>
            <a:latin typeface="Arial Black" panose="020B0A04020102020204" pitchFamily="34" charset="0"/>
          </a:endParaRPr>
        </a:p>
      </cdr:txBody>
    </cdr:sp>
  </cdr:relSizeAnchor>
  <cdr:relSizeAnchor xmlns:cdr="http://schemas.openxmlformats.org/drawingml/2006/chartDrawing">
    <cdr:from>
      <cdr:x>0.66344</cdr:x>
      <cdr:y>0.50679</cdr:y>
    </cdr:from>
    <cdr:to>
      <cdr:x>0.81067</cdr:x>
      <cdr:y>0.57321</cdr:y>
    </cdr:to>
    <cdr:sp macro="" textlink="">
      <cdr:nvSpPr>
        <cdr:cNvPr id="9" name="TextBox 1"/>
        <cdr:cNvSpPr txBox="1"/>
      </cdr:nvSpPr>
      <cdr:spPr>
        <a:xfrm xmlns:a="http://schemas.openxmlformats.org/drawingml/2006/main">
          <a:off x="4969048" y="2685504"/>
          <a:ext cx="1102727" cy="3519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bg1"/>
              </a:solidFill>
              <a:latin typeface="Arial Black" panose="020B0A04020102020204" pitchFamily="34" charset="0"/>
            </a:rPr>
            <a:t>0,4 </a:t>
          </a:r>
          <a:r>
            <a:rPr lang="ru-RU" sz="1100" b="1" dirty="0" err="1" smtClean="0">
              <a:solidFill>
                <a:schemeClr val="bg1"/>
              </a:solidFill>
              <a:latin typeface="Arial Black" panose="020B0A04020102020204" pitchFamily="34" charset="0"/>
            </a:rPr>
            <a:t>млн.руб</a:t>
          </a:r>
          <a:r>
            <a:rPr lang="ru-RU" sz="1100" b="1" dirty="0" smtClean="0">
              <a:solidFill>
                <a:schemeClr val="bg1"/>
              </a:solidFill>
              <a:latin typeface="Arial Black" panose="020B0A04020102020204" pitchFamily="34" charset="0"/>
            </a:rPr>
            <a:t>.</a:t>
          </a:r>
          <a:endParaRPr lang="ru-RU" sz="1100" b="1" dirty="0">
            <a:solidFill>
              <a:schemeClr val="bg1"/>
            </a:solidFill>
            <a:latin typeface="Arial Black" panose="020B0A04020102020204" pitchFamily="34" charset="0"/>
          </a:endParaRPr>
        </a:p>
      </cdr:txBody>
    </cdr:sp>
  </cdr:relSizeAnchor>
  <cdr:relSizeAnchor xmlns:cdr="http://schemas.openxmlformats.org/drawingml/2006/chartDrawing">
    <cdr:from>
      <cdr:x>0.51923</cdr:x>
      <cdr:y>0.41167</cdr:y>
    </cdr:from>
    <cdr:to>
      <cdr:x>0.72112</cdr:x>
      <cdr:y>0.49321</cdr:y>
    </cdr:to>
    <cdr:sp macro="" textlink="">
      <cdr:nvSpPr>
        <cdr:cNvPr id="3" name="TextBox 2"/>
        <cdr:cNvSpPr txBox="1"/>
      </cdr:nvSpPr>
      <cdr:spPr>
        <a:xfrm xmlns:a="http://schemas.openxmlformats.org/drawingml/2006/main">
          <a:off x="3888928" y="2181448"/>
          <a:ext cx="1512168"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smtClean="0">
              <a:solidFill>
                <a:schemeClr val="bg1"/>
              </a:solidFill>
              <a:latin typeface="Arial" panose="020B0604020202020204" pitchFamily="34" charset="0"/>
              <a:cs typeface="Arial" panose="020B0604020202020204" pitchFamily="34" charset="0"/>
            </a:rPr>
            <a:t>2,9 </a:t>
          </a:r>
          <a:r>
            <a:rPr lang="ru-RU" sz="1400" b="1" dirty="0" err="1" smtClean="0">
              <a:solidFill>
                <a:schemeClr val="bg1"/>
              </a:solidFill>
              <a:latin typeface="Arial" panose="020B0604020202020204" pitchFamily="34" charset="0"/>
              <a:cs typeface="Arial" panose="020B0604020202020204" pitchFamily="34" charset="0"/>
            </a:rPr>
            <a:t>млн.руб</a:t>
          </a:r>
          <a:r>
            <a:rPr lang="ru-RU" sz="1400" b="1" dirty="0" smtClean="0">
              <a:solidFill>
                <a:schemeClr val="bg1"/>
              </a:solidFill>
              <a:latin typeface="Arial" panose="020B0604020202020204" pitchFamily="34" charset="0"/>
              <a:cs typeface="Arial" panose="020B0604020202020204" pitchFamily="34" charset="0"/>
            </a:rPr>
            <a:t>.</a:t>
          </a:r>
          <a:endParaRPr lang="ru-RU" sz="1400" b="1" dirty="0">
            <a:solidFill>
              <a:schemeClr val="bg1"/>
            </a:solidFill>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CDC0FED7-BE7E-464E-8A65-22E518031A78}" type="datetimeFigureOut">
              <a:rPr lang="ru-RU" smtClean="0"/>
              <a:t>12.11.2015</a:t>
            </a:fld>
            <a:endParaRPr lang="ru-RU"/>
          </a:p>
        </p:txBody>
      </p:sp>
      <p:sp>
        <p:nvSpPr>
          <p:cNvPr id="4" name="Образ слайда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24400"/>
            <a:ext cx="5486400" cy="44767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8800"/>
            <a:ext cx="2971800" cy="49688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800"/>
            <a:ext cx="2971800" cy="496888"/>
          </a:xfrm>
          <a:prstGeom prst="rect">
            <a:avLst/>
          </a:prstGeom>
        </p:spPr>
        <p:txBody>
          <a:bodyPr vert="horz" lIns="91440" tIns="45720" rIns="91440" bIns="45720" rtlCol="0" anchor="b"/>
          <a:lstStyle>
            <a:lvl1pPr algn="r">
              <a:defRPr sz="1200"/>
            </a:lvl1pPr>
          </a:lstStyle>
          <a:p>
            <a:fld id="{4D63E757-2D9B-42AB-B5CE-183C5887DC8F}" type="slidenum">
              <a:rPr lang="ru-RU" smtClean="0"/>
              <a:t>‹#›</a:t>
            </a:fld>
            <a:endParaRPr lang="ru-RU"/>
          </a:p>
        </p:txBody>
      </p:sp>
    </p:spTree>
    <p:extLst>
      <p:ext uri="{BB962C8B-B14F-4D97-AF65-F5344CB8AC3E}">
        <p14:creationId xmlns:p14="http://schemas.microsoft.com/office/powerpoint/2010/main" val="3023307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63E757-2D9B-42AB-B5CE-183C5887DC8F}" type="slidenum">
              <a:rPr lang="ru-RU" smtClean="0"/>
              <a:t>1</a:t>
            </a:fld>
            <a:endParaRPr lang="ru-RU"/>
          </a:p>
        </p:txBody>
      </p:sp>
    </p:spTree>
    <p:extLst>
      <p:ext uri="{BB962C8B-B14F-4D97-AF65-F5344CB8AC3E}">
        <p14:creationId xmlns:p14="http://schemas.microsoft.com/office/powerpoint/2010/main" val="4194767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63E757-2D9B-42AB-B5CE-183C5887DC8F}" type="slidenum">
              <a:rPr lang="ru-RU" smtClean="0"/>
              <a:t>10</a:t>
            </a:fld>
            <a:endParaRPr lang="ru-RU"/>
          </a:p>
        </p:txBody>
      </p:sp>
    </p:spTree>
    <p:extLst>
      <p:ext uri="{BB962C8B-B14F-4D97-AF65-F5344CB8AC3E}">
        <p14:creationId xmlns:p14="http://schemas.microsoft.com/office/powerpoint/2010/main" val="969694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D63E757-2D9B-42AB-B5CE-183C5887DC8F}" type="slidenum">
              <a:rPr lang="ru-RU" smtClean="0"/>
              <a:t>17</a:t>
            </a:fld>
            <a:endParaRPr lang="ru-RU"/>
          </a:p>
        </p:txBody>
      </p:sp>
    </p:spTree>
    <p:extLst>
      <p:ext uri="{BB962C8B-B14F-4D97-AF65-F5344CB8AC3E}">
        <p14:creationId xmlns:p14="http://schemas.microsoft.com/office/powerpoint/2010/main" val="3030925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xfrm>
            <a:off x="941388" y="746125"/>
            <a:ext cx="497522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1946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825" indent="-288779" eaLnBrk="0" hangingPunct="0">
              <a:spcBef>
                <a:spcPct val="30000"/>
              </a:spcBef>
              <a:defRPr sz="1200">
                <a:solidFill>
                  <a:schemeClr val="tx1"/>
                </a:solidFill>
                <a:latin typeface="Calibri" pitchFamily="34" charset="0"/>
              </a:defRPr>
            </a:lvl2pPr>
            <a:lvl3pPr marL="1155116" indent="-231023" eaLnBrk="0" hangingPunct="0">
              <a:spcBef>
                <a:spcPct val="30000"/>
              </a:spcBef>
              <a:defRPr sz="1200">
                <a:solidFill>
                  <a:schemeClr val="tx1"/>
                </a:solidFill>
                <a:latin typeface="Calibri" pitchFamily="34" charset="0"/>
              </a:defRPr>
            </a:lvl3pPr>
            <a:lvl4pPr marL="1617162" indent="-231023" eaLnBrk="0" hangingPunct="0">
              <a:spcBef>
                <a:spcPct val="30000"/>
              </a:spcBef>
              <a:defRPr sz="1200">
                <a:solidFill>
                  <a:schemeClr val="tx1"/>
                </a:solidFill>
                <a:latin typeface="Calibri" pitchFamily="34" charset="0"/>
              </a:defRPr>
            </a:lvl4pPr>
            <a:lvl5pPr marL="2079208" indent="-231023" eaLnBrk="0" hangingPunct="0">
              <a:spcBef>
                <a:spcPct val="30000"/>
              </a:spcBef>
              <a:defRPr sz="1200">
                <a:solidFill>
                  <a:schemeClr val="tx1"/>
                </a:solidFill>
                <a:latin typeface="Calibri" pitchFamily="34" charset="0"/>
              </a:defRPr>
            </a:lvl5pPr>
            <a:lvl6pPr marL="2541255" indent="-231023" eaLnBrk="0" fontAlgn="base" hangingPunct="0">
              <a:spcBef>
                <a:spcPct val="30000"/>
              </a:spcBef>
              <a:spcAft>
                <a:spcPct val="0"/>
              </a:spcAft>
              <a:defRPr sz="1200">
                <a:solidFill>
                  <a:schemeClr val="tx1"/>
                </a:solidFill>
                <a:latin typeface="Calibri" pitchFamily="34" charset="0"/>
              </a:defRPr>
            </a:lvl6pPr>
            <a:lvl7pPr marL="3003301" indent="-231023" eaLnBrk="0" fontAlgn="base" hangingPunct="0">
              <a:spcBef>
                <a:spcPct val="30000"/>
              </a:spcBef>
              <a:spcAft>
                <a:spcPct val="0"/>
              </a:spcAft>
              <a:defRPr sz="1200">
                <a:solidFill>
                  <a:schemeClr val="tx1"/>
                </a:solidFill>
                <a:latin typeface="Calibri" pitchFamily="34" charset="0"/>
              </a:defRPr>
            </a:lvl7pPr>
            <a:lvl8pPr marL="3465347" indent="-231023" eaLnBrk="0" fontAlgn="base" hangingPunct="0">
              <a:spcBef>
                <a:spcPct val="30000"/>
              </a:spcBef>
              <a:spcAft>
                <a:spcPct val="0"/>
              </a:spcAft>
              <a:defRPr sz="1200">
                <a:solidFill>
                  <a:schemeClr val="tx1"/>
                </a:solidFill>
                <a:latin typeface="Calibri" pitchFamily="34" charset="0"/>
              </a:defRPr>
            </a:lvl8pPr>
            <a:lvl9pPr marL="3927394" indent="-23102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A75A82E-F806-4B90-BCB1-BDD9607E788D}" type="slidenum">
              <a:rPr lang="ru-RU" altLang="ru-RU" smtClean="0">
                <a:latin typeface="Arial" pitchFamily="34" charset="0"/>
              </a:rPr>
              <a:pPr eaLnBrk="1" hangingPunct="1">
                <a:spcBef>
                  <a:spcPct val="0"/>
                </a:spcBef>
              </a:pPr>
              <a:t>23</a:t>
            </a:fld>
            <a:endParaRPr lang="ru-RU" altLang="ru-RU"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24927A9-7ECB-45F5-8445-91224AFFAB1F}" type="datetimeFigureOut">
              <a:rPr lang="ru-RU" smtClean="0"/>
              <a:t>12.11.2015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24927A9-7ECB-45F5-8445-91224AFFAB1F}" type="datetimeFigureOut">
              <a:rPr lang="ru-RU" smtClean="0"/>
              <a:t>12.11.2015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24927A9-7ECB-45F5-8445-91224AFFAB1F}" type="datetimeFigureOut">
              <a:rPr lang="ru-RU" smtClean="0"/>
              <a:t>12.11.2015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24927A9-7ECB-45F5-8445-91224AFFAB1F}" type="datetimeFigureOut">
              <a:rPr lang="ru-RU" smtClean="0"/>
              <a:t>12.11.2015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C24927A9-7ECB-45F5-8445-91224AFFAB1F}" type="datetimeFigureOut">
              <a:rPr lang="ru-RU" smtClean="0"/>
              <a:t>12.11.2015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24927A9-7ECB-45F5-8445-91224AFFAB1F}" type="datetimeFigureOut">
              <a:rPr lang="ru-RU" smtClean="0"/>
              <a:t>12.11.2015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9851DA0-1CBE-413B-91D2-B39FA2378858}"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24927A9-7ECB-45F5-8445-91224AFFAB1F}" type="datetimeFigureOut">
              <a:rPr lang="ru-RU" smtClean="0"/>
              <a:t>12.11.2015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C24927A9-7ECB-45F5-8445-91224AFFAB1F}" type="datetimeFigureOut">
              <a:rPr lang="ru-RU" smtClean="0"/>
              <a:t>12.11.2015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927A9-7ECB-45F5-8445-91224AFFAB1F}" type="datetimeFigureOut">
              <a:rPr lang="ru-RU" smtClean="0"/>
              <a:t>12.11.2015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C24927A9-7ECB-45F5-8445-91224AFFAB1F}" type="datetimeFigureOut">
              <a:rPr lang="ru-RU" smtClean="0"/>
              <a:t>12.11.2015</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9851DA0-1CBE-413B-91D2-B39FA237885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24927A9-7ECB-45F5-8445-91224AFFAB1F}" type="datetimeFigureOut">
              <a:rPr lang="ru-RU" smtClean="0"/>
              <a:t>12.11.2015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C24927A9-7ECB-45F5-8445-91224AFFAB1F}" type="datetimeFigureOut">
              <a:rPr lang="ru-RU" smtClean="0"/>
              <a:t>12.11.2015</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A9851DA0-1CBE-413B-91D2-B39FA237885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chart" Target="../charts/chart3.xml"/><Relationship Id="rId4" Type="http://schemas.openxmlformats.org/officeDocument/2006/relationships/diagramLayout" Target="../diagrams/layout8.xml"/><Relationship Id="rId9" Type="http://schemas.openxmlformats.org/officeDocument/2006/relationships/chart" Target="../charts/chart2.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8.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19.emf"/></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21.emf"/></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hyperlink" Target="mailto:borovskiy-m.o@inbox.ru" TargetMode="External"/><Relationship Id="rId2" Type="http://schemas.openxmlformats.org/officeDocument/2006/relationships/hyperlink" Target="http://www.borovskiy-adm.ru/economics/bjudzhe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Фадеева\Desktop\к отчету главы\2012\фото 2012\отобранные\getImageCA4Q5NF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
            <a:ext cx="3282206" cy="182730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6559" y="36201"/>
            <a:ext cx="1817443" cy="1808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Glavsoc1\обмен\Володина .для газеты,сайта\9 июня\DSC_185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1918" y="1"/>
            <a:ext cx="2288562" cy="18448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lavsoc1\обмен\для Сычевой С.В\фото-виды поселка\виды поселка\DSC_014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4" y="-1"/>
            <a:ext cx="2522866" cy="18448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lavsoc1\обмен\для Сычевой С.В\фото-виды поселка\виды поселка\DSC_070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987" y="1858705"/>
            <a:ext cx="3097487" cy="243439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467544" y="260648"/>
            <a:ext cx="7772400" cy="1584176"/>
          </a:xfrm>
        </p:spPr>
        <p:txBody>
          <a:bodyPr>
            <a:normAutofit/>
          </a:bodyPr>
          <a:lstStyle/>
          <a:p>
            <a:r>
              <a:rPr lang="ru-RU" sz="5400" b="1" i="1" dirty="0" smtClean="0">
                <a:solidFill>
                  <a:schemeClr val="bg1"/>
                </a:solidFill>
                <a:cs typeface="Aharoni" panose="02010803020104030203" pitchFamily="2" charset="-79"/>
              </a:rPr>
              <a:t>БЮДЖЕТ ДЛЯ ГРАЖДАН</a:t>
            </a:r>
            <a:endParaRPr lang="ru-RU" sz="5400" b="1" i="1" dirty="0">
              <a:solidFill>
                <a:schemeClr val="bg1"/>
              </a:solidFill>
              <a:cs typeface="Aharoni" panose="02010803020104030203" pitchFamily="2" charset="-79"/>
            </a:endParaRPr>
          </a:p>
        </p:txBody>
      </p:sp>
      <p:pic>
        <p:nvPicPr>
          <p:cNvPr id="14" name="Picture 3" descr="\\Bosss\обменник\Строительство, ремонт, благоустройство май 2015\Виды БОРОВСКОГО\DSC_0173 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12475" y="1858705"/>
            <a:ext cx="3211150" cy="24372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Bosss\обменник\Строительство, ремонт, благоустройство май 2015\DSC_007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23626" y="1844822"/>
            <a:ext cx="2820376" cy="244827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Bosss\обменник\Строительство, ремонт, благоустройство май 2015\DSC_0269.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3112475" y="1858705"/>
            <a:ext cx="379405" cy="216125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Bosss\обменник\Строительство, ремонт, благоустройство май 2015\DSC_009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18841" y="4293096"/>
            <a:ext cx="2925160" cy="2564904"/>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Bosss\обменник\для Сычевой С.В\фото на конкурс  ЛЕТО 2015\част сектор\58 Тельмана\DSC_017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71800" y="4293096"/>
            <a:ext cx="3551825" cy="2564904"/>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Bosss\обменник\Строительство, ремонт, благоустройство май 2015\Виды БОРОВСКОГО\DSC_0036.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535" y="4253421"/>
            <a:ext cx="3106754" cy="2604579"/>
          </a:xfrm>
          <a:prstGeom prst="rect">
            <a:avLst/>
          </a:prstGeom>
          <a:noFill/>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251520" y="4509120"/>
            <a:ext cx="9105282" cy="1080120"/>
          </a:xfrm>
        </p:spPr>
        <p:txBody>
          <a:bodyPr>
            <a:noAutofit/>
          </a:bodyPr>
          <a:lstStyle/>
          <a:p>
            <a:pPr algn="ctr"/>
            <a:r>
              <a:rPr lang="ru-RU" sz="2800" b="1" i="1" dirty="0" smtClean="0">
                <a:solidFill>
                  <a:schemeClr val="bg1"/>
                </a:solidFill>
                <a:latin typeface="Arial Black" panose="020B0A04020102020204" pitchFamily="34" charset="0"/>
              </a:rPr>
              <a:t>к </a:t>
            </a:r>
            <a:r>
              <a:rPr lang="ru-RU" sz="2800" b="1" i="1" dirty="0">
                <a:solidFill>
                  <a:schemeClr val="bg1"/>
                </a:solidFill>
                <a:latin typeface="Arial Black" panose="020B0A04020102020204" pitchFamily="34" charset="0"/>
              </a:rPr>
              <a:t>проекту </a:t>
            </a:r>
            <a:r>
              <a:rPr lang="ru-RU" sz="2800" b="1" i="1" dirty="0" smtClean="0">
                <a:solidFill>
                  <a:schemeClr val="bg1"/>
                </a:solidFill>
                <a:latin typeface="Arial Black" panose="020B0A04020102020204" pitchFamily="34" charset="0"/>
              </a:rPr>
              <a:t>решения </a:t>
            </a:r>
            <a:r>
              <a:rPr lang="ru-RU" sz="2800" b="1" i="1" dirty="0">
                <a:solidFill>
                  <a:schemeClr val="bg1"/>
                </a:solidFill>
                <a:latin typeface="Arial Black" panose="020B0A04020102020204" pitchFamily="34" charset="0"/>
              </a:rPr>
              <a:t>о </a:t>
            </a:r>
            <a:r>
              <a:rPr lang="ru-RU" sz="2800" b="1" i="1" dirty="0" smtClean="0">
                <a:solidFill>
                  <a:schemeClr val="bg1"/>
                </a:solidFill>
                <a:latin typeface="Arial Black" panose="020B0A04020102020204" pitchFamily="34" charset="0"/>
              </a:rPr>
              <a:t>бюджете муниципального образования поселок Боровский на 2016 </a:t>
            </a:r>
            <a:r>
              <a:rPr lang="ru-RU" sz="2800" b="1" i="1" dirty="0">
                <a:solidFill>
                  <a:schemeClr val="bg1"/>
                </a:solidFill>
                <a:latin typeface="Arial Black" panose="020B0A04020102020204" pitchFamily="34" charset="0"/>
              </a:rPr>
              <a:t>год и плановый период </a:t>
            </a:r>
            <a:r>
              <a:rPr lang="ru-RU" sz="2800" b="1" i="1" dirty="0" smtClean="0">
                <a:solidFill>
                  <a:schemeClr val="bg1"/>
                </a:solidFill>
                <a:latin typeface="Arial Black" panose="020B0A04020102020204" pitchFamily="34" charset="0"/>
              </a:rPr>
              <a:t>2017 </a:t>
            </a:r>
            <a:r>
              <a:rPr lang="ru-RU" sz="2800" b="1" i="1" dirty="0">
                <a:solidFill>
                  <a:schemeClr val="bg1"/>
                </a:solidFill>
                <a:latin typeface="Arial Black" panose="020B0A04020102020204" pitchFamily="34" charset="0"/>
              </a:rPr>
              <a:t>и </a:t>
            </a:r>
            <a:r>
              <a:rPr lang="ru-RU" sz="2800" b="1" i="1" dirty="0" smtClean="0">
                <a:solidFill>
                  <a:schemeClr val="bg1"/>
                </a:solidFill>
                <a:latin typeface="Arial Black" panose="020B0A04020102020204" pitchFamily="34" charset="0"/>
              </a:rPr>
              <a:t>2018 </a:t>
            </a:r>
            <a:r>
              <a:rPr lang="ru-RU" sz="2800" b="1" i="1" dirty="0">
                <a:solidFill>
                  <a:schemeClr val="bg1"/>
                </a:solidFill>
                <a:latin typeface="Arial Black" panose="020B0A04020102020204" pitchFamily="34" charset="0"/>
              </a:rPr>
              <a:t>годов </a:t>
            </a:r>
          </a:p>
        </p:txBody>
      </p:sp>
    </p:spTree>
    <p:extLst>
      <p:ext uri="{BB962C8B-B14F-4D97-AF65-F5344CB8AC3E}">
        <p14:creationId xmlns:p14="http://schemas.microsoft.com/office/powerpoint/2010/main" val="601474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229600" cy="420656"/>
          </a:xfrm>
        </p:spPr>
        <p:txBody>
          <a:bodyPr>
            <a:normAutofit fontScale="90000"/>
          </a:bodyPr>
          <a:lstStyle/>
          <a:p>
            <a:pPr algn="ctr"/>
            <a:r>
              <a:rPr lang="ru-RU" sz="2800" dirty="0">
                <a:latin typeface="Arial Black" panose="020B0A04020102020204" pitchFamily="34" charset="0"/>
              </a:rPr>
              <a:t>Какие налоги </a:t>
            </a:r>
            <a:r>
              <a:rPr lang="ru-RU" sz="2800" dirty="0" smtClean="0">
                <a:latin typeface="Arial Black" panose="020B0A04020102020204" pitchFamily="34" charset="0"/>
              </a:rPr>
              <a:t>поступают </a:t>
            </a:r>
            <a:r>
              <a:rPr lang="ru-RU" sz="2800" dirty="0">
                <a:latin typeface="Arial Black" panose="020B0A04020102020204" pitchFamily="34" charset="0"/>
              </a:rPr>
              <a:t>в </a:t>
            </a:r>
            <a:r>
              <a:rPr lang="ru-RU" sz="2800" dirty="0" smtClean="0">
                <a:latin typeface="Arial Black" panose="020B0A04020102020204" pitchFamily="34" charset="0"/>
              </a:rPr>
              <a:t>местный бюджет?</a:t>
            </a:r>
            <a:endParaRPr lang="ru-RU" sz="2800" dirty="0">
              <a:latin typeface="Arial Black" panose="020B0A04020102020204" pitchFamily="34"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2665316158"/>
              </p:ext>
            </p:extLst>
          </p:nvPr>
        </p:nvGraphicFramePr>
        <p:xfrm>
          <a:off x="107504" y="491228"/>
          <a:ext cx="9144000" cy="6381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8137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6BD7E4FF-BAC5-4BAE-BD49-F06472EC791C}" type="slidenum">
              <a:rPr lang="ru-RU"/>
              <a:pPr>
                <a:defRPr/>
              </a:pPr>
              <a:t>11</a:t>
            </a:fld>
            <a:endParaRPr lang="ru-RU" dirty="0"/>
          </a:p>
        </p:txBody>
      </p:sp>
      <p:sp>
        <p:nvSpPr>
          <p:cNvPr id="5" name="Блок-схема: внутренняя память 4"/>
          <p:cNvSpPr/>
          <p:nvPr/>
        </p:nvSpPr>
        <p:spPr>
          <a:xfrm>
            <a:off x="25400" y="0"/>
            <a:ext cx="9121775" cy="549275"/>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Межбюджетные трансферты</a:t>
            </a:r>
          </a:p>
        </p:txBody>
      </p:sp>
      <p:graphicFrame>
        <p:nvGraphicFramePr>
          <p:cNvPr id="2" name="Таблица 1"/>
          <p:cNvGraphicFramePr>
            <a:graphicFrameLocks noGrp="1"/>
          </p:cNvGraphicFramePr>
          <p:nvPr>
            <p:extLst>
              <p:ext uri="{D42A27DB-BD31-4B8C-83A1-F6EECF244321}">
                <p14:modId xmlns:p14="http://schemas.microsoft.com/office/powerpoint/2010/main" val="2172104996"/>
              </p:ext>
            </p:extLst>
          </p:nvPr>
        </p:nvGraphicFramePr>
        <p:xfrm>
          <a:off x="323850" y="1844675"/>
          <a:ext cx="8496300" cy="4645024"/>
        </p:xfrm>
        <a:graphic>
          <a:graphicData uri="http://schemas.openxmlformats.org/drawingml/2006/table">
            <a:tbl>
              <a:tblPr firstRow="1" bandRow="1">
                <a:tableStyleId>{5C22544A-7EE6-4342-B048-85BDC9FD1C3A}</a:tableStyleId>
              </a:tblPr>
              <a:tblGrid>
                <a:gridCol w="4248150"/>
                <a:gridCol w="4248150"/>
              </a:tblGrid>
              <a:tr h="647997">
                <a:tc>
                  <a:txBody>
                    <a:bodyPr/>
                    <a:lstStyle/>
                    <a:p>
                      <a:pPr algn="ctr">
                        <a:lnSpc>
                          <a:spcPct val="150000"/>
                        </a:lnSpc>
                      </a:pPr>
                      <a:r>
                        <a:rPr lang="ru-RU" sz="2000" dirty="0" smtClean="0"/>
                        <a:t>Виды межбюджетных трансфертов</a:t>
                      </a:r>
                      <a:endParaRPr lang="ru-RU" sz="2000" dirty="0"/>
                    </a:p>
                  </a:txBody>
                  <a:tcPr marL="91433" marR="91433" marT="45715" marB="45715"/>
                </a:tc>
                <a:tc>
                  <a:txBody>
                    <a:bodyPr/>
                    <a:lstStyle/>
                    <a:p>
                      <a:pPr algn="ctr">
                        <a:lnSpc>
                          <a:spcPct val="150000"/>
                        </a:lnSpc>
                      </a:pPr>
                      <a:r>
                        <a:rPr lang="ru-RU" sz="2000" dirty="0" smtClean="0"/>
                        <a:t>Определение</a:t>
                      </a:r>
                      <a:endParaRPr lang="ru-RU" sz="2000" dirty="0"/>
                    </a:p>
                  </a:txBody>
                  <a:tcPr marL="91433" marR="91433" marT="45715" marB="45715"/>
                </a:tc>
              </a:tr>
              <a:tr h="1261040">
                <a:tc>
                  <a:txBody>
                    <a:bodyPr/>
                    <a:lstStyle/>
                    <a:p>
                      <a:r>
                        <a:rPr lang="ru-RU" sz="2000" b="1" dirty="0" smtClean="0">
                          <a:solidFill>
                            <a:schemeClr val="tx1"/>
                          </a:solidFill>
                        </a:rPr>
                        <a:t>Дотации (от лат. “</a:t>
                      </a:r>
                      <a:r>
                        <a:rPr lang="en-US" sz="2000" b="1" dirty="0" smtClean="0">
                          <a:solidFill>
                            <a:schemeClr val="tx1"/>
                          </a:solidFill>
                        </a:rPr>
                        <a:t>Dotatio</a:t>
                      </a:r>
                      <a:r>
                        <a:rPr lang="ru-RU" sz="2000" b="1" dirty="0" smtClean="0">
                          <a:solidFill>
                            <a:schemeClr val="tx1"/>
                          </a:solidFill>
                        </a:rPr>
                        <a:t>» – дар, пожертвование)</a:t>
                      </a:r>
                      <a:endParaRPr lang="ru-RU" sz="2000" b="1" dirty="0">
                        <a:solidFill>
                          <a:schemeClr val="tx1"/>
                        </a:solidFill>
                      </a:endParaRPr>
                    </a:p>
                  </a:txBody>
                  <a:tcPr marL="91433" marR="91433" marT="45715" marB="45715"/>
                </a:tc>
                <a:tc>
                  <a:txBody>
                    <a:bodyPr/>
                    <a:lstStyle/>
                    <a:p>
                      <a:r>
                        <a:rPr lang="ru-RU" sz="2000" b="1" dirty="0" smtClean="0"/>
                        <a:t>Предоставляются</a:t>
                      </a:r>
                      <a:r>
                        <a:rPr lang="ru-RU" sz="2000" b="1" baseline="0" dirty="0" smtClean="0"/>
                        <a:t> без определения конкретной цели их использования</a:t>
                      </a:r>
                      <a:endParaRPr lang="ru-RU" sz="2000" b="1" dirty="0"/>
                    </a:p>
                  </a:txBody>
                  <a:tcPr marL="91433" marR="91433" marT="45715" marB="45715"/>
                </a:tc>
              </a:tr>
              <a:tr h="1474947">
                <a:tc>
                  <a:txBody>
                    <a:bodyPr/>
                    <a:lstStyle/>
                    <a:p>
                      <a:r>
                        <a:rPr lang="ru-RU" sz="2000" b="1" dirty="0" smtClean="0">
                          <a:solidFill>
                            <a:schemeClr val="tx1"/>
                          </a:solidFill>
                        </a:rPr>
                        <a:t>Субвенции (от лат «</a:t>
                      </a:r>
                      <a:r>
                        <a:rPr lang="en-US" sz="2000" b="1" dirty="0" smtClean="0">
                          <a:solidFill>
                            <a:schemeClr val="tx1"/>
                          </a:solidFill>
                        </a:rPr>
                        <a:t>Subvenire</a:t>
                      </a:r>
                      <a:r>
                        <a:rPr lang="ru-RU" sz="2000" b="1" dirty="0" smtClean="0">
                          <a:solidFill>
                            <a:schemeClr val="tx1"/>
                          </a:solidFill>
                        </a:rPr>
                        <a:t>» - приходить</a:t>
                      </a:r>
                      <a:r>
                        <a:rPr lang="ru-RU" sz="2000" b="1" baseline="0" dirty="0" smtClean="0">
                          <a:solidFill>
                            <a:schemeClr val="tx1"/>
                          </a:solidFill>
                        </a:rPr>
                        <a:t> на помощь)</a:t>
                      </a:r>
                      <a:endParaRPr lang="ru-RU" sz="2000" b="1" dirty="0">
                        <a:solidFill>
                          <a:schemeClr val="tx1"/>
                        </a:solidFill>
                      </a:endParaRPr>
                    </a:p>
                  </a:txBody>
                  <a:tcPr marL="91433" marR="91433" marT="45715" marB="45715"/>
                </a:tc>
                <a:tc>
                  <a:txBody>
                    <a:bodyPr/>
                    <a:lstStyle/>
                    <a:p>
                      <a:r>
                        <a:rPr lang="ru-RU" sz="2000" b="1" dirty="0" smtClean="0"/>
                        <a:t>Предоставляются</a:t>
                      </a:r>
                      <a:r>
                        <a:rPr lang="ru-RU" sz="2000" b="1" baseline="0" dirty="0" smtClean="0"/>
                        <a:t> на финансирование «переданных» другим публично-правовым образованиям полномочий</a:t>
                      </a:r>
                      <a:endParaRPr lang="ru-RU" sz="2000" b="1" dirty="0"/>
                    </a:p>
                  </a:txBody>
                  <a:tcPr marL="91433" marR="91433" marT="45715" marB="45715"/>
                </a:tc>
              </a:tr>
              <a:tr h="1261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1" dirty="0" smtClean="0">
                          <a:solidFill>
                            <a:schemeClr val="tx1"/>
                          </a:solidFill>
                        </a:rPr>
                        <a:t>Субсидии (от лат «</a:t>
                      </a:r>
                      <a:r>
                        <a:rPr lang="en-US" sz="2000" b="1" dirty="0" smtClean="0">
                          <a:solidFill>
                            <a:schemeClr val="tx1"/>
                          </a:solidFill>
                        </a:rPr>
                        <a:t>Subsidium</a:t>
                      </a:r>
                      <a:r>
                        <a:rPr lang="ru-RU" sz="2000" b="1" dirty="0" smtClean="0">
                          <a:solidFill>
                            <a:schemeClr val="tx1"/>
                          </a:solidFill>
                        </a:rPr>
                        <a:t>» - поддержка</a:t>
                      </a:r>
                      <a:r>
                        <a:rPr lang="ru-RU" sz="2000" b="1" baseline="0" dirty="0" smtClean="0">
                          <a:solidFill>
                            <a:schemeClr val="tx1"/>
                          </a:solidFill>
                        </a:rPr>
                        <a:t>)</a:t>
                      </a:r>
                      <a:endParaRPr lang="ru-RU" sz="2000" b="1" dirty="0" smtClean="0">
                        <a:solidFill>
                          <a:schemeClr val="tx1"/>
                        </a:solidFill>
                      </a:endParaRPr>
                    </a:p>
                    <a:p>
                      <a:endParaRPr lang="ru-RU" sz="2000" b="1" dirty="0">
                        <a:solidFill>
                          <a:schemeClr val="tx1"/>
                        </a:solidFill>
                      </a:endParaRPr>
                    </a:p>
                  </a:txBody>
                  <a:tcPr marL="91433" marR="91433" marT="45715" marB="45715"/>
                </a:tc>
                <a:tc>
                  <a:txBody>
                    <a:bodyPr/>
                    <a:lstStyle/>
                    <a:p>
                      <a:r>
                        <a:rPr lang="ru-RU" sz="2000" b="1" dirty="0" smtClean="0"/>
                        <a:t>Предоставляются на условиях долевого софинансирования расходов других бюджетов</a:t>
                      </a:r>
                      <a:endParaRPr lang="ru-RU" sz="2000" b="1" dirty="0"/>
                    </a:p>
                  </a:txBody>
                  <a:tcPr marL="91433" marR="91433" marT="45715" marB="45715"/>
                </a:tc>
              </a:tr>
            </a:tbl>
          </a:graphicData>
        </a:graphic>
      </p:graphicFrame>
      <p:sp>
        <p:nvSpPr>
          <p:cNvPr id="8" name="Рамка 7"/>
          <p:cNvSpPr/>
          <p:nvPr/>
        </p:nvSpPr>
        <p:spPr>
          <a:xfrm>
            <a:off x="119063" y="620713"/>
            <a:ext cx="8845550" cy="954087"/>
          </a:xfrm>
          <a:prstGeom prst="frame">
            <a:avLst>
              <a:gd name="adj1" fmla="val 308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Межбюджетные трансферты– денежные средства, перечисляемые из одного бюджета бюджетной системы Российской Федерации другому</a:t>
            </a:r>
            <a:endParaRPr lang="ru-RU" sz="2000" dirty="0">
              <a:solidFill>
                <a:schemeClr val="tx1"/>
              </a:solidFill>
            </a:endParaRPr>
          </a:p>
        </p:txBody>
      </p:sp>
    </p:spTree>
    <p:extLst>
      <p:ext uri="{BB962C8B-B14F-4D97-AF65-F5344CB8AC3E}">
        <p14:creationId xmlns:p14="http://schemas.microsoft.com/office/powerpoint/2010/main" val="3512354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CECC828D-D567-4665-BBED-91EB62CE4FB7}" type="slidenum">
              <a:rPr lang="ru-RU"/>
              <a:pPr>
                <a:defRPr/>
              </a:pPr>
              <a:t>12</a:t>
            </a:fld>
            <a:endParaRPr lang="ru-RU" dirty="0"/>
          </a:p>
        </p:txBody>
      </p:sp>
      <p:sp>
        <p:nvSpPr>
          <p:cNvPr id="7" name="Блок-схема: внутренняя память 6"/>
          <p:cNvSpPr/>
          <p:nvPr/>
        </p:nvSpPr>
        <p:spPr>
          <a:xfrm>
            <a:off x="60325" y="44450"/>
            <a:ext cx="9085263" cy="625475"/>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rPr>
              <a:t>Расходы бюджета</a:t>
            </a:r>
          </a:p>
        </p:txBody>
      </p:sp>
      <p:graphicFrame>
        <p:nvGraphicFramePr>
          <p:cNvPr id="5" name="Схема 4"/>
          <p:cNvGraphicFramePr/>
          <p:nvPr/>
        </p:nvGraphicFramePr>
        <p:xfrm>
          <a:off x="653248" y="1988840"/>
          <a:ext cx="7776864"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Рамка 5"/>
          <p:cNvSpPr/>
          <p:nvPr/>
        </p:nvSpPr>
        <p:spPr>
          <a:xfrm>
            <a:off x="119063" y="765175"/>
            <a:ext cx="8845550" cy="1079500"/>
          </a:xfrm>
          <a:prstGeom prst="frame">
            <a:avLst>
              <a:gd name="adj1" fmla="val 494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rPr>
              <a:t>Расходы бюджета </a:t>
            </a:r>
            <a:r>
              <a:rPr lang="ru-RU" sz="2800" dirty="0">
                <a:solidFill>
                  <a:schemeClr val="tx1"/>
                </a:solidFill>
              </a:rPr>
              <a:t>– </a:t>
            </a:r>
            <a:r>
              <a:rPr lang="ru-RU" sz="2800" b="1" dirty="0">
                <a:solidFill>
                  <a:schemeClr val="tx1"/>
                </a:solidFill>
              </a:rPr>
              <a:t>выплачиваемые из бюджета </a:t>
            </a:r>
          </a:p>
          <a:p>
            <a:pPr algn="ctr" fontAlgn="auto">
              <a:spcBef>
                <a:spcPts val="0"/>
              </a:spcBef>
              <a:spcAft>
                <a:spcPts val="0"/>
              </a:spcAft>
              <a:defRPr/>
            </a:pPr>
            <a:r>
              <a:rPr lang="ru-RU" sz="2800" b="1" dirty="0">
                <a:solidFill>
                  <a:schemeClr val="tx1"/>
                </a:solidFill>
              </a:rPr>
              <a:t>                      денежные средства</a:t>
            </a:r>
            <a:endParaRPr lang="ru-RU" sz="2800" dirty="0">
              <a:solidFill>
                <a:schemeClr val="tx1"/>
              </a:solidFill>
            </a:endParaRPr>
          </a:p>
        </p:txBody>
      </p:sp>
    </p:spTree>
    <p:extLst>
      <p:ext uri="{BB962C8B-B14F-4D97-AF65-F5344CB8AC3E}">
        <p14:creationId xmlns:p14="http://schemas.microsoft.com/office/powerpoint/2010/main" val="3114967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858F09B1-1FF8-4790-8955-CDF9E813DD29}" type="slidenum">
              <a:rPr lang="ru-RU"/>
              <a:pPr>
                <a:defRPr/>
              </a:pPr>
              <a:t>13</a:t>
            </a:fld>
            <a:endParaRPr lang="ru-RU" dirty="0"/>
          </a:p>
        </p:txBody>
      </p:sp>
      <p:sp>
        <p:nvSpPr>
          <p:cNvPr id="7" name="Блок-схема: внутренняя память 6"/>
          <p:cNvSpPr/>
          <p:nvPr/>
        </p:nvSpPr>
        <p:spPr>
          <a:xfrm>
            <a:off x="22225" y="44450"/>
            <a:ext cx="9121775" cy="504825"/>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Расходные полномочия</a:t>
            </a:r>
          </a:p>
        </p:txBody>
      </p:sp>
      <p:sp>
        <p:nvSpPr>
          <p:cNvPr id="5" name="Рамка 4"/>
          <p:cNvSpPr/>
          <p:nvPr/>
        </p:nvSpPr>
        <p:spPr>
          <a:xfrm>
            <a:off x="22225" y="620713"/>
            <a:ext cx="9121775" cy="863600"/>
          </a:xfrm>
          <a:prstGeom prst="frame">
            <a:avLst>
              <a:gd name="adj1" fmla="val 494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Расходное обязательство – обязанность выплатить денежные средства из                 </a:t>
            </a:r>
          </a:p>
          <a:p>
            <a:pPr algn="ctr" fontAlgn="auto">
              <a:spcBef>
                <a:spcPts val="0"/>
              </a:spcBef>
              <a:spcAft>
                <a:spcPts val="0"/>
              </a:spcAft>
              <a:defRPr/>
            </a:pPr>
            <a:r>
              <a:rPr lang="ru-RU" sz="2000" b="1" dirty="0">
                <a:solidFill>
                  <a:schemeClr val="tx1"/>
                </a:solidFill>
              </a:rPr>
              <a:t>                  соответствующего бюджета </a:t>
            </a:r>
            <a:endParaRPr lang="ru-RU" sz="2000" dirty="0">
              <a:solidFill>
                <a:schemeClr val="tx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798743829"/>
              </p:ext>
            </p:extLst>
          </p:nvPr>
        </p:nvGraphicFramePr>
        <p:xfrm>
          <a:off x="179388" y="1628775"/>
          <a:ext cx="8856662" cy="4664075"/>
        </p:xfrm>
        <a:graphic>
          <a:graphicData uri="http://schemas.openxmlformats.org/drawingml/2006/table">
            <a:tbl>
              <a:tblPr firstRow="1" bandRow="1">
                <a:tableStyleId>{5C22544A-7EE6-4342-B048-85BDC9FD1C3A}</a:tableStyleId>
              </a:tblPr>
              <a:tblGrid>
                <a:gridCol w="2304172"/>
                <a:gridCol w="6552490"/>
              </a:tblGrid>
              <a:tr h="701054">
                <a:tc>
                  <a:txBody>
                    <a:bodyPr/>
                    <a:lstStyle/>
                    <a:p>
                      <a:pPr algn="ctr">
                        <a:lnSpc>
                          <a:spcPct val="100000"/>
                        </a:lnSpc>
                      </a:pPr>
                      <a:r>
                        <a:rPr lang="ru-RU" sz="2000" dirty="0" smtClean="0"/>
                        <a:t>Расходные полномочия</a:t>
                      </a:r>
                      <a:endParaRPr lang="ru-RU" sz="2000" dirty="0"/>
                    </a:p>
                  </a:txBody>
                  <a:tcPr marL="91437" marR="91437" marT="45721" marB="45721"/>
                </a:tc>
                <a:tc>
                  <a:txBody>
                    <a:bodyPr/>
                    <a:lstStyle/>
                    <a:p>
                      <a:pPr algn="ctr">
                        <a:lnSpc>
                          <a:spcPct val="150000"/>
                        </a:lnSpc>
                      </a:pPr>
                      <a:endParaRPr lang="ru-RU" sz="2000" dirty="0">
                        <a:solidFill>
                          <a:schemeClr val="bg1"/>
                        </a:solidFill>
                      </a:endParaRPr>
                    </a:p>
                  </a:txBody>
                  <a:tcPr marL="91437" marR="91437" marT="45721" marB="45721"/>
                </a:tc>
              </a:tr>
              <a:tr h="1099181">
                <a:tc>
                  <a:txBody>
                    <a:bodyPr/>
                    <a:lstStyle/>
                    <a:p>
                      <a:r>
                        <a:rPr lang="ru-RU" sz="2000" b="1" dirty="0" smtClean="0">
                          <a:solidFill>
                            <a:schemeClr val="tx1"/>
                          </a:solidFill>
                        </a:rPr>
                        <a:t>Государственные полномочия</a:t>
                      </a:r>
                      <a:endParaRPr lang="ru-RU" sz="2000" b="1" dirty="0">
                        <a:solidFill>
                          <a:schemeClr val="tx1"/>
                        </a:solidFill>
                      </a:endParaRPr>
                    </a:p>
                  </a:txBody>
                  <a:tcPr marL="91437" marR="91437"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i="0" u="none" strike="noStrike" kern="1200" baseline="0" dirty="0" smtClean="0">
                          <a:solidFill>
                            <a:schemeClr val="dk1"/>
                          </a:solidFill>
                          <a:latin typeface="+mn-lt"/>
                          <a:ea typeface="+mn-ea"/>
                          <a:cs typeface="+mn-cs"/>
                        </a:rPr>
                        <a:t>Вопросы, отнесенные федеральным законодательством к компетенции субъекта РФ, переданные для осуществления на уровень органов местного самоуправления в установленном порядке </a:t>
                      </a:r>
                      <a:r>
                        <a:rPr lang="ru-RU" sz="1600" b="1" i="0" u="none" strike="noStrike" kern="1200" baseline="0" dirty="0" smtClean="0">
                          <a:solidFill>
                            <a:schemeClr val="dk1"/>
                          </a:solidFill>
                          <a:latin typeface="+mn-lt"/>
                          <a:ea typeface="+mn-ea"/>
                          <a:cs typeface="+mn-cs"/>
                        </a:rPr>
                        <a:t>(осуществляются за счет субвенций)</a:t>
                      </a:r>
                      <a:endParaRPr lang="ru-RU" sz="1600" b="1" i="0" u="none" strike="noStrike" kern="1200" baseline="0" dirty="0">
                        <a:solidFill>
                          <a:schemeClr val="dk1"/>
                        </a:solidFill>
                        <a:latin typeface="+mn-lt"/>
                        <a:ea typeface="+mn-ea"/>
                        <a:cs typeface="+mn-cs"/>
                      </a:endParaRPr>
                    </a:p>
                  </a:txBody>
                  <a:tcPr marL="91437" marR="91437" marT="45721" marB="45721"/>
                </a:tc>
              </a:tr>
              <a:tr h="1468616">
                <a:tc>
                  <a:txBody>
                    <a:bodyPr/>
                    <a:lstStyle/>
                    <a:p>
                      <a:r>
                        <a:rPr lang="ru-RU" sz="2000" b="1" kern="1200" dirty="0" smtClean="0">
                          <a:solidFill>
                            <a:schemeClr val="tx1"/>
                          </a:solidFill>
                          <a:latin typeface="+mn-lt"/>
                          <a:ea typeface="+mn-ea"/>
                          <a:cs typeface="+mn-cs"/>
                        </a:rPr>
                        <a:t>Вопросы местного значения</a:t>
                      </a:r>
                      <a:endParaRPr lang="ru-RU" sz="2000" b="1" kern="1200" dirty="0">
                        <a:solidFill>
                          <a:schemeClr val="tx1"/>
                        </a:solidFill>
                        <a:latin typeface="+mn-lt"/>
                        <a:ea typeface="+mn-ea"/>
                        <a:cs typeface="+mn-cs"/>
                      </a:endParaRPr>
                    </a:p>
                  </a:txBody>
                  <a:tcPr marL="91437" marR="91437"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i="0" u="none" strike="noStrike" kern="1200" baseline="0" dirty="0" smtClean="0">
                          <a:solidFill>
                            <a:schemeClr val="dk1"/>
                          </a:solidFill>
                          <a:latin typeface="+mn-lt"/>
                          <a:ea typeface="+mn-ea"/>
                          <a:cs typeface="+mn-cs"/>
                        </a:rPr>
                        <a:t>Вопросы непосредственного обеспечения жизнедеятельности населения муниципального образования, решение которых в соответствии с Конституцией РФ и Федеральным законом  № 131 - ФЗ  осуществляется органами местного самоуправления самостоятельно   </a:t>
                      </a:r>
                      <a:r>
                        <a:rPr lang="ru-RU" sz="1600" b="1" i="0" u="none" strike="noStrike" kern="1200" baseline="0" dirty="0" smtClean="0">
                          <a:solidFill>
                            <a:schemeClr val="dk1"/>
                          </a:solidFill>
                          <a:latin typeface="+mn-lt"/>
                          <a:ea typeface="+mn-ea"/>
                          <a:cs typeface="+mn-cs"/>
                        </a:rPr>
                        <a:t>(за счет собственных доходов местных бюджетов)</a:t>
                      </a:r>
                      <a:endParaRPr lang="ru-RU" sz="1600" b="1" i="1" u="none" dirty="0">
                        <a:solidFill>
                          <a:srgbClr val="FF0000"/>
                        </a:solidFill>
                      </a:endParaRPr>
                    </a:p>
                  </a:txBody>
                  <a:tcPr marL="91437" marR="91437" marT="45721" marB="45721"/>
                </a:tc>
              </a:tr>
              <a:tr h="13952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1" dirty="0" smtClean="0">
                          <a:solidFill>
                            <a:schemeClr val="tx1"/>
                          </a:solidFill>
                        </a:rPr>
                        <a:t>Дополнительные расходные обязательства</a:t>
                      </a:r>
                      <a:endParaRPr lang="ru-RU" sz="2000" b="1" dirty="0">
                        <a:solidFill>
                          <a:schemeClr val="tx1"/>
                        </a:solidFill>
                      </a:endParaRPr>
                    </a:p>
                  </a:txBody>
                  <a:tcPr marL="91437" marR="91437"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i="0" u="none" strike="noStrike" kern="1200" baseline="0" dirty="0" smtClean="0">
                          <a:solidFill>
                            <a:schemeClr val="dk1"/>
                          </a:solidFill>
                          <a:latin typeface="+mn-lt"/>
                          <a:ea typeface="+mn-ea"/>
                          <a:cs typeface="+mn-cs"/>
                        </a:rPr>
                        <a:t>Вопросы, не отнесенные к компетенции органов местного самоуправления других муниципальных образований, органов государственной власти и не исключенные из их компетенции федеральными законами и законами субъектов РФ </a:t>
                      </a:r>
                      <a:r>
                        <a:rPr lang="ru-RU" sz="1600" b="1" i="0" u="none" strike="noStrike" kern="1200" baseline="0" dirty="0" smtClean="0">
                          <a:solidFill>
                            <a:schemeClr val="dk1"/>
                          </a:solidFill>
                          <a:latin typeface="+mn-lt"/>
                          <a:ea typeface="+mn-ea"/>
                          <a:cs typeface="+mn-cs"/>
                        </a:rPr>
                        <a:t>(осуществляются за счет собственных доходов местных бюджетов)</a:t>
                      </a:r>
                      <a:endParaRPr lang="ru-RU" sz="1600" b="1" dirty="0">
                        <a:solidFill>
                          <a:srgbClr val="FF0000"/>
                        </a:solidFill>
                      </a:endParaRPr>
                    </a:p>
                  </a:txBody>
                  <a:tcPr marL="91437" marR="91437" marT="45721" marB="45721"/>
                </a:tc>
              </a:tr>
            </a:tbl>
          </a:graphicData>
        </a:graphic>
      </p:graphicFrame>
    </p:spTree>
    <p:extLst>
      <p:ext uri="{BB962C8B-B14F-4D97-AF65-F5344CB8AC3E}">
        <p14:creationId xmlns:p14="http://schemas.microsoft.com/office/powerpoint/2010/main" val="3945757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D757DD7C-8405-4F84-8005-A9E3FC0950D7}" type="slidenum">
              <a:rPr lang="ru-RU"/>
              <a:pPr>
                <a:defRPr/>
              </a:pPr>
              <a:t>14</a:t>
            </a:fld>
            <a:endParaRPr lang="ru-RU" dirty="0"/>
          </a:p>
        </p:txBody>
      </p:sp>
      <p:sp>
        <p:nvSpPr>
          <p:cNvPr id="7" name="Блок-схема: внутренняя память 6"/>
          <p:cNvSpPr/>
          <p:nvPr/>
        </p:nvSpPr>
        <p:spPr>
          <a:xfrm>
            <a:off x="22225" y="-4763"/>
            <a:ext cx="9144000" cy="481013"/>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Расходы бюджета по основным функциям (разделам)</a:t>
            </a:r>
          </a:p>
        </p:txBody>
      </p:sp>
      <p:grpSp>
        <p:nvGrpSpPr>
          <p:cNvPr id="14340" name="Group 6"/>
          <p:cNvGrpSpPr>
            <a:grpSpLocks noChangeAspect="1"/>
          </p:cNvGrpSpPr>
          <p:nvPr/>
        </p:nvGrpSpPr>
        <p:grpSpPr bwMode="auto">
          <a:xfrm>
            <a:off x="0" y="461963"/>
            <a:ext cx="9144000" cy="663575"/>
            <a:chOff x="0" y="527"/>
            <a:chExt cx="5760" cy="418"/>
          </a:xfrm>
        </p:grpSpPr>
        <p:sp>
          <p:nvSpPr>
            <p:cNvPr id="14353" name="AutoShape 7"/>
            <p:cNvSpPr>
              <a:spLocks noChangeAspect="1" noChangeArrowheads="1" noTextEdit="1"/>
            </p:cNvSpPr>
            <p:nvPr/>
          </p:nvSpPr>
          <p:spPr bwMode="auto">
            <a:xfrm>
              <a:off x="0" y="527"/>
              <a:ext cx="5760"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pic>
          <p:nvPicPr>
            <p:cNvPr id="1435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7"/>
              <a:ext cx="5765"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rot="16200000">
            <a:off x="-1795462" y="2955925"/>
            <a:ext cx="4368800" cy="708025"/>
          </a:xfrm>
          <a:prstGeom prst="rect">
            <a:avLst/>
          </a:prstGeom>
          <a:solidFill>
            <a:schemeClr val="accent1">
              <a:lumMod val="20000"/>
              <a:lumOff val="80000"/>
            </a:schemeClr>
          </a:solid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0100  «Общегосударственные вопросы»</a:t>
            </a:r>
          </a:p>
        </p:txBody>
      </p:sp>
      <p:sp>
        <p:nvSpPr>
          <p:cNvPr id="9" name="TextBox 8"/>
          <p:cNvSpPr txBox="1"/>
          <p:nvPr/>
        </p:nvSpPr>
        <p:spPr>
          <a:xfrm rot="16200000">
            <a:off x="-507999" y="2955925"/>
            <a:ext cx="4368800" cy="708025"/>
          </a:xfrm>
          <a:prstGeom prst="rect">
            <a:avLst/>
          </a:prstGeom>
          <a:no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0300  «Национальная безопасность и правоохранительная деятельность»</a:t>
            </a:r>
          </a:p>
        </p:txBody>
      </p:sp>
      <p:sp>
        <p:nvSpPr>
          <p:cNvPr id="10" name="TextBox 9"/>
          <p:cNvSpPr txBox="1"/>
          <p:nvPr/>
        </p:nvSpPr>
        <p:spPr>
          <a:xfrm rot="16200000">
            <a:off x="198438" y="3109913"/>
            <a:ext cx="4368800" cy="400050"/>
          </a:xfrm>
          <a:prstGeom prst="rect">
            <a:avLst/>
          </a:prstGeom>
          <a:solidFill>
            <a:schemeClr val="accent1">
              <a:lumMod val="20000"/>
              <a:lumOff val="80000"/>
            </a:schemeClr>
          </a:solid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0400  «Национальная экономика»</a:t>
            </a:r>
          </a:p>
        </p:txBody>
      </p:sp>
      <p:sp>
        <p:nvSpPr>
          <p:cNvPr id="11" name="TextBox 10"/>
          <p:cNvSpPr txBox="1"/>
          <p:nvPr/>
        </p:nvSpPr>
        <p:spPr>
          <a:xfrm rot="16200000">
            <a:off x="858044" y="2955131"/>
            <a:ext cx="4370388" cy="708025"/>
          </a:xfrm>
          <a:prstGeom prst="rect">
            <a:avLst/>
          </a:prstGeom>
          <a:no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0500  «Жилищно-коммунальное хозяйство»</a:t>
            </a:r>
          </a:p>
        </p:txBody>
      </p:sp>
      <p:sp>
        <p:nvSpPr>
          <p:cNvPr id="13" name="Рамка 12"/>
          <p:cNvSpPr/>
          <p:nvPr/>
        </p:nvSpPr>
        <p:spPr>
          <a:xfrm>
            <a:off x="25400" y="5667375"/>
            <a:ext cx="9126538" cy="836613"/>
          </a:xfrm>
          <a:prstGeom prst="frame">
            <a:avLst>
              <a:gd name="adj1" fmla="val 3718"/>
            </a:avLst>
          </a:prstGeom>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altLang="ru-RU" sz="2000" b="1" dirty="0">
                <a:solidFill>
                  <a:schemeClr val="tx1"/>
                </a:solidFill>
              </a:rPr>
              <a:t>Каждый из разделов классификации имеет перечень подразделов, которые отражают основные направления реализации соответствующей функции.</a:t>
            </a:r>
          </a:p>
        </p:txBody>
      </p:sp>
      <p:sp>
        <p:nvSpPr>
          <p:cNvPr id="14346" name="Rectangle 28"/>
          <p:cNvSpPr>
            <a:spLocks noChangeArrowheads="1"/>
          </p:cNvSpPr>
          <p:nvPr/>
        </p:nvSpPr>
        <p:spPr bwMode="auto">
          <a:xfrm>
            <a:off x="215900" y="6491288"/>
            <a:ext cx="86772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t>Полный перечень разделов и подразделов классификации расходов бюджетов приведен в статье 21 Бюджетного кодекса РФ</a:t>
            </a:r>
          </a:p>
        </p:txBody>
      </p:sp>
      <p:sp>
        <p:nvSpPr>
          <p:cNvPr id="16" name="TextBox 15"/>
          <p:cNvSpPr txBox="1"/>
          <p:nvPr/>
        </p:nvSpPr>
        <p:spPr>
          <a:xfrm rot="16200000">
            <a:off x="2158206" y="3129757"/>
            <a:ext cx="4411663" cy="400050"/>
          </a:xfrm>
          <a:prstGeom prst="rect">
            <a:avLst/>
          </a:prstGeom>
          <a:no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0700  «Образование»</a:t>
            </a:r>
          </a:p>
        </p:txBody>
      </p:sp>
      <p:sp>
        <p:nvSpPr>
          <p:cNvPr id="17" name="TextBox 16"/>
          <p:cNvSpPr txBox="1"/>
          <p:nvPr/>
        </p:nvSpPr>
        <p:spPr>
          <a:xfrm rot="16200000">
            <a:off x="2785268" y="3132932"/>
            <a:ext cx="4405313" cy="400050"/>
          </a:xfrm>
          <a:prstGeom prst="rect">
            <a:avLst/>
          </a:prstGeom>
          <a:solidFill>
            <a:schemeClr val="accent1">
              <a:lumMod val="20000"/>
              <a:lumOff val="80000"/>
            </a:schemeClr>
          </a:solid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0800  «Культура, кинематография»</a:t>
            </a:r>
          </a:p>
        </p:txBody>
      </p:sp>
      <p:sp>
        <p:nvSpPr>
          <p:cNvPr id="19" name="TextBox 18"/>
          <p:cNvSpPr txBox="1"/>
          <p:nvPr/>
        </p:nvSpPr>
        <p:spPr>
          <a:xfrm rot="16200000">
            <a:off x="4076700" y="3127376"/>
            <a:ext cx="4416425" cy="400050"/>
          </a:xfrm>
          <a:prstGeom prst="rect">
            <a:avLst/>
          </a:prstGeom>
          <a:solidFill>
            <a:schemeClr val="accent1">
              <a:lumMod val="20000"/>
              <a:lumOff val="80000"/>
            </a:schemeClr>
          </a:solid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1000  «Социальная политика»</a:t>
            </a:r>
          </a:p>
        </p:txBody>
      </p:sp>
      <p:sp>
        <p:nvSpPr>
          <p:cNvPr id="20" name="TextBox 19"/>
          <p:cNvSpPr txBox="1"/>
          <p:nvPr/>
        </p:nvSpPr>
        <p:spPr>
          <a:xfrm rot="16200000">
            <a:off x="4724400" y="3097213"/>
            <a:ext cx="4416425" cy="400050"/>
          </a:xfrm>
          <a:prstGeom prst="rect">
            <a:avLst/>
          </a:prstGeom>
          <a:no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1100  «Физическая культура и спорт»</a:t>
            </a:r>
          </a:p>
        </p:txBody>
      </p:sp>
      <p:sp>
        <p:nvSpPr>
          <p:cNvPr id="21" name="TextBox 20"/>
          <p:cNvSpPr txBox="1"/>
          <p:nvPr/>
        </p:nvSpPr>
        <p:spPr>
          <a:xfrm rot="16200000">
            <a:off x="-1125325" y="3165661"/>
            <a:ext cx="4339801" cy="400110"/>
          </a:xfrm>
          <a:prstGeom prst="rect">
            <a:avLst/>
          </a:prstGeom>
          <a:noFill/>
          <a:ln w="57150">
            <a:solidFill>
              <a:schemeClr val="accent1">
                <a:lumMod val="75000"/>
              </a:schemeClr>
            </a:solidFill>
          </a:ln>
        </p:spPr>
        <p:txBody>
          <a:bodyPr wrap="square">
            <a:spAutoFit/>
          </a:bodyPr>
          <a:lstStyle/>
          <a:p>
            <a:pPr fontAlgn="auto">
              <a:spcBef>
                <a:spcPts val="0"/>
              </a:spcBef>
              <a:spcAft>
                <a:spcPts val="0"/>
              </a:spcAft>
              <a:defRPr/>
            </a:pPr>
            <a:r>
              <a:rPr lang="ru-RU" sz="2000" b="1" dirty="0" smtClean="0">
                <a:latin typeface="+mn-lt"/>
                <a:cs typeface="+mn-cs"/>
              </a:rPr>
              <a:t>0200  </a:t>
            </a:r>
            <a:r>
              <a:rPr lang="ru-RU" sz="2000" b="1" dirty="0">
                <a:latin typeface="+mn-lt"/>
                <a:cs typeface="+mn-cs"/>
              </a:rPr>
              <a:t>«Национальная </a:t>
            </a:r>
            <a:r>
              <a:rPr lang="ru-RU" sz="2000" b="1" dirty="0" smtClean="0">
                <a:latin typeface="+mn-lt"/>
                <a:cs typeface="+mn-cs"/>
              </a:rPr>
              <a:t>оборона»</a:t>
            </a:r>
            <a:endParaRPr lang="ru-RU" sz="2000" b="1" dirty="0">
              <a:latin typeface="+mn-lt"/>
              <a:cs typeface="+mn-cs"/>
            </a:endParaRPr>
          </a:p>
        </p:txBody>
      </p:sp>
    </p:spTree>
    <p:extLst>
      <p:ext uri="{BB962C8B-B14F-4D97-AF65-F5344CB8AC3E}">
        <p14:creationId xmlns:p14="http://schemas.microsoft.com/office/powerpoint/2010/main" val="2242902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100628"/>
            <a:ext cx="8280920" cy="4920660"/>
          </a:xfrm>
        </p:spPr>
        <p:txBody>
          <a:bodyPr>
            <a:noAutofit/>
          </a:bodyPr>
          <a:lstStyle/>
          <a:p>
            <a:pPr algn="ctr"/>
            <a:r>
              <a:rPr lang="ru-RU" sz="3200" dirty="0" smtClean="0">
                <a:latin typeface="Arial" panose="020B0604020202020204" pitchFamily="34" charset="0"/>
                <a:cs typeface="Arial" panose="020B0604020202020204" pitchFamily="34" charset="0"/>
              </a:rPr>
              <a:t>Основные показатели развития экономики поселка Боровский</a:t>
            </a:r>
          </a:p>
          <a:p>
            <a:pPr algn="ctr"/>
            <a:endParaRPr lang="ru-RU" sz="3200" dirty="0">
              <a:latin typeface="Arial" panose="020B0604020202020204" pitchFamily="34" charset="0"/>
              <a:cs typeface="Arial" panose="020B0604020202020204" pitchFamily="34" charset="0"/>
            </a:endParaRPr>
          </a:p>
          <a:p>
            <a:pPr algn="ctr"/>
            <a:r>
              <a:rPr lang="ru-RU" altLang="ru-RU" sz="3200" dirty="0">
                <a:latin typeface="Arial" panose="020B0604020202020204" pitchFamily="34" charset="0"/>
                <a:cs typeface="Arial" panose="020B0604020202020204" pitchFamily="34" charset="0"/>
              </a:rPr>
              <a:t>в соответствии с прогнозом социально-экономического развития </a:t>
            </a:r>
            <a:r>
              <a:rPr lang="ru-RU" altLang="ru-RU" sz="3200" dirty="0" smtClean="0">
                <a:latin typeface="Arial" panose="020B0604020202020204" pitchFamily="34" charset="0"/>
                <a:cs typeface="Arial" panose="020B0604020202020204" pitchFamily="34" charset="0"/>
              </a:rPr>
              <a:t>муниципального образования поселок Боровский на </a:t>
            </a:r>
            <a:r>
              <a:rPr lang="ru-RU" altLang="ru-RU" sz="3200" dirty="0">
                <a:latin typeface="Arial" panose="020B0604020202020204" pitchFamily="34" charset="0"/>
                <a:cs typeface="Arial" panose="020B0604020202020204" pitchFamily="34" charset="0"/>
              </a:rPr>
              <a:t>2016 год и на плановый период 2017 и 2018 годов</a:t>
            </a:r>
            <a:endParaRPr lang="ru-RU"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8978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11"/>
          <p:cNvSpPr/>
          <p:nvPr/>
        </p:nvSpPr>
        <p:spPr>
          <a:xfrm>
            <a:off x="107950" y="4149725"/>
            <a:ext cx="7307263" cy="2232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3" name="Скругленный прямоугольник 2"/>
          <p:cNvSpPr/>
          <p:nvPr/>
        </p:nvSpPr>
        <p:spPr>
          <a:xfrm>
            <a:off x="1692275" y="981075"/>
            <a:ext cx="7380288" cy="292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4" name="Номер слайда 3"/>
          <p:cNvSpPr>
            <a:spLocks noGrp="1"/>
          </p:cNvSpPr>
          <p:nvPr>
            <p:ph type="sldNum" sz="quarter" idx="12"/>
          </p:nvPr>
        </p:nvSpPr>
        <p:spPr>
          <a:xfrm>
            <a:off x="6588125" y="6381750"/>
            <a:ext cx="2133600" cy="365125"/>
          </a:xfrm>
        </p:spPr>
        <p:txBody>
          <a:bodyPr>
            <a:normAutofit lnSpcReduction="10000"/>
          </a:bodyPr>
          <a:lstStyle/>
          <a:p>
            <a:pPr>
              <a:defRPr/>
            </a:pPr>
            <a:fld id="{B91E31E2-C459-40AA-BE94-1EC6F14E2909}" type="slidenum">
              <a:rPr lang="ru-RU"/>
              <a:pPr>
                <a:defRPr/>
              </a:pPr>
              <a:t>16</a:t>
            </a:fld>
            <a:endParaRPr lang="ru-RU" dirty="0"/>
          </a:p>
        </p:txBody>
      </p:sp>
      <p:sp>
        <p:nvSpPr>
          <p:cNvPr id="9" name="Text Box 16"/>
          <p:cNvSpPr txBox="1">
            <a:spLocks noChangeArrowheads="1"/>
          </p:cNvSpPr>
          <p:nvPr/>
        </p:nvSpPr>
        <p:spPr bwMode="auto">
          <a:xfrm>
            <a:off x="1872208" y="1162487"/>
            <a:ext cx="7020272" cy="2554545"/>
          </a:xfrm>
          <a:prstGeom prst="rect">
            <a:avLst/>
          </a:prstGeom>
          <a:solidFill>
            <a:schemeClr val="bg1"/>
          </a:solidFill>
          <a:ln>
            <a:solidFill>
              <a:schemeClr val="accent1">
                <a:lumMod val="75000"/>
              </a:schemeClr>
            </a:solidFill>
          </a:ln>
          <a:effectLst>
            <a:innerShdw blurRad="63500" dist="50800" dir="8100000">
              <a:schemeClr val="accent1">
                <a:lumMod val="75000"/>
                <a:alpha val="50000"/>
              </a:schemeClr>
            </a:innerShdw>
          </a:effectLst>
        </p:spPr>
        <p:txBody>
          <a:bodyPr>
            <a:spAutoFit/>
          </a:bodyPr>
          <a:lstStyle>
            <a:lvl1pPr>
              <a:spcBef>
                <a:spcPct val="20000"/>
              </a:spcBef>
              <a:buClr>
                <a:schemeClr val="hlink"/>
              </a:buClr>
              <a:buFont typeface="Wingdings" pitchFamily="2" charset="2"/>
              <a:buChar char="v"/>
              <a:defRPr sz="2800">
                <a:solidFill>
                  <a:schemeClr val="tx1"/>
                </a:solidFill>
                <a:latin typeface="Verdana"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itchFamily="34" charset="0"/>
              </a:defRPr>
            </a:lvl2pPr>
            <a:lvl3pPr marL="1143000" indent="-228600">
              <a:spcBef>
                <a:spcPct val="20000"/>
              </a:spcBef>
              <a:buClr>
                <a:schemeClr val="tx1"/>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ts val="600"/>
              </a:spcBef>
              <a:buClrTx/>
              <a:buFontTx/>
              <a:buNone/>
              <a:defRPr/>
            </a:pPr>
            <a:r>
              <a:rPr lang="ru-RU" altLang="ru-RU" sz="1300" b="1" dirty="0" smtClean="0">
                <a:solidFill>
                  <a:srgbClr val="686868"/>
                </a:solidFill>
                <a:latin typeface="Tahoma" pitchFamily="34" charset="0"/>
                <a:cs typeface="+mn-cs"/>
              </a:rPr>
              <a:t>              </a:t>
            </a:r>
            <a:r>
              <a:rPr lang="ru-RU" altLang="ru-RU" sz="1300" b="1" dirty="0" smtClean="0">
                <a:latin typeface="Tahoma" pitchFamily="34" charset="0"/>
                <a:cs typeface="+mn-cs"/>
              </a:rPr>
              <a:t>на 01.01.2015 г. – 18165 человек,</a:t>
            </a:r>
          </a:p>
          <a:p>
            <a:pPr>
              <a:spcBef>
                <a:spcPts val="600"/>
              </a:spcBef>
              <a:buClrTx/>
              <a:buFontTx/>
              <a:buNone/>
              <a:defRPr/>
            </a:pPr>
            <a:r>
              <a:rPr lang="ru-RU" altLang="ru-RU" sz="1300" b="1" dirty="0" smtClean="0">
                <a:latin typeface="Tahoma" pitchFamily="34" charset="0"/>
                <a:cs typeface="+mn-cs"/>
              </a:rPr>
              <a:t>              на 01.01.2018 г. – 20100человек. </a:t>
            </a:r>
          </a:p>
          <a:p>
            <a:pPr>
              <a:spcBef>
                <a:spcPts val="600"/>
              </a:spcBef>
              <a:buClrTx/>
              <a:buFontTx/>
              <a:buNone/>
              <a:defRPr/>
            </a:pPr>
            <a:r>
              <a:rPr lang="ru-RU" altLang="ru-RU" sz="1300" b="1" dirty="0" smtClean="0">
                <a:latin typeface="Tahoma" pitchFamily="34" charset="0"/>
                <a:cs typeface="+mn-cs"/>
              </a:rPr>
              <a:t>              Величина естественного прироста в 2014 г. составила 103 человека.</a:t>
            </a:r>
          </a:p>
          <a:p>
            <a:pPr>
              <a:spcBef>
                <a:spcPts val="600"/>
              </a:spcBef>
              <a:buClrTx/>
              <a:buFontTx/>
              <a:buNone/>
              <a:defRPr/>
            </a:pPr>
            <a:r>
              <a:rPr lang="ru-RU" altLang="ru-RU" sz="1300" b="1" dirty="0" smtClean="0">
                <a:latin typeface="Tahoma" pitchFamily="34" charset="0"/>
                <a:cs typeface="+mn-cs"/>
              </a:rPr>
              <a:t>                  В прогнозируемом периоде 2016-2018 гг. ежегодный естественный                     прирост населения составит 100 -110 человек.</a:t>
            </a:r>
          </a:p>
          <a:p>
            <a:pPr>
              <a:spcBef>
                <a:spcPts val="600"/>
              </a:spcBef>
              <a:buClrTx/>
              <a:buFontTx/>
              <a:buNone/>
              <a:defRPr/>
            </a:pPr>
            <a:r>
              <a:rPr lang="ru-RU" altLang="ru-RU" sz="1300" b="1" dirty="0" smtClean="0">
                <a:latin typeface="Tahoma" pitchFamily="34" charset="0"/>
                <a:cs typeface="+mn-cs"/>
              </a:rPr>
              <a:t> Миграционный прирост в 2014 г. составил 28человек.</a:t>
            </a:r>
          </a:p>
          <a:p>
            <a:pPr>
              <a:spcBef>
                <a:spcPts val="600"/>
              </a:spcBef>
              <a:buClrTx/>
              <a:buFontTx/>
              <a:buNone/>
              <a:defRPr/>
            </a:pPr>
            <a:r>
              <a:rPr lang="ru-RU" altLang="ru-RU" sz="1300" b="1" dirty="0" smtClean="0">
                <a:latin typeface="Tahoma" pitchFamily="34" charset="0"/>
                <a:cs typeface="+mn-cs"/>
              </a:rPr>
              <a:t> Величина миграционного прироста населения за период с 2015 г. по 2018 г. составит 1400 человек.</a:t>
            </a:r>
          </a:p>
          <a:p>
            <a:pPr>
              <a:spcBef>
                <a:spcPts val="600"/>
              </a:spcBef>
              <a:buClrTx/>
              <a:buFontTx/>
              <a:buNone/>
              <a:defRPr/>
            </a:pPr>
            <a:r>
              <a:rPr lang="ru-RU" altLang="ru-RU" sz="1300" b="1" dirty="0" smtClean="0">
                <a:latin typeface="Tahoma" pitchFamily="34" charset="0"/>
                <a:cs typeface="+mn-cs"/>
              </a:rPr>
              <a:t>В прогнозируемом периоде 2016-2018 гг. ожидается увеличение численности населения на 1935 человек .</a:t>
            </a:r>
          </a:p>
        </p:txBody>
      </p:sp>
      <p:sp>
        <p:nvSpPr>
          <p:cNvPr id="10" name="Text Box 20"/>
          <p:cNvSpPr txBox="1">
            <a:spLocks noChangeArrowheads="1"/>
          </p:cNvSpPr>
          <p:nvPr/>
        </p:nvSpPr>
        <p:spPr bwMode="auto">
          <a:xfrm>
            <a:off x="393476" y="4568725"/>
            <a:ext cx="6698804" cy="1452563"/>
          </a:xfrm>
          <a:prstGeom prst="rect">
            <a:avLst/>
          </a:prstGeom>
          <a:solidFill>
            <a:schemeClr val="bg1"/>
          </a:solidFill>
          <a:ln>
            <a:noFill/>
          </a:ln>
          <a:effectLst>
            <a:innerShdw blurRad="63500" dist="50800" dir="8100000">
              <a:prstClr val="black">
                <a:alpha val="50000"/>
              </a:prstClr>
            </a:innerShdw>
          </a:effectLst>
        </p:spPr>
        <p:txBody>
          <a:bodyPr>
            <a:spAutoFit/>
          </a:bodyPr>
          <a:lstStyle>
            <a:lvl1pPr>
              <a:spcBef>
                <a:spcPct val="20000"/>
              </a:spcBef>
              <a:buClr>
                <a:schemeClr val="hlink"/>
              </a:buClr>
              <a:buFont typeface="Wingdings" pitchFamily="2" charset="2"/>
              <a:buChar char="v"/>
              <a:defRPr sz="2800">
                <a:solidFill>
                  <a:schemeClr val="tx1"/>
                </a:solidFill>
                <a:latin typeface="Verdana"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itchFamily="34" charset="0"/>
              </a:defRPr>
            </a:lvl2pPr>
            <a:lvl3pPr marL="1143000" indent="-228600">
              <a:spcBef>
                <a:spcPct val="20000"/>
              </a:spcBef>
              <a:buClr>
                <a:schemeClr val="tx1"/>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ts val="700"/>
              </a:spcBef>
              <a:buClrTx/>
              <a:buFontTx/>
              <a:buNone/>
              <a:defRPr/>
            </a:pPr>
            <a:r>
              <a:rPr lang="ru-RU" altLang="ru-RU" sz="1300" b="1" dirty="0" smtClean="0">
                <a:latin typeface="Tahoma" pitchFamily="34" charset="0"/>
                <a:cs typeface="+mn-cs"/>
              </a:rPr>
              <a:t>В</a:t>
            </a:r>
            <a:r>
              <a:rPr lang="ru-RU" altLang="ru-RU" sz="1300" b="1" dirty="0" smtClean="0">
                <a:solidFill>
                  <a:srgbClr val="5F5F5F"/>
                </a:solidFill>
                <a:latin typeface="Tahoma" pitchFamily="34" charset="0"/>
                <a:cs typeface="+mn-cs"/>
              </a:rPr>
              <a:t> </a:t>
            </a:r>
            <a:r>
              <a:rPr lang="ru-RU" altLang="ru-RU" sz="1300" b="1" dirty="0" smtClean="0">
                <a:latin typeface="Tahoma" pitchFamily="34" charset="0"/>
                <a:cs typeface="+mn-cs"/>
              </a:rPr>
              <a:t>экономике </a:t>
            </a:r>
            <a:r>
              <a:rPr lang="ru-RU" altLang="ru-RU" sz="1300" b="1" dirty="0" smtClean="0">
                <a:latin typeface="Tahoma" pitchFamily="34" charset="0"/>
                <a:cs typeface="+mn-cs"/>
              </a:rPr>
              <a:t>поселка </a:t>
            </a:r>
            <a:r>
              <a:rPr lang="ru-RU" altLang="ru-RU" sz="1300" b="1" dirty="0" smtClean="0">
                <a:latin typeface="Tahoma" pitchFamily="34" charset="0"/>
                <a:cs typeface="+mn-cs"/>
              </a:rPr>
              <a:t>в 2014 году было занято около 40 % населения.</a:t>
            </a:r>
          </a:p>
          <a:p>
            <a:pPr>
              <a:spcBef>
                <a:spcPts val="700"/>
              </a:spcBef>
              <a:buClrTx/>
              <a:buFontTx/>
              <a:buNone/>
              <a:defRPr/>
            </a:pPr>
            <a:r>
              <a:rPr lang="ru-RU" altLang="ru-RU" sz="1300" b="1" dirty="0" smtClean="0">
                <a:latin typeface="Tahoma" pitchFamily="34" charset="0"/>
                <a:cs typeface="+mn-cs"/>
              </a:rPr>
              <a:t> В 2014 году уровень зарегистрированной безработицы составил 0,5 %.</a:t>
            </a:r>
          </a:p>
          <a:p>
            <a:pPr>
              <a:spcBef>
                <a:spcPts val="700"/>
              </a:spcBef>
              <a:buClrTx/>
              <a:buFontTx/>
              <a:buNone/>
              <a:defRPr/>
            </a:pPr>
            <a:r>
              <a:rPr lang="ru-RU" altLang="ru-RU" sz="1300" b="1" dirty="0" smtClean="0">
                <a:latin typeface="Tahoma" pitchFamily="34" charset="0"/>
                <a:cs typeface="+mn-cs"/>
              </a:rPr>
              <a:t>К концу 2015 года уровень зарегистрированной безработицы </a:t>
            </a:r>
          </a:p>
          <a:p>
            <a:pPr>
              <a:spcBef>
                <a:spcPts val="700"/>
              </a:spcBef>
              <a:buClrTx/>
              <a:buFontTx/>
              <a:buNone/>
              <a:defRPr/>
            </a:pPr>
            <a:r>
              <a:rPr lang="ru-RU" altLang="ru-RU" sz="1300" b="1" dirty="0" smtClean="0">
                <a:latin typeface="Tahoma" pitchFamily="34" charset="0"/>
                <a:cs typeface="+mn-cs"/>
              </a:rPr>
              <a:t>достигнет 0,6% и сохранится </a:t>
            </a:r>
            <a:r>
              <a:rPr lang="ru-RU" altLang="ru-RU" sz="1300" b="1" dirty="0" smtClean="0">
                <a:latin typeface="Tahoma" pitchFamily="34" charset="0"/>
              </a:rPr>
              <a:t>примерно </a:t>
            </a:r>
            <a:r>
              <a:rPr lang="ru-RU" altLang="ru-RU" sz="1300" b="1" dirty="0" smtClean="0">
                <a:latin typeface="Tahoma" pitchFamily="34" charset="0"/>
                <a:cs typeface="+mn-cs"/>
              </a:rPr>
              <a:t>на том же уровне в течение</a:t>
            </a:r>
          </a:p>
          <a:p>
            <a:pPr>
              <a:spcBef>
                <a:spcPts val="700"/>
              </a:spcBef>
              <a:buClrTx/>
              <a:buFontTx/>
              <a:buNone/>
              <a:defRPr/>
            </a:pPr>
            <a:r>
              <a:rPr lang="ru-RU" altLang="ru-RU" sz="1300" b="1" dirty="0" smtClean="0">
                <a:latin typeface="Tahoma" pitchFamily="34" charset="0"/>
                <a:cs typeface="+mn-cs"/>
              </a:rPr>
              <a:t> всего прогнозируемого периода 2016-2018 гг.</a:t>
            </a:r>
          </a:p>
        </p:txBody>
      </p:sp>
      <p:sp>
        <p:nvSpPr>
          <p:cNvPr id="11" name="AutoShape 19"/>
          <p:cNvSpPr>
            <a:spLocks noChangeArrowheads="1"/>
          </p:cNvSpPr>
          <p:nvPr/>
        </p:nvSpPr>
        <p:spPr bwMode="auto">
          <a:xfrm>
            <a:off x="6011863" y="5157788"/>
            <a:ext cx="2495550" cy="728662"/>
          </a:xfrm>
          <a:prstGeom prst="roundRect">
            <a:avLst>
              <a:gd name="adj" fmla="val 16667"/>
            </a:avLst>
          </a:prstGeom>
          <a:solidFill>
            <a:srgbClr val="FFFFFF"/>
          </a:solidFill>
          <a:ln w="28575" algn="ctr">
            <a:solidFill>
              <a:srgbClr val="0587BB"/>
            </a:solidFill>
            <a:round/>
            <a:headEnd/>
            <a:tailEnd/>
          </a:ln>
          <a:effectLst>
            <a:outerShdw dist="107763" dir="8100000" algn="ctr" rotWithShape="0">
              <a:srgbClr val="DDDDDD">
                <a:alpha val="50000"/>
              </a:srgbClr>
            </a:outerShdw>
          </a:effectLst>
        </p:spPr>
        <p:txBody>
          <a:bodyPr anchor="ctr">
            <a:spAutoFit/>
          </a:bodyPr>
          <a:lstStyle>
            <a:lvl1pPr>
              <a:spcBef>
                <a:spcPct val="20000"/>
              </a:spcBef>
              <a:buClr>
                <a:schemeClr val="hlink"/>
              </a:buClr>
              <a:buFont typeface="Wingdings" pitchFamily="2" charset="2"/>
              <a:buChar char="v"/>
              <a:defRPr sz="2800">
                <a:solidFill>
                  <a:schemeClr val="tx1"/>
                </a:solidFill>
                <a:latin typeface="Verdana"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itchFamily="34" charset="0"/>
              </a:defRPr>
            </a:lvl2pPr>
            <a:lvl3pPr marL="1143000" indent="-228600">
              <a:spcBef>
                <a:spcPct val="20000"/>
              </a:spcBef>
              <a:buClr>
                <a:schemeClr val="tx1"/>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FontTx/>
              <a:buNone/>
              <a:defRPr/>
            </a:pPr>
            <a:r>
              <a:rPr lang="ru-RU" altLang="ru-RU" sz="1800" b="1" kern="0" dirty="0" smtClean="0">
                <a:solidFill>
                  <a:srgbClr val="046996"/>
                </a:solidFill>
                <a:latin typeface="Tahoma" pitchFamily="34" charset="0"/>
                <a:cs typeface="Tahoma" pitchFamily="34" charset="0"/>
              </a:rPr>
              <a:t>Трудовые ресурсы</a:t>
            </a:r>
            <a:endParaRPr lang="ru-RU" altLang="ru-RU" sz="1800" kern="0" dirty="0" smtClean="0">
              <a:solidFill>
                <a:srgbClr val="046996"/>
              </a:solidFill>
              <a:latin typeface="Tahoma" pitchFamily="34" charset="0"/>
              <a:cs typeface="Tahoma" pitchFamily="34" charset="0"/>
            </a:endParaRPr>
          </a:p>
        </p:txBody>
      </p:sp>
      <p:sp>
        <p:nvSpPr>
          <p:cNvPr id="7" name="AutoShape 17"/>
          <p:cNvSpPr>
            <a:spLocks noChangeArrowheads="1"/>
          </p:cNvSpPr>
          <p:nvPr/>
        </p:nvSpPr>
        <p:spPr bwMode="auto">
          <a:xfrm>
            <a:off x="107950" y="1412875"/>
            <a:ext cx="2495550" cy="728663"/>
          </a:xfrm>
          <a:prstGeom prst="roundRect">
            <a:avLst>
              <a:gd name="adj" fmla="val 16667"/>
            </a:avLst>
          </a:prstGeom>
          <a:solidFill>
            <a:srgbClr val="FFFFFF"/>
          </a:solidFill>
          <a:ln w="28575" algn="ctr">
            <a:solidFill>
              <a:srgbClr val="0587BB"/>
            </a:solidFill>
            <a:round/>
            <a:headEnd/>
            <a:tailEnd/>
          </a:ln>
          <a:effectLst>
            <a:outerShdw dist="107763" dir="8100000" algn="ctr" rotWithShape="0">
              <a:srgbClr val="DDDDDD">
                <a:alpha val="50000"/>
              </a:srgbClr>
            </a:outerShdw>
          </a:effectLst>
        </p:spPr>
        <p:txBody>
          <a:bodyPr anchor="ctr">
            <a:spAutoFit/>
          </a:bodyPr>
          <a:lstStyle>
            <a:lvl1pPr>
              <a:spcBef>
                <a:spcPct val="20000"/>
              </a:spcBef>
              <a:buClr>
                <a:schemeClr val="hlink"/>
              </a:buClr>
              <a:buFont typeface="Wingdings" pitchFamily="2" charset="2"/>
              <a:buChar char="v"/>
              <a:defRPr sz="2800">
                <a:solidFill>
                  <a:schemeClr val="tx1"/>
                </a:solidFill>
                <a:latin typeface="Verdana"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itchFamily="34" charset="0"/>
              </a:defRPr>
            </a:lvl2pPr>
            <a:lvl3pPr marL="1143000" indent="-228600">
              <a:spcBef>
                <a:spcPct val="20000"/>
              </a:spcBef>
              <a:buClr>
                <a:schemeClr val="tx1"/>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FontTx/>
              <a:buNone/>
              <a:defRPr/>
            </a:pPr>
            <a:r>
              <a:rPr lang="ru-RU" altLang="ru-RU" sz="1800" b="1" kern="0" dirty="0" smtClean="0">
                <a:solidFill>
                  <a:srgbClr val="046996"/>
                </a:solidFill>
                <a:latin typeface="Tahoma" pitchFamily="34" charset="0"/>
                <a:cs typeface="Tahoma" pitchFamily="34" charset="0"/>
              </a:rPr>
              <a:t>Численность населения </a:t>
            </a:r>
          </a:p>
        </p:txBody>
      </p:sp>
      <p:sp>
        <p:nvSpPr>
          <p:cNvPr id="13" name="Блок-схема: внутренняя память 12"/>
          <p:cNvSpPr/>
          <p:nvPr/>
        </p:nvSpPr>
        <p:spPr>
          <a:xfrm>
            <a:off x="-19050" y="44449"/>
            <a:ext cx="9163050" cy="936625"/>
          </a:xfrm>
          <a:prstGeom prst="flowChartInternalStorage">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200" b="1" dirty="0">
                <a:solidFill>
                  <a:schemeClr val="tx1"/>
                </a:solidFill>
              </a:rPr>
              <a:t>Прогноз социально-экономического развития </a:t>
            </a:r>
            <a:r>
              <a:rPr lang="ru-RU" sz="2200" b="1" dirty="0" smtClean="0">
                <a:solidFill>
                  <a:schemeClr val="tx1"/>
                </a:solidFill>
              </a:rPr>
              <a:t>поселка Боровский</a:t>
            </a:r>
            <a:endParaRPr lang="ru-RU" sz="2200" b="1" dirty="0">
              <a:solidFill>
                <a:schemeClr val="tx1"/>
              </a:solidFill>
            </a:endParaRPr>
          </a:p>
        </p:txBody>
      </p:sp>
    </p:spTree>
    <p:extLst>
      <p:ext uri="{BB962C8B-B14F-4D97-AF65-F5344CB8AC3E}">
        <p14:creationId xmlns:p14="http://schemas.microsoft.com/office/powerpoint/2010/main" val="928213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1152"/>
            <a:ext cx="8532441" cy="780696"/>
          </a:xfrm>
        </p:spPr>
        <p:txBody>
          <a:bodyPr>
            <a:normAutofit/>
          </a:bodyPr>
          <a:lstStyle/>
          <a:p>
            <a:pPr marL="0" indent="0" algn="ctr" eaLnBrk="1" fontAlgn="auto" hangingPunct="1">
              <a:spcAft>
                <a:spcPts val="0"/>
              </a:spcAft>
              <a:buClr>
                <a:schemeClr val="accent6">
                  <a:lumMod val="75000"/>
                </a:schemeClr>
              </a:buClr>
              <a:buFont typeface="Georgia" pitchFamily="18" charset="0"/>
              <a:buNone/>
              <a:defRPr/>
            </a:pPr>
            <a:r>
              <a:rPr lang="ru-RU" sz="3200" dirty="0" smtClean="0">
                <a:latin typeface="Arial Black" panose="020B0A04020102020204" pitchFamily="34" charset="0"/>
              </a:rPr>
              <a:t>Ввод жилых домов, тыс.м2</a:t>
            </a:r>
            <a:endParaRPr lang="ru-RU" sz="3200" dirty="0">
              <a:latin typeface="Arial Black" panose="020B0A04020102020204" pitchFamily="34" charset="0"/>
            </a:endParaRPr>
          </a:p>
        </p:txBody>
      </p:sp>
      <p:pic>
        <p:nvPicPr>
          <p:cNvPr id="21527" name="Picture 2" descr="\\Glavsoc1\обмен\Суппес О.В\Ольга В\Новостройки.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220072" y="2420888"/>
            <a:ext cx="3851275" cy="2684463"/>
          </a:xfrm>
          <a:prstGeom prst="rect">
            <a:avLst/>
          </a:prstGeom>
        </p:spPr>
      </p:pic>
      <p:graphicFrame>
        <p:nvGraphicFramePr>
          <p:cNvPr id="5" name="Group 52"/>
          <p:cNvGraphicFramePr>
            <a:graphicFrameLocks noGrp="1"/>
          </p:cNvGraphicFramePr>
          <p:nvPr>
            <p:extLst>
              <p:ext uri="{D42A27DB-BD31-4B8C-83A1-F6EECF244321}">
                <p14:modId xmlns:p14="http://schemas.microsoft.com/office/powerpoint/2010/main" val="3003015987"/>
              </p:ext>
            </p:extLst>
          </p:nvPr>
        </p:nvGraphicFramePr>
        <p:xfrm>
          <a:off x="395536" y="2037375"/>
          <a:ext cx="4679950" cy="4021625"/>
        </p:xfrm>
        <a:graphic>
          <a:graphicData uri="http://schemas.openxmlformats.org/drawingml/2006/table">
            <a:tbl>
              <a:tblPr/>
              <a:tblGrid>
                <a:gridCol w="2446159"/>
                <a:gridCol w="2233791"/>
              </a:tblGrid>
              <a:tr h="0">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2014 год</a:t>
                      </a:r>
                    </a:p>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отчет</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ru-RU" sz="2000" b="1" i="0" u="none" strike="noStrike" kern="1200" cap="none" normalizeH="0" baseline="0" dirty="0" smtClean="0">
                          <a:ln>
                            <a:noFill/>
                          </a:ln>
                          <a:solidFill>
                            <a:schemeClr val="tx1"/>
                          </a:solidFill>
                          <a:effectLst/>
                          <a:latin typeface="Arial Black" panose="020B0A04020102020204" pitchFamily="34" charset="0"/>
                          <a:ea typeface="+mn-ea"/>
                          <a:cs typeface="Arial" charset="0"/>
                        </a:rPr>
                        <a:t>5,9</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761773">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2015 год</a:t>
                      </a:r>
                    </a:p>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оценка</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18</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761773">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2016 год</a:t>
                      </a:r>
                    </a:p>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прогноз</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ru-RU" sz="2000" b="1" i="0" u="none" strike="noStrike" kern="1200" cap="none" normalizeH="0" baseline="0" dirty="0" smtClean="0">
                          <a:ln>
                            <a:noFill/>
                          </a:ln>
                          <a:solidFill>
                            <a:schemeClr val="tx1"/>
                          </a:solidFill>
                          <a:effectLst/>
                          <a:latin typeface="Arial Black" panose="020B0A04020102020204" pitchFamily="34" charset="0"/>
                          <a:ea typeface="+mn-ea"/>
                          <a:cs typeface="Arial" charset="0"/>
                        </a:rPr>
                        <a:t>40</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974377">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2017 год</a:t>
                      </a:r>
                    </a:p>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прогноз</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20</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761773">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2018 год</a:t>
                      </a:r>
                    </a:p>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прогноз</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en-US" sz="2000" b="1" i="0" u="none" strike="noStrike" cap="none" normalizeH="0" baseline="0" dirty="0" smtClean="0">
                          <a:ln>
                            <a:noFill/>
                          </a:ln>
                          <a:solidFill>
                            <a:schemeClr val="tx1"/>
                          </a:solidFill>
                          <a:effectLst/>
                          <a:latin typeface="Arial Black" panose="020B0A04020102020204" pitchFamily="34" charset="0"/>
                          <a:cs typeface="Arial" charset="0"/>
                        </a:rPr>
                        <a:t>20</a:t>
                      </a:r>
                      <a:endParaRPr kumimoji="0" lang="ru-RU" sz="2000" b="1" i="0" u="none" strike="noStrike" cap="none" normalizeH="0" baseline="0" dirty="0" smtClean="0">
                        <a:ln>
                          <a:noFill/>
                        </a:ln>
                        <a:solidFill>
                          <a:schemeClr val="tx1"/>
                        </a:solidFill>
                        <a:effectLst/>
                        <a:latin typeface="Arial Black" panose="020B0A04020102020204" pitchFamily="34" charset="0"/>
                        <a:cs typeface="Arial" charset="0"/>
                      </a:endParaRP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5539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7" y="325168"/>
            <a:ext cx="8291264" cy="655560"/>
          </a:xfrm>
        </p:spPr>
        <p:txBody>
          <a:bodyPr/>
          <a:lstStyle/>
          <a:p>
            <a:pPr marL="320040" indent="-320040" algn="ctr" eaLnBrk="1" fontAlgn="auto" hangingPunct="1">
              <a:spcAft>
                <a:spcPts val="0"/>
              </a:spcAft>
              <a:buClr>
                <a:schemeClr val="accent6">
                  <a:lumMod val="75000"/>
                </a:schemeClr>
              </a:buClr>
              <a:defRPr/>
            </a:pPr>
            <a:r>
              <a:rPr lang="ru-RU" sz="3200" dirty="0" smtClean="0">
                <a:latin typeface="Arial Black" panose="020B0A04020102020204" pitchFamily="34" charset="0"/>
              </a:rPr>
              <a:t>Потребительский рынок</a:t>
            </a:r>
            <a:endParaRPr lang="ru-RU" sz="3200" dirty="0">
              <a:latin typeface="Arial Black" panose="020B0A04020102020204" pitchFamily="34"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2839974592"/>
              </p:ext>
            </p:extLst>
          </p:nvPr>
        </p:nvGraphicFramePr>
        <p:xfrm>
          <a:off x="250825" y="1196975"/>
          <a:ext cx="8569325" cy="5432425"/>
        </p:xfrm>
        <a:graphic>
          <a:graphicData uri="http://schemas.openxmlformats.org/drawingml/2006/table">
            <a:tbl>
              <a:tblPr/>
              <a:tblGrid>
                <a:gridCol w="3106738"/>
                <a:gridCol w="1081087"/>
                <a:gridCol w="935038"/>
                <a:gridCol w="1285875"/>
                <a:gridCol w="1152525"/>
                <a:gridCol w="1008062"/>
              </a:tblGrid>
              <a:tr h="736178">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altLang="ru-RU" sz="1400" b="1" i="1" u="none" strike="noStrike" cap="none" normalizeH="0" baseline="0" dirty="0" smtClean="0">
                          <a:ln>
                            <a:noFill/>
                          </a:ln>
                          <a:solidFill>
                            <a:schemeClr val="bg1"/>
                          </a:solidFill>
                          <a:effectLst/>
                          <a:latin typeface="Arial" charset="0"/>
                          <a:cs typeface="Times New Roman" pitchFamily="18" charset="0"/>
                        </a:rPr>
                        <a:t>Наименование показателя</a:t>
                      </a:r>
                      <a:endParaRPr kumimoji="0" lang="ru-RU" altLang="ru-RU" sz="14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just">
                        <a:spcAft>
                          <a:spcPts val="0"/>
                        </a:spcAft>
                      </a:pPr>
                      <a:r>
                        <a:rPr lang="ru-RU" sz="1600" b="1" i="1" dirty="0" smtClean="0">
                          <a:solidFill>
                            <a:schemeClr val="bg1"/>
                          </a:solidFill>
                          <a:effectLst/>
                          <a:latin typeface="Arial" panose="020B0604020202020204" pitchFamily="34" charset="0"/>
                          <a:ea typeface="Times New Roman"/>
                          <a:cs typeface="Arial" panose="020B0604020202020204" pitchFamily="34" charset="0"/>
                        </a:rPr>
                        <a:t>2014</a:t>
                      </a:r>
                      <a:endParaRPr lang="ru-RU" sz="1600" b="1"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just">
                        <a:spcAft>
                          <a:spcPts val="0"/>
                        </a:spcAft>
                      </a:pPr>
                      <a:r>
                        <a:rPr lang="ru-RU" sz="1600" b="1" i="1" dirty="0">
                          <a:solidFill>
                            <a:schemeClr val="bg1"/>
                          </a:solidFill>
                          <a:effectLst/>
                          <a:latin typeface="Arial" panose="020B0604020202020204" pitchFamily="34" charset="0"/>
                          <a:ea typeface="Times New Roman"/>
                          <a:cs typeface="Arial" panose="020B0604020202020204" pitchFamily="34" charset="0"/>
                        </a:rPr>
                        <a:t>9 мес. </a:t>
                      </a:r>
                      <a:r>
                        <a:rPr lang="ru-RU" sz="1600" b="1" i="1" dirty="0" smtClean="0">
                          <a:solidFill>
                            <a:schemeClr val="bg1"/>
                          </a:solidFill>
                          <a:effectLst/>
                          <a:latin typeface="Arial" panose="020B0604020202020204" pitchFamily="34" charset="0"/>
                          <a:ea typeface="Times New Roman"/>
                          <a:cs typeface="Arial" panose="020B0604020202020204" pitchFamily="34" charset="0"/>
                        </a:rPr>
                        <a:t>2015 </a:t>
                      </a:r>
                      <a:r>
                        <a:rPr lang="ru-RU" sz="1600" b="1" i="1" dirty="0">
                          <a:solidFill>
                            <a:schemeClr val="bg1"/>
                          </a:solidFill>
                          <a:effectLst/>
                          <a:latin typeface="Arial" panose="020B0604020202020204" pitchFamily="34" charset="0"/>
                          <a:ea typeface="Times New Roman"/>
                          <a:cs typeface="Arial" panose="020B0604020202020204" pitchFamily="34" charset="0"/>
                        </a:rPr>
                        <a:t>г.</a:t>
                      </a:r>
                      <a:endParaRPr lang="ru-RU" sz="1600" b="1" dirty="0">
                        <a:solidFill>
                          <a:schemeClr val="bg1"/>
                        </a:solidFill>
                        <a:effectLst/>
                        <a:latin typeface="Arial" panose="020B0604020202020204" pitchFamily="34" charset="0"/>
                        <a:ea typeface="Times New Roman"/>
                        <a:cs typeface="Arial" panose="020B0604020202020204" pitchFamily="34" charset="0"/>
                      </a:endParaRPr>
                    </a:p>
                    <a:p>
                      <a:pPr algn="just">
                        <a:spcAft>
                          <a:spcPts val="0"/>
                        </a:spcAft>
                      </a:pPr>
                      <a:r>
                        <a:rPr lang="ru-RU" sz="1600" b="1" i="1" dirty="0">
                          <a:solidFill>
                            <a:schemeClr val="bg1"/>
                          </a:solidFill>
                          <a:effectLst/>
                          <a:latin typeface="Arial" panose="020B0604020202020204" pitchFamily="34" charset="0"/>
                          <a:ea typeface="Times New Roman"/>
                          <a:cs typeface="Arial" panose="020B0604020202020204" pitchFamily="34" charset="0"/>
                        </a:rPr>
                        <a:t> </a:t>
                      </a:r>
                      <a:endParaRPr lang="ru-RU" sz="1600" b="1"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just">
                        <a:spcAft>
                          <a:spcPts val="0"/>
                        </a:spcAft>
                      </a:pPr>
                      <a:r>
                        <a:rPr lang="ru-RU" sz="1600" b="1" i="1" dirty="0">
                          <a:solidFill>
                            <a:schemeClr val="bg1"/>
                          </a:solidFill>
                          <a:effectLst/>
                          <a:latin typeface="Arial" panose="020B0604020202020204" pitchFamily="34" charset="0"/>
                          <a:ea typeface="Times New Roman"/>
                          <a:cs typeface="Arial" panose="020B0604020202020204" pitchFamily="34" charset="0"/>
                        </a:rPr>
                        <a:t>Оценка </a:t>
                      </a:r>
                      <a:r>
                        <a:rPr lang="ru-RU" sz="1600" b="1" i="1" dirty="0" smtClean="0">
                          <a:solidFill>
                            <a:schemeClr val="bg1"/>
                          </a:solidFill>
                          <a:effectLst/>
                          <a:latin typeface="Arial" panose="020B0604020202020204" pitchFamily="34" charset="0"/>
                          <a:ea typeface="Times New Roman"/>
                          <a:cs typeface="Arial" panose="020B0604020202020204" pitchFamily="34" charset="0"/>
                        </a:rPr>
                        <a:t>2015г</a:t>
                      </a:r>
                      <a:r>
                        <a:rPr lang="ru-RU" sz="1600" b="1" i="1" dirty="0">
                          <a:solidFill>
                            <a:schemeClr val="bg1"/>
                          </a:solidFill>
                          <a:effectLst/>
                          <a:latin typeface="Arial" panose="020B0604020202020204" pitchFamily="34" charset="0"/>
                          <a:ea typeface="Times New Roman"/>
                          <a:cs typeface="Arial" panose="020B0604020202020204" pitchFamily="34" charset="0"/>
                        </a:rPr>
                        <a:t>.</a:t>
                      </a:r>
                      <a:endParaRPr lang="ru-RU" sz="1600" b="1"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just">
                        <a:spcAft>
                          <a:spcPts val="0"/>
                        </a:spcAft>
                      </a:pPr>
                      <a:r>
                        <a:rPr lang="ru-RU" sz="1600" b="1" i="1" dirty="0">
                          <a:solidFill>
                            <a:schemeClr val="bg1"/>
                          </a:solidFill>
                          <a:effectLst/>
                          <a:latin typeface="Arial" panose="020B0604020202020204" pitchFamily="34" charset="0"/>
                          <a:ea typeface="Times New Roman"/>
                          <a:cs typeface="Arial" panose="020B0604020202020204" pitchFamily="34" charset="0"/>
                        </a:rPr>
                        <a:t>Прогноз </a:t>
                      </a:r>
                      <a:r>
                        <a:rPr lang="ru-RU" sz="1600" b="1" i="1" dirty="0" smtClean="0">
                          <a:solidFill>
                            <a:schemeClr val="bg1"/>
                          </a:solidFill>
                          <a:effectLst/>
                          <a:latin typeface="Arial" panose="020B0604020202020204" pitchFamily="34" charset="0"/>
                          <a:ea typeface="Times New Roman"/>
                          <a:cs typeface="Arial" panose="020B0604020202020204" pitchFamily="34" charset="0"/>
                        </a:rPr>
                        <a:t>2016г</a:t>
                      </a:r>
                      <a:r>
                        <a:rPr lang="ru-RU" sz="1600" b="1" i="1" dirty="0">
                          <a:solidFill>
                            <a:schemeClr val="bg1"/>
                          </a:solidFill>
                          <a:effectLst/>
                          <a:latin typeface="Arial" panose="020B0604020202020204" pitchFamily="34" charset="0"/>
                          <a:ea typeface="Times New Roman"/>
                          <a:cs typeface="Arial" panose="020B0604020202020204" pitchFamily="34" charset="0"/>
                        </a:rPr>
                        <a:t>.</a:t>
                      </a:r>
                      <a:endParaRPr lang="ru-RU" sz="1600" b="1" dirty="0">
                        <a:solidFill>
                          <a:schemeClr val="bg1"/>
                        </a:solidFill>
                        <a:effectLst/>
                        <a:latin typeface="Arial" panose="020B0604020202020204" pitchFamily="34" charset="0"/>
                        <a:ea typeface="Times New Roman"/>
                        <a:cs typeface="Arial" panose="020B0604020202020204" pitchFamily="34" charset="0"/>
                      </a:endParaRPr>
                    </a:p>
                    <a:p>
                      <a:pPr algn="just">
                        <a:spcAft>
                          <a:spcPts val="0"/>
                        </a:spcAft>
                      </a:pPr>
                      <a:r>
                        <a:rPr lang="ru-RU" sz="1600" b="1" i="1" dirty="0">
                          <a:solidFill>
                            <a:schemeClr val="bg1"/>
                          </a:solidFill>
                          <a:effectLst/>
                          <a:latin typeface="Arial" panose="020B0604020202020204" pitchFamily="34" charset="0"/>
                          <a:ea typeface="Times New Roman"/>
                          <a:cs typeface="Arial" panose="020B0604020202020204" pitchFamily="34" charset="0"/>
                        </a:rPr>
                        <a:t> </a:t>
                      </a:r>
                      <a:endParaRPr lang="ru-RU" sz="1600" b="1"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just">
                        <a:spcAft>
                          <a:spcPts val="0"/>
                        </a:spcAft>
                      </a:pPr>
                      <a:r>
                        <a:rPr lang="ru-RU" sz="1600" b="1" i="1" dirty="0">
                          <a:solidFill>
                            <a:schemeClr val="bg1"/>
                          </a:solidFill>
                          <a:effectLst/>
                          <a:latin typeface="Arial" panose="020B0604020202020204" pitchFamily="34" charset="0"/>
                          <a:ea typeface="Times New Roman"/>
                          <a:cs typeface="Arial" panose="020B0604020202020204" pitchFamily="34" charset="0"/>
                        </a:rPr>
                        <a:t>Прогноз </a:t>
                      </a:r>
                      <a:r>
                        <a:rPr lang="ru-RU" sz="1600" b="1" i="1" dirty="0" smtClean="0">
                          <a:solidFill>
                            <a:schemeClr val="bg1"/>
                          </a:solidFill>
                          <a:effectLst/>
                          <a:latin typeface="Arial" panose="020B0604020202020204" pitchFamily="34" charset="0"/>
                          <a:ea typeface="Times New Roman"/>
                          <a:cs typeface="Arial" panose="020B0604020202020204" pitchFamily="34" charset="0"/>
                        </a:rPr>
                        <a:t>2017г</a:t>
                      </a:r>
                      <a:r>
                        <a:rPr lang="ru-RU" sz="1600" b="1" i="1" dirty="0">
                          <a:solidFill>
                            <a:schemeClr val="bg1"/>
                          </a:solidFill>
                          <a:effectLst/>
                          <a:latin typeface="Arial" panose="020B0604020202020204" pitchFamily="34" charset="0"/>
                          <a:ea typeface="Times New Roman"/>
                          <a:cs typeface="Arial" panose="020B0604020202020204" pitchFamily="34" charset="0"/>
                        </a:rPr>
                        <a:t>.</a:t>
                      </a:r>
                      <a:endParaRPr lang="ru-RU" sz="1600" b="1" dirty="0">
                        <a:solidFill>
                          <a:schemeClr val="bg1"/>
                        </a:solidFill>
                        <a:effectLst/>
                        <a:latin typeface="Arial" panose="020B0604020202020204" pitchFamily="34" charset="0"/>
                        <a:ea typeface="Times New Roman"/>
                        <a:cs typeface="Arial" panose="020B0604020202020204" pitchFamily="34" charset="0"/>
                      </a:endParaRPr>
                    </a:p>
                    <a:p>
                      <a:pPr algn="just">
                        <a:spcAft>
                          <a:spcPts val="0"/>
                        </a:spcAft>
                      </a:pPr>
                      <a:r>
                        <a:rPr lang="ru-RU" sz="1600" b="1" i="1" dirty="0">
                          <a:solidFill>
                            <a:schemeClr val="bg1"/>
                          </a:solidFill>
                          <a:effectLst/>
                          <a:latin typeface="Arial" panose="020B0604020202020204" pitchFamily="34" charset="0"/>
                          <a:ea typeface="Times New Roman"/>
                          <a:cs typeface="Arial" panose="020B0604020202020204" pitchFamily="34" charset="0"/>
                        </a:rPr>
                        <a:t> </a:t>
                      </a:r>
                      <a:endParaRPr lang="ru-RU" sz="1600" b="1"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0097">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l" defTabSz="914400" rtl="0" eaLnBrk="0" fontAlgn="t" latinLnBrk="0" hangingPunct="0">
                        <a:lnSpc>
                          <a:spcPct val="115000"/>
                        </a:lnSpc>
                        <a:spcBef>
                          <a:spcPct val="0"/>
                        </a:spcBef>
                        <a:spcAft>
                          <a:spcPct val="0"/>
                        </a:spcAft>
                        <a:buClrTx/>
                        <a:buSzTx/>
                        <a:buFontTx/>
                        <a:buNone/>
                        <a:tabLst/>
                      </a:pPr>
                      <a:r>
                        <a:rPr kumimoji="0" lang="ru-RU" altLang="ru-RU" sz="1400" b="1" i="1" u="none" strike="noStrike" cap="none" normalizeH="0" baseline="0" smtClean="0">
                          <a:ln>
                            <a:noFill/>
                          </a:ln>
                          <a:solidFill>
                            <a:srgbClr val="000000"/>
                          </a:solidFill>
                          <a:effectLst/>
                          <a:latin typeface="Arial" charset="0"/>
                          <a:cs typeface="Times New Roman" pitchFamily="18" charset="0"/>
                        </a:rPr>
                        <a:t>Сфера торговли</a:t>
                      </a:r>
                      <a:endParaRPr kumimoji="0" lang="ru-RU" altLang="ru-RU"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altLang="ru-RU" sz="1400" b="1" i="0" u="none" strike="noStrike" cap="none" normalizeH="0" baseline="0" smtClean="0">
                        <a:ln>
                          <a:noFill/>
                        </a:ln>
                        <a:solidFill>
                          <a:srgbClr val="000000"/>
                        </a:solidFill>
                        <a:effectLst/>
                        <a:latin typeface="Calibri" pitchFamily="34" charset="0"/>
                      </a:endParaRP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altLang="ru-RU" sz="1400" b="1" i="0" u="none" strike="noStrike" cap="none" normalizeH="0" baseline="0" smtClean="0">
                        <a:ln>
                          <a:noFill/>
                        </a:ln>
                        <a:solidFill>
                          <a:srgbClr val="000000"/>
                        </a:solidFill>
                        <a:effectLst/>
                        <a:latin typeface="Calibri" pitchFamily="34" charset="0"/>
                      </a:endParaRP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altLang="ru-RU" sz="1400" b="1" i="0" u="none" strike="noStrike" cap="none" normalizeH="0" baseline="0" smtClean="0">
                        <a:ln>
                          <a:noFill/>
                        </a:ln>
                        <a:solidFill>
                          <a:srgbClr val="000000"/>
                        </a:solidFill>
                        <a:effectLst/>
                        <a:latin typeface="Calibri" pitchFamily="34" charset="0"/>
                      </a:endParaRP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altLang="ru-RU" sz="1400" b="1" i="0" u="none" strike="noStrike" cap="none" normalizeH="0" baseline="0" smtClean="0">
                        <a:ln>
                          <a:noFill/>
                        </a:ln>
                        <a:solidFill>
                          <a:srgbClr val="000000"/>
                        </a:solidFill>
                        <a:effectLst/>
                        <a:latin typeface="Calibri" pitchFamily="34" charset="0"/>
                      </a:endParaRP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400" b="1" i="0" u="none" strike="noStrike" cap="none" normalizeH="0" baseline="0" smtClean="0">
                          <a:ln>
                            <a:noFill/>
                          </a:ln>
                          <a:solidFill>
                            <a:srgbClr val="000000"/>
                          </a:solidFill>
                          <a:effectLst/>
                          <a:latin typeface="Arial" charset="0"/>
                          <a:cs typeface="Times New Roman" pitchFamily="18" charset="0"/>
                        </a:rPr>
                        <a:t> </a:t>
                      </a:r>
                      <a:endParaRPr kumimoji="0" lang="ru-RU" altLang="ru-RU"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r>
              <a:tr h="582236">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l" defTabSz="914400" rtl="0" eaLnBrk="0" fontAlgn="t" latinLnBrk="0" hangingPunct="0">
                        <a:lnSpc>
                          <a:spcPct val="115000"/>
                        </a:lnSpc>
                        <a:spcBef>
                          <a:spcPct val="0"/>
                        </a:spcBef>
                        <a:spcAft>
                          <a:spcPct val="0"/>
                        </a:spcAft>
                        <a:buClrTx/>
                        <a:buSzTx/>
                        <a:buFontTx/>
                        <a:buNone/>
                        <a:tabLst/>
                      </a:pPr>
                      <a:r>
                        <a:rPr kumimoji="0" lang="ru-RU" altLang="ru-RU" sz="1400" b="1" i="0" u="none" strike="noStrike" cap="none" normalizeH="0" baseline="0" smtClean="0">
                          <a:ln>
                            <a:noFill/>
                          </a:ln>
                          <a:solidFill>
                            <a:srgbClr val="000000"/>
                          </a:solidFill>
                          <a:effectLst/>
                          <a:latin typeface="Arial" charset="0"/>
                          <a:cs typeface="Times New Roman" pitchFamily="18" charset="0"/>
                        </a:rPr>
                        <a:t>Оборот розничной торговли всего, млн. руб.</a:t>
                      </a:r>
                      <a:endParaRPr kumimoji="0" lang="ru-RU" altLang="ru-RU"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t"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Arial" charset="0"/>
                          <a:cs typeface="Times New Roman" pitchFamily="18" charset="0"/>
                        </a:rPr>
                        <a:t>1127 </a:t>
                      </a:r>
                      <a:endPar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875</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1166</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1217</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1234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582236">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l" defTabSz="914400" rtl="0" eaLnBrk="0" fontAlgn="t" latinLnBrk="0" hangingPunct="0">
                        <a:lnSpc>
                          <a:spcPct val="115000"/>
                        </a:lnSpc>
                        <a:spcBef>
                          <a:spcPct val="0"/>
                        </a:spcBef>
                        <a:spcAft>
                          <a:spcPct val="0"/>
                        </a:spcAft>
                        <a:buClrTx/>
                        <a:buSzTx/>
                        <a:buFontTx/>
                        <a:buNone/>
                        <a:tabLst/>
                      </a:pPr>
                      <a:r>
                        <a:rPr kumimoji="0" lang="ru-RU" altLang="ru-RU" sz="1400" b="1" i="0" u="none" strike="noStrike" cap="none" normalizeH="0" baseline="0" smtClean="0">
                          <a:ln>
                            <a:noFill/>
                          </a:ln>
                          <a:solidFill>
                            <a:srgbClr val="000000"/>
                          </a:solidFill>
                          <a:effectLst/>
                          <a:latin typeface="Arial" charset="0"/>
                          <a:cs typeface="Times New Roman" pitchFamily="18" charset="0"/>
                        </a:rPr>
                        <a:t>Количество объектов торговли всего, ед.</a:t>
                      </a:r>
                      <a:endParaRPr kumimoji="0" lang="ru-RU" altLang="ru-RU"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t"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83</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83</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87</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88</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88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r>
              <a:tr h="582236">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l" defTabSz="914400" rtl="0" eaLnBrk="0" fontAlgn="t" latinLnBrk="0" hangingPunct="0">
                        <a:lnSpc>
                          <a:spcPct val="115000"/>
                        </a:lnSpc>
                        <a:spcBef>
                          <a:spcPct val="0"/>
                        </a:spcBef>
                        <a:spcAft>
                          <a:spcPct val="0"/>
                        </a:spcAft>
                        <a:buClrTx/>
                        <a:buSzTx/>
                        <a:buFontTx/>
                        <a:buNone/>
                        <a:tabLst/>
                      </a:pPr>
                      <a:r>
                        <a:rPr kumimoji="0" lang="ru-RU" altLang="ru-RU" sz="1400" b="1" i="1" u="none" strike="noStrike" cap="none" normalizeH="0" baseline="0" dirty="0" smtClean="0">
                          <a:ln>
                            <a:noFill/>
                          </a:ln>
                          <a:solidFill>
                            <a:srgbClr val="000000"/>
                          </a:solidFill>
                          <a:effectLst/>
                          <a:latin typeface="Arial" charset="0"/>
                          <a:cs typeface="Times New Roman" pitchFamily="18" charset="0"/>
                        </a:rPr>
                        <a:t>Сфера общественного питания</a:t>
                      </a:r>
                      <a:endPar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altLang="ru-RU"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582236">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l" defTabSz="914400" rtl="0" eaLnBrk="0" fontAlgn="t" latinLnBrk="0" hangingPunct="0">
                        <a:lnSpc>
                          <a:spcPct val="115000"/>
                        </a:lnSpc>
                        <a:spcBef>
                          <a:spcPct val="0"/>
                        </a:spcBef>
                        <a:spcAft>
                          <a:spcPct val="0"/>
                        </a:spcAft>
                        <a:buClrTx/>
                        <a:buSzTx/>
                        <a:buFontTx/>
                        <a:buNone/>
                        <a:tabLst/>
                      </a:pPr>
                      <a:r>
                        <a:rPr kumimoji="0" lang="ru-RU" altLang="ru-RU" sz="1400" b="1" i="0" u="none" strike="noStrike" cap="none" normalizeH="0" baseline="0" smtClean="0">
                          <a:ln>
                            <a:noFill/>
                          </a:ln>
                          <a:solidFill>
                            <a:srgbClr val="000000"/>
                          </a:solidFill>
                          <a:effectLst/>
                          <a:latin typeface="Arial" charset="0"/>
                          <a:cs typeface="Times New Roman" pitchFamily="18" charset="0"/>
                        </a:rPr>
                        <a:t>Оборот общественного питания, всего, млн.руб.</a:t>
                      </a:r>
                      <a:endParaRPr kumimoji="0" lang="ru-RU" altLang="ru-RU"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t"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43,2</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32</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44,3</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46,3</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48,4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r>
              <a:tr h="400097">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l" defTabSz="914400" rtl="0" eaLnBrk="0" fontAlgn="t" latinLnBrk="0" hangingPunct="0">
                        <a:lnSpc>
                          <a:spcPct val="115000"/>
                        </a:lnSpc>
                        <a:spcBef>
                          <a:spcPct val="0"/>
                        </a:spcBef>
                        <a:spcAft>
                          <a:spcPct val="0"/>
                        </a:spcAft>
                        <a:buClrTx/>
                        <a:buSzTx/>
                        <a:buFontTx/>
                        <a:buNone/>
                        <a:tabLst/>
                      </a:pPr>
                      <a:r>
                        <a:rPr kumimoji="0" lang="ru-RU" altLang="ru-RU" sz="1400" b="1" i="0" u="none" strike="noStrike" cap="none" normalizeH="0" baseline="0" smtClean="0">
                          <a:ln>
                            <a:noFill/>
                          </a:ln>
                          <a:solidFill>
                            <a:srgbClr val="000000"/>
                          </a:solidFill>
                          <a:effectLst/>
                          <a:latin typeface="Arial" charset="0"/>
                          <a:cs typeface="Times New Roman" pitchFamily="18" charset="0"/>
                        </a:rPr>
                        <a:t>Количество объектов всего, ед.</a:t>
                      </a:r>
                      <a:endParaRPr kumimoji="0" lang="ru-RU" altLang="ru-RU"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t"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17</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17</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17</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17</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17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400097">
                <a:tc>
                  <a:txBody>
                    <a:bodyPr/>
                    <a:lstStyle>
                      <a:lvl1pPr indent="-412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41275" algn="l" defTabSz="914400" rtl="0" eaLnBrk="0" fontAlgn="t" latinLnBrk="0" hangingPunct="0">
                        <a:lnSpc>
                          <a:spcPct val="115000"/>
                        </a:lnSpc>
                        <a:spcBef>
                          <a:spcPct val="0"/>
                        </a:spcBef>
                        <a:spcAft>
                          <a:spcPct val="0"/>
                        </a:spcAft>
                        <a:buClrTx/>
                        <a:buSzTx/>
                        <a:buFontTx/>
                        <a:buNone/>
                        <a:tabLst/>
                      </a:pPr>
                      <a:r>
                        <a:rPr kumimoji="0" lang="ru-RU" altLang="ru-RU" sz="1400" b="1" i="1" u="none" strike="noStrike" cap="none" normalizeH="0" baseline="0" smtClean="0">
                          <a:ln>
                            <a:noFill/>
                          </a:ln>
                          <a:solidFill>
                            <a:srgbClr val="000000"/>
                          </a:solidFill>
                          <a:effectLst/>
                          <a:latin typeface="Arial" charset="0"/>
                          <a:cs typeface="Times New Roman" pitchFamily="18" charset="0"/>
                        </a:rPr>
                        <a:t>Сфера бытового обслуживания</a:t>
                      </a:r>
                      <a:endParaRPr kumimoji="0" lang="ru-RU" altLang="ru-RU"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altLang="ru-RU"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r>
              <a:tr h="582236">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l" defTabSz="914400" rtl="0" eaLnBrk="0" fontAlgn="t"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Arial" charset="0"/>
                          <a:cs typeface="Times New Roman" pitchFamily="18" charset="0"/>
                        </a:rPr>
                        <a:t>Объем оказанных  бытовых услуг, всего, млн. руб.</a:t>
                      </a:r>
                      <a:endPar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t"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33</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25</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23</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25</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26,5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584776">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l" defTabSz="914400" rtl="0" eaLnBrk="0" fontAlgn="t" latinLnBrk="0" hangingPunct="0">
                        <a:lnSpc>
                          <a:spcPct val="115000"/>
                        </a:lnSpc>
                        <a:spcBef>
                          <a:spcPct val="0"/>
                        </a:spcBef>
                        <a:spcAft>
                          <a:spcPct val="0"/>
                        </a:spcAft>
                        <a:buClrTx/>
                        <a:buSzTx/>
                        <a:buFontTx/>
                        <a:buNone/>
                        <a:tabLst/>
                      </a:pPr>
                      <a:r>
                        <a:rPr kumimoji="0" lang="ru-RU" altLang="ru-RU" sz="1400" b="1" i="0" u="none" strike="noStrike" cap="none" normalizeH="0" baseline="0" smtClean="0">
                          <a:ln>
                            <a:noFill/>
                          </a:ln>
                          <a:solidFill>
                            <a:srgbClr val="000000"/>
                          </a:solidFill>
                          <a:effectLst/>
                          <a:latin typeface="Arial" charset="0"/>
                          <a:cs typeface="Times New Roman" pitchFamily="18" charset="0"/>
                        </a:rPr>
                        <a:t>Количество объектов бытового обслуживания, шт.</a:t>
                      </a:r>
                      <a:endParaRPr kumimoji="0" lang="ru-RU" altLang="ru-RU"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t"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58</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58</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58</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58</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58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r>
            </a:tbl>
          </a:graphicData>
        </a:graphic>
      </p:graphicFrame>
    </p:spTree>
    <p:extLst>
      <p:ext uri="{BB962C8B-B14F-4D97-AF65-F5344CB8AC3E}">
        <p14:creationId xmlns:p14="http://schemas.microsoft.com/office/powerpoint/2010/main" val="97045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ctr"/>
            <a:r>
              <a:rPr lang="ru-RU" altLang="ru-RU" sz="4000" dirty="0">
                <a:latin typeface="Arial" panose="020B0604020202020204" pitchFamily="34" charset="0"/>
                <a:cs typeface="Arial" panose="020B0604020202020204" pitchFamily="34" charset="0"/>
              </a:rPr>
              <a:t>Общие характеристики </a:t>
            </a:r>
            <a:endParaRPr lang="ru-RU" altLang="ru-RU" sz="4000" dirty="0" smtClean="0">
              <a:latin typeface="Arial" panose="020B0604020202020204" pitchFamily="34" charset="0"/>
              <a:cs typeface="Arial" panose="020B0604020202020204" pitchFamily="34" charset="0"/>
            </a:endParaRPr>
          </a:p>
          <a:p>
            <a:pPr algn="ctr"/>
            <a:r>
              <a:rPr lang="ru-RU" altLang="ru-RU" sz="4000" dirty="0" smtClean="0">
                <a:latin typeface="Arial" panose="020B0604020202020204" pitchFamily="34" charset="0"/>
                <a:cs typeface="Arial" panose="020B0604020202020204" pitchFamily="34" charset="0"/>
              </a:rPr>
              <a:t>бюджета муниципального образования поселок Боровский</a:t>
            </a:r>
            <a:endParaRPr lang="ru-R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7518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1340768"/>
            <a:ext cx="7520940" cy="3579849"/>
          </a:xfrm>
        </p:spPr>
        <p:txBody>
          <a:bodyPr>
            <a:normAutofit/>
          </a:bodyPr>
          <a:lstStyle/>
          <a:p>
            <a:endParaRPr lang="ru-RU" altLang="ru-RU" sz="6600" dirty="0" smtClean="0">
              <a:latin typeface="Arial" panose="020B0604020202020204" pitchFamily="34" charset="0"/>
              <a:cs typeface="Arial" panose="020B0604020202020204" pitchFamily="34" charset="0"/>
            </a:endParaRPr>
          </a:p>
          <a:p>
            <a:pPr algn="ctr"/>
            <a:r>
              <a:rPr lang="ru-RU" altLang="ru-RU" sz="6600" dirty="0" smtClean="0">
                <a:latin typeface="Arial" panose="020B0604020202020204" pitchFamily="34" charset="0"/>
                <a:cs typeface="Arial" panose="020B0604020202020204" pitchFamily="34" charset="0"/>
              </a:rPr>
              <a:t>Вводная часть</a:t>
            </a:r>
            <a:endParaRPr lang="ru-RU" sz="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5467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pPr>
              <a:defRPr/>
            </a:pPr>
            <a:fld id="{CE3B7E79-744F-4E46-8FDC-C8A560076589}" type="slidenum">
              <a:rPr lang="ru-RU"/>
              <a:pPr>
                <a:defRPr/>
              </a:pPr>
              <a:t>20</a:t>
            </a:fld>
            <a:endParaRPr lang="ru-RU" dirty="0"/>
          </a:p>
        </p:txBody>
      </p:sp>
      <p:graphicFrame>
        <p:nvGraphicFramePr>
          <p:cNvPr id="3" name="Схема 2"/>
          <p:cNvGraphicFramePr/>
          <p:nvPr>
            <p:extLst>
              <p:ext uri="{D42A27DB-BD31-4B8C-83A1-F6EECF244321}">
                <p14:modId xmlns:p14="http://schemas.microsoft.com/office/powerpoint/2010/main" val="3601467222"/>
              </p:ext>
            </p:extLst>
          </p:nvPr>
        </p:nvGraphicFramePr>
        <p:xfrm>
          <a:off x="125760" y="548680"/>
          <a:ext cx="8892480"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Блок-схема: внутренняя память 5"/>
          <p:cNvSpPr/>
          <p:nvPr/>
        </p:nvSpPr>
        <p:spPr>
          <a:xfrm>
            <a:off x="0" y="-26988"/>
            <a:ext cx="9144000" cy="1007716"/>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200" b="1" dirty="0">
                <a:solidFill>
                  <a:schemeClr val="tx1"/>
                </a:solidFill>
              </a:rPr>
              <a:t>Основные направления бюджетной политики </a:t>
            </a:r>
            <a:r>
              <a:rPr lang="ru-RU" sz="2200" b="1" dirty="0" smtClean="0">
                <a:solidFill>
                  <a:schemeClr val="tx1"/>
                </a:solidFill>
              </a:rPr>
              <a:t>муниципального образования поселок Боровский на </a:t>
            </a:r>
            <a:r>
              <a:rPr lang="ru-RU" sz="2200" b="1" dirty="0">
                <a:solidFill>
                  <a:schemeClr val="tx1"/>
                </a:solidFill>
              </a:rPr>
              <a:t>2016 год и на плановый период 2017 и 2018 годов</a:t>
            </a:r>
          </a:p>
        </p:txBody>
      </p:sp>
    </p:spTree>
    <p:extLst>
      <p:ext uri="{BB962C8B-B14F-4D97-AF65-F5344CB8AC3E}">
        <p14:creationId xmlns:p14="http://schemas.microsoft.com/office/powerpoint/2010/main" val="753267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pPr>
              <a:defRPr/>
            </a:pPr>
            <a:fld id="{ADD873B7-17F2-4EB7-A5CF-B5F383A2D377}" type="slidenum">
              <a:rPr lang="ru-RU"/>
              <a:pPr>
                <a:defRPr/>
              </a:pPr>
              <a:t>21</a:t>
            </a:fld>
            <a:endParaRPr lang="ru-RU" dirty="0"/>
          </a:p>
        </p:txBody>
      </p:sp>
      <p:sp>
        <p:nvSpPr>
          <p:cNvPr id="4" name="Блок-схема: внутренняя память 3"/>
          <p:cNvSpPr/>
          <p:nvPr/>
        </p:nvSpPr>
        <p:spPr>
          <a:xfrm>
            <a:off x="22225" y="-26988"/>
            <a:ext cx="9121775" cy="1079501"/>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300" b="1" dirty="0">
                <a:solidFill>
                  <a:schemeClr val="tx1"/>
                </a:solidFill>
              </a:rPr>
              <a:t>Основные параметры </a:t>
            </a:r>
            <a:r>
              <a:rPr lang="ru-RU" sz="2300" b="1" dirty="0" smtClean="0">
                <a:solidFill>
                  <a:schemeClr val="tx1"/>
                </a:solidFill>
              </a:rPr>
              <a:t>бюджета</a:t>
            </a:r>
            <a:endParaRPr lang="ru-RU" sz="2300" b="1" dirty="0">
              <a:solidFill>
                <a:schemeClr val="tx1"/>
              </a:solidFill>
            </a:endParaRPr>
          </a:p>
          <a:p>
            <a:pPr algn="ctr" fontAlgn="auto">
              <a:spcBef>
                <a:spcPts val="0"/>
              </a:spcBef>
              <a:spcAft>
                <a:spcPts val="0"/>
              </a:spcAft>
              <a:defRPr/>
            </a:pPr>
            <a:r>
              <a:rPr lang="ru-RU" sz="2300" b="1" dirty="0">
                <a:solidFill>
                  <a:schemeClr val="tx1"/>
                </a:solidFill>
              </a:rPr>
              <a:t>на 2015, 2016 годы и на плановый период 2017 и 2018 годов</a:t>
            </a:r>
          </a:p>
        </p:txBody>
      </p:sp>
      <p:sp>
        <p:nvSpPr>
          <p:cNvPr id="26628" name="TextBox 1"/>
          <p:cNvSpPr txBox="1">
            <a:spLocks noChangeArrowheads="1"/>
          </p:cNvSpPr>
          <p:nvPr/>
        </p:nvSpPr>
        <p:spPr bwMode="auto">
          <a:xfrm>
            <a:off x="7812088" y="1089025"/>
            <a:ext cx="1152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ru-RU" altLang="ru-RU" b="1"/>
              <a:t>млн. руб.</a:t>
            </a:r>
          </a:p>
        </p:txBody>
      </p:sp>
      <p:graphicFrame>
        <p:nvGraphicFramePr>
          <p:cNvPr id="26629" name="Объект 2"/>
          <p:cNvGraphicFramePr>
            <a:graphicFrameLocks noChangeAspect="1"/>
          </p:cNvGraphicFramePr>
          <p:nvPr>
            <p:extLst>
              <p:ext uri="{D42A27DB-BD31-4B8C-83A1-F6EECF244321}">
                <p14:modId xmlns:p14="http://schemas.microsoft.com/office/powerpoint/2010/main" val="859670315"/>
              </p:ext>
            </p:extLst>
          </p:nvPr>
        </p:nvGraphicFramePr>
        <p:xfrm>
          <a:off x="250825" y="1676400"/>
          <a:ext cx="8674100" cy="4416425"/>
        </p:xfrm>
        <a:graphic>
          <a:graphicData uri="http://schemas.openxmlformats.org/presentationml/2006/ole">
            <mc:AlternateContent xmlns:mc="http://schemas.openxmlformats.org/markup-compatibility/2006">
              <mc:Choice xmlns:v="urn:schemas-microsoft-com:vml" Requires="v">
                <p:oleObj spid="_x0000_s5125" name="Лист" r:id="rId3" imgW="8715392" imgH="4438563" progId="Excel.Sheet.12">
                  <p:embed/>
                </p:oleObj>
              </mc:Choice>
              <mc:Fallback>
                <p:oleObj name="Лист" r:id="rId3" imgW="8715392" imgH="4438563" progId="Excel.Sheet.12">
                  <p:embed/>
                  <p:pic>
                    <p:nvPicPr>
                      <p:cNvPr id="0" name=""/>
                      <p:cNvPicPr>
                        <a:picLocks noChangeAspect="1" noChangeArrowheads="1"/>
                      </p:cNvPicPr>
                      <p:nvPr/>
                    </p:nvPicPr>
                    <p:blipFill>
                      <a:blip r:embed="rId4"/>
                      <a:srcRect/>
                      <a:stretch>
                        <a:fillRect/>
                      </a:stretch>
                    </p:blipFill>
                    <p:spPr bwMode="auto">
                      <a:xfrm>
                        <a:off x="250825" y="1676400"/>
                        <a:ext cx="86741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25078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ctr"/>
            <a:r>
              <a:rPr lang="ru-RU" altLang="ru-RU" sz="4000" dirty="0" smtClean="0">
                <a:latin typeface="Arial" panose="020B0604020202020204" pitchFamily="34" charset="0"/>
                <a:cs typeface="Arial" panose="020B0604020202020204" pitchFamily="34" charset="0"/>
              </a:rPr>
              <a:t>Доходы </a:t>
            </a:r>
          </a:p>
          <a:p>
            <a:pPr algn="ctr"/>
            <a:r>
              <a:rPr lang="ru-RU" altLang="ru-RU" sz="4000" dirty="0" smtClean="0">
                <a:latin typeface="Arial" panose="020B0604020202020204" pitchFamily="34" charset="0"/>
                <a:cs typeface="Arial" panose="020B0604020202020204" pitchFamily="34" charset="0"/>
              </a:rPr>
              <a:t>бюджета муниципального образования поселок Боровский</a:t>
            </a:r>
            <a:endParaRPr lang="ru-R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6313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36001" y="333375"/>
            <a:ext cx="9108000" cy="863600"/>
          </a:xfrm>
        </p:spPr>
        <p:txBody>
          <a:bodyPr rtlCol="0">
            <a:normAutofit/>
          </a:bodyPr>
          <a:lstStyle/>
          <a:p>
            <a:pPr algn="ctr" fontAlgn="auto">
              <a:spcAft>
                <a:spcPts val="0"/>
              </a:spcAft>
              <a:defRPr/>
            </a:pPr>
            <a:r>
              <a:rPr lang="ru-RU" altLang="ru-RU" sz="2800" b="1" dirty="0" smtClean="0"/>
              <a:t>СТРУКТУРА ДОХОДОВ  бюджета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922573038"/>
              </p:ext>
            </p:extLst>
          </p:nvPr>
        </p:nvGraphicFramePr>
        <p:xfrm>
          <a:off x="1" y="1196756"/>
          <a:ext cx="9252520" cy="5832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Диаграмма 6"/>
          <p:cNvGraphicFramePr>
            <a:graphicFrameLocks/>
          </p:cNvGraphicFramePr>
          <p:nvPr>
            <p:extLst>
              <p:ext uri="{D42A27DB-BD31-4B8C-83A1-F6EECF244321}">
                <p14:modId xmlns:p14="http://schemas.microsoft.com/office/powerpoint/2010/main" val="4145874106"/>
              </p:ext>
            </p:extLst>
          </p:nvPr>
        </p:nvGraphicFramePr>
        <p:xfrm>
          <a:off x="323528" y="1052736"/>
          <a:ext cx="4752528" cy="28076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 name="Диаграмма 7"/>
          <p:cNvGraphicFramePr>
            <a:graphicFrameLocks/>
          </p:cNvGraphicFramePr>
          <p:nvPr>
            <p:extLst>
              <p:ext uri="{D42A27DB-BD31-4B8C-83A1-F6EECF244321}">
                <p14:modId xmlns:p14="http://schemas.microsoft.com/office/powerpoint/2010/main" val="575817111"/>
              </p:ext>
            </p:extLst>
          </p:nvPr>
        </p:nvGraphicFramePr>
        <p:xfrm>
          <a:off x="827584" y="3933056"/>
          <a:ext cx="4176464" cy="292494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Диаграмма 8"/>
          <p:cNvGraphicFramePr>
            <a:graphicFrameLocks/>
          </p:cNvGraphicFramePr>
          <p:nvPr>
            <p:extLst>
              <p:ext uri="{D42A27DB-BD31-4B8C-83A1-F6EECF244321}">
                <p14:modId xmlns:p14="http://schemas.microsoft.com/office/powerpoint/2010/main" val="2053225537"/>
              </p:ext>
            </p:extLst>
          </p:nvPr>
        </p:nvGraphicFramePr>
        <p:xfrm>
          <a:off x="5220072" y="2420888"/>
          <a:ext cx="3744416" cy="36004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914831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648072"/>
          </a:xfrm>
        </p:spPr>
        <p:txBody>
          <a:bodyPr>
            <a:normAutofit fontScale="90000"/>
          </a:bodyPr>
          <a:lstStyle/>
          <a:p>
            <a:pPr algn="ctr"/>
            <a:r>
              <a:rPr lang="ru-RU" sz="3200" b="1" dirty="0" smtClean="0"/>
              <a:t>Структура налоговых и неналоговых доходов, млн. руб.</a:t>
            </a:r>
            <a:endParaRPr lang="ru-RU" sz="32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656988047"/>
              </p:ext>
            </p:extLst>
          </p:nvPr>
        </p:nvGraphicFramePr>
        <p:xfrm>
          <a:off x="107504" y="1196752"/>
          <a:ext cx="8928992" cy="55446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3219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54BE08F0-374A-421C-A977-0FBF04EA3C7F}" type="slidenum">
              <a:rPr lang="ru-RU"/>
              <a:pPr>
                <a:defRPr/>
              </a:pPr>
              <a:t>25</a:t>
            </a:fld>
            <a:endParaRPr lang="ru-RU" dirty="0"/>
          </a:p>
        </p:txBody>
      </p:sp>
      <p:sp>
        <p:nvSpPr>
          <p:cNvPr id="5" name="Блок-схема: внутренняя память 4"/>
          <p:cNvSpPr/>
          <p:nvPr/>
        </p:nvSpPr>
        <p:spPr>
          <a:xfrm>
            <a:off x="0" y="-17463"/>
            <a:ext cx="9144000" cy="817364"/>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900" b="1" dirty="0">
                <a:solidFill>
                  <a:schemeClr val="tx1"/>
                </a:solidFill>
              </a:rPr>
              <a:t>Безвозмездные поступления из вышестоящего бюджета 2015-2016 годы </a:t>
            </a:r>
          </a:p>
        </p:txBody>
      </p:sp>
      <p:sp>
        <p:nvSpPr>
          <p:cNvPr id="32772" name="TextBox 5"/>
          <p:cNvSpPr txBox="1">
            <a:spLocks noChangeArrowheads="1"/>
          </p:cNvSpPr>
          <p:nvPr/>
        </p:nvSpPr>
        <p:spPr bwMode="auto">
          <a:xfrm>
            <a:off x="7883936" y="799901"/>
            <a:ext cx="11509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ru-RU" altLang="ru-RU" sz="1400" b="1" dirty="0" err="1" smtClean="0"/>
              <a:t>Тыс.руб</a:t>
            </a:r>
            <a:r>
              <a:rPr lang="ru-RU" altLang="ru-RU" sz="1400" b="1" dirty="0" smtClean="0"/>
              <a:t>.</a:t>
            </a:r>
            <a:endParaRPr lang="ru-RU" altLang="ru-RU" sz="1400" b="1" dirty="0"/>
          </a:p>
        </p:txBody>
      </p:sp>
      <p:graphicFrame>
        <p:nvGraphicFramePr>
          <p:cNvPr id="32773" name="Объект 8"/>
          <p:cNvGraphicFramePr>
            <a:graphicFrameLocks noChangeAspect="1"/>
          </p:cNvGraphicFramePr>
          <p:nvPr>
            <p:extLst>
              <p:ext uri="{D42A27DB-BD31-4B8C-83A1-F6EECF244321}">
                <p14:modId xmlns:p14="http://schemas.microsoft.com/office/powerpoint/2010/main" val="1858305930"/>
              </p:ext>
            </p:extLst>
          </p:nvPr>
        </p:nvGraphicFramePr>
        <p:xfrm>
          <a:off x="107504" y="1052736"/>
          <a:ext cx="8928992" cy="5616624"/>
        </p:xfrm>
        <a:graphic>
          <a:graphicData uri="http://schemas.openxmlformats.org/presentationml/2006/ole">
            <mc:AlternateContent xmlns:mc="http://schemas.openxmlformats.org/markup-compatibility/2006">
              <mc:Choice xmlns:v="urn:schemas-microsoft-com:vml" Requires="v">
                <p:oleObj spid="_x0000_s6149" name="Лист" r:id="rId3" imgW="3181249" imgH="2286017" progId="Excel.Sheet.12">
                  <p:embed/>
                </p:oleObj>
              </mc:Choice>
              <mc:Fallback>
                <p:oleObj name="Лист" r:id="rId3" imgW="3181249" imgH="2286017" progId="Excel.Sheet.12">
                  <p:embed/>
                  <p:pic>
                    <p:nvPicPr>
                      <p:cNvPr id="0" name=""/>
                      <p:cNvPicPr>
                        <a:picLocks noChangeAspect="1" noChangeArrowheads="1"/>
                      </p:cNvPicPr>
                      <p:nvPr/>
                    </p:nvPicPr>
                    <p:blipFill>
                      <a:blip r:embed="rId4"/>
                      <a:srcRect/>
                      <a:stretch>
                        <a:fillRect/>
                      </a:stretch>
                    </p:blipFill>
                    <p:spPr bwMode="auto">
                      <a:xfrm>
                        <a:off x="107504" y="1052736"/>
                        <a:ext cx="8928992" cy="561662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77229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ctr"/>
            <a:r>
              <a:rPr lang="ru-RU" altLang="ru-RU" sz="4000" dirty="0" smtClean="0">
                <a:latin typeface="Arial" panose="020B0604020202020204" pitchFamily="34" charset="0"/>
                <a:cs typeface="Arial" panose="020B0604020202020204" pitchFamily="34" charset="0"/>
              </a:rPr>
              <a:t>Расходы </a:t>
            </a:r>
          </a:p>
          <a:p>
            <a:pPr algn="ctr"/>
            <a:r>
              <a:rPr lang="ru-RU" altLang="ru-RU" sz="4000" dirty="0" smtClean="0">
                <a:latin typeface="Arial" panose="020B0604020202020204" pitchFamily="34" charset="0"/>
                <a:cs typeface="Arial" panose="020B0604020202020204" pitchFamily="34" charset="0"/>
              </a:rPr>
              <a:t>бюджета муниципального образования поселок Боровский</a:t>
            </a:r>
            <a:endParaRPr lang="ru-R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8236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180001" y="188914"/>
            <a:ext cx="8856000" cy="1152525"/>
          </a:xfrm>
        </p:spPr>
        <p:txBody>
          <a:bodyPr/>
          <a:lstStyle/>
          <a:p>
            <a:pPr algn="ctr"/>
            <a:r>
              <a:rPr lang="ru-RU" altLang="ru-RU" sz="2800" b="1" dirty="0" smtClean="0"/>
              <a:t>СТРУКТУРА </a:t>
            </a:r>
            <a:r>
              <a:rPr lang="ru-RU" altLang="ru-RU" sz="2800" b="1" dirty="0" err="1" smtClean="0"/>
              <a:t>расходОВ</a:t>
            </a:r>
            <a:r>
              <a:rPr lang="ru-RU" altLang="ru-RU" sz="2800" b="1" dirty="0" smtClean="0"/>
              <a:t>  бюджета в 2016 году</a:t>
            </a:r>
            <a:endParaRPr lang="ru-RU" altLang="ru-RU" sz="2800" dirty="0" smtClean="0"/>
          </a:p>
        </p:txBody>
      </p:sp>
      <p:graphicFrame>
        <p:nvGraphicFramePr>
          <p:cNvPr id="2" name="Объект 3"/>
          <p:cNvGraphicFramePr>
            <a:graphicFrameLocks noGrp="1"/>
          </p:cNvGraphicFramePr>
          <p:nvPr>
            <p:ph idx="1"/>
            <p:extLst>
              <p:ext uri="{D42A27DB-BD31-4B8C-83A1-F6EECF244321}">
                <p14:modId xmlns:p14="http://schemas.microsoft.com/office/powerpoint/2010/main" val="2244002897"/>
              </p:ext>
            </p:extLst>
          </p:nvPr>
        </p:nvGraphicFramePr>
        <p:xfrm>
          <a:off x="395536" y="1391568"/>
          <a:ext cx="8424936" cy="5299000"/>
        </p:xfrm>
        <a:graphic>
          <a:graphicData uri="http://schemas.openxmlformats.org/drawingml/2006/chart">
            <c:chart xmlns:c="http://schemas.openxmlformats.org/drawingml/2006/chart" xmlns:r="http://schemas.openxmlformats.org/officeDocument/2006/relationships" r:id="rId2"/>
          </a:graphicData>
        </a:graphic>
      </p:graphicFrame>
      <p:sp useBgFill="1">
        <p:nvSpPr>
          <p:cNvPr id="3" name="TextBox 2"/>
          <p:cNvSpPr txBox="1"/>
          <p:nvPr/>
        </p:nvSpPr>
        <p:spPr>
          <a:xfrm>
            <a:off x="4139952" y="2924944"/>
            <a:ext cx="2016224" cy="523220"/>
          </a:xfrm>
          <a:prstGeom prst="rect">
            <a:avLst/>
          </a:prstGeom>
        </p:spPr>
        <p:txBody>
          <a:bodyPr wrap="square" rtlCol="0">
            <a:spAutoFit/>
          </a:bodyPr>
          <a:lstStyle/>
          <a:p>
            <a:r>
              <a:rPr lang="ru-RU" sz="1400" b="1" dirty="0" smtClean="0">
                <a:latin typeface="Arial" panose="020B0604020202020204" pitchFamily="34" charset="0"/>
                <a:cs typeface="Arial" panose="020B0604020202020204" pitchFamily="34" charset="0"/>
              </a:rPr>
              <a:t>Национальная экономика – 4,5 %</a:t>
            </a:r>
            <a:endParaRPr lang="ru-RU"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80272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2"/>
          <p:cNvSpPr>
            <a:spLocks noGrp="1"/>
          </p:cNvSpPr>
          <p:nvPr>
            <p:ph type="ctrTitle"/>
          </p:nvPr>
        </p:nvSpPr>
        <p:spPr>
          <a:xfrm>
            <a:off x="684213" y="2349500"/>
            <a:ext cx="7127875" cy="2087563"/>
          </a:xfrm>
        </p:spPr>
        <p:txBody>
          <a:bodyPr/>
          <a:lstStyle/>
          <a:p>
            <a:r>
              <a:rPr lang="ru-RU" altLang="ru-RU" sz="4800" b="1" smtClean="0">
                <a:solidFill>
                  <a:schemeClr val="bg1"/>
                </a:solidFill>
              </a:rPr>
              <a:t>Расходы</a:t>
            </a:r>
            <a:br>
              <a:rPr lang="ru-RU" altLang="ru-RU" sz="4800" b="1" smtClean="0">
                <a:solidFill>
                  <a:schemeClr val="bg1"/>
                </a:solidFill>
              </a:rPr>
            </a:br>
            <a:r>
              <a:rPr lang="ru-RU" altLang="ru-RU" sz="4800" b="1" smtClean="0">
                <a:solidFill>
                  <a:schemeClr val="bg1"/>
                </a:solidFill>
              </a:rPr>
              <a:t>бюджета города Тюмени</a:t>
            </a:r>
          </a:p>
        </p:txBody>
      </p:sp>
      <p:sp>
        <p:nvSpPr>
          <p:cNvPr id="4" name="Номер слайда 3"/>
          <p:cNvSpPr>
            <a:spLocks noGrp="1"/>
          </p:cNvSpPr>
          <p:nvPr>
            <p:ph type="sldNum" sz="quarter" idx="12"/>
          </p:nvPr>
        </p:nvSpPr>
        <p:spPr/>
        <p:txBody>
          <a:bodyPr/>
          <a:lstStyle/>
          <a:p>
            <a:pPr>
              <a:defRPr/>
            </a:pPr>
            <a:fld id="{27516906-AFFD-41C2-B61E-0BFA058E0BBA}" type="slidenum">
              <a:rPr lang="ru-RU"/>
              <a:pPr>
                <a:defRPr/>
              </a:pPr>
              <a:t>28</a:t>
            </a:fld>
            <a:endParaRPr lang="ru-RU" dirty="0"/>
          </a:p>
        </p:txBody>
      </p:sp>
      <p:sp>
        <p:nvSpPr>
          <p:cNvPr id="5" name="Блок-схема: внутренняя память 4"/>
          <p:cNvSpPr/>
          <p:nvPr/>
        </p:nvSpPr>
        <p:spPr>
          <a:xfrm>
            <a:off x="0" y="-26988"/>
            <a:ext cx="9144000" cy="503238"/>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Расходы бюджета </a:t>
            </a:r>
            <a:r>
              <a:rPr lang="ru-RU" sz="2400" b="1" dirty="0" smtClean="0">
                <a:solidFill>
                  <a:schemeClr val="tx1"/>
                </a:solidFill>
              </a:rPr>
              <a:t>2015 </a:t>
            </a:r>
            <a:r>
              <a:rPr lang="ru-RU" sz="2400" b="1" dirty="0">
                <a:solidFill>
                  <a:schemeClr val="tx1"/>
                </a:solidFill>
              </a:rPr>
              <a:t>– 2016 годы</a:t>
            </a:r>
          </a:p>
        </p:txBody>
      </p:sp>
      <p:graphicFrame>
        <p:nvGraphicFramePr>
          <p:cNvPr id="35845" name="Объект 7"/>
          <p:cNvGraphicFramePr>
            <a:graphicFrameLocks noChangeAspect="1"/>
          </p:cNvGraphicFramePr>
          <p:nvPr>
            <p:extLst>
              <p:ext uri="{D42A27DB-BD31-4B8C-83A1-F6EECF244321}">
                <p14:modId xmlns:p14="http://schemas.microsoft.com/office/powerpoint/2010/main" val="4265211191"/>
              </p:ext>
            </p:extLst>
          </p:nvPr>
        </p:nvGraphicFramePr>
        <p:xfrm>
          <a:off x="190500" y="784225"/>
          <a:ext cx="8761413" cy="5624513"/>
        </p:xfrm>
        <a:graphic>
          <a:graphicData uri="http://schemas.openxmlformats.org/presentationml/2006/ole">
            <mc:AlternateContent xmlns:mc="http://schemas.openxmlformats.org/markup-compatibility/2006">
              <mc:Choice xmlns:v="urn:schemas-microsoft-com:vml" Requires="v">
                <p:oleObj spid="_x0000_s8198" name="Лист" r:id="rId3" imgW="5181600" imgH="3248138" progId="Excel.Sheet.12">
                  <p:embed/>
                </p:oleObj>
              </mc:Choice>
              <mc:Fallback>
                <p:oleObj name="Лист" r:id="rId3" imgW="5181600" imgH="3248138" progId="Excel.Sheet.12">
                  <p:embed/>
                  <p:pic>
                    <p:nvPicPr>
                      <p:cNvPr id="0" name=""/>
                      <p:cNvPicPr>
                        <a:picLocks noChangeAspect="1" noChangeArrowheads="1"/>
                      </p:cNvPicPr>
                      <p:nvPr/>
                    </p:nvPicPr>
                    <p:blipFill>
                      <a:blip r:embed="rId4"/>
                      <a:srcRect/>
                      <a:stretch>
                        <a:fillRect/>
                      </a:stretch>
                    </p:blipFill>
                    <p:spPr bwMode="auto">
                      <a:xfrm>
                        <a:off x="190500" y="784225"/>
                        <a:ext cx="8761413" cy="562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6" name="TextBox 9"/>
          <p:cNvSpPr txBox="1">
            <a:spLocks noChangeArrowheads="1"/>
          </p:cNvSpPr>
          <p:nvPr/>
        </p:nvSpPr>
        <p:spPr bwMode="auto">
          <a:xfrm>
            <a:off x="7991475" y="476250"/>
            <a:ext cx="1152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ru-RU" altLang="ru-RU" sz="1400" b="1" dirty="0" smtClean="0"/>
              <a:t>Млн. </a:t>
            </a:r>
            <a:r>
              <a:rPr lang="ru-RU" altLang="ru-RU" sz="1400" b="1" dirty="0"/>
              <a:t>руб.</a:t>
            </a:r>
          </a:p>
        </p:txBody>
      </p:sp>
    </p:spTree>
    <p:extLst>
      <p:ext uri="{BB962C8B-B14F-4D97-AF65-F5344CB8AC3E}">
        <p14:creationId xmlns:p14="http://schemas.microsoft.com/office/powerpoint/2010/main" val="42152062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osss\обменник\Строительство, ремонт, благоустройство май 2015\Виды БОРОВСКОГО\DSC_009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80728"/>
            <a:ext cx="9126252" cy="58772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71600" y="2060848"/>
            <a:ext cx="7344816" cy="1846659"/>
          </a:xfrm>
          <a:prstGeom prst="rect">
            <a:avLst/>
          </a:prstGeom>
          <a:noFill/>
        </p:spPr>
        <p:txBody>
          <a:bodyPr wrap="square" rtlCol="0">
            <a:spAutoFit/>
          </a:bodyPr>
          <a:lstStyle/>
          <a:p>
            <a:pPr algn="ctr"/>
            <a:r>
              <a:rPr lang="ru-RU" sz="3200" b="1" dirty="0">
                <a:solidFill>
                  <a:schemeClr val="accent3">
                    <a:lumMod val="50000"/>
                  </a:schemeClr>
                </a:solidFill>
              </a:rPr>
              <a:t>МУНИЦИПАЛЬНЫЕ ПРОГРАММЫ МУНИЦИПАЛЬНОГО ОБРАЗОВАНИЯ ПОСЕЛОК БОРОВСКИЙ</a:t>
            </a:r>
          </a:p>
          <a:p>
            <a:endParaRPr lang="ru-RU" b="1" dirty="0"/>
          </a:p>
        </p:txBody>
      </p:sp>
    </p:spTree>
    <p:extLst>
      <p:ext uri="{BB962C8B-B14F-4D97-AF65-F5344CB8AC3E}">
        <p14:creationId xmlns:p14="http://schemas.microsoft.com/office/powerpoint/2010/main" val="2450147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8712968" cy="1152128"/>
          </a:xfrm>
        </p:spPr>
        <p:txBody>
          <a:bodyPr>
            <a:normAutofit/>
          </a:bodyPr>
          <a:lstStyle/>
          <a:p>
            <a:r>
              <a:rPr lang="ru-RU" b="1" dirty="0"/>
              <a:t>Что такое «Бюджет для граждан?» </a:t>
            </a:r>
            <a:endParaRPr lang="ru-RU" dirty="0"/>
          </a:p>
        </p:txBody>
      </p:sp>
      <p:sp>
        <p:nvSpPr>
          <p:cNvPr id="3" name="Объект 2"/>
          <p:cNvSpPr>
            <a:spLocks noGrp="1"/>
          </p:cNvSpPr>
          <p:nvPr>
            <p:ph idx="1"/>
          </p:nvPr>
        </p:nvSpPr>
        <p:spPr>
          <a:xfrm>
            <a:off x="457200" y="1340768"/>
            <a:ext cx="8229600" cy="4785395"/>
          </a:xfrm>
        </p:spPr>
        <p:txBody>
          <a:bodyPr>
            <a:normAutofit fontScale="55000" lnSpcReduction="20000"/>
          </a:bodyPr>
          <a:lstStyle/>
          <a:p>
            <a:r>
              <a:rPr lang="ru-RU" sz="5100" b="1" dirty="0">
                <a:solidFill>
                  <a:schemeClr val="tx2"/>
                </a:solidFill>
              </a:rPr>
              <a:t>«</a:t>
            </a:r>
            <a:r>
              <a:rPr lang="ru-RU" sz="4200" b="1" dirty="0"/>
              <a:t>Бюджет для граждан» познакомит вас с положениями основного финансового документа </a:t>
            </a:r>
            <a:r>
              <a:rPr lang="ru-RU" sz="4200" b="1" dirty="0" smtClean="0"/>
              <a:t>поселка Боровский- местного </a:t>
            </a:r>
            <a:r>
              <a:rPr lang="ru-RU" sz="4200" b="1" dirty="0"/>
              <a:t>бюджета, а именно: проекта </a:t>
            </a:r>
            <a:r>
              <a:rPr lang="ru-RU" sz="4200" b="1" dirty="0" smtClean="0"/>
              <a:t>бюджета муниципального образования </a:t>
            </a:r>
            <a:r>
              <a:rPr lang="ru-RU" sz="4200" b="1" dirty="0"/>
              <a:t>на предстоящие три года: </a:t>
            </a:r>
            <a:r>
              <a:rPr lang="ru-RU" sz="4200" b="1" dirty="0" smtClean="0"/>
              <a:t>2016 </a:t>
            </a:r>
            <a:r>
              <a:rPr lang="ru-RU" sz="4200" b="1" dirty="0"/>
              <a:t>год и </a:t>
            </a:r>
            <a:r>
              <a:rPr lang="ru-RU" sz="4200" b="1" dirty="0" smtClean="0"/>
              <a:t>2017-2018 </a:t>
            </a:r>
            <a:r>
              <a:rPr lang="ru-RU" sz="4200" b="1" dirty="0"/>
              <a:t>годы. </a:t>
            </a:r>
            <a:endParaRPr lang="ru-RU" sz="4200" b="1" dirty="0" smtClean="0"/>
          </a:p>
          <a:p>
            <a:endParaRPr lang="ru-RU" sz="4200" dirty="0"/>
          </a:p>
          <a:p>
            <a:endParaRPr lang="ru-RU" sz="4200" dirty="0"/>
          </a:p>
          <a:p>
            <a:r>
              <a:rPr lang="ru-RU" sz="4200" b="1" dirty="0"/>
              <a:t>Представленная информация предназначена для широкого круга пользователей и будет интересна и полезна как студентам, педагогам, врачам, молодым семьям, так и </a:t>
            </a:r>
            <a:r>
              <a:rPr lang="ru-RU" sz="4200" b="1" dirty="0" smtClean="0"/>
              <a:t>пенсионерам </a:t>
            </a:r>
            <a:r>
              <a:rPr lang="ru-RU" sz="4200" b="1" dirty="0"/>
              <a:t>и другим категориям населения, так как </a:t>
            </a:r>
            <a:r>
              <a:rPr lang="ru-RU" sz="4200" b="1" dirty="0" smtClean="0"/>
              <a:t>бюджет </a:t>
            </a:r>
            <a:r>
              <a:rPr lang="ru-RU" sz="4200" b="1" dirty="0"/>
              <a:t>затрагивает интересы </a:t>
            </a:r>
            <a:r>
              <a:rPr lang="ru-RU" sz="4200" b="1" dirty="0" smtClean="0"/>
              <a:t>жителей поселка Боровский. </a:t>
            </a:r>
            <a:r>
              <a:rPr lang="ru-RU" sz="4200" b="1" dirty="0"/>
              <a:t>Мы постарались в доступной и понятной форме для граждан, показать основные показатели </a:t>
            </a:r>
            <a:r>
              <a:rPr lang="ru-RU" sz="4200" b="1" dirty="0" smtClean="0"/>
              <a:t>местного бюджета</a:t>
            </a:r>
            <a:r>
              <a:rPr lang="ru-RU" sz="4200" b="1" dirty="0"/>
              <a:t>. </a:t>
            </a:r>
          </a:p>
        </p:txBody>
      </p:sp>
    </p:spTree>
    <p:extLst>
      <p:ext uri="{BB962C8B-B14F-4D97-AF65-F5344CB8AC3E}">
        <p14:creationId xmlns:p14="http://schemas.microsoft.com/office/powerpoint/2010/main" val="1421769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DC69DF43-FC71-4D9D-89BA-DE039AF9B5D9}" type="slidenum">
              <a:rPr lang="ru-RU"/>
              <a:pPr>
                <a:defRPr/>
              </a:pPr>
              <a:t>30</a:t>
            </a:fld>
            <a:endParaRPr lang="ru-RU" dirty="0"/>
          </a:p>
        </p:txBody>
      </p:sp>
      <p:sp>
        <p:nvSpPr>
          <p:cNvPr id="36867" name="TextBox 5"/>
          <p:cNvSpPr txBox="1">
            <a:spLocks noChangeArrowheads="1"/>
          </p:cNvSpPr>
          <p:nvPr/>
        </p:nvSpPr>
        <p:spPr bwMode="auto">
          <a:xfrm>
            <a:off x="7885113" y="404813"/>
            <a:ext cx="1150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ru-RU" altLang="ru-RU" sz="1400" b="1" dirty="0"/>
              <a:t>млн. руб.</a:t>
            </a:r>
          </a:p>
        </p:txBody>
      </p:sp>
      <p:graphicFrame>
        <p:nvGraphicFramePr>
          <p:cNvPr id="36868" name="Объект 3"/>
          <p:cNvGraphicFramePr>
            <a:graphicFrameLocks noChangeAspect="1"/>
          </p:cNvGraphicFramePr>
          <p:nvPr>
            <p:extLst>
              <p:ext uri="{D42A27DB-BD31-4B8C-83A1-F6EECF244321}">
                <p14:modId xmlns:p14="http://schemas.microsoft.com/office/powerpoint/2010/main" val="623187540"/>
              </p:ext>
            </p:extLst>
          </p:nvPr>
        </p:nvGraphicFramePr>
        <p:xfrm>
          <a:off x="1840" y="712788"/>
          <a:ext cx="8999538" cy="5715000"/>
        </p:xfrm>
        <a:graphic>
          <a:graphicData uri="http://schemas.openxmlformats.org/presentationml/2006/ole">
            <mc:AlternateContent xmlns:mc="http://schemas.openxmlformats.org/markup-compatibility/2006">
              <mc:Choice xmlns:v="urn:schemas-microsoft-com:vml" Requires="v">
                <p:oleObj spid="_x0000_s9223" name="Лист" r:id="rId3" imgW="4514816" imgH="2952828" progId="Excel.Sheet.12">
                  <p:embed/>
                </p:oleObj>
              </mc:Choice>
              <mc:Fallback>
                <p:oleObj name="Лист" r:id="rId3" imgW="4514816" imgH="2952828" progId="Excel.Sheet.12">
                  <p:embed/>
                  <p:pic>
                    <p:nvPicPr>
                      <p:cNvPr id="0" name=""/>
                      <p:cNvPicPr>
                        <a:picLocks noChangeAspect="1" noChangeArrowheads="1"/>
                      </p:cNvPicPr>
                      <p:nvPr/>
                    </p:nvPicPr>
                    <p:blipFill>
                      <a:blip r:embed="rId4"/>
                      <a:srcRect/>
                      <a:stretch>
                        <a:fillRect/>
                      </a:stretch>
                    </p:blipFill>
                    <p:spPr bwMode="auto">
                      <a:xfrm>
                        <a:off x="1840" y="712788"/>
                        <a:ext cx="8999538" cy="5715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478471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800" b="1" dirty="0"/>
              <a:t>Муниципальная программа «Развитие муниципальной службы в муниципальном  образовании поселок Боровский на 2016 - 2018 годы»</a:t>
            </a:r>
            <a:endParaRPr lang="ru-RU" sz="18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239668116"/>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0278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a:t>Муниципальная программа " Повышение эффективности управления и распоряжения  собственностью муниципального образования поселок Боровский на 2016-2018 годы "</a:t>
            </a:r>
            <a:endParaRPr lang="ru-RU" sz="1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862374774"/>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2994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a:t>Муниципальная программа «Организация и осуществление первичного воинского учета  на территории муниципального образования поселок Боровский на 2016 - 2018 годы»</a:t>
            </a:r>
            <a:endParaRPr lang="ru-RU" sz="1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957727560"/>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7180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dirty="0"/>
              <a:t>Муниципальная программа "Обеспечение безопасности жизнедеятельности на территории поселка Боровский на 2016 - 2018 годы"</a:t>
            </a:r>
            <a:endParaRPr lang="ru-RU" sz="1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482657472"/>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2202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a:t>Муниципальная программа «Благоустройство территории муниципального образования поселок Боровский на 2016-2018 годы»</a:t>
            </a:r>
            <a:endParaRPr lang="ru-RU" sz="1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380351457"/>
              </p:ext>
            </p:extLst>
          </p:nvPr>
        </p:nvGraphicFramePr>
        <p:xfrm>
          <a:off x="323528" y="1100138"/>
          <a:ext cx="8640959"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7747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a:t>Муниципальная программа </a:t>
            </a:r>
            <a:r>
              <a:rPr lang="ru-RU" sz="1600" b="1" dirty="0" smtClean="0"/>
              <a:t>" </a:t>
            </a:r>
            <a:r>
              <a:rPr lang="ru-RU" sz="1600" b="1" dirty="0"/>
              <a:t>Основные направления развития молодежной политики в муниципальном образовании поселок Боровский </a:t>
            </a:r>
            <a:r>
              <a:rPr lang="ru-RU" sz="1600" b="1" dirty="0" smtClean="0"/>
              <a:t> на </a:t>
            </a:r>
            <a:r>
              <a:rPr lang="ru-RU" sz="1600" b="1" dirty="0"/>
              <a:t>2016 - 2018 годы "</a:t>
            </a:r>
            <a:br>
              <a:rPr lang="ru-RU" sz="1600" b="1" dirty="0"/>
            </a:br>
            <a:r>
              <a:rPr lang="ru-RU" sz="1600" dirty="0" smtClean="0"/>
              <a:t>"</a:t>
            </a:r>
            <a:endParaRPr lang="ru-RU" sz="1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00202462"/>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2475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a:t>Муниципальная программа «Основные направления развития культурно-досуговой деятельности в муниципальном образовании поселок Боровский на 2016-2018 годы»</a:t>
            </a:r>
            <a:endParaRPr lang="ru-RU" sz="1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230587537"/>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5512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a:t>Муниципальная программа «Содержание автомобильных дорог муниципального образования поселок Боровский на 2016 - 2018 годы»</a:t>
            </a:r>
            <a:r>
              <a:rPr lang="ru-RU" sz="1600" b="1" dirty="0" smtClean="0"/>
              <a:t>»</a:t>
            </a:r>
            <a:endParaRPr lang="ru-RU" sz="1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68798406"/>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3487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a:t>Муниципальная программа «Основные направления развития физической культуры  и спорта в муниципальном образовании поселок Боровский на 2016-2018 годы» </a:t>
            </a:r>
            <a:endParaRPr lang="ru-RU" sz="1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717461506"/>
              </p:ext>
            </p:extLst>
          </p:nvPr>
        </p:nvGraphicFramePr>
        <p:xfrm>
          <a:off x="395536" y="908720"/>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0893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мп.рф/upload/iblock/a37/a37b8347f5de29740ffbfb939e3937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713"/>
            <a:ext cx="4411663"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Схема 1"/>
          <p:cNvGraphicFramePr/>
          <p:nvPr>
            <p:extLst>
              <p:ext uri="{D42A27DB-BD31-4B8C-83A1-F6EECF244321}">
                <p14:modId xmlns:p14="http://schemas.microsoft.com/office/powerpoint/2010/main" val="423402416"/>
              </p:ext>
            </p:extLst>
          </p:nvPr>
        </p:nvGraphicFramePr>
        <p:xfrm>
          <a:off x="22739" y="620688"/>
          <a:ext cx="8725725"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lstStyle/>
          <a:p>
            <a:pPr>
              <a:defRPr/>
            </a:pPr>
            <a:fld id="{208D70AE-1B9F-43A2-A0F1-2EE94F18C290}" type="slidenum">
              <a:rPr lang="ru-RU"/>
              <a:pPr>
                <a:defRPr/>
              </a:pPr>
              <a:t>4</a:t>
            </a:fld>
            <a:endParaRPr lang="ru-RU" dirty="0"/>
          </a:p>
        </p:txBody>
      </p:sp>
      <p:sp>
        <p:nvSpPr>
          <p:cNvPr id="10" name="Блок-схема: внутренняя память 9"/>
          <p:cNvSpPr/>
          <p:nvPr/>
        </p:nvSpPr>
        <p:spPr>
          <a:xfrm>
            <a:off x="22225" y="-26988"/>
            <a:ext cx="9144000" cy="647701"/>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rPr>
              <a:t>Нормативная правовая база</a:t>
            </a:r>
          </a:p>
        </p:txBody>
      </p:sp>
    </p:spTree>
    <p:extLst>
      <p:ext uri="{BB962C8B-B14F-4D97-AF65-F5344CB8AC3E}">
        <p14:creationId xmlns:p14="http://schemas.microsoft.com/office/powerpoint/2010/main" val="5812528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Публичные СЛУШАНИЯ</a:t>
            </a:r>
            <a:endParaRPr lang="ru-RU" dirty="0"/>
          </a:p>
        </p:txBody>
      </p:sp>
      <p:sp>
        <p:nvSpPr>
          <p:cNvPr id="3" name="Объект 2"/>
          <p:cNvSpPr>
            <a:spLocks noGrp="1"/>
          </p:cNvSpPr>
          <p:nvPr>
            <p:ph idx="1"/>
          </p:nvPr>
        </p:nvSpPr>
        <p:spPr>
          <a:xfrm>
            <a:off x="822960" y="1100628"/>
            <a:ext cx="7520940" cy="5568732"/>
          </a:xfrm>
        </p:spPr>
        <p:txBody>
          <a:bodyPr>
            <a:normAutofit fontScale="32500" lnSpcReduction="20000"/>
          </a:bodyPr>
          <a:lstStyle/>
          <a:p>
            <a:pPr marL="0" indent="0" algn="just"/>
            <a:r>
              <a:rPr lang="ru-RU" sz="4900" dirty="0" err="1"/>
              <a:t>Боровская</a:t>
            </a:r>
            <a:r>
              <a:rPr lang="ru-RU" sz="4900" dirty="0"/>
              <a:t> поселковая Дума доводит до сведения жителей поселка Боровский Тюменского района, что в период с «12» ноября 2015 года по 23 ноября 2015 года состоятся публичные слушания по проекту решения </a:t>
            </a:r>
            <a:r>
              <a:rPr lang="ru-RU" sz="4900" dirty="0" err="1"/>
              <a:t>Боровской</a:t>
            </a:r>
            <a:r>
              <a:rPr lang="ru-RU" sz="4900" dirty="0"/>
              <a:t> поселковой Думы  о  бюджете муниципального  образования поселок Боровский на 2016 год и плановый период 2017 и 2018 годов.</a:t>
            </a:r>
          </a:p>
          <a:p>
            <a:pPr marL="0" indent="0" algn="just"/>
            <a:r>
              <a:rPr lang="ru-RU" sz="4900" dirty="0"/>
              <a:t>Публичные слушания будут проходить посредством размещения проекта решения и рассмотрения поступивших предложений на официальном сайте муниципального образования поселок Боровский в сети «Интернет.(</a:t>
            </a:r>
            <a:r>
              <a:rPr lang="en-US" sz="4900" u="sng" dirty="0">
                <a:hlinkClick r:id="rId2"/>
              </a:rPr>
              <a:t>http://www.borovskiy-adm.ru/economics/bjudzhet)/</a:t>
            </a:r>
            <a:endParaRPr lang="ru-RU" sz="4900" dirty="0"/>
          </a:p>
          <a:p>
            <a:pPr marL="0" lvl="0" indent="0" algn="just"/>
            <a:r>
              <a:rPr lang="ru-RU" sz="4900" dirty="0"/>
              <a:t>Мотивированные замечания и предложения от граждан, проживающих в поселке Боровский, представителей организаций, осуществляющих деятельность на территории поселка по проекту решения принимаются комиссией по экономическому развитию, бюджету, финансам и налогам</a:t>
            </a:r>
          </a:p>
          <a:p>
            <a:pPr algn="just"/>
            <a:r>
              <a:rPr lang="ru-RU" sz="4900" dirty="0" err="1"/>
              <a:t>Боровской</a:t>
            </a:r>
            <a:r>
              <a:rPr lang="ru-RU" sz="4900" dirty="0"/>
              <a:t> поселковой Думы:</a:t>
            </a:r>
          </a:p>
          <a:p>
            <a:pPr algn="just"/>
            <a:r>
              <a:rPr lang="ru-RU" sz="4900" dirty="0"/>
              <a:t>- в электронном виде (адрес электронной почты </a:t>
            </a:r>
            <a:r>
              <a:rPr lang="en-US" sz="4900" u="sng" dirty="0" err="1">
                <a:hlinkClick r:id="rId3"/>
              </a:rPr>
              <a:t>borovskiy</a:t>
            </a:r>
            <a:r>
              <a:rPr lang="ru-RU" sz="4900" u="sng" dirty="0">
                <a:hlinkClick r:id="rId3"/>
              </a:rPr>
              <a:t>-</a:t>
            </a:r>
            <a:r>
              <a:rPr lang="en-US" sz="4900" u="sng" dirty="0">
                <a:hlinkClick r:id="rId3"/>
              </a:rPr>
              <a:t>m</a:t>
            </a:r>
            <a:r>
              <a:rPr lang="ru-RU" sz="4900" u="sng" dirty="0">
                <a:hlinkClick r:id="rId3"/>
              </a:rPr>
              <a:t>.</a:t>
            </a:r>
            <a:r>
              <a:rPr lang="en-US" sz="4900" u="sng" dirty="0">
                <a:hlinkClick r:id="rId3"/>
              </a:rPr>
              <a:t>o</a:t>
            </a:r>
            <a:r>
              <a:rPr lang="ru-RU" sz="4900" u="sng" dirty="0">
                <a:hlinkClick r:id="rId3"/>
              </a:rPr>
              <a:t>@</a:t>
            </a:r>
            <a:r>
              <a:rPr lang="en-US" sz="4900" u="sng" dirty="0">
                <a:hlinkClick r:id="rId3"/>
              </a:rPr>
              <a:t>inbox</a:t>
            </a:r>
            <a:r>
              <a:rPr lang="ru-RU" sz="4900" u="sng" dirty="0">
                <a:hlinkClick r:id="rId3"/>
              </a:rPr>
              <a:t>.</a:t>
            </a:r>
            <a:r>
              <a:rPr lang="en-US" sz="4900" u="sng" dirty="0" err="1">
                <a:hlinkClick r:id="rId3"/>
              </a:rPr>
              <a:t>ru</a:t>
            </a:r>
            <a:r>
              <a:rPr lang="ru-RU" sz="4900" dirty="0"/>
              <a:t>);</a:t>
            </a:r>
          </a:p>
          <a:p>
            <a:pPr algn="just"/>
            <a:r>
              <a:rPr lang="ru-RU" sz="4900" dirty="0"/>
              <a:t>- в письменном виде  лично или почтовым отправлением по адресу п. Боровский, ул. Островского,  д. 33, кабинет 5;</a:t>
            </a:r>
          </a:p>
          <a:p>
            <a:pPr algn="just"/>
            <a:r>
              <a:rPr lang="ru-RU" sz="4900" dirty="0"/>
              <a:t>- по факсам: 723-890, 723-501</a:t>
            </a:r>
          </a:p>
          <a:p>
            <a:pPr algn="just"/>
            <a:r>
              <a:rPr lang="ru-RU" sz="4900" dirty="0"/>
              <a:t>Телефон для справок: 722-174</a:t>
            </a:r>
          </a:p>
          <a:p>
            <a:endParaRPr lang="ru-RU" dirty="0"/>
          </a:p>
        </p:txBody>
      </p:sp>
    </p:spTree>
    <p:extLst>
      <p:ext uri="{BB962C8B-B14F-4D97-AF65-F5344CB8AC3E}">
        <p14:creationId xmlns:p14="http://schemas.microsoft.com/office/powerpoint/2010/main" val="2255564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445624" cy="1143000"/>
          </a:xfrm>
        </p:spPr>
        <p:txBody>
          <a:bodyPr/>
          <a:lstStyle/>
          <a:p>
            <a:pPr algn="ctr"/>
            <a:r>
              <a:rPr lang="ru-RU" b="1" dirty="0"/>
              <a:t>Что такое бюджет? </a:t>
            </a:r>
            <a:endParaRPr lang="ru-RU" dirty="0"/>
          </a:p>
        </p:txBody>
      </p:sp>
      <p:sp>
        <p:nvSpPr>
          <p:cNvPr id="3" name="Объект 2"/>
          <p:cNvSpPr>
            <a:spLocks noGrp="1"/>
          </p:cNvSpPr>
          <p:nvPr>
            <p:ph idx="1"/>
          </p:nvPr>
        </p:nvSpPr>
        <p:spPr>
          <a:xfrm>
            <a:off x="107504" y="1412776"/>
            <a:ext cx="9036496" cy="4911824"/>
          </a:xfrm>
          <a:noFill/>
        </p:spPr>
        <p:txBody>
          <a:bodyPr>
            <a:normAutofit fontScale="92500" lnSpcReduction="20000"/>
          </a:bodyPr>
          <a:lstStyle/>
          <a:p>
            <a:r>
              <a:rPr lang="ru-RU" sz="3600" b="1" i="1" dirty="0" smtClean="0">
                <a:solidFill>
                  <a:schemeClr val="accent1"/>
                </a:solidFill>
              </a:rPr>
              <a:t>БЮДЖЕТ </a:t>
            </a:r>
            <a:r>
              <a:rPr lang="ru-RU" sz="3600" b="1" i="1" dirty="0">
                <a:solidFill>
                  <a:schemeClr val="accent1"/>
                </a:solidFill>
              </a:rPr>
              <a:t>– ЭТО ПЛАН ДОХОДОВ И </a:t>
            </a:r>
            <a:r>
              <a:rPr lang="ru-RU" sz="3600" b="1" i="1" dirty="0" smtClean="0">
                <a:solidFill>
                  <a:schemeClr val="accent1"/>
                </a:solidFill>
              </a:rPr>
              <a:t>РАСХОДОВ</a:t>
            </a:r>
          </a:p>
          <a:p>
            <a:r>
              <a:rPr lang="ru-RU" sz="1800" dirty="0" smtClean="0">
                <a:latin typeface="Arial" panose="020B0604020202020204" pitchFamily="34" charset="0"/>
                <a:cs typeface="Arial" panose="020B0604020202020204" pitchFamily="34" charset="0"/>
              </a:rPr>
              <a:t>Бюджет </a:t>
            </a:r>
            <a:r>
              <a:rPr lang="ru-RU" sz="1800" dirty="0">
                <a:latin typeface="Arial" panose="020B0604020202020204" pitchFamily="34" charset="0"/>
                <a:cs typeface="Arial" panose="020B0604020202020204" pitchFamily="34" charset="0"/>
              </a:rPr>
              <a:t>- форма образования и расходования денежных средств, предназначенных для финансового обеспечения задач и функций государства и местного </a:t>
            </a:r>
            <a:r>
              <a:rPr lang="ru-RU" sz="1800" dirty="0" smtClean="0">
                <a:latin typeface="Arial" panose="020B0604020202020204" pitchFamily="34" charset="0"/>
                <a:cs typeface="Arial" panose="020B0604020202020204" pitchFamily="34" charset="0"/>
              </a:rPr>
              <a:t>самоуправления (гл.1 </a:t>
            </a:r>
            <a:r>
              <a:rPr lang="ru-RU" sz="1800" dirty="0">
                <a:latin typeface="Arial" panose="020B0604020202020204" pitchFamily="34" charset="0"/>
                <a:cs typeface="Arial" panose="020B0604020202020204" pitchFamily="34" charset="0"/>
              </a:rPr>
              <a:t>статья 6 Бюджетного кодекса РФ)</a:t>
            </a:r>
          </a:p>
          <a:p>
            <a:pPr marL="0" indent="0">
              <a:buNone/>
            </a:pPr>
            <a:endParaRPr lang="ru-RU" sz="1800" b="1" dirty="0">
              <a:latin typeface="Arial" panose="020B0604020202020204" pitchFamily="34" charset="0"/>
              <a:cs typeface="Arial" panose="020B0604020202020204" pitchFamily="34" charset="0"/>
            </a:endParaRPr>
          </a:p>
          <a:p>
            <a:pPr marL="0" indent="0" algn="just"/>
            <a:r>
              <a:rPr lang="ru-RU" sz="1800" b="1" dirty="0" smtClean="0">
                <a:latin typeface="Arial" panose="020B0604020202020204" pitchFamily="34" charset="0"/>
                <a:cs typeface="Arial" panose="020B0604020202020204" pitchFamily="34" charset="0"/>
              </a:rPr>
              <a:t>Каждый </a:t>
            </a:r>
            <a:r>
              <a:rPr lang="ru-RU" sz="1800" b="1" dirty="0">
                <a:latin typeface="Arial" panose="020B0604020202020204" pitchFamily="34" charset="0"/>
                <a:cs typeface="Arial" panose="020B0604020202020204" pitchFamily="34" charset="0"/>
              </a:rPr>
              <a:t>житель </a:t>
            </a:r>
            <a:r>
              <a:rPr lang="ru-RU" sz="1800" b="1" dirty="0" smtClean="0">
                <a:latin typeface="Arial" panose="020B0604020202020204" pitchFamily="34" charset="0"/>
                <a:cs typeface="Arial" panose="020B0604020202020204" pitchFamily="34" charset="0"/>
              </a:rPr>
              <a:t>поселка Боровский является </a:t>
            </a:r>
            <a:r>
              <a:rPr lang="ru-RU" sz="1800" b="1" dirty="0">
                <a:latin typeface="Arial" panose="020B0604020202020204" pitchFamily="34" charset="0"/>
                <a:cs typeface="Arial" panose="020B0604020202020204" pitchFamily="34" charset="0"/>
              </a:rPr>
              <a:t>участником формирования этого плана с одной стороны как налогоплательщик, наполняя доходы бюджета, с другой – он получает часть расходов как потребитель общественных услуг. </a:t>
            </a:r>
            <a:r>
              <a:rPr lang="ru-RU" sz="1800" b="1" dirty="0" smtClean="0">
                <a:latin typeface="Arial" panose="020B0604020202020204" pitchFamily="34" charset="0"/>
                <a:cs typeface="Arial" panose="020B0604020202020204" pitchFamily="34" charset="0"/>
              </a:rPr>
              <a:t>Муниципалитет </a:t>
            </a:r>
            <a:r>
              <a:rPr lang="ru-RU" sz="1800" b="1" dirty="0">
                <a:latin typeface="Arial" panose="020B0604020202020204" pitchFamily="34" charset="0"/>
                <a:cs typeface="Arial" panose="020B0604020202020204" pitchFamily="34" charset="0"/>
              </a:rPr>
              <a:t>расходует поступившие доходы для выполнения своих функций и предоставление общественных </a:t>
            </a:r>
            <a:r>
              <a:rPr lang="ru-RU" sz="1800" b="1" dirty="0" smtClean="0">
                <a:latin typeface="Arial" panose="020B0604020202020204" pitchFamily="34" charset="0"/>
                <a:cs typeface="Arial" panose="020B0604020202020204" pitchFamily="34" charset="0"/>
              </a:rPr>
              <a:t>(муниципальных ) </a:t>
            </a:r>
            <a:r>
              <a:rPr lang="ru-RU" sz="1800" b="1" dirty="0">
                <a:latin typeface="Arial" panose="020B0604020202020204" pitchFamily="34" charset="0"/>
                <a:cs typeface="Arial" panose="020B0604020202020204" pitchFamily="34" charset="0"/>
              </a:rPr>
              <a:t>услуг</a:t>
            </a:r>
            <a:r>
              <a:rPr lang="ru-RU" sz="1800" b="1" dirty="0" smtClean="0">
                <a:latin typeface="Arial" panose="020B0604020202020204" pitchFamily="34" charset="0"/>
                <a:cs typeface="Arial" panose="020B0604020202020204" pitchFamily="34" charset="0"/>
              </a:rPr>
              <a:t>: </a:t>
            </a:r>
            <a:r>
              <a:rPr lang="ru-RU" sz="1800" b="1" dirty="0">
                <a:latin typeface="Arial" panose="020B0604020202020204" pitchFamily="34" charset="0"/>
                <a:cs typeface="Arial" panose="020B0604020202020204" pitchFamily="34" charset="0"/>
              </a:rPr>
              <a:t>культура, спорт, </a:t>
            </a:r>
            <a:r>
              <a:rPr lang="ru-RU" sz="1800" b="1" dirty="0" smtClean="0">
                <a:latin typeface="Arial" panose="020B0604020202020204" pitchFamily="34" charset="0"/>
                <a:cs typeface="Arial" panose="020B0604020202020204" pitchFamily="34" charset="0"/>
              </a:rPr>
              <a:t>содержание дорог,  благоустройство поселка и </a:t>
            </a:r>
            <a:r>
              <a:rPr lang="ru-RU" sz="1800" b="1" dirty="0">
                <a:latin typeface="Arial" panose="020B0604020202020204" pitchFamily="34" charset="0"/>
                <a:cs typeface="Arial" panose="020B0604020202020204" pitchFamily="34" charset="0"/>
              </a:rPr>
              <a:t>др. </a:t>
            </a:r>
            <a:endParaRPr lang="ru-RU" sz="1800" b="1" dirty="0" smtClean="0">
              <a:latin typeface="Arial" panose="020B0604020202020204" pitchFamily="34" charset="0"/>
              <a:cs typeface="Arial" panose="020B0604020202020204" pitchFamily="34" charset="0"/>
            </a:endParaRPr>
          </a:p>
          <a:p>
            <a:pPr marL="0" indent="0">
              <a:buNone/>
            </a:pPr>
            <a:endParaRPr lang="ru-RU" sz="1800" b="1" dirty="0" smtClean="0">
              <a:latin typeface="Arial" panose="020B0604020202020204" pitchFamily="34" charset="0"/>
              <a:cs typeface="Arial" panose="020B0604020202020204" pitchFamily="34" charset="0"/>
            </a:endParaRPr>
          </a:p>
          <a:p>
            <a:pPr marL="0" indent="0" algn="just"/>
            <a:r>
              <a:rPr lang="ru-RU" sz="1800" b="1" dirty="0">
                <a:latin typeface="Arial" panose="020B0604020202020204" pitchFamily="34" charset="0"/>
                <a:cs typeface="Arial" panose="020B0604020202020204" pitchFamily="34" charset="0"/>
              </a:rPr>
              <a:t>Граждане — и как налогоплательщики, и как потребители общественных услуг — должны быть уверены в том, что передаваемые ими в распоряжение </a:t>
            </a:r>
            <a:r>
              <a:rPr lang="ru-RU" sz="1800" b="1" dirty="0" smtClean="0">
                <a:latin typeface="Arial" panose="020B0604020202020204" pitchFamily="34" charset="0"/>
                <a:cs typeface="Arial" panose="020B0604020202020204" pitchFamily="34" charset="0"/>
              </a:rPr>
              <a:t>муниципалитета </a:t>
            </a:r>
            <a:r>
              <a:rPr lang="ru-RU" sz="1800" b="1" dirty="0">
                <a:latin typeface="Arial" panose="020B0604020202020204" pitchFamily="34" charset="0"/>
                <a:cs typeface="Arial" panose="020B0604020202020204" pitchFamily="34" charset="0"/>
              </a:rPr>
              <a:t>средства используются прозрачно и эффективно, приносят конкретные результаты как для общества в целом, так и для каждой семьи, для каждого человека. </a:t>
            </a:r>
            <a:r>
              <a:rPr lang="ru-RU" sz="1800" b="1" dirty="0" smtClean="0">
                <a:latin typeface="Arial" panose="020B0604020202020204" pitchFamily="34" charset="0"/>
                <a:cs typeface="Arial" panose="020B0604020202020204" pitchFamily="34" charset="0"/>
              </a:rPr>
              <a:t> </a:t>
            </a:r>
            <a:endParaRPr lang="ru-RU"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243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t>На чем основывается проект </a:t>
            </a:r>
            <a:r>
              <a:rPr lang="ru-RU" b="1" dirty="0" smtClean="0"/>
              <a:t>местного бюджета</a:t>
            </a:r>
            <a:r>
              <a:rPr lang="ru-RU" b="1" dirty="0"/>
              <a:t>? </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519514727"/>
              </p:ext>
            </p:extLst>
          </p:nvPr>
        </p:nvGraphicFramePr>
        <p:xfrm>
          <a:off x="395537" y="1100138"/>
          <a:ext cx="7948364" cy="5641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extLst>
              <p:ext uri="{D42A27DB-BD31-4B8C-83A1-F6EECF244321}">
                <p14:modId xmlns:p14="http://schemas.microsoft.com/office/powerpoint/2010/main" val="997436687"/>
              </p:ext>
            </p:extLst>
          </p:nvPr>
        </p:nvGraphicFramePr>
        <p:xfrm>
          <a:off x="323528" y="1052736"/>
          <a:ext cx="8136904" cy="28803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4913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08688"/>
          </a:xfrm>
        </p:spPr>
        <p:txBody>
          <a:bodyPr>
            <a:normAutofit/>
          </a:bodyPr>
          <a:lstStyle/>
          <a:p>
            <a:r>
              <a:rPr lang="ru-RU" b="1" dirty="0"/>
              <a:t>Какие этапы проходит бюджет? </a:t>
            </a:r>
            <a:endParaRPr lang="ru-RU" dirty="0"/>
          </a:p>
        </p:txBody>
      </p:sp>
      <p:sp>
        <p:nvSpPr>
          <p:cNvPr id="3" name="Объект 2"/>
          <p:cNvSpPr>
            <a:spLocks noGrp="1"/>
          </p:cNvSpPr>
          <p:nvPr>
            <p:ph idx="1"/>
          </p:nvPr>
        </p:nvSpPr>
        <p:spPr>
          <a:xfrm>
            <a:off x="755576" y="3068960"/>
            <a:ext cx="7967228" cy="3672408"/>
          </a:xfrm>
        </p:spPr>
        <p:txBody>
          <a:bodyPr>
            <a:normAutofit/>
          </a:bodyPr>
          <a:lstStyle/>
          <a:p>
            <a:pPr marL="0" indent="0"/>
            <a:r>
              <a:rPr lang="ru-RU" sz="1800" b="1" dirty="0" smtClean="0">
                <a:latin typeface="Arial" panose="020B0604020202020204" pitchFamily="34" charset="0"/>
                <a:cs typeface="Arial" panose="020B0604020202020204" pitchFamily="34" charset="0"/>
              </a:rPr>
              <a:t>Составленный </a:t>
            </a:r>
            <a:r>
              <a:rPr lang="ru-RU" sz="1800" b="1" dirty="0">
                <a:latin typeface="Arial" panose="020B0604020202020204" pitchFamily="34" charset="0"/>
                <a:cs typeface="Arial" panose="020B0604020202020204" pitchFamily="34" charset="0"/>
              </a:rPr>
              <a:t>проект </a:t>
            </a:r>
            <a:r>
              <a:rPr lang="ru-RU" sz="1800" b="1" dirty="0" smtClean="0">
                <a:latin typeface="Arial" panose="020B0604020202020204" pitchFamily="34" charset="0"/>
                <a:cs typeface="Arial" panose="020B0604020202020204" pitchFamily="34" charset="0"/>
              </a:rPr>
              <a:t>бюджета </a:t>
            </a:r>
            <a:r>
              <a:rPr lang="ru-RU" sz="1800" dirty="0" smtClean="0">
                <a:latin typeface="Arial" panose="020B0604020202020204" pitchFamily="34" charset="0"/>
                <a:cs typeface="Arial" panose="020B0604020202020204" pitchFamily="34" charset="0"/>
              </a:rPr>
              <a:t>представляется </a:t>
            </a:r>
            <a:r>
              <a:rPr lang="ru-RU" sz="1800" dirty="0">
                <a:latin typeface="Arial" panose="020B0604020202020204" pitchFamily="34" charset="0"/>
                <a:cs typeface="Arial" panose="020B0604020202020204" pitchFamily="34" charset="0"/>
              </a:rPr>
              <a:t>на рассмотрение в </a:t>
            </a:r>
            <a:r>
              <a:rPr lang="ru-RU" sz="1800" dirty="0" err="1" smtClean="0">
                <a:latin typeface="Arial" panose="020B0604020202020204" pitchFamily="34" charset="0"/>
                <a:cs typeface="Arial" panose="020B0604020202020204" pitchFamily="34" charset="0"/>
              </a:rPr>
              <a:t>Боровскую</a:t>
            </a:r>
            <a:r>
              <a:rPr lang="ru-RU" sz="1800" dirty="0" smtClean="0">
                <a:latin typeface="Arial" panose="020B0604020202020204" pitchFamily="34" charset="0"/>
                <a:cs typeface="Arial" panose="020B0604020202020204" pitchFamily="34" charset="0"/>
              </a:rPr>
              <a:t> поселковую Думу до 15  ноября </a:t>
            </a:r>
            <a:r>
              <a:rPr lang="ru-RU" sz="1800" dirty="0">
                <a:latin typeface="Arial" panose="020B0604020202020204" pitchFamily="34" charset="0"/>
                <a:cs typeface="Arial" panose="020B0604020202020204" pitchFamily="34" charset="0"/>
              </a:rPr>
              <a:t>текущего года. </a:t>
            </a:r>
            <a:endParaRPr lang="ru-RU" sz="1800" dirty="0" smtClean="0">
              <a:latin typeface="Arial" panose="020B0604020202020204" pitchFamily="34" charset="0"/>
              <a:cs typeface="Arial" panose="020B0604020202020204" pitchFamily="34" charset="0"/>
            </a:endParaRPr>
          </a:p>
          <a:p>
            <a:pPr marL="0" indent="0"/>
            <a:r>
              <a:rPr lang="ru-RU" sz="1800" b="1" dirty="0" smtClean="0">
                <a:latin typeface="Arial" panose="020B0604020202020204" pitchFamily="34" charset="0"/>
                <a:cs typeface="Arial" panose="020B0604020202020204" pitchFamily="34" charset="0"/>
              </a:rPr>
              <a:t>Рассмотрение </a:t>
            </a:r>
            <a:r>
              <a:rPr lang="ru-RU" sz="1800" b="1" dirty="0">
                <a:latin typeface="Arial" panose="020B0604020202020204" pitchFamily="34" charset="0"/>
                <a:cs typeface="Arial" panose="020B0604020202020204" pitchFamily="34" charset="0"/>
              </a:rPr>
              <a:t>проекта бюджета: </a:t>
            </a:r>
            <a:r>
              <a:rPr lang="ru-RU" sz="1800" dirty="0">
                <a:latin typeface="Arial" panose="020B0604020202020204" pitchFamily="34" charset="0"/>
                <a:cs typeface="Arial" panose="020B0604020202020204" pitchFamily="34" charset="0"/>
              </a:rPr>
              <a:t>Проект </a:t>
            </a:r>
            <a:r>
              <a:rPr lang="ru-RU" sz="1800" dirty="0" smtClean="0">
                <a:latin typeface="Arial" panose="020B0604020202020204" pitchFamily="34" charset="0"/>
                <a:cs typeface="Arial" panose="020B0604020202020204" pitchFamily="34" charset="0"/>
              </a:rPr>
              <a:t>бюджета </a:t>
            </a:r>
            <a:r>
              <a:rPr lang="ru-RU" sz="1800" dirty="0">
                <a:latin typeface="Arial" panose="020B0604020202020204" pitchFamily="34" charset="0"/>
                <a:cs typeface="Arial" panose="020B0604020202020204" pitchFamily="34" charset="0"/>
              </a:rPr>
              <a:t>будет рассмотрен </a:t>
            </a:r>
            <a:r>
              <a:rPr lang="ru-RU" sz="1800" dirty="0" smtClean="0">
                <a:latin typeface="Arial" panose="020B0604020202020204" pitchFamily="34" charset="0"/>
                <a:cs typeface="Arial" panose="020B0604020202020204" pitchFamily="34" charset="0"/>
              </a:rPr>
              <a:t> на заседании Думы 11 ноября, будут назначены  публичные слушания с 12 ноября по 23 ноября 2015 г. Проект бюджета на рассмотрение направляется в комиссию по </a:t>
            </a:r>
            <a:r>
              <a:rPr lang="ru-RU" sz="1800" dirty="0">
                <a:latin typeface="Arial" panose="020B0604020202020204" pitchFamily="34" charset="0"/>
                <a:cs typeface="Arial" panose="020B0604020202020204" pitchFamily="34" charset="0"/>
              </a:rPr>
              <a:t>экономическому развитию, бюджету, финансам и налогам</a:t>
            </a:r>
            <a:r>
              <a:rPr lang="ru-RU" sz="1200" dirty="0" smtClean="0">
                <a:latin typeface="Arial" panose="020B0604020202020204" pitchFamily="34" charset="0"/>
                <a:cs typeface="Arial" panose="020B0604020202020204" pitchFamily="34" charset="0"/>
              </a:rPr>
              <a:t>.</a:t>
            </a:r>
            <a:r>
              <a:rPr lang="ru-RU" sz="1800" dirty="0" smtClean="0">
                <a:latin typeface="Arial" panose="020B0604020202020204" pitchFamily="34" charset="0"/>
                <a:cs typeface="Arial" panose="020B0604020202020204" pitchFamily="34" charset="0"/>
              </a:rPr>
              <a:t> Проект бюджета </a:t>
            </a:r>
            <a:r>
              <a:rPr lang="ru-RU" sz="1800" dirty="0">
                <a:latin typeface="Arial" panose="020B0604020202020204" pitchFamily="34" charset="0"/>
                <a:cs typeface="Arial" panose="020B0604020202020204" pitchFamily="34" charset="0"/>
              </a:rPr>
              <a:t>рассматривается депутатами в двух чтениях. </a:t>
            </a:r>
          </a:p>
          <a:p>
            <a:pPr marL="0" indent="0"/>
            <a:r>
              <a:rPr lang="ru-RU" sz="1800" b="1" dirty="0">
                <a:latin typeface="Arial" panose="020B0604020202020204" pitchFamily="34" charset="0"/>
                <a:cs typeface="Arial" panose="020B0604020202020204" pitchFamily="34" charset="0"/>
              </a:rPr>
              <a:t>Утверждение бюджета: </a:t>
            </a:r>
            <a:r>
              <a:rPr lang="ru-RU" sz="1800" dirty="0" smtClean="0">
                <a:latin typeface="Arial" panose="020B0604020202020204" pitchFamily="34" charset="0"/>
                <a:cs typeface="Arial" panose="020B0604020202020204" pitchFamily="34" charset="0"/>
              </a:rPr>
              <a:t>Решение о бюджете </a:t>
            </a:r>
            <a:r>
              <a:rPr lang="ru-RU" sz="1800" dirty="0">
                <a:latin typeface="Arial" panose="020B0604020202020204" pitchFamily="34" charset="0"/>
                <a:cs typeface="Arial" panose="020B0604020202020204" pitchFamily="34" charset="0"/>
              </a:rPr>
              <a:t>на очередной финансовый год и на плановый период утверждается депутатами </a:t>
            </a:r>
            <a:r>
              <a:rPr lang="ru-RU" sz="1800" dirty="0" err="1">
                <a:latin typeface="Arial" panose="020B0604020202020204" pitchFamily="34" charset="0"/>
                <a:cs typeface="Arial" panose="020B0604020202020204" pitchFamily="34" charset="0"/>
              </a:rPr>
              <a:t>Боровской</a:t>
            </a:r>
            <a:r>
              <a:rPr lang="ru-RU" sz="1800" dirty="0">
                <a:latin typeface="Arial" panose="020B0604020202020204" pitchFamily="34" charset="0"/>
                <a:cs typeface="Arial" panose="020B0604020202020204" pitchFamily="34" charset="0"/>
              </a:rPr>
              <a:t> поселковой Думы </a:t>
            </a:r>
          </a:p>
        </p:txBody>
      </p:sp>
      <p:sp>
        <p:nvSpPr>
          <p:cNvPr id="4" name="Скругленный прямоугольник 3"/>
          <p:cNvSpPr/>
          <p:nvPr/>
        </p:nvSpPr>
        <p:spPr>
          <a:xfrm>
            <a:off x="251520" y="1484784"/>
            <a:ext cx="8712968"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t>Составление и утверждение </a:t>
            </a:r>
            <a:r>
              <a:rPr lang="ru-RU" sz="2000" b="1" dirty="0" smtClean="0"/>
              <a:t>бюджета </a:t>
            </a:r>
            <a:r>
              <a:rPr lang="ru-RU" sz="2000" b="1" dirty="0"/>
              <a:t>– сложный и многоуровневый процесс, основанный на правовых нормах. Формирование, рассмотрение и утверждение </a:t>
            </a:r>
            <a:r>
              <a:rPr lang="ru-RU" sz="2000" b="1" dirty="0" smtClean="0"/>
              <a:t>бюджета </a:t>
            </a:r>
            <a:r>
              <a:rPr lang="ru-RU" sz="2000" b="1" dirty="0"/>
              <a:t>происходят ежегодно. </a:t>
            </a:r>
          </a:p>
        </p:txBody>
      </p:sp>
    </p:spTree>
    <p:extLst>
      <p:ext uri="{BB962C8B-B14F-4D97-AF65-F5344CB8AC3E}">
        <p14:creationId xmlns:p14="http://schemas.microsoft.com/office/powerpoint/2010/main" val="427163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19256" cy="420656"/>
          </a:xfrm>
        </p:spPr>
        <p:txBody>
          <a:bodyPr>
            <a:normAutofit fontScale="90000"/>
          </a:bodyPr>
          <a:lstStyle/>
          <a:p>
            <a:pPr algn="ctr"/>
            <a:r>
              <a:rPr lang="ru-RU" sz="3200" b="1" dirty="0"/>
              <a:t>Как определяется баланс бюджета? </a:t>
            </a:r>
            <a:endParaRPr lang="ru-RU" sz="3200" dirty="0"/>
          </a:p>
        </p:txBody>
      </p:sp>
      <p:sp>
        <p:nvSpPr>
          <p:cNvPr id="4" name="Прямоугольник 3"/>
          <p:cNvSpPr/>
          <p:nvPr/>
        </p:nvSpPr>
        <p:spPr>
          <a:xfrm>
            <a:off x="179512" y="1196752"/>
            <a:ext cx="8964488" cy="646331"/>
          </a:xfrm>
          <a:prstGeom prst="rect">
            <a:avLst/>
          </a:prstGeom>
        </p:spPr>
        <p:txBody>
          <a:bodyPr wrap="square">
            <a:spAutoFit/>
          </a:bodyPr>
          <a:lstStyle/>
          <a:p>
            <a:pPr algn="ctr"/>
            <a:r>
              <a:rPr lang="ru-RU" b="1" dirty="0">
                <a:latin typeface="Arial Black" panose="020B0A04020102020204" pitchFamily="34" charset="0"/>
              </a:rPr>
              <a:t>Расходы бюджета сопоставляются с доходами, получается их баланс.</a:t>
            </a:r>
          </a:p>
        </p:txBody>
      </p:sp>
      <p:sp>
        <p:nvSpPr>
          <p:cNvPr id="5" name="Скругленный прямоугольник 4"/>
          <p:cNvSpPr/>
          <p:nvPr/>
        </p:nvSpPr>
        <p:spPr>
          <a:xfrm>
            <a:off x="395536" y="1843083"/>
            <a:ext cx="8280920" cy="18739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latin typeface="Arial Black" panose="020B0A04020102020204" pitchFamily="34" charset="0"/>
              </a:rPr>
              <a:t>Доходы – Расходы = Дефицит / Профицит </a:t>
            </a:r>
          </a:p>
          <a:p>
            <a:pPr algn="ctr"/>
            <a:r>
              <a:rPr lang="ru-RU" sz="2000" b="1" i="1" dirty="0">
                <a:latin typeface="Arial Black" panose="020B0A04020102020204" pitchFamily="34" charset="0"/>
              </a:rPr>
              <a:t>Если расходы превышают доходы складывается дефицит, если они меньше доходов - профицит </a:t>
            </a:r>
            <a:endParaRPr lang="ru-RU" sz="2000" b="1" dirty="0">
              <a:latin typeface="Arial Black" panose="020B0A04020102020204" pitchFamily="34" charset="0"/>
            </a:endParaRPr>
          </a:p>
        </p:txBody>
      </p:sp>
      <p:sp>
        <p:nvSpPr>
          <p:cNvPr id="6" name="Скругленный прямоугольник 5"/>
          <p:cNvSpPr/>
          <p:nvPr/>
        </p:nvSpPr>
        <p:spPr>
          <a:xfrm>
            <a:off x="431540" y="4221088"/>
            <a:ext cx="8208912"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latin typeface="Arial Black" panose="020B0A04020102020204" pitchFamily="34" charset="0"/>
              </a:rPr>
              <a:t>Бюджет поселка Боровский  на 2016 год дефицитный , то есть расходы больше доходов</a:t>
            </a:r>
          </a:p>
        </p:txBody>
      </p:sp>
    </p:spTree>
    <p:extLst>
      <p:ext uri="{BB962C8B-B14F-4D97-AF65-F5344CB8AC3E}">
        <p14:creationId xmlns:p14="http://schemas.microsoft.com/office/powerpoint/2010/main" val="1773352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313203220"/>
              </p:ext>
            </p:extLst>
          </p:nvPr>
        </p:nvGraphicFramePr>
        <p:xfrm>
          <a:off x="274259" y="836712"/>
          <a:ext cx="8784976" cy="6114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pPr>
              <a:defRPr/>
            </a:pPr>
            <a:fld id="{BB3B73C2-522D-4C3F-AC66-D5F7D47515CB}" type="slidenum">
              <a:rPr lang="ru-RU"/>
              <a:pPr>
                <a:defRPr/>
              </a:pPr>
              <a:t>9</a:t>
            </a:fld>
            <a:endParaRPr lang="ru-RU" dirty="0"/>
          </a:p>
        </p:txBody>
      </p:sp>
      <p:sp>
        <p:nvSpPr>
          <p:cNvPr id="10" name="Блок-схема: внутренняя память 9"/>
          <p:cNvSpPr/>
          <p:nvPr/>
        </p:nvSpPr>
        <p:spPr>
          <a:xfrm>
            <a:off x="22225" y="-4763"/>
            <a:ext cx="9121775" cy="481013"/>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Доходы бюджета</a:t>
            </a:r>
          </a:p>
        </p:txBody>
      </p:sp>
      <p:sp>
        <p:nvSpPr>
          <p:cNvPr id="37" name="Рамка 36"/>
          <p:cNvSpPr/>
          <p:nvPr/>
        </p:nvSpPr>
        <p:spPr>
          <a:xfrm>
            <a:off x="274638" y="620713"/>
            <a:ext cx="8042275" cy="792162"/>
          </a:xfrm>
          <a:prstGeom prst="frame">
            <a:avLst>
              <a:gd name="adj1" fmla="val 6316"/>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Доходы бюджета </a:t>
            </a:r>
            <a:r>
              <a:rPr lang="ru-RU" sz="2000" b="1" dirty="0">
                <a:solidFill>
                  <a:schemeClr val="tx1"/>
                </a:solidFill>
              </a:rPr>
              <a:t>– безвозмездные и безвозвратные поступления     </a:t>
            </a:r>
          </a:p>
          <a:p>
            <a:pPr algn="ctr" fontAlgn="auto">
              <a:spcBef>
                <a:spcPts val="0"/>
              </a:spcBef>
              <a:spcAft>
                <a:spcPts val="0"/>
              </a:spcAft>
              <a:defRPr/>
            </a:pPr>
            <a:r>
              <a:rPr lang="ru-RU" sz="2000" b="1" dirty="0">
                <a:solidFill>
                  <a:schemeClr val="tx1"/>
                </a:solidFill>
              </a:rPr>
              <a:t>          денежных средств в бюджет</a:t>
            </a:r>
            <a:r>
              <a:rPr lang="ru-RU" sz="2000" b="1" dirty="0"/>
              <a:t> </a:t>
            </a:r>
            <a:endParaRPr lang="ru-RU" sz="2000" b="1" dirty="0">
              <a:solidFill>
                <a:schemeClr val="tx1"/>
              </a:solidFill>
            </a:endParaRPr>
          </a:p>
        </p:txBody>
      </p:sp>
      <p:sp>
        <p:nvSpPr>
          <p:cNvPr id="6" name="Стрелка вниз 5"/>
          <p:cNvSpPr/>
          <p:nvPr/>
        </p:nvSpPr>
        <p:spPr>
          <a:xfrm>
            <a:off x="2987675" y="1412875"/>
            <a:ext cx="2520950" cy="215900"/>
          </a:xfrm>
          <a:prstGeom prst="downArrow">
            <a:avLst>
              <a:gd name="adj1" fmla="val 50000"/>
              <a:gd name="adj2" fmla="val 5377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extLst>
      <p:ext uri="{BB962C8B-B14F-4D97-AF65-F5344CB8AC3E}">
        <p14:creationId xmlns:p14="http://schemas.microsoft.com/office/powerpoint/2010/main" val="10208837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1381</TotalTime>
  <Words>2831</Words>
  <Application>Microsoft Office PowerPoint</Application>
  <PresentationFormat>Экран (4:3)</PresentationFormat>
  <Paragraphs>386</Paragraphs>
  <Slides>40</Slides>
  <Notes>4</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40</vt:i4>
      </vt:variant>
    </vt:vector>
  </HeadingPairs>
  <TitlesOfParts>
    <vt:vector size="42" baseType="lpstr">
      <vt:lpstr>Углы</vt:lpstr>
      <vt:lpstr>Лист</vt:lpstr>
      <vt:lpstr>БЮДЖЕТ ДЛЯ ГРАЖДАН</vt:lpstr>
      <vt:lpstr>Презентация PowerPoint</vt:lpstr>
      <vt:lpstr>Что такое «Бюджет для граждан?» </vt:lpstr>
      <vt:lpstr>Презентация PowerPoint</vt:lpstr>
      <vt:lpstr>Что такое бюджет? </vt:lpstr>
      <vt:lpstr>На чем основывается проект местного бюджета? </vt:lpstr>
      <vt:lpstr>Какие этапы проходит бюджет? </vt:lpstr>
      <vt:lpstr>Как определяется баланс бюджета? </vt:lpstr>
      <vt:lpstr>Презентация PowerPoint</vt:lpstr>
      <vt:lpstr>Какие налоги поступают в местный бюджет?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Ввод жилых домов, тыс.м2</vt:lpstr>
      <vt:lpstr>Потребительский рынок</vt:lpstr>
      <vt:lpstr>Презентация PowerPoint</vt:lpstr>
      <vt:lpstr>Презентация PowerPoint</vt:lpstr>
      <vt:lpstr>Презентация PowerPoint</vt:lpstr>
      <vt:lpstr>Презентация PowerPoint</vt:lpstr>
      <vt:lpstr>СТРУКТУРА ДОХОДОВ  бюджета</vt:lpstr>
      <vt:lpstr>Структура налоговых и неналоговых доходов, млн. руб.</vt:lpstr>
      <vt:lpstr>Презентация PowerPoint</vt:lpstr>
      <vt:lpstr>Презентация PowerPoint</vt:lpstr>
      <vt:lpstr>СТРУКТУРА расходОВ  бюджета в 2016 году</vt:lpstr>
      <vt:lpstr>Расходы бюджета города Тюмени</vt:lpstr>
      <vt:lpstr>Презентация PowerPoint</vt:lpstr>
      <vt:lpstr>Презентация PowerPoint</vt:lpstr>
      <vt:lpstr>Муниципальная программа «Развитие муниципальной службы в муниципальном  образовании поселок Боровский на 2016 - 2018 годы»</vt:lpstr>
      <vt:lpstr>Муниципальная программа " Повышение эффективности управления и распоряжения  собственностью муниципального образования поселок Боровский на 2016-2018 годы "</vt:lpstr>
      <vt:lpstr>Муниципальная программа «Организация и осуществление первичного воинского учета  на территории муниципального образования поселок Боровский на 2016 - 2018 годы»</vt:lpstr>
      <vt:lpstr>Муниципальная программа "Обеспечение безопасности жизнедеятельности на территории поселка Боровский на 2016 - 2018 годы"</vt:lpstr>
      <vt:lpstr>Муниципальная программа «Благоустройство территории муниципального образования поселок Боровский на 2016-2018 годы»</vt:lpstr>
      <vt:lpstr>Муниципальная программа " Основные направления развития молодежной политики в муниципальном образовании поселок Боровский  на 2016 - 2018 годы " "</vt:lpstr>
      <vt:lpstr>Муниципальная программа «Основные направления развития культурно-досуговой деятельности в муниципальном образовании поселок Боровский на 2016-2018 годы»</vt:lpstr>
      <vt:lpstr>Муниципальная программа «Содержание автомобильных дорог муниципального образования поселок Боровский на 2016 - 2018 годы»»</vt:lpstr>
      <vt:lpstr>Муниципальная программа «Основные направления развития физической культуры  и спорта в муниципальном образовании поселок Боровский на 2016-2018 годы» </vt:lpstr>
      <vt:lpstr>Публичные СЛУШАНИЯ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Фадеева</dc:creator>
  <cp:lastModifiedBy>Фадеева</cp:lastModifiedBy>
  <cp:revision>101</cp:revision>
  <cp:lastPrinted>2015-11-11T05:05:46Z</cp:lastPrinted>
  <dcterms:created xsi:type="dcterms:W3CDTF">2013-10-24T02:03:40Z</dcterms:created>
  <dcterms:modified xsi:type="dcterms:W3CDTF">2015-11-12T09:17:25Z</dcterms:modified>
</cp:coreProperties>
</file>