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Общегосударственныке вопросы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ЖКХ и дороги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121</c:v>
                </c:pt>
                <c:pt idx="1">
                  <c:v>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Култура и спорт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30</c:v>
                </c:pt>
                <c:pt idx="1">
                  <c:v>33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Прочее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7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297472"/>
        <c:axId val="79820288"/>
        <c:axId val="0"/>
      </c:bar3DChart>
      <c:catAx>
        <c:axId val="4629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820288"/>
        <c:crosses val="autoZero"/>
        <c:auto val="1"/>
        <c:lblAlgn val="ctr"/>
        <c:lblOffset val="100"/>
        <c:noMultiLvlLbl val="0"/>
      </c:catAx>
      <c:valAx>
        <c:axId val="79820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297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0.13143</cdr:x>
      <cdr:y>0.42105</cdr:y>
    </cdr:from>
    <cdr:to>
      <cdr:x>0.20314</cdr:x>
      <cdr:y>0.48684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87624" y="2304256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0.24299</cdr:x>
      <cdr:y>0.5</cdr:y>
    </cdr:from>
    <cdr:to>
      <cdr:x>0.29877</cdr:x>
      <cdr:y>0.56579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95736" y="2736304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0.28283</cdr:x>
      <cdr:y>0.05263</cdr:y>
    </cdr:from>
    <cdr:to>
      <cdr:x>0.36251</cdr:x>
      <cdr:y>0.13158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55776" y="288032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0.15892</cdr:x>
      <cdr:y>0.04202</cdr:y>
    </cdr:from>
    <cdr:to>
      <cdr:x>0.24175</cdr:x>
      <cdr:y>0.10781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453208" y="251115"/>
          <a:ext cx="757398" cy="393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175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0.45614</cdr:x>
      <cdr:y>0.32836</cdr:y>
    </cdr:from>
    <cdr:to>
      <cdr:x>0.5614</cdr:x>
      <cdr:y>0.44776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744416" y="1584175"/>
          <a:ext cx="86409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95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5BDA9-5D68-4F65-9B3C-99E57EECEDB5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7C70E-A671-48D3-8B55-92D637DB1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367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2F8-A245-439D-9B3A-204DA336C60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605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2F8-A245-439D-9B3A-204DA336C60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012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2F8-A245-439D-9B3A-204DA336C60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010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Более</a:t>
            </a:r>
            <a:r>
              <a:rPr lang="ru-RU" baseline="0" dirty="0" smtClean="0"/>
              <a:t> 50% расходов бюджета направляются на решение вопросов ЖКХ и улучшение дорожных условий. Около 30% на культуру и спорт. До 20% на решение общегосударственных вопросов. Данная структура сохраняется в течении нескольких последних лет.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2F8-A245-439D-9B3A-204DA336C60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551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Еще одна</a:t>
            </a:r>
            <a:r>
              <a:rPr lang="ru-RU" baseline="0" dirty="0" smtClean="0"/>
              <a:t> из самых главных проблем на территории нашего поселка, как впрочем и в других муниципалитетах, капитальный ремонт МКД.</a:t>
            </a:r>
          </a:p>
          <a:p>
            <a:r>
              <a:rPr lang="ru-RU" baseline="0" dirty="0" smtClean="0"/>
              <a:t>МКД с момента ввода не ремонтировались более 30-35 лет. И самая главная беда – плоские кровли. За 2010-2012 годы отремонтировано ………домов, а вот в 2013 сделан </a:t>
            </a:r>
            <a:r>
              <a:rPr lang="ru-RU" baseline="0" dirty="0" err="1" smtClean="0"/>
              <a:t>кап.ремонт</a:t>
            </a:r>
            <a:r>
              <a:rPr lang="ru-RU" baseline="0" dirty="0" smtClean="0"/>
              <a:t> только одного дома.  Список МКД, подлежащих </a:t>
            </a:r>
            <a:r>
              <a:rPr lang="ru-RU" baseline="0" dirty="0" err="1" smtClean="0"/>
              <a:t>кап.ремонту</a:t>
            </a:r>
            <a:r>
              <a:rPr lang="ru-RU" baseline="0" dirty="0" smtClean="0"/>
              <a:t> составляет …..  домов.</a:t>
            </a:r>
          </a:p>
          <a:p>
            <a:r>
              <a:rPr lang="ru-RU" baseline="0" dirty="0" smtClean="0"/>
              <a:t>Поэтому сегодня мы должны понимать, что либо мы делаем </a:t>
            </a:r>
            <a:r>
              <a:rPr lang="ru-RU" baseline="0" dirty="0" err="1" smtClean="0"/>
              <a:t>кап.ремонт</a:t>
            </a:r>
            <a:r>
              <a:rPr lang="ru-RU" baseline="0" dirty="0" smtClean="0"/>
              <a:t> самых больных </a:t>
            </a:r>
            <a:r>
              <a:rPr lang="ru-RU" baseline="0" dirty="0" err="1" smtClean="0"/>
              <a:t>элеентмов</a:t>
            </a:r>
            <a:r>
              <a:rPr lang="ru-RU" baseline="0" dirty="0" smtClean="0"/>
              <a:t> каждого дома, или комплексный ремонт.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2F8-A245-439D-9B3A-204DA336C60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433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2F8-A245-439D-9B3A-204DA336C60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001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2F8-A245-439D-9B3A-204DA336C60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336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Надписи на Фото с адресами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2F8-A245-439D-9B3A-204DA336C60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89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15974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 eaLnBrk="1" hangingPunct="1"/>
            <a:fld id="{25FFC2F6-0DFF-4C22-BA87-1467B2DCFAD9}" type="slidenum">
              <a:rPr lang="ru-RU" altLang="ru-RU" sz="1200" b="0">
                <a:solidFill>
                  <a:schemeClr val="tx1"/>
                </a:solidFill>
              </a:rPr>
              <a:pPr algn="r" eaLnBrk="1" hangingPunct="1"/>
              <a:t>21</a:t>
            </a:fld>
            <a:endParaRPr lang="ru-RU" altLang="ru-RU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15974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 eaLnBrk="1" hangingPunct="1"/>
            <a:fld id="{25FFC2F6-0DFF-4C22-BA87-1467B2DCFAD9}" type="slidenum">
              <a:rPr lang="ru-RU" altLang="ru-RU" sz="1200" b="0">
                <a:solidFill>
                  <a:schemeClr val="tx1"/>
                </a:solidFill>
              </a:rPr>
              <a:pPr algn="r" eaLnBrk="1" hangingPunct="1"/>
              <a:t>22</a:t>
            </a:fld>
            <a:endParaRPr lang="ru-RU" altLang="ru-RU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2F8-A245-439D-9B3A-204DA336C60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920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М.о</a:t>
            </a:r>
            <a:r>
              <a:rPr lang="ru-RU" dirty="0" smtClean="0"/>
              <a:t>. пос. Боровский это: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18 тыс.</a:t>
            </a:r>
            <a:r>
              <a:rPr lang="ru-RU" baseline="0" dirty="0" smtClean="0"/>
              <a:t> человек, проживающих на нашей территории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-   162 предприятия, учреждения всех форм собственности,    осуществляющих деятельность в границах </a:t>
            </a:r>
            <a:r>
              <a:rPr lang="ru-RU" baseline="0" dirty="0" err="1" smtClean="0"/>
              <a:t>м.о</a:t>
            </a:r>
            <a:r>
              <a:rPr lang="ru-RU" baseline="0" dirty="0" smtClean="0"/>
              <a:t>. В 2013 году вновь начали деятельность 7 предприятий.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6139 чел. работающих на этих предприятиях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-   12 человек безработных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2F8-A245-439D-9B3A-204DA336C60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986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4388" y="261938"/>
            <a:ext cx="5305425" cy="3978275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426" y="4506206"/>
            <a:ext cx="6071149" cy="23583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ru-RU" altLang="ru-RU" sz="1400" dirty="0" smtClean="0"/>
              <a:t>1</a:t>
            </a:r>
            <a:r>
              <a:rPr lang="ru-RU" altLang="ru-RU" sz="1400" dirty="0"/>
              <a:t>. </a:t>
            </a:r>
            <a:r>
              <a:rPr lang="ru-RU" altLang="ru-RU" sz="1400" dirty="0" smtClean="0"/>
              <a:t>Общая </a:t>
            </a:r>
            <a:r>
              <a:rPr lang="ru-RU" altLang="ru-RU" sz="1400" dirty="0"/>
              <a:t>протяженность </a:t>
            </a:r>
            <a:r>
              <a:rPr lang="ru-RU" altLang="ru-RU" sz="1400" dirty="0" smtClean="0"/>
              <a:t>дорог- 54,83 км., в</a:t>
            </a:r>
            <a:r>
              <a:rPr lang="ru-RU" altLang="ru-RU" sz="1400" baseline="0" dirty="0" smtClean="0"/>
              <a:t> том числе 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дорог с твердым </a:t>
            </a:r>
            <a:r>
              <a:rPr lang="ru-RU" altLang="ru-RU" sz="1400" dirty="0" smtClean="0"/>
              <a:t>покрытием -35,41 км.</a:t>
            </a:r>
            <a:r>
              <a:rPr lang="ru-RU" altLang="ru-RU" sz="1400" baseline="0" dirty="0" smtClean="0"/>
              <a:t> (64,6%).</a:t>
            </a:r>
          </a:p>
          <a:p>
            <a:pPr algn="just" eaLnBrk="1" hangingPunct="1"/>
            <a:endParaRPr lang="ru-RU" altLang="ru-RU" sz="1400" baseline="0" dirty="0" smtClean="0"/>
          </a:p>
          <a:p>
            <a:pPr algn="just" eaLnBrk="1" hangingPunct="1"/>
            <a:r>
              <a:rPr lang="ru-RU" altLang="ru-RU" sz="1400" dirty="0" smtClean="0"/>
              <a:t>Наличие </a:t>
            </a:r>
            <a:r>
              <a:rPr lang="ru-RU" altLang="ru-RU" sz="1400" dirty="0"/>
              <a:t>легковых автомобилей у населения </a:t>
            </a:r>
            <a:r>
              <a:rPr lang="ru-RU" altLang="ru-RU" sz="1400" dirty="0" smtClean="0"/>
              <a:t>-6050</a:t>
            </a:r>
            <a:r>
              <a:rPr lang="ru-RU" altLang="ru-RU" sz="1400" baseline="0" dirty="0" smtClean="0"/>
              <a:t> штук. Количество абонентов телефонной сети</a:t>
            </a:r>
            <a:endParaRPr lang="ru-RU" altLang="ru-RU" sz="1400" dirty="0"/>
          </a:p>
          <a:p>
            <a:pPr algn="just" eaLnBrk="1" hangingPunct="1"/>
            <a:endParaRPr lang="ru-RU" altLang="ru-RU" sz="14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Последние</a:t>
            </a:r>
            <a:r>
              <a:rPr lang="ru-RU" baseline="0" dirty="0" smtClean="0"/>
              <a:t> годы в Боровком рождаемость превышает смертность . По сравнению с 2012 годом  в Боровском родилось на 41 малыша больше.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2F8-A245-439D-9B3A-204DA336C60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202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Численность населения поселка</a:t>
            </a:r>
            <a:r>
              <a:rPr lang="ru-RU" baseline="0" dirty="0" smtClean="0"/>
              <a:t> увел</a:t>
            </a:r>
            <a:r>
              <a:rPr lang="ru-RU" dirty="0" smtClean="0"/>
              <a:t>ичивается и за счет миграционных процессов. В последние годы </a:t>
            </a:r>
            <a:r>
              <a:rPr lang="ru-RU" baseline="0" dirty="0" smtClean="0"/>
              <a:t> желающих остаться жить в Боровском больше, чем выехавших.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2F8-A245-439D-9B3A-204DA336C60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336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2013 году введены 3 многоквартирных дома: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ул. Первомайская-7670,5 м2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ул. Мира-6607,2 м2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Индивидуальные жилые дома – 4002,9 м2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результате служебное жилье в новых домах получили: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Учителя – 8 семей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Врачи -  7 семей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Работники культуры -  3 семьи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Работник спорта - 2 Семьи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fld id="{0C3E9127-3BD2-4A0E-B080-CB87520E9BCF}" type="slidenum">
              <a:rPr lang="ru-RU" altLang="ru-RU" sz="1200" b="0" smtClean="0">
                <a:solidFill>
                  <a:schemeClr val="tx1"/>
                </a:solidFill>
              </a:rPr>
              <a:pPr eaLnBrk="1" hangingPunct="1"/>
              <a:t>6</a:t>
            </a:fld>
            <a:endParaRPr lang="ru-RU" altLang="ru-RU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2F8-A245-439D-9B3A-204DA336C60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009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2F8-A245-439D-9B3A-204DA336C60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949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2F8-A245-439D-9B3A-204DA336C60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993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EE5F-80C6-4435-816F-142B96718B8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B52C-29D1-4F4D-A3F9-A2837980E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EE5F-80C6-4435-816F-142B96718B8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B52C-29D1-4F4D-A3F9-A2837980E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EE5F-80C6-4435-816F-142B96718B8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B52C-29D1-4F4D-A3F9-A2837980E3F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05933-5162-4097-9564-B762734FD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158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47D98-9762-4524-AFE1-F24760748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5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EE5F-80C6-4435-816F-142B96718B8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B52C-29D1-4F4D-A3F9-A2837980E3F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EE5F-80C6-4435-816F-142B96718B8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B52C-29D1-4F4D-A3F9-A2837980E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EE5F-80C6-4435-816F-142B96718B8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B52C-29D1-4F4D-A3F9-A2837980E3F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EE5F-80C6-4435-816F-142B96718B8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B52C-29D1-4F4D-A3F9-A2837980E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EE5F-80C6-4435-816F-142B96718B8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B52C-29D1-4F4D-A3F9-A2837980E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EE5F-80C6-4435-816F-142B96718B8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B52C-29D1-4F4D-A3F9-A2837980E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EE5F-80C6-4435-816F-142B96718B8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B52C-29D1-4F4D-A3F9-A2837980E3F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EE5F-80C6-4435-816F-142B96718B8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B52C-29D1-4F4D-A3F9-A2837980E3F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A4AEE5F-80C6-4435-816F-142B96718B8D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E23B52C-29D1-4F4D-A3F9-A2837980E3F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\\Glavsoc1\обмен\для Сычевой С.В\фото-виды поселка\виды поселка\DSC_00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800" y="260648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ru-RU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</a:t>
            </a:r>
          </a:p>
          <a:p>
            <a:pPr algn="ctr"/>
            <a:r>
              <a:rPr lang="ru-RU" altLang="ru-RU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ОТЧЕТУ ОБ ИСПОЛНЕНИИ БЮДЖЕТА МУНИЦИПАЛЬНОГО ОБРАЗОВАНИЯ ПОСЕЛОК БОРВСКИЙ ЗА 2013 год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8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2051050" y="0"/>
            <a:ext cx="7092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itchFamily="34" charset="0"/>
              </a:rPr>
              <a:t>Культура</a:t>
            </a:r>
            <a:br>
              <a:rPr lang="ru-RU" altLang="ru-RU" sz="2800" dirty="0">
                <a:latin typeface="Arial" pitchFamily="34" charset="0"/>
              </a:rPr>
            </a:br>
            <a:r>
              <a:rPr lang="ru-RU" altLang="ru-RU" sz="2800" dirty="0">
                <a:latin typeface="Arial" pitchFamily="34" charset="0"/>
              </a:rPr>
              <a:t>достижения </a:t>
            </a:r>
            <a:r>
              <a:rPr lang="ru-RU" altLang="ru-RU" sz="2800" dirty="0" smtClean="0">
                <a:latin typeface="Arial" pitchFamily="34" charset="0"/>
              </a:rPr>
              <a:t>2013 </a:t>
            </a:r>
            <a:r>
              <a:rPr lang="ru-RU" altLang="ru-RU" sz="2800" dirty="0">
                <a:latin typeface="Arial" pitchFamily="34" charset="0"/>
              </a:rPr>
              <a:t>год</a:t>
            </a: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5148064" y="980729"/>
            <a:ext cx="3816424" cy="58662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altLang="ru-RU" sz="1400" b="1" dirty="0">
                <a:latin typeface="Arial" pitchFamily="34" charset="0"/>
                <a:cs typeface="Arial" panose="020B0604020202020204" pitchFamily="34" charset="0"/>
              </a:rPr>
              <a:t>По результатам конкурсов (международных, всероссийских, межрегиональных, областных, городских, районных) получено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 дипломов 46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шт.,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из них: </a:t>
            </a:r>
          </a:p>
          <a:p>
            <a:pPr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Гран-при, 39 Лауреатов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 дипломантов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Наиболее </a:t>
            </a:r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значимые конкурсы: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Областной фестиваль национального художественного творчества «Мост Дружбы»</a:t>
            </a:r>
          </a:p>
          <a:p>
            <a:pPr lvl="0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Зональный этап Областного отборочного тура Всероссийского молодежного конкурса военно-патриотической песни «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Димитриевская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суббота»  </a:t>
            </a:r>
          </a:p>
          <a:p>
            <a:pPr lvl="0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Международный конкурс искусств «Золотая Сибирь»</a:t>
            </a:r>
          </a:p>
          <a:p>
            <a:pPr lvl="0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Международном конкурсе-фестивале детско-юношеского творчества «Браво, дети!»</a:t>
            </a:r>
          </a:p>
          <a:p>
            <a:pPr lvl="0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Международный конкурс «Мы вместе!» </a:t>
            </a:r>
          </a:p>
          <a:p>
            <a:pPr lvl="0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ТМР «Столичный сувенир»</a:t>
            </a:r>
          </a:p>
          <a:p>
            <a:pPr lvl="0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Конкурс ТМР детских и молодежных ведущий «Откройся творчеству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http://www.borovskiy-adm.ru/sites/default/files/fotogalery/fotos/dsc_04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971600"/>
            <a:ext cx="540060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7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979177"/>
              </p:ext>
            </p:extLst>
          </p:nvPr>
        </p:nvGraphicFramePr>
        <p:xfrm>
          <a:off x="179511" y="1196752"/>
          <a:ext cx="8640960" cy="5325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1"/>
                <a:gridCol w="1368152"/>
                <a:gridCol w="1224136"/>
                <a:gridCol w="1368151"/>
              </a:tblGrid>
              <a:tr h="1497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Наименование</a:t>
                      </a: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Разница</a:t>
                      </a:r>
                      <a:endParaRPr lang="ru-RU" dirty="0"/>
                    </a:p>
                  </a:txBody>
                  <a:tcPr/>
                </a:tc>
              </a:tr>
              <a:tr h="4409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объектов торговли, ед.</a:t>
                      </a: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8866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 площадь объектов торговли,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11732</a:t>
                      </a: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12063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+331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409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работающих, чел.</a:t>
                      </a: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</a:t>
                      </a: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343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8866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объектов общественного питания, ед.</a:t>
                      </a: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8866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 площадь объектов общественного питания,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1288</a:t>
                      </a: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+272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409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посадочных мест, шт.</a:t>
                      </a: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</a:t>
                      </a: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409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работающих, чел.</a:t>
                      </a: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8866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объектов бытового обслуживания, ед.</a:t>
                      </a: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409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работающих, чел.</a:t>
                      </a: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СМСП и потребительский рынок </a:t>
            </a:r>
          </a:p>
        </p:txBody>
      </p:sp>
    </p:spTree>
    <p:extLst>
      <p:ext uri="{BB962C8B-B14F-4D97-AF65-F5344CB8AC3E}">
        <p14:creationId xmlns:p14="http://schemas.microsoft.com/office/powerpoint/2010/main" val="228903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4263" y="0"/>
            <a:ext cx="6572250" cy="765175"/>
          </a:xfrm>
        </p:spPr>
        <p:txBody>
          <a:bodyPr rtlCol="0"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Бюджет поселка Боровский</a:t>
            </a:r>
          </a:p>
        </p:txBody>
      </p:sp>
      <p:graphicFrame>
        <p:nvGraphicFramePr>
          <p:cNvPr id="7172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024301"/>
              </p:ext>
            </p:extLst>
          </p:nvPr>
        </p:nvGraphicFramePr>
        <p:xfrm>
          <a:off x="251519" y="1484784"/>
          <a:ext cx="8280921" cy="5255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Диаграмма" r:id="rId4" imgW="7029551" imgH="4162437" progId="MSGraph.Chart.8">
                  <p:embed followColorScheme="full"/>
                </p:oleObj>
              </mc:Choice>
              <mc:Fallback>
                <p:oleObj name="Диаграмма" r:id="rId4" imgW="7029551" imgH="416243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19" y="1484784"/>
                        <a:ext cx="8280921" cy="5255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38"/>
          <p:cNvSpPr txBox="1">
            <a:spLocks noChangeArrowheads="1"/>
          </p:cNvSpPr>
          <p:nvPr/>
        </p:nvSpPr>
        <p:spPr bwMode="auto">
          <a:xfrm>
            <a:off x="1331640" y="692696"/>
            <a:ext cx="64817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chemeClr val="tx1"/>
                </a:solidFill>
              </a:rPr>
              <a:t>Доходы </a:t>
            </a:r>
            <a:r>
              <a:rPr lang="ru-RU" altLang="ru-RU" sz="3200" dirty="0" smtClean="0">
                <a:solidFill>
                  <a:schemeClr val="tx1"/>
                </a:solidFill>
              </a:rPr>
              <a:t>2012 </a:t>
            </a:r>
            <a:r>
              <a:rPr lang="ru-RU" altLang="ru-RU" sz="3200" dirty="0">
                <a:solidFill>
                  <a:schemeClr val="tx1"/>
                </a:solidFill>
              </a:rPr>
              <a:t>-</a:t>
            </a:r>
            <a:r>
              <a:rPr lang="ru-RU" altLang="ru-RU" sz="3200" dirty="0" smtClean="0">
                <a:solidFill>
                  <a:schemeClr val="tx1"/>
                </a:solidFill>
              </a:rPr>
              <a:t>2013гг</a:t>
            </a:r>
            <a:r>
              <a:rPr lang="ru-RU" altLang="ru-RU" sz="3200" dirty="0">
                <a:solidFill>
                  <a:schemeClr val="tx1"/>
                </a:solidFill>
              </a:rPr>
              <a:t>., млн</a:t>
            </a:r>
            <a:r>
              <a:rPr lang="ru-RU" altLang="ru-RU" sz="3200" dirty="0" smtClean="0">
                <a:solidFill>
                  <a:schemeClr val="tx1"/>
                </a:solidFill>
              </a:rPr>
              <a:t>. руб</a:t>
            </a:r>
            <a:r>
              <a:rPr lang="ru-RU" altLang="ru-RU" sz="2800" dirty="0"/>
              <a:t>.</a:t>
            </a: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3243128" y="3284984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 smtClean="0">
                <a:solidFill>
                  <a:schemeClr val="tx1"/>
                </a:solidFill>
              </a:rPr>
              <a:t>96</a:t>
            </a:r>
            <a:endParaRPr lang="ru-RU" altLang="ru-RU" sz="2000" dirty="0">
              <a:solidFill>
                <a:schemeClr val="tx1"/>
              </a:solidFill>
            </a:endParaRPr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1907704" y="2636912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solidFill>
                  <a:schemeClr val="tx1"/>
                </a:solidFill>
              </a:rPr>
              <a:t>127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4427984" y="2132856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 smtClean="0">
                <a:solidFill>
                  <a:schemeClr val="tx1"/>
                </a:solidFill>
              </a:rPr>
              <a:t>168</a:t>
            </a:r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94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609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Бюджет поселка </a:t>
            </a:r>
            <a:r>
              <a:rPr lang="ru-RU" sz="2400" b="1" dirty="0" smtClean="0">
                <a:solidFill>
                  <a:schemeClr val="tx1"/>
                </a:solidFill>
              </a:rPr>
              <a:t>Боровский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Расходы 2012-2013гг., млн. руб.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02488304"/>
              </p:ext>
            </p:extLst>
          </p:nvPr>
        </p:nvGraphicFramePr>
        <p:xfrm>
          <a:off x="467544" y="1628801"/>
          <a:ext cx="820891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66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tx1"/>
                </a:solidFill>
              </a:rPr>
              <a:t>Исполнение бюджета за 2013 год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ph type="tbl" idx="1"/>
          </p:nvPr>
        </p:nvGraphicFramePr>
        <p:xfrm>
          <a:off x="304800" y="1219200"/>
          <a:ext cx="8534398" cy="5029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578"/>
                <a:gridCol w="1197810"/>
                <a:gridCol w="1197811"/>
                <a:gridCol w="1422399"/>
                <a:gridCol w="1549401"/>
                <a:gridCol w="1295399"/>
              </a:tblGrid>
              <a:tr h="120711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Наименование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Первоначальный план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Уточненный план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Отклонение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 исполнения</a:t>
                      </a:r>
                      <a:endParaRPr lang="ru-RU" sz="1800" dirty="0"/>
                    </a:p>
                  </a:txBody>
                  <a:tcPr/>
                </a:tc>
              </a:tr>
              <a:tr h="732003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Доходы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59,4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98,7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39,3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95,9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97</a:t>
                      </a:r>
                      <a:endParaRPr lang="ru-RU" sz="1800" b="1" dirty="0"/>
                    </a:p>
                  </a:txBody>
                  <a:tcPr/>
                </a:tc>
              </a:tr>
              <a:tr h="1094627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 том</a:t>
                      </a:r>
                      <a:r>
                        <a:rPr lang="ru-RU" sz="1800" b="1" baseline="0" dirty="0" smtClean="0"/>
                        <a:t> числе собственные доходы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43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65,7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22,7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66,2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101</a:t>
                      </a:r>
                      <a:endParaRPr lang="ru-RU" sz="1800" b="1" dirty="0"/>
                    </a:p>
                  </a:txBody>
                  <a:tcPr/>
                </a:tc>
              </a:tr>
              <a:tr h="1263456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безвозмездные</a:t>
                      </a:r>
                      <a:r>
                        <a:rPr lang="ru-RU" sz="1800" b="1" baseline="0" dirty="0" smtClean="0"/>
                        <a:t> поступления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16,4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33,1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16,7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29,6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89</a:t>
                      </a:r>
                      <a:endParaRPr lang="ru-RU" sz="1800" b="1" dirty="0"/>
                    </a:p>
                  </a:txBody>
                  <a:tcPr/>
                </a:tc>
              </a:tr>
              <a:tr h="732003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Расходы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59,4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98,9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39,5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94,2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95</a:t>
                      </a:r>
                      <a:endParaRPr lang="ru-RU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87" name="TextBox 2"/>
          <p:cNvSpPr txBox="1">
            <a:spLocks noChangeArrowheads="1"/>
          </p:cNvSpPr>
          <p:nvPr/>
        </p:nvSpPr>
        <p:spPr bwMode="auto">
          <a:xfrm>
            <a:off x="7086600" y="838200"/>
            <a:ext cx="175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altLang="ru-RU"/>
              <a:t>млн.руб.</a:t>
            </a:r>
          </a:p>
        </p:txBody>
      </p:sp>
    </p:spTree>
    <p:extLst>
      <p:ext uri="{BB962C8B-B14F-4D97-AF65-F5344CB8AC3E}">
        <p14:creationId xmlns:p14="http://schemas.microsoft.com/office/powerpoint/2010/main" val="2293514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027" name="Group 563"/>
          <p:cNvGraphicFramePr>
            <a:graphicFrameLocks noGrp="1"/>
          </p:cNvGraphicFramePr>
          <p:nvPr>
            <p:ph type="tbl" idx="1"/>
          </p:nvPr>
        </p:nvGraphicFramePr>
        <p:xfrm>
          <a:off x="228600" y="1295400"/>
          <a:ext cx="8534399" cy="534034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313330"/>
                <a:gridCol w="1287921"/>
                <a:gridCol w="1072713"/>
                <a:gridCol w="922800"/>
                <a:gridCol w="922800"/>
                <a:gridCol w="1119353"/>
                <a:gridCol w="895482"/>
              </a:tblGrid>
              <a:tr h="851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Первоначальный план 2013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Уточненный план 2013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поступило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Разница с планом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исп. год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>
                    <a:noFill/>
                  </a:tcPr>
                </a:tc>
              </a:tr>
              <a:tr h="518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доходы физ.лиц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14,7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15,9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16,2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+0,3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T="45723" marB="45723" horzOverflow="overflow">
                    <a:noFill/>
                  </a:tcPr>
                </a:tc>
              </a:tr>
              <a:tr h="603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имущество физ.лиц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T="45723" marB="45723" horzOverflow="overflow">
                    <a:noFill/>
                  </a:tcPr>
                </a:tc>
              </a:tr>
              <a:tr h="373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налог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17,9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25,7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+0,3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T="45723" marB="45723" horzOverflow="overflow">
                    <a:noFill/>
                  </a:tcPr>
                </a:tc>
              </a:tr>
              <a:tr h="373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земли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T="45723" marB="45723" horzOverflow="overflow">
                    <a:noFill/>
                  </a:tcPr>
                </a:tc>
              </a:tr>
              <a:tr h="373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имущества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-0,7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T="45723" marB="45723" horzOverflow="overflow">
                    <a:noFill/>
                  </a:tcPr>
                </a:tc>
              </a:tr>
              <a:tr h="373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Продажа земли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T="45723" marB="45723" horzOverflow="overflow">
                    <a:noFill/>
                  </a:tcPr>
                </a:tc>
              </a:tr>
              <a:tr h="4098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 имущества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16,9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16,9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T="45723" marB="45723" horzOverflow="overflow">
                    <a:noFill/>
                  </a:tcPr>
                </a:tc>
              </a:tr>
              <a:tr h="8320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( штрафы, ЕСХН, компенсация расходов)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T="45723" marB="45723" horzOverflow="overflow">
                    <a:noFill/>
                  </a:tcPr>
                </a:tc>
              </a:tr>
              <a:tr h="629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65,6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22,6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66,2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+0,6</a:t>
                      </a:r>
                    </a:p>
                  </a:txBody>
                  <a:tcPr marT="45723" marB="45723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marT="45723" marB="45723"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11356" name="TextBox 2"/>
          <p:cNvSpPr txBox="1">
            <a:spLocks noChangeArrowheads="1"/>
          </p:cNvSpPr>
          <p:nvPr/>
        </p:nvSpPr>
        <p:spPr bwMode="auto">
          <a:xfrm>
            <a:off x="152400" y="192088"/>
            <a:ext cx="899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1800" b="1">
                <a:latin typeface="Bookman Old Style" pitchFamily="18" charset="0"/>
                <a:cs typeface="Arial" charset="0"/>
              </a:rPr>
              <a:t>Исполнение собственных доходов </a:t>
            </a:r>
          </a:p>
          <a:p>
            <a:pPr algn="ctr" eaLnBrk="1" hangingPunct="1"/>
            <a:r>
              <a:rPr lang="ru-RU" altLang="ru-RU" sz="1800" b="1">
                <a:latin typeface="Bookman Old Style" pitchFamily="18" charset="0"/>
                <a:cs typeface="Arial" charset="0"/>
              </a:rPr>
              <a:t>по источникам поступления</a:t>
            </a:r>
          </a:p>
          <a:p>
            <a:pPr algn="ctr" eaLnBrk="1" hangingPunct="1"/>
            <a:r>
              <a:rPr lang="ru-RU" altLang="ru-RU" sz="1800" b="1">
                <a:latin typeface="Bookman Old Style" pitchFamily="18" charset="0"/>
                <a:cs typeface="Arial" charset="0"/>
              </a:rPr>
              <a:t> за 2013 год 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25936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8842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Исполнение расходной части бюджета </a:t>
            </a:r>
            <a:br>
              <a:rPr lang="ru-RU" altLang="ru-RU" sz="18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за 2013</a:t>
            </a:r>
            <a:r>
              <a:rPr lang="en-US" alt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alt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год</a:t>
            </a:r>
            <a:r>
              <a:rPr lang="ru-RU" alt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 (</a:t>
            </a:r>
            <a:r>
              <a:rPr lang="ru-RU" altLang="ru-RU" sz="1600" b="1" dirty="0" err="1" smtClean="0">
                <a:solidFill>
                  <a:schemeClr val="tx1"/>
                </a:solidFill>
                <a:latin typeface="Bookman Old Style" pitchFamily="18" charset="0"/>
              </a:rPr>
              <a:t>млн.руб</a:t>
            </a:r>
            <a:r>
              <a:rPr lang="ru-RU" alt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65483537"/>
              </p:ext>
            </p:extLst>
          </p:nvPr>
        </p:nvGraphicFramePr>
        <p:xfrm>
          <a:off x="304800" y="914401"/>
          <a:ext cx="8534400" cy="57070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300036"/>
                <a:gridCol w="1500564"/>
                <a:gridCol w="762000"/>
                <a:gridCol w="1143000"/>
                <a:gridCol w="901148"/>
                <a:gridCol w="927652"/>
              </a:tblGrid>
              <a:tr h="9056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Первоначальный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исп. год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</a:tr>
              <a:tr h="55504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0100 Общегосударственные вопросы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16,6</a:t>
                      </a: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4" marB="0">
                    <a:noFill/>
                  </a:tcPr>
                </a:tc>
              </a:tr>
              <a:tr h="496605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0200 Национальная</a:t>
                      </a:r>
                      <a:r>
                        <a:rPr lang="ru-RU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оборона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4" marB="0">
                    <a:noFill/>
                  </a:tcPr>
                </a:tc>
              </a:tr>
              <a:tr h="55504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0300 Национальная безопасность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4" marB="0">
                    <a:noFill/>
                  </a:tcPr>
                </a:tc>
              </a:tr>
              <a:tr h="55504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0400 Национальная экономика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</a:t>
                      </a: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</a:t>
                      </a: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4" marB="0">
                    <a:noFill/>
                  </a:tcPr>
                </a:tc>
              </a:tr>
              <a:tr h="358369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0500</a:t>
                      </a:r>
                      <a:r>
                        <a:rPr lang="ru-RU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ЖКХ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11,9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31,6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19,7</a:t>
                      </a: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28,8</a:t>
                      </a: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9525" marR="9525" marT="9524" marB="0">
                    <a:noFill/>
                  </a:tcPr>
                </a:tc>
              </a:tr>
              <a:tr h="358369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0700 Образование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4" marB="0">
                    <a:noFill/>
                  </a:tcPr>
                </a:tc>
              </a:tr>
              <a:tr h="55504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0800 Культура и кинематография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19,7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22,3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22,3</a:t>
                      </a: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4" marB="0">
                    <a:noFill/>
                  </a:tcPr>
                </a:tc>
              </a:tr>
              <a:tr h="358369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Социальная политика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4" marB="0">
                    <a:noFill/>
                  </a:tcPr>
                </a:tc>
              </a:tr>
              <a:tr h="55504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 Физическая культура и спорт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</a:t>
                      </a: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4" marB="0">
                    <a:noFill/>
                  </a:tcPr>
                </a:tc>
              </a:tr>
              <a:tr h="35836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3" marB="45693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39,5</a:t>
                      </a: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94,2</a:t>
                      </a:r>
                    </a:p>
                  </a:txBody>
                  <a:tcPr marL="9525" marR="9525" marT="952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4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1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sz="3100" b="1" dirty="0" smtClean="0">
                <a:solidFill>
                  <a:schemeClr val="tx1"/>
                </a:solidFill>
              </a:rPr>
              <a:t>Капитальный </a:t>
            </a:r>
            <a:r>
              <a:rPr lang="ru-RU" altLang="ru-RU" sz="3100" b="1" dirty="0">
                <a:solidFill>
                  <a:schemeClr val="tx1"/>
                </a:solidFill>
              </a:rPr>
              <a:t>ремонт жилого фонда </a:t>
            </a:r>
            <a:r>
              <a:rPr lang="ru-RU" altLang="ru-RU" sz="3100" b="1" dirty="0" smtClean="0">
                <a:solidFill>
                  <a:schemeClr val="tx1"/>
                </a:solidFill>
              </a:rPr>
              <a:t>2013год</a:t>
            </a:r>
            <a:r>
              <a:rPr lang="ru-RU" altLang="ru-RU" sz="3100" b="1" dirty="0">
                <a:solidFill>
                  <a:schemeClr val="tx1"/>
                </a:solidFill>
              </a:rPr>
              <a:t/>
            </a:r>
            <a:br>
              <a:rPr lang="ru-RU" altLang="ru-RU" sz="3100" b="1" dirty="0">
                <a:solidFill>
                  <a:schemeClr val="tx1"/>
                </a:solidFill>
              </a:rPr>
            </a:br>
            <a:endParaRPr lang="ru-RU" sz="3100" b="1" dirty="0">
              <a:solidFill>
                <a:schemeClr val="tx1"/>
              </a:solidFill>
            </a:endParaRPr>
          </a:p>
        </p:txBody>
      </p:sp>
      <p:pic>
        <p:nvPicPr>
          <p:cNvPr id="11266" name="Picture 2" descr="\\Glavsoc1\обмен\Суппес О.В\Фото Ольга В\Мира 22\DSC_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5"/>
            <a:ext cx="5256584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\\Glavsoc1\обмен\Суппес О.В\Фото Ольга В\Мира 22\DSC_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2" y="3940731"/>
            <a:ext cx="5256584" cy="262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3239978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Жилой дом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ул.Мира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22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5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764704"/>
            <a:ext cx="8784976" cy="6093296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2800" b="1" dirty="0" smtClean="0"/>
              <a:t>За счет бюджетных средств -4,5 </a:t>
            </a:r>
            <a:r>
              <a:rPr lang="ru-RU" sz="2800" b="1" dirty="0" err="1" smtClean="0"/>
              <a:t>млн.руб</a:t>
            </a:r>
            <a:r>
              <a:rPr lang="ru-RU" sz="2800" b="1" dirty="0" smtClean="0"/>
              <a:t>.</a:t>
            </a:r>
          </a:p>
          <a:p>
            <a:pPr>
              <a:lnSpc>
                <a:spcPct val="90000"/>
              </a:lnSpc>
              <a:defRPr/>
            </a:pPr>
            <a:endParaRPr lang="ru-RU" sz="2800" dirty="0" smtClean="0"/>
          </a:p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Ремонт </a:t>
            </a:r>
            <a:r>
              <a:rPr lang="ru-RU" sz="2800" dirty="0"/>
              <a:t>придомовой самотечной канализации </a:t>
            </a:r>
            <a:r>
              <a:rPr lang="ru-RU" sz="2800" dirty="0" smtClean="0"/>
              <a:t>пер.Кирпичный,16а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/>
              <a:t>Ремонт </a:t>
            </a:r>
            <a:r>
              <a:rPr lang="ru-RU" sz="2800" dirty="0" smtClean="0"/>
              <a:t>теплотрассы и водопровода </a:t>
            </a:r>
            <a:r>
              <a:rPr lang="ru-RU" sz="2800" dirty="0"/>
              <a:t>по ул</a:t>
            </a:r>
            <a:r>
              <a:rPr lang="ru-RU" sz="2800" dirty="0" smtClean="0"/>
              <a:t>. Островского -120м./315 м.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Ремонт </a:t>
            </a:r>
            <a:r>
              <a:rPr lang="ru-RU" sz="2800" dirty="0"/>
              <a:t>инженерных сетей </a:t>
            </a:r>
            <a:r>
              <a:rPr lang="ru-RU" sz="2800" dirty="0" smtClean="0"/>
              <a:t> теплотрассы и водопровода ул.Мира,15 – 73м/35м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 smtClean="0"/>
              <a:t>Ремонт </a:t>
            </a:r>
            <a:r>
              <a:rPr lang="ru-RU" sz="2800" dirty="0"/>
              <a:t>инженерных сетей (теплотрасса, водопровод) </a:t>
            </a:r>
            <a:r>
              <a:rPr lang="ru-RU" sz="2800" dirty="0" smtClean="0"/>
              <a:t>ул.Ленинградская,16- 50м.</a:t>
            </a:r>
          </a:p>
          <a:p>
            <a:pPr>
              <a:lnSpc>
                <a:spcPct val="90000"/>
              </a:lnSpc>
              <a:defRPr/>
            </a:pPr>
            <a:r>
              <a:rPr lang="ru-RU" sz="2800" dirty="0"/>
              <a:t>Разработка схемы </a:t>
            </a:r>
            <a:r>
              <a:rPr lang="ru-RU" sz="2800" dirty="0" smtClean="0"/>
              <a:t>теплоснабжения поселка</a:t>
            </a: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651751" cy="504056"/>
          </a:xfrm>
        </p:spPr>
        <p:txBody>
          <a:bodyPr rtlCol="0"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ЖКХ 2013год. Ремонт инженерных сетей</a:t>
            </a:r>
          </a:p>
        </p:txBody>
      </p:sp>
    </p:spTree>
    <p:extLst>
      <p:ext uri="{BB962C8B-B14F-4D97-AF65-F5344CB8AC3E}">
        <p14:creationId xmlns:p14="http://schemas.microsoft.com/office/powerpoint/2010/main" val="26834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251520" y="188640"/>
            <a:ext cx="8640959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itchFamily="34" charset="0"/>
              </a:rPr>
              <a:t>Благоустройство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itchFamily="34" charset="0"/>
              </a:rPr>
              <a:t>Мероприятия </a:t>
            </a:r>
            <a:r>
              <a:rPr lang="ru-RU" altLang="ru-RU" sz="2800" dirty="0" smtClean="0">
                <a:latin typeface="Arial" pitchFamily="34" charset="0"/>
              </a:rPr>
              <a:t>2012-2013, </a:t>
            </a:r>
            <a:r>
              <a:rPr lang="ru-RU" altLang="ru-RU" sz="2800" dirty="0" err="1">
                <a:latin typeface="Arial" pitchFamily="34" charset="0"/>
              </a:rPr>
              <a:t>тыс.руб</a:t>
            </a:r>
            <a:r>
              <a:rPr lang="ru-RU" altLang="ru-RU" sz="2800" dirty="0">
                <a:latin typeface="Arial" pitchFamily="34" charset="0"/>
              </a:rPr>
              <a:t>.</a:t>
            </a:r>
          </a:p>
        </p:txBody>
      </p:sp>
      <p:graphicFrame>
        <p:nvGraphicFramePr>
          <p:cNvPr id="182414" name="Group 14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843645532"/>
              </p:ext>
            </p:extLst>
          </p:nvPr>
        </p:nvGraphicFramePr>
        <p:xfrm>
          <a:off x="251520" y="1134790"/>
          <a:ext cx="8352928" cy="4894004"/>
        </p:xfrm>
        <a:graphic>
          <a:graphicData uri="http://schemas.openxmlformats.org/drawingml/2006/table">
            <a:tbl>
              <a:tblPr/>
              <a:tblGrid>
                <a:gridCol w="4954924"/>
                <a:gridCol w="1669812"/>
                <a:gridCol w="1728192"/>
              </a:tblGrid>
              <a:tr h="5762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1435" marR="91435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</a:p>
                  </a:txBody>
                  <a:tcPr marL="91435" marR="91435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</a:p>
                  </a:txBody>
                  <a:tcPr marL="91435" marR="91435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2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Мероприятия по уличному освещению</a:t>
                      </a:r>
                    </a:p>
                  </a:txBody>
                  <a:tcPr marL="91435" marR="91435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3359</a:t>
                      </a:r>
                    </a:p>
                  </a:txBody>
                  <a:tcPr marL="91435" marR="91435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4791</a:t>
                      </a:r>
                    </a:p>
                  </a:txBody>
                  <a:tcPr marL="91435" marR="91435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Мероприятия по озеленение</a:t>
                      </a:r>
                    </a:p>
                  </a:txBody>
                  <a:tcPr marL="91435" marR="91435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904</a:t>
                      </a:r>
                    </a:p>
                  </a:txBody>
                  <a:tcPr marL="91435" marR="91435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904</a:t>
                      </a:r>
                    </a:p>
                  </a:txBody>
                  <a:tcPr marL="91435" marR="91435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88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Мероприятия по содержанию мест захоронения</a:t>
                      </a:r>
                    </a:p>
                  </a:txBody>
                  <a:tcPr marL="91435" marR="91435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486</a:t>
                      </a:r>
                    </a:p>
                  </a:txBody>
                  <a:tcPr marL="91435" marR="91435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455</a:t>
                      </a:r>
                    </a:p>
                  </a:txBody>
                  <a:tcPr marL="91435" marR="91435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Обустройство  мест массового отдыха, санитарная очистка территории, прочие мероприятия </a:t>
                      </a:r>
                    </a:p>
                  </a:txBody>
                  <a:tcPr marL="91435" marR="91435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9270</a:t>
                      </a:r>
                    </a:p>
                  </a:txBody>
                  <a:tcPr marL="91435" marR="91435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8408</a:t>
                      </a:r>
                    </a:p>
                  </a:txBody>
                  <a:tcPr marL="91435" marR="91435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8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91435" marR="91435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14019</a:t>
                      </a:r>
                    </a:p>
                  </a:txBody>
                  <a:tcPr marL="91435" marR="91435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14558</a:t>
                      </a:r>
                    </a:p>
                  </a:txBody>
                  <a:tcPr marL="91435" marR="91435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8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800086"/>
              </p:ext>
            </p:extLst>
          </p:nvPr>
        </p:nvGraphicFramePr>
        <p:xfrm>
          <a:off x="251520" y="908720"/>
          <a:ext cx="8640959" cy="567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328859"/>
                <a:gridCol w="1927858"/>
                <a:gridCol w="1927858"/>
              </a:tblGrid>
              <a:tr h="6470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показателя</a:t>
                      </a:r>
                      <a:endParaRPr lang="ru-RU" dirty="0"/>
                    </a:p>
                  </a:txBody>
                  <a:tcPr marL="91434" marR="91434" marT="45697" marB="45697" anchor="b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Разница</a:t>
                      </a:r>
                      <a:endParaRPr lang="ru-RU" dirty="0"/>
                    </a:p>
                  </a:txBody>
                  <a:tcPr/>
                </a:tc>
              </a:tr>
              <a:tr h="843325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населения, всего</a:t>
                      </a:r>
                    </a:p>
                  </a:txBody>
                  <a:tcPr marL="91434" marR="91434" marT="45697" marB="45697" anchor="b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17805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+228</a:t>
                      </a:r>
                    </a:p>
                  </a:txBody>
                  <a:tcPr/>
                </a:tc>
              </a:tr>
              <a:tr h="1030496">
                <a:tc>
                  <a:txBody>
                    <a:bodyPr/>
                    <a:lstStyle/>
                    <a:p>
                      <a:pPr marL="0" marR="0" lvl="0" indent="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действующих предприятий</a:t>
                      </a:r>
                    </a:p>
                  </a:txBody>
                  <a:tcPr marL="91434" marR="91434" marT="45697" marB="45697" anchor="b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+7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03513">
                <a:tc>
                  <a:txBody>
                    <a:bodyPr/>
                    <a:lstStyle/>
                    <a:p>
                      <a:pPr algn="just"/>
                      <a:r>
                        <a:rPr lang="ru-RU" sz="1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800" b="1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том числе количество бюджетных учреждений</a:t>
                      </a:r>
                      <a:endParaRPr lang="ru-RU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8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</a:tr>
              <a:tr h="75495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работающих на территории поселка</a:t>
                      </a:r>
                    </a:p>
                    <a:p>
                      <a:pPr algn="just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6020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+119</a:t>
                      </a:r>
                    </a:p>
                  </a:txBody>
                  <a:tcPr/>
                </a:tc>
              </a:tr>
              <a:tr h="160239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безработных официально зарегистрированных</a:t>
                      </a:r>
                    </a:p>
                    <a:p>
                      <a:pPr algn="just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76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>Общая характеристика поселка</a:t>
            </a:r>
            <a:endParaRPr lang="ru-RU" sz="3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itchFamily="34" charset="0"/>
              </a:rPr>
              <a:t>Благоустройство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itchFamily="34" charset="0"/>
              </a:rPr>
              <a:t>Мероприятия </a:t>
            </a:r>
            <a:r>
              <a:rPr lang="ru-RU" altLang="ru-RU" sz="2400" dirty="0" smtClean="0">
                <a:latin typeface="Arial" pitchFamily="34" charset="0"/>
              </a:rPr>
              <a:t>2013 год</a:t>
            </a:r>
            <a:endParaRPr lang="ru-RU" altLang="ru-RU" sz="2400" dirty="0">
              <a:latin typeface="Arial" pitchFamily="34" charset="0"/>
            </a:endParaRPr>
          </a:p>
        </p:txBody>
      </p:sp>
      <p:pic>
        <p:nvPicPr>
          <p:cNvPr id="13314" name="Picture 2" descr="C:\Users\Фадеева\Desktop\к отчету главы\фото 2013\сход\DSC_01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39248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Фадеева\Desktop\к отчету главы\фото 2013\сход\DSC_01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292" y="1117249"/>
            <a:ext cx="42484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Фадеева\Desktop\к отчету главы\фото 2013\DSC_00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8" y="3717032"/>
            <a:ext cx="4392488" cy="278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\\Glavsoc1\обмен\Суппес О.В\ФОТО на 22.04.2014\DSC_01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292" y="3717032"/>
            <a:ext cx="4248473" cy="278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17378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Никольская площадь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192" y="1224219"/>
            <a:ext cx="217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ул. Пушкина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2029" y="393305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Парк Победы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6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4163"/>
            <a:ext cx="6875463" cy="55245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chemeClr val="tx1"/>
                </a:solidFill>
              </a:rPr>
              <a:t>Строительство тротуаров  2013 год</a:t>
            </a:r>
          </a:p>
        </p:txBody>
      </p:sp>
      <p:sp>
        <p:nvSpPr>
          <p:cNvPr id="158723" name="Text Box 9"/>
          <p:cNvSpPr txBox="1">
            <a:spLocks noChangeArrowheads="1"/>
          </p:cNvSpPr>
          <p:nvPr/>
        </p:nvSpPr>
        <p:spPr bwMode="auto">
          <a:xfrm>
            <a:off x="395288" y="1484313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ru-RU" altLang="ru-RU" sz="1800" b="0">
              <a:solidFill>
                <a:schemeClr val="tx1"/>
              </a:solidFill>
            </a:endParaRPr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4211638" y="836713"/>
            <a:ext cx="460883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altLang="ru-RU" sz="2400" b="1" i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2400" b="1" i="1" u="sng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2400" b="1" i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4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Выполнено 2013 год:</a:t>
            </a:r>
          </a:p>
          <a:p>
            <a:pPr algn="ctr"/>
            <a:r>
              <a:rPr lang="ru-RU" alt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ул.Горького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- 0,173 км.</a:t>
            </a:r>
          </a:p>
          <a:p>
            <a:pPr algn="ctr"/>
            <a:r>
              <a:rPr lang="ru-RU" alt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Ул.Мира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-0,556 км.</a:t>
            </a:r>
          </a:p>
          <a:p>
            <a:pPr algn="ctr"/>
            <a:r>
              <a:rPr lang="ru-RU" alt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ул.Набережная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0,25 км.</a:t>
            </a:r>
          </a:p>
          <a:p>
            <a:pPr algn="ctr"/>
            <a:r>
              <a:rPr lang="ru-RU" alt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ул.Ленинградская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-0,052 км.</a:t>
            </a:r>
          </a:p>
          <a:p>
            <a:pPr algn="ctr"/>
            <a:r>
              <a:rPr lang="ru-RU" alt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ул.Торфяная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0,033км.</a:t>
            </a:r>
          </a:p>
          <a:p>
            <a:pPr algn="ctr"/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Всего: 1,064  км.</a:t>
            </a:r>
          </a:p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Glavsoc1\обмен\Суппес О.В\Фото Ольга В\Ремонт тротуара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9" y="1052736"/>
            <a:ext cx="3816709" cy="46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49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4163"/>
            <a:ext cx="6875463" cy="55245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chemeClr val="tx1"/>
                </a:solidFill>
              </a:rPr>
              <a:t>Строительство тротуаров  2013 год</a:t>
            </a:r>
          </a:p>
        </p:txBody>
      </p:sp>
      <p:sp>
        <p:nvSpPr>
          <p:cNvPr id="158723" name="Text Box 9"/>
          <p:cNvSpPr txBox="1">
            <a:spLocks noChangeArrowheads="1"/>
          </p:cNvSpPr>
          <p:nvPr/>
        </p:nvSpPr>
        <p:spPr bwMode="auto">
          <a:xfrm>
            <a:off x="395288" y="1484313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ru-RU" altLang="ru-RU" sz="1800" b="0">
              <a:solidFill>
                <a:schemeClr val="tx1"/>
              </a:solidFill>
            </a:endParaRPr>
          </a:p>
        </p:txBody>
      </p:sp>
      <p:pic>
        <p:nvPicPr>
          <p:cNvPr id="8194" name="Picture 2" descr="C:\Users\Фадеева\Desktop\к отчету главы\фото 2013\сход\DSC_02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464496" cy="26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941" y="2922028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ул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Горького-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0,173 км.</a:t>
            </a:r>
          </a:p>
          <a:p>
            <a:endParaRPr lang="ru-RU" dirty="0"/>
          </a:p>
        </p:txBody>
      </p:sp>
      <p:pic>
        <p:nvPicPr>
          <p:cNvPr id="8195" name="Picture 3" descr="C:\Users\Фадеева\Desktop\к отчету главы\фото 2013\сход\DSC_02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7"/>
            <a:ext cx="4032448" cy="26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Фадеева\Desktop\к отчету главы\фото 2013\сход\DSC_02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1" y="3789040"/>
            <a:ext cx="4320480" cy="289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Фадеева\Desktop\к отчету главы\фото 2013\сход\DSC_02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48" y="3789040"/>
            <a:ext cx="4032448" cy="289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1941" y="6033579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ул. Мира- 0,556 км.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472608" y="2964208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ул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Мира- 0,556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км.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166320" y="6009827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ул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Набережная-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0,173 км.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27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79512" y="333375"/>
            <a:ext cx="8785101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itchFamily="34" charset="0"/>
              </a:rPr>
              <a:t>Содержание дорог, </a:t>
            </a:r>
            <a:r>
              <a:rPr lang="ru-RU" altLang="ru-RU" dirty="0" err="1">
                <a:latin typeface="Arial" pitchFamily="34" charset="0"/>
              </a:rPr>
              <a:t>тыс.руб</a:t>
            </a:r>
            <a:r>
              <a:rPr lang="ru-RU" altLang="ru-RU" dirty="0">
                <a:latin typeface="Arial" pitchFamily="34" charset="0"/>
              </a:rPr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064944"/>
              </p:ext>
            </p:extLst>
          </p:nvPr>
        </p:nvGraphicFramePr>
        <p:xfrm>
          <a:off x="251520" y="1112531"/>
          <a:ext cx="8640960" cy="5304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425"/>
                <a:gridCol w="2239734"/>
                <a:gridCol w="2563801"/>
              </a:tblGrid>
              <a:tr h="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r>
                        <a:rPr lang="ru-RU" sz="28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/>
                </a:tc>
              </a:tr>
              <a:tr h="1371579">
                <a:tc>
                  <a:txBody>
                    <a:bodyPr/>
                    <a:lstStyle/>
                    <a:p>
                      <a:pPr algn="just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Летнее содержание дорог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983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1672,5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/>
                </a:tc>
              </a:tr>
              <a:tr h="1371579">
                <a:tc>
                  <a:txBody>
                    <a:bodyPr/>
                    <a:lstStyle/>
                    <a:p>
                      <a:pPr algn="just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Зимнее содержание дорог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1455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1811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/>
                </a:tc>
              </a:tr>
              <a:tr h="1453315">
                <a:tc>
                  <a:txBody>
                    <a:bodyPr/>
                    <a:lstStyle/>
                    <a:p>
                      <a:pPr algn="just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Содержание светофорных</a:t>
                      </a:r>
                      <a:r>
                        <a:rPr lang="ru-RU" sz="2800" b="1" baseline="0" dirty="0" smtClean="0">
                          <a:latin typeface="Arial" pitchFamily="34" charset="0"/>
                          <a:cs typeface="Arial" pitchFamily="34" charset="0"/>
                        </a:rPr>
                        <a:t> объектов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342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314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/>
                </a:tc>
              </a:tr>
              <a:tr h="589401">
                <a:tc>
                  <a:txBody>
                    <a:bodyPr/>
                    <a:lstStyle/>
                    <a:p>
                      <a:pPr algn="just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2780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Arial" pitchFamily="34" charset="0"/>
                          <a:cs typeface="Arial" pitchFamily="34" charset="0"/>
                        </a:rPr>
                        <a:t>3797,5</a:t>
                      </a:r>
                      <a:endParaRPr lang="ru-RU" sz="2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671451"/>
              </p:ext>
            </p:extLst>
          </p:nvPr>
        </p:nvGraphicFramePr>
        <p:xfrm>
          <a:off x="323528" y="1124744"/>
          <a:ext cx="8589640" cy="5544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6539"/>
                <a:gridCol w="1742802"/>
                <a:gridCol w="1452335"/>
                <a:gridCol w="1327964"/>
              </a:tblGrid>
              <a:tr h="678356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Утвержденный бюджет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Уточненный бюджет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Исполнено</a:t>
                      </a:r>
                      <a:endParaRPr lang="ru-RU" dirty="0"/>
                    </a:p>
                  </a:txBody>
                  <a:tcPr/>
                </a:tc>
              </a:tr>
              <a:tr h="59154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направления развития культурно-досуговой деятельности в муниципальном образовании поселок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Боровский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14457,7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16867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16867</a:t>
                      </a:r>
                    </a:p>
                  </a:txBody>
                  <a:tcPr marL="9525" marR="9525" marT="9525" marB="0"/>
                </a:tc>
              </a:tr>
              <a:tr h="4845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библиотечно-исторического центра муниципального образования поселок Боровский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5361</a:t>
                      </a:r>
                    </a:p>
                  </a:txBody>
                  <a:tcPr marL="9525" marR="9525" marT="9525" marB="0"/>
                </a:tc>
              </a:tr>
              <a:tr h="67835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направления развития физической культуры  и спорта в муниципальном образовании поселок Боровский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10571</a:t>
                      </a:r>
                    </a:p>
                  </a:txBody>
                  <a:tcPr marL="9525" marR="9525" marT="9525" marB="0"/>
                </a:tc>
              </a:tr>
              <a:tr h="67835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эффективности управления и распоряжения собственностью муниципального образования поселок Боровский»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</a:p>
                  </a:txBody>
                  <a:tcPr marL="9525" marR="9525" marT="9525" marB="0"/>
                </a:tc>
              </a:tr>
              <a:tr h="4845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 территории муниципального образования поселок Боровский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10883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27078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24495</a:t>
                      </a:r>
                    </a:p>
                  </a:txBody>
                  <a:tcPr marL="9525" marR="9525" marT="9525" marB="0"/>
                </a:tc>
              </a:tr>
              <a:tr h="4845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безопасности жизнедеятельности на территории поселка Боровский»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2992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2823</a:t>
                      </a:r>
                    </a:p>
                  </a:txBody>
                  <a:tcPr marL="9525" marR="9525" marT="9525" marB="0"/>
                </a:tc>
              </a:tr>
              <a:tr h="67835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комплексного развития систем коммунальной инфраструктуры муниципального образования поселок Боровский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3276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4294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4294</a:t>
                      </a:r>
                    </a:p>
                  </a:txBody>
                  <a:tcPr marL="9525" marR="9525" marT="9525" marB="0"/>
                </a:tc>
              </a:tr>
              <a:tr h="39301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46457,7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67374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64612</a:t>
                      </a:r>
                    </a:p>
                  </a:txBody>
                  <a:tcPr marL="9525" marR="9525" marT="9525" marB="0"/>
                </a:tc>
              </a:tr>
              <a:tr h="39301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к общей сумме расходов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89640" cy="79208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Исполнение бюджета по муниципальным программам в 2013 году, </a:t>
            </a:r>
            <a:r>
              <a:rPr lang="ru-RU" sz="24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7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333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Инфраструктурный потенциал</a:t>
            </a:r>
          </a:p>
        </p:txBody>
      </p:sp>
      <p:graphicFrame>
        <p:nvGraphicFramePr>
          <p:cNvPr id="10561" name="Group 32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05368749"/>
              </p:ext>
            </p:extLst>
          </p:nvPr>
        </p:nvGraphicFramePr>
        <p:xfrm>
          <a:off x="323528" y="825410"/>
          <a:ext cx="8568952" cy="5719945"/>
        </p:xfrm>
        <a:graphic>
          <a:graphicData uri="http://schemas.openxmlformats.org/drawingml/2006/table">
            <a:tbl>
              <a:tblPr/>
              <a:tblGrid>
                <a:gridCol w="576291"/>
                <a:gridCol w="4999038"/>
                <a:gridCol w="990140"/>
                <a:gridCol w="953396"/>
                <a:gridCol w="1050087"/>
              </a:tblGrid>
              <a:tr h="591276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№п/п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2011г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2012г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2013г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91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 протяженность автомобильных дорог , км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54,83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54,83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54,83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40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с твердым покрытием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31,88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34,38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35,41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40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грунтовых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22,95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20,45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19,42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05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 протяженность тротуаров, км.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13,3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05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3.  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Ввод в действие автомобильных дорог с твердым покрытием, км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0,53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1,03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44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легковых автомобилей в собственности граждан, всего ед. в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5194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5999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6050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03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частных абонентов телефонной сети общего пользования, </a:t>
                      </a: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3655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3835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3900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40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 водопроводных сетей,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км.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39,59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39,59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39,59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09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 канализационных сетей,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км.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19,23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19,23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19,23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33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 тепловых сетей, км.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11,76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12,05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12,05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33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 муниципальных электрических сетей,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км.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(52км.)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10,34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10,34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10,34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40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домов (частный сектор), ед. из них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1942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1950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1961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40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 многоквартирных домов,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L="90000" marR="90000" marT="46798" marB="467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53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6084888" y="4791075"/>
            <a:ext cx="1344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 eaLnBrk="1" hangingPunct="1"/>
            <a:endParaRPr lang="ru-RU" altLang="ru-RU" sz="1800" b="0">
              <a:solidFill>
                <a:schemeClr val="tx1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55576" y="836613"/>
            <a:ext cx="882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solidFill>
                  <a:schemeClr val="tx1"/>
                </a:solidFill>
              </a:rPr>
              <a:t>Динамика численности родившихся и умерших, чел.</a:t>
            </a:r>
          </a:p>
        </p:txBody>
      </p:sp>
      <p:sp>
        <p:nvSpPr>
          <p:cNvPr id="5126" name="Rectangle 15"/>
          <p:cNvSpPr>
            <a:spLocks noChangeArrowheads="1"/>
          </p:cNvSpPr>
          <p:nvPr/>
        </p:nvSpPr>
        <p:spPr bwMode="auto">
          <a:xfrm>
            <a:off x="2339975" y="0"/>
            <a:ext cx="68040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chemeClr val="tx1"/>
                </a:solidFill>
              </a:rPr>
              <a:t>Демографическая ситуация</a:t>
            </a:r>
          </a:p>
        </p:txBody>
      </p:sp>
      <p:graphicFrame>
        <p:nvGraphicFramePr>
          <p:cNvPr id="512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543414"/>
              </p:ext>
            </p:extLst>
          </p:nvPr>
        </p:nvGraphicFramePr>
        <p:xfrm>
          <a:off x="84993" y="1484784"/>
          <a:ext cx="8974013" cy="4920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Диаграмма" r:id="rId4" imgW="7372384" imgH="4391011" progId="MSGraph.Chart.8">
                  <p:embed followColorScheme="full"/>
                </p:oleObj>
              </mc:Choice>
              <mc:Fallback>
                <p:oleObj name="Диаграмма" r:id="rId4" imgW="7372384" imgH="439101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93" y="1484784"/>
                        <a:ext cx="8974013" cy="4920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 Box 18"/>
          <p:cNvSpPr txBox="1">
            <a:spLocks noChangeArrowheads="1"/>
          </p:cNvSpPr>
          <p:nvPr/>
        </p:nvSpPr>
        <p:spPr bwMode="auto">
          <a:xfrm>
            <a:off x="2267744" y="4287086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dirty="0" smtClean="0">
                <a:solidFill>
                  <a:schemeClr val="tx1"/>
                </a:solidFill>
              </a:rPr>
              <a:t>+85</a:t>
            </a:r>
            <a:endParaRPr lang="ru-RU" altLang="ru-RU" sz="2000" dirty="0">
              <a:solidFill>
                <a:schemeClr val="tx1"/>
              </a:solidFill>
            </a:endParaRPr>
          </a:p>
        </p:txBody>
      </p:sp>
      <p:sp>
        <p:nvSpPr>
          <p:cNvPr id="5130" name="Text Box 20"/>
          <p:cNvSpPr txBox="1">
            <a:spLocks noChangeArrowheads="1"/>
          </p:cNvSpPr>
          <p:nvPr/>
        </p:nvSpPr>
        <p:spPr bwMode="auto">
          <a:xfrm>
            <a:off x="5892007" y="4305886"/>
            <a:ext cx="8651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dirty="0" smtClean="0">
                <a:solidFill>
                  <a:schemeClr val="tx1"/>
                </a:solidFill>
              </a:rPr>
              <a:t>+115</a:t>
            </a:r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64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6084888" y="4791075"/>
            <a:ext cx="1344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 eaLnBrk="1" hangingPunct="1"/>
            <a:endParaRPr lang="ru-RU" altLang="ru-RU" sz="1800" b="0">
              <a:solidFill>
                <a:schemeClr val="tx1"/>
              </a:solidFill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026319" y="908050"/>
            <a:ext cx="671433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solidFill>
                  <a:schemeClr val="tx1"/>
                </a:solidFill>
              </a:rPr>
              <a:t>Динамика численности миграции населения, чел.</a:t>
            </a:r>
          </a:p>
        </p:txBody>
      </p:sp>
      <p:sp>
        <p:nvSpPr>
          <p:cNvPr id="6150" name="Rectangle 15"/>
          <p:cNvSpPr>
            <a:spLocks noChangeArrowheads="1"/>
          </p:cNvSpPr>
          <p:nvPr/>
        </p:nvSpPr>
        <p:spPr bwMode="auto">
          <a:xfrm>
            <a:off x="251520" y="323850"/>
            <a:ext cx="867658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dirty="0" smtClean="0">
                <a:solidFill>
                  <a:schemeClr val="tx1"/>
                </a:solidFill>
              </a:rPr>
              <a:t>Миграция населения</a:t>
            </a:r>
            <a:endParaRPr lang="ru-RU" alt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6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799110"/>
              </p:ext>
            </p:extLst>
          </p:nvPr>
        </p:nvGraphicFramePr>
        <p:xfrm>
          <a:off x="407988" y="1381125"/>
          <a:ext cx="8507412" cy="518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Диаграмма" r:id="rId4" imgW="6905743" imgH="4209989" progId="MSGraph.Chart.8">
                  <p:embed followColorScheme="full"/>
                </p:oleObj>
              </mc:Choice>
              <mc:Fallback>
                <p:oleObj name="Диаграмма" r:id="rId4" imgW="6905743" imgH="420998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1381125"/>
                        <a:ext cx="8507412" cy="518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68538" y="4005064"/>
            <a:ext cx="791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+92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9241" y="4015071"/>
            <a:ext cx="791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+113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93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3" y="116631"/>
            <a:ext cx="8964488" cy="648073"/>
          </a:xfrm>
        </p:spPr>
        <p:txBody>
          <a:bodyPr rtlCol="0"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Жилищное строительство</a:t>
            </a:r>
          </a:p>
        </p:txBody>
      </p:sp>
      <p:sp>
        <p:nvSpPr>
          <p:cNvPr id="35843" name="Text Box 7"/>
          <p:cNvSpPr txBox="1">
            <a:spLocks noChangeArrowheads="1"/>
          </p:cNvSpPr>
          <p:nvPr/>
        </p:nvSpPr>
        <p:spPr bwMode="auto">
          <a:xfrm>
            <a:off x="1258888" y="1196975"/>
            <a:ext cx="122555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ru-RU" altLang="ru-RU" sz="1800" b="0"/>
          </a:p>
          <a:p>
            <a:pPr algn="l" eaLnBrk="1" hangingPunct="1">
              <a:spcBef>
                <a:spcPct val="50000"/>
              </a:spcBef>
            </a:pPr>
            <a:endParaRPr lang="ru-RU" altLang="ru-RU" sz="1800" b="0"/>
          </a:p>
        </p:txBody>
      </p:sp>
      <p:sp>
        <p:nvSpPr>
          <p:cNvPr id="35845" name="Text Box 14"/>
          <p:cNvSpPr txBox="1">
            <a:spLocks noChangeArrowheads="1"/>
          </p:cNvSpPr>
          <p:nvPr/>
        </p:nvSpPr>
        <p:spPr bwMode="auto">
          <a:xfrm>
            <a:off x="4859338" y="4724400"/>
            <a:ext cx="42846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chemeClr val="tx1"/>
                </a:solidFill>
              </a:rPr>
              <a:t>План </a:t>
            </a:r>
            <a:r>
              <a:rPr lang="ru-RU" altLang="ru-RU" sz="3200" dirty="0" smtClean="0">
                <a:solidFill>
                  <a:schemeClr val="tx1"/>
                </a:solidFill>
              </a:rPr>
              <a:t>2014 </a:t>
            </a:r>
            <a:r>
              <a:rPr lang="ru-RU" altLang="ru-RU" sz="3200" dirty="0">
                <a:solidFill>
                  <a:schemeClr val="tx1"/>
                </a:solidFill>
              </a:rPr>
              <a:t>года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3200" dirty="0" smtClean="0">
                <a:solidFill>
                  <a:schemeClr val="tx1"/>
                </a:solidFill>
              </a:rPr>
              <a:t>3500 </a:t>
            </a:r>
            <a:r>
              <a:rPr lang="ru-RU" altLang="ru-RU" sz="3200" dirty="0">
                <a:solidFill>
                  <a:schemeClr val="tx1"/>
                </a:solidFill>
              </a:rPr>
              <a:t>м2</a:t>
            </a:r>
          </a:p>
        </p:txBody>
      </p:sp>
      <p:sp>
        <p:nvSpPr>
          <p:cNvPr id="35846" name="Text Box 16"/>
          <p:cNvSpPr txBox="1">
            <a:spLocks noChangeArrowheads="1"/>
          </p:cNvSpPr>
          <p:nvPr/>
        </p:nvSpPr>
        <p:spPr bwMode="auto">
          <a:xfrm>
            <a:off x="5563" y="1700808"/>
            <a:ext cx="47164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chemeClr val="tx1"/>
                </a:solidFill>
              </a:rPr>
              <a:t>Ввод в действие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3200" dirty="0" smtClean="0">
                <a:solidFill>
                  <a:schemeClr val="tx1"/>
                </a:solidFill>
              </a:rPr>
              <a:t>2013 год 18 280,6м2</a:t>
            </a:r>
            <a:endParaRPr lang="ru-RU" altLang="ru-RU" sz="3200" dirty="0">
              <a:solidFill>
                <a:schemeClr val="tx1"/>
              </a:solidFill>
            </a:endParaRPr>
          </a:p>
        </p:txBody>
      </p:sp>
      <p:pic>
        <p:nvPicPr>
          <p:cNvPr id="35848" name="Picture 8" descr="\\Glavsoc1\обмен\Фадеевой\фото для ольги валерьевны\Новая папка\DSC_08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4" y="3429000"/>
            <a:ext cx="47894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\\Glavsoc1\обмен\Суппес О.В\Ольга В\Новострой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86606"/>
            <a:ext cx="4284662" cy="268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21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900" name="Group 3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639101"/>
              </p:ext>
            </p:extLst>
          </p:nvPr>
        </p:nvGraphicFramePr>
        <p:xfrm>
          <a:off x="251519" y="1412875"/>
          <a:ext cx="8640962" cy="5299076"/>
        </p:xfrm>
        <a:graphic>
          <a:graphicData uri="http://schemas.openxmlformats.org/drawingml/2006/table">
            <a:tbl>
              <a:tblPr/>
              <a:tblGrid>
                <a:gridCol w="4958358"/>
                <a:gridCol w="1250696"/>
                <a:gridCol w="1389662"/>
                <a:gridCol w="1042246"/>
              </a:tblGrid>
              <a:tr h="4726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2012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2013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2014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84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Численность работающих физическая культура и спорт, чел./в том числе совместителей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16/6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16/5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18/5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84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Количество постоянно занимающихся физической культурой и спортом/в том числе дети, чел.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5339/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1142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5343/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1170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5735/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1250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3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Из них в секциях и группах/ в том числе дети, чел.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1565/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590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2298/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714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2498/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750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980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Доля населения, систематически занимающего физической культурой и спортом, %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32,2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39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Средняя заработная плата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16956</a:t>
                      </a:r>
                    </a:p>
                  </a:txBody>
                  <a:tcPr marL="91454" marR="91454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18864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18982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16" name="Rectangle 321"/>
          <p:cNvSpPr>
            <a:spLocks noChangeArrowheads="1"/>
          </p:cNvSpPr>
          <p:nvPr/>
        </p:nvSpPr>
        <p:spPr bwMode="auto">
          <a:xfrm>
            <a:off x="2051050" y="0"/>
            <a:ext cx="7092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>
                <a:latin typeface="Arial" pitchFamily="34" charset="0"/>
              </a:rPr>
              <a:t>Физическая культура и спорт</a:t>
            </a:r>
            <a:br>
              <a:rPr lang="ru-RU" altLang="ru-RU" sz="2800">
                <a:latin typeface="Arial" pitchFamily="34" charset="0"/>
              </a:rPr>
            </a:br>
            <a:r>
              <a:rPr lang="ru-RU" altLang="ru-RU" sz="2800">
                <a:latin typeface="Arial" pitchFamily="34" charset="0"/>
              </a:rPr>
              <a:t>Общая характеристика</a:t>
            </a:r>
          </a:p>
        </p:txBody>
      </p:sp>
    </p:spTree>
    <p:extLst>
      <p:ext uri="{BB962C8B-B14F-4D97-AF65-F5344CB8AC3E}">
        <p14:creationId xmlns:p14="http://schemas.microsoft.com/office/powerpoint/2010/main" val="199152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051050" y="0"/>
            <a:ext cx="7092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itchFamily="34" charset="0"/>
              </a:rPr>
              <a:t>Физическая культура и спорт</a:t>
            </a:r>
            <a:br>
              <a:rPr lang="ru-RU" altLang="ru-RU" sz="2800" dirty="0">
                <a:latin typeface="Arial" pitchFamily="34" charset="0"/>
              </a:rPr>
            </a:br>
            <a:r>
              <a:rPr lang="ru-RU" altLang="ru-RU" sz="2800" dirty="0">
                <a:latin typeface="Arial" pitchFamily="34" charset="0"/>
              </a:rPr>
              <a:t>достижения </a:t>
            </a:r>
            <a:r>
              <a:rPr lang="ru-RU" altLang="ru-RU" sz="2800" dirty="0" smtClean="0">
                <a:latin typeface="Arial" pitchFamily="34" charset="0"/>
              </a:rPr>
              <a:t>2013 </a:t>
            </a:r>
            <a:r>
              <a:rPr lang="ru-RU" altLang="ru-RU" sz="2800" dirty="0">
                <a:latin typeface="Arial" pitchFamily="34" charset="0"/>
              </a:rPr>
              <a:t>год</a:t>
            </a: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5330834" y="1136576"/>
            <a:ext cx="3633654" cy="550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latin typeface="Arial" pitchFamily="34" charset="0"/>
              </a:rPr>
              <a:t>3</a:t>
            </a:r>
            <a:r>
              <a:rPr lang="ru-RU" altLang="ru-RU" sz="1600" b="1" dirty="0" smtClean="0">
                <a:latin typeface="Arial" pitchFamily="34" charset="0"/>
              </a:rPr>
              <a:t> </a:t>
            </a:r>
            <a:r>
              <a:rPr lang="ru-RU" altLang="ru-RU" sz="1600" b="1" dirty="0">
                <a:latin typeface="Arial" pitchFamily="34" charset="0"/>
              </a:rPr>
              <a:t>место в </a:t>
            </a:r>
            <a:r>
              <a:rPr lang="ru-RU" altLang="ru-RU" sz="1600" b="1" dirty="0" smtClean="0">
                <a:latin typeface="Arial" pitchFamily="34" charset="0"/>
              </a:rPr>
              <a:t>Чемпионате России по русской  </a:t>
            </a:r>
            <a:r>
              <a:rPr lang="ru-RU" altLang="ru-RU" sz="1600" b="1" dirty="0">
                <a:latin typeface="Arial" pitchFamily="34" charset="0"/>
              </a:rPr>
              <a:t>лапте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dirty="0" smtClean="0">
                <a:latin typeface="Arial" pitchFamily="34" charset="0"/>
              </a:rPr>
              <a:t>1 место </a:t>
            </a:r>
            <a:r>
              <a:rPr lang="ru-RU" altLang="ru-RU" sz="1600" b="1" dirty="0">
                <a:latin typeface="Arial" pitchFamily="34" charset="0"/>
              </a:rPr>
              <a:t>в Чемпионате Тюменской области по </a:t>
            </a:r>
            <a:r>
              <a:rPr lang="ru-RU" altLang="ru-RU" sz="1600" b="1" dirty="0" smtClean="0">
                <a:latin typeface="Arial" pitchFamily="34" charset="0"/>
              </a:rPr>
              <a:t>русской лапте</a:t>
            </a:r>
            <a:endParaRPr lang="ru-RU" altLang="ru-RU" sz="1600" b="1" dirty="0">
              <a:latin typeface="Arial" pitchFamily="34" charset="0"/>
            </a:endParaRPr>
          </a:p>
          <a:p>
            <a:pPr algn="just" eaLnBrk="1" hangingPunct="1">
              <a:spcBef>
                <a:spcPct val="50000"/>
              </a:spcBef>
              <a:buNone/>
            </a:pPr>
            <a:r>
              <a:rPr lang="ru-RU" altLang="ru-RU" sz="1600" b="1" dirty="0" smtClean="0">
                <a:latin typeface="Arial" pitchFamily="34" charset="0"/>
              </a:rPr>
              <a:t>3 место </a:t>
            </a:r>
            <a:r>
              <a:rPr lang="ru-RU" altLang="ru-RU" sz="1600" b="1" dirty="0">
                <a:latin typeface="Arial" pitchFamily="34" charset="0"/>
              </a:rPr>
              <a:t>в </a:t>
            </a:r>
            <a:r>
              <a:rPr lang="ru-RU" altLang="ru-RU" sz="1600" b="1" dirty="0" smtClean="0">
                <a:latin typeface="Arial" pitchFamily="34" charset="0"/>
              </a:rPr>
              <a:t>кубке России по гиревому спорту</a:t>
            </a:r>
          </a:p>
          <a:p>
            <a:pPr algn="just" eaLnBrk="1" hangingPunct="1">
              <a:spcBef>
                <a:spcPct val="50000"/>
              </a:spcBef>
              <a:buNone/>
            </a:pPr>
            <a:r>
              <a:rPr lang="ru-RU" altLang="ru-RU" sz="1600" b="1" dirty="0" smtClean="0">
                <a:latin typeface="Arial" pitchFamily="34" charset="0"/>
              </a:rPr>
              <a:t>1 место в общекомандном </a:t>
            </a:r>
            <a:r>
              <a:rPr lang="ru-RU" altLang="ru-RU" sz="1600" b="1" dirty="0">
                <a:latin typeface="Arial" pitchFamily="34" charset="0"/>
              </a:rPr>
              <a:t>зачете в </a:t>
            </a:r>
            <a:r>
              <a:rPr lang="ru-RU" altLang="ru-RU" sz="1600" b="1" dirty="0" smtClean="0">
                <a:latin typeface="Arial" pitchFamily="34" charset="0"/>
              </a:rPr>
              <a:t>зимних </a:t>
            </a:r>
            <a:r>
              <a:rPr lang="ru-RU" altLang="ru-RU" sz="1600" b="1" dirty="0">
                <a:latin typeface="Arial" pitchFamily="34" charset="0"/>
              </a:rPr>
              <a:t>Сельских спортивных играх </a:t>
            </a:r>
            <a:r>
              <a:rPr lang="ru-RU" altLang="ru-RU" sz="1600" b="1" dirty="0" smtClean="0">
                <a:latin typeface="Arial" pitchFamily="34" charset="0"/>
              </a:rPr>
              <a:t>ТМР</a:t>
            </a:r>
          </a:p>
          <a:p>
            <a:pPr algn="just" eaLnBrk="1" hangingPunct="1">
              <a:spcBef>
                <a:spcPct val="50000"/>
              </a:spcBef>
              <a:buNone/>
            </a:pPr>
            <a:endParaRPr lang="ru-RU" altLang="ru-RU" sz="1600" b="1" dirty="0">
              <a:latin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latin typeface="Arial" pitchFamily="34" charset="0"/>
              </a:rPr>
              <a:t>2 </a:t>
            </a:r>
            <a:r>
              <a:rPr lang="ru-RU" altLang="ru-RU" sz="1600" b="1" dirty="0">
                <a:latin typeface="Arial" pitchFamily="34" charset="0"/>
              </a:rPr>
              <a:t>место в </a:t>
            </a:r>
            <a:r>
              <a:rPr lang="ru-RU" altLang="ru-RU" sz="1600" b="1" dirty="0" smtClean="0">
                <a:latin typeface="Arial" pitchFamily="34" charset="0"/>
              </a:rPr>
              <a:t>Чемпионате Тюменской области по волейболу (мужчины)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latin typeface="Arial" pitchFamily="34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dirty="0" smtClean="0">
                <a:latin typeface="Arial" pitchFamily="34" charset="0"/>
              </a:rPr>
              <a:t>2 место в первенстве </a:t>
            </a:r>
            <a:r>
              <a:rPr lang="ru-RU" altLang="ru-RU" sz="1600" b="1" dirty="0" err="1" smtClean="0">
                <a:latin typeface="Arial" pitchFamily="34" charset="0"/>
              </a:rPr>
              <a:t>г.Тюмени</a:t>
            </a:r>
            <a:r>
              <a:rPr lang="ru-RU" altLang="ru-RU" sz="1600" b="1" dirty="0" smtClean="0">
                <a:latin typeface="Arial" pitchFamily="34" charset="0"/>
              </a:rPr>
              <a:t> среди юношей	 1996-1998 г.р. По хоккею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dirty="0" smtClean="0">
                <a:latin typeface="Arial" pitchFamily="34" charset="0"/>
              </a:rPr>
              <a:t>2 место в первенстве </a:t>
            </a:r>
            <a:r>
              <a:rPr lang="ru-RU" altLang="ru-RU" sz="1600" b="1" dirty="0" err="1" smtClean="0">
                <a:latin typeface="Arial" pitchFamily="34" charset="0"/>
              </a:rPr>
              <a:t>г.Тюмени</a:t>
            </a:r>
            <a:r>
              <a:rPr lang="ru-RU" altLang="ru-RU" sz="1600" b="1" dirty="0" smtClean="0">
                <a:latin typeface="Arial" pitchFamily="34" charset="0"/>
              </a:rPr>
              <a:t> по футболу среди юношей 2003-2004 г.р.</a:t>
            </a:r>
            <a:endParaRPr lang="ru-RU" altLang="ru-RU" sz="1600" b="1" dirty="0">
              <a:latin typeface="Arial" pitchFamily="34" charset="0"/>
            </a:endParaRPr>
          </a:p>
        </p:txBody>
      </p:sp>
      <p:pic>
        <p:nvPicPr>
          <p:cNvPr id="8194" name="Picture 2" descr="\\Glavsoc1\обмен\Суппес О.В\ФОТО на 22.04.2014\DSC_0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3" y="1136576"/>
            <a:ext cx="5292080" cy="459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3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353" name="Group 84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99413790"/>
              </p:ext>
            </p:extLst>
          </p:nvPr>
        </p:nvGraphicFramePr>
        <p:xfrm>
          <a:off x="228727" y="1098552"/>
          <a:ext cx="8663752" cy="5375751"/>
        </p:xfrm>
        <a:graphic>
          <a:graphicData uri="http://schemas.openxmlformats.org/drawingml/2006/table">
            <a:tbl>
              <a:tblPr/>
              <a:tblGrid>
                <a:gridCol w="4991345"/>
                <a:gridCol w="1224136"/>
                <a:gridCol w="1152128"/>
                <a:gridCol w="1296143"/>
              </a:tblGrid>
              <a:tr h="669005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2012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2013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Оценка 2014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03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Численность работающих культура, чел.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45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081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Количество кружков, коллективов (клубных формирований) в культуре/ в том числе детских, шт.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38/14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37/17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34/13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081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Численность занимающихся в кружках ,коллективах (клубных формирований)/в том числе в детских , чел.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665/173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643/189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686/149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315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Численность зарегистрированных пользователей в библиотеках, чел.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5121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5296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5296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039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Средняя заработная плата, руб.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18064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19940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21930</a:t>
                      </a:r>
                    </a:p>
                  </a:txBody>
                  <a:tcPr marL="91443" marR="91443"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44" name="Rectangle 839"/>
          <p:cNvSpPr>
            <a:spLocks noChangeArrowheads="1"/>
          </p:cNvSpPr>
          <p:nvPr/>
        </p:nvSpPr>
        <p:spPr bwMode="auto">
          <a:xfrm>
            <a:off x="251520" y="260648"/>
            <a:ext cx="889248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itchFamily="34" charset="0"/>
              </a:rPr>
              <a:t>Культура</a:t>
            </a:r>
            <a:br>
              <a:rPr lang="ru-RU" altLang="ru-RU" sz="2800" dirty="0">
                <a:latin typeface="Arial" pitchFamily="34" charset="0"/>
              </a:rPr>
            </a:br>
            <a:r>
              <a:rPr lang="ru-RU" altLang="ru-RU" sz="2800" dirty="0">
                <a:latin typeface="Arial" pitchFamily="34" charset="0"/>
              </a:rPr>
              <a:t>общая характеристика</a:t>
            </a:r>
          </a:p>
        </p:txBody>
      </p:sp>
    </p:spTree>
    <p:extLst>
      <p:ext uri="{BB962C8B-B14F-4D97-AF65-F5344CB8AC3E}">
        <p14:creationId xmlns:p14="http://schemas.microsoft.com/office/powerpoint/2010/main" val="228606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</TotalTime>
  <Words>1546</Words>
  <Application>Microsoft Office PowerPoint</Application>
  <PresentationFormat>Экран (4:3)</PresentationFormat>
  <Paragraphs>563</Paragraphs>
  <Slides>24</Slides>
  <Notes>19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Волна</vt:lpstr>
      <vt:lpstr>Диаграмма</vt:lpstr>
      <vt:lpstr>Презентация PowerPoint</vt:lpstr>
      <vt:lpstr>Общая характеристика поселка</vt:lpstr>
      <vt:lpstr>Инфраструктурный потенциал</vt:lpstr>
      <vt:lpstr>Презентация PowerPoint</vt:lpstr>
      <vt:lpstr>Презентация PowerPoint</vt:lpstr>
      <vt:lpstr>Жилищное строительство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СМСП и потребительский рынок </vt:lpstr>
      <vt:lpstr>Бюджет поселка Боровский</vt:lpstr>
      <vt:lpstr>Бюджет поселка Боровский Расходы 2012-2013гг., млн. руб.</vt:lpstr>
      <vt:lpstr>Исполнение бюджета за 2013 год</vt:lpstr>
      <vt:lpstr>Презентация PowerPoint</vt:lpstr>
      <vt:lpstr>Исполнение расходной части бюджета  за 2013 год (млн.руб.)</vt:lpstr>
      <vt:lpstr> Капитальный ремонт жилого фонда 2013год </vt:lpstr>
      <vt:lpstr>ЖКХ 2013год. Ремонт инженерных сетей</vt:lpstr>
      <vt:lpstr>Презентация PowerPoint</vt:lpstr>
      <vt:lpstr>Презентация PowerPoint</vt:lpstr>
      <vt:lpstr>Строительство тротуаров  2013 год</vt:lpstr>
      <vt:lpstr>Строительство тротуаров  2013 год</vt:lpstr>
      <vt:lpstr>Презентация PowerPoint</vt:lpstr>
      <vt:lpstr>Исполнение бюджета по муниципальным программам в 2013 году, тыс.руб.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Фадеева</dc:creator>
  <cp:lastModifiedBy>Фадеева</cp:lastModifiedBy>
  <cp:revision>6</cp:revision>
  <dcterms:created xsi:type="dcterms:W3CDTF">2014-05-20T03:17:33Z</dcterms:created>
  <dcterms:modified xsi:type="dcterms:W3CDTF">2014-05-27T02:25:13Z</dcterms:modified>
</cp:coreProperties>
</file>