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64" r:id="rId2"/>
    <p:sldId id="275" r:id="rId3"/>
    <p:sldId id="276" r:id="rId4"/>
    <p:sldId id="277" r:id="rId5"/>
    <p:sldId id="278" r:id="rId6"/>
    <p:sldId id="265" r:id="rId7"/>
    <p:sldId id="266" r:id="rId8"/>
    <p:sldId id="267" r:id="rId9"/>
    <p:sldId id="268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80" autoAdjust="0"/>
  </p:normalViewPr>
  <p:slideViewPr>
    <p:cSldViewPr>
      <p:cViewPr>
        <p:scale>
          <a:sx n="98" d="100"/>
          <a:sy n="98" d="100"/>
        </p:scale>
        <p:origin x="-76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8781918069159234"/>
          <c:y val="0.17117715584052989"/>
          <c:w val="0.40890646672877662"/>
          <c:h val="0.6793318988341099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593051361275409E-2"/>
          <c:y val="6.2557507120832356E-2"/>
          <c:w val="0.57610535500266158"/>
          <c:h val="0.62494775527851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4.14579600235363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="1" dirty="0" smtClean="0"/>
                      <a:t>24</a:t>
                    </a:r>
                  </a:p>
                  <a:p>
                    <a:pPr>
                      <a:defRPr/>
                    </a:pPr>
                    <a:endParaRPr lang="en-US" b="1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численность пострадавших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численность пострадавших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численность пострадавших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342784"/>
        <c:axId val="36360960"/>
        <c:axId val="0"/>
      </c:bar3DChart>
      <c:catAx>
        <c:axId val="3634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6360960"/>
        <c:crosses val="autoZero"/>
        <c:auto val="1"/>
        <c:lblAlgn val="ctr"/>
        <c:lblOffset val="100"/>
        <c:noMultiLvlLbl val="0"/>
      </c:catAx>
      <c:valAx>
        <c:axId val="3636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342784"/>
        <c:crosses val="autoZero"/>
        <c:crossBetween val="between"/>
      </c:valAx>
      <c:spPr>
        <a:noFill/>
        <a:ln w="17840">
          <a:noFill/>
        </a:ln>
      </c:spPr>
    </c:plotArea>
    <c:legend>
      <c:legendPos val="tr"/>
      <c:layout>
        <c:manualLayout>
          <c:xMode val="edge"/>
          <c:yMode val="edge"/>
          <c:x val="0.75471780543561084"/>
          <c:y val="6.9717925371863484E-2"/>
          <c:w val="0.2059773472666675"/>
          <c:h val="0.644490411671514"/>
        </c:manualLayout>
      </c:layout>
      <c:overlay val="1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58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обученных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2.00617283950617E-2"/>
                  <c:y val="-4.2118048682411875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+mn-lt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04938271605027E-2"/>
                  <c:y val="-2.8956158469158166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75308641975332E-2"/>
                  <c:y val="-2.8956158469158166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 г </c:v>
                </c:pt>
                <c:pt idx="1">
                  <c:v>2017 г</c:v>
                </c:pt>
                <c:pt idx="2">
                  <c:v>2018 г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1111</c:v>
                </c:pt>
                <c:pt idx="1">
                  <c:v>1040</c:v>
                </c:pt>
                <c:pt idx="2">
                  <c:v>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500992"/>
        <c:axId val="38510976"/>
        <c:axId val="38313024"/>
      </c:bar3DChart>
      <c:catAx>
        <c:axId val="38500992"/>
        <c:scaling>
          <c:orientation val="minMax"/>
        </c:scaling>
        <c:delete val="0"/>
        <c:axPos val="b"/>
        <c:majorTickMark val="out"/>
        <c:minorTickMark val="none"/>
        <c:tickLblPos val="nextTo"/>
        <c:crossAx val="38510976"/>
        <c:crosses val="autoZero"/>
        <c:auto val="1"/>
        <c:lblAlgn val="ctr"/>
        <c:lblOffset val="100"/>
        <c:noMultiLvlLbl val="0"/>
      </c:catAx>
      <c:valAx>
        <c:axId val="385109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8500992"/>
        <c:crosses val="autoZero"/>
        <c:crossBetween val="between"/>
      </c:valAx>
      <c:serAx>
        <c:axId val="38313024"/>
        <c:scaling>
          <c:orientation val="minMax"/>
        </c:scaling>
        <c:delete val="1"/>
        <c:axPos val="b"/>
        <c:majorTickMark val="out"/>
        <c:minorTickMark val="none"/>
        <c:tickLblPos val="none"/>
        <c:crossAx val="38510976"/>
        <c:crosses val="autoZero"/>
      </c:serAx>
    </c:plotArea>
    <c:legend>
      <c:legendPos val="r"/>
      <c:layout>
        <c:manualLayout>
          <c:xMode val="edge"/>
          <c:yMode val="edge"/>
          <c:x val="0.86722987751531055"/>
          <c:y val="0.16471846509559987"/>
          <c:w val="0.12351086322543016"/>
          <c:h val="0.6258124358098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813676031461357"/>
          <c:y val="0.15767994377436337"/>
          <c:w val="0.7780411020090755"/>
          <c:h val="0.679783767987131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Проведена СОУТ на р.м.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2015г</c:v>
                </c:pt>
                <c:pt idx="1">
                  <c:v>2016г</c:v>
                </c:pt>
                <c:pt idx="2">
                  <c:v>2017г</c:v>
                </c:pt>
                <c:pt idx="3">
                  <c:v>2018г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4581</c:v>
                </c:pt>
                <c:pt idx="1">
                  <c:v>3595</c:v>
                </c:pt>
                <c:pt idx="2">
                  <c:v>5691</c:v>
                </c:pt>
                <c:pt idx="3">
                  <c:v>4262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425344"/>
        <c:axId val="38426880"/>
        <c:axId val="0"/>
      </c:bar3DChart>
      <c:catAx>
        <c:axId val="38425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38426880"/>
        <c:crosses val="autoZero"/>
        <c:auto val="1"/>
        <c:lblAlgn val="ctr"/>
        <c:lblOffset val="100"/>
        <c:noMultiLvlLbl val="0"/>
      </c:catAx>
      <c:valAx>
        <c:axId val="38426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425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8B7E8-5F7D-4B7D-87D0-2669BE03C868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1DA7C-9AB2-4C0C-8E23-76557259D1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9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DA7C-9AB2-4C0C-8E23-76557259D13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DA7C-9AB2-4C0C-8E23-76557259D13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DA7C-9AB2-4C0C-8E23-76557259D13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1DA7C-9AB2-4C0C-8E23-76557259D13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ГАУ ТО ЦЗН города Тюмени и Тюменского района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Об организации системы охраны труда в </a:t>
            </a:r>
            <a:r>
              <a:rPr lang="ru-RU" sz="2800" b="1" dirty="0">
                <a:solidFill>
                  <a:schemeClr val="tx1"/>
                </a:solidFill>
              </a:rPr>
              <a:t>организациях Тюменского района всех </a:t>
            </a:r>
            <a:r>
              <a:rPr lang="ru-RU" sz="2800" b="1" dirty="0" smtClean="0">
                <a:solidFill>
                  <a:schemeClr val="tx1"/>
                </a:solidFill>
              </a:rPr>
              <a:t>форм собственности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6" name="Picture 2" descr="C:\Program Files\Microsoft Office\MEDIA\OFFICE14\Bullets\j0115839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115616" y="3904790"/>
            <a:ext cx="7406019" cy="100274"/>
          </a:xfrm>
          <a:prstGeom prst="rect">
            <a:avLst/>
          </a:prstGeom>
          <a:noFill/>
          <a:extLst/>
        </p:spPr>
      </p:pic>
      <p:cxnSp>
        <p:nvCxnSpPr>
          <p:cNvPr id="7" name="Прямая соединительная линия 6"/>
          <p:cNvCxnSpPr/>
          <p:nvPr/>
        </p:nvCxnSpPr>
        <p:spPr>
          <a:xfrm flipH="1" flipV="1">
            <a:off x="1669604" y="3788668"/>
            <a:ext cx="6862836" cy="372"/>
          </a:xfrm>
          <a:prstGeom prst="line">
            <a:avLst/>
          </a:prstGeom>
          <a:ln w="57150">
            <a:solidFill>
              <a:srgbClr val="7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995936" y="4459759"/>
            <a:ext cx="4478709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1200" b="1" dirty="0" smtClean="0">
                <a:solidFill>
                  <a:srgbClr val="360000"/>
                </a:solidFill>
                <a:latin typeface="+mn-lt"/>
              </a:rPr>
              <a:t>Ведущий инженер по охране труда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1200" b="1" dirty="0" smtClean="0">
                <a:solidFill>
                  <a:srgbClr val="360000"/>
                </a:solidFill>
                <a:latin typeface="+mn-lt"/>
              </a:rPr>
              <a:t>ГАУ ТО ЦЗН города Тюмени и Тюменского района</a:t>
            </a:r>
            <a:endParaRPr lang="ru-RU" altLang="ru-RU" sz="1200" b="1" dirty="0" smtClean="0">
              <a:solidFill>
                <a:srgbClr val="360000"/>
              </a:solidFill>
              <a:latin typeface="+mn-lt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sz="2000" b="1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Б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ортникова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О.К.</a:t>
            </a:r>
            <a:endParaRPr lang="ru-RU" altLang="ru-RU" sz="1100" b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34"/>
          <p:cNvSpPr>
            <a:spLocks noChangeArrowheads="1"/>
          </p:cNvSpPr>
          <p:nvPr/>
        </p:nvSpPr>
        <p:spPr bwMode="auto">
          <a:xfrm>
            <a:off x="611560" y="5406315"/>
            <a:ext cx="7991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1600" dirty="0" smtClean="0">
                <a:solidFill>
                  <a:srgbClr val="360000"/>
                </a:solidFill>
              </a:rPr>
              <a:t>Заседание совета по развитию малого и среднего предпринимательства на территории муниципального образования поселка Боровский</a:t>
            </a:r>
          </a:p>
          <a:p>
            <a:pPr algn="ctr"/>
            <a:r>
              <a:rPr lang="ru-RU" altLang="ru-RU" sz="1600" dirty="0" smtClean="0">
                <a:solidFill>
                  <a:srgbClr val="360000"/>
                </a:solidFill>
              </a:rPr>
              <a:t>29 апреля  2019 </a:t>
            </a:r>
            <a:r>
              <a:rPr lang="ru-RU" altLang="ru-RU" sz="1600" dirty="0">
                <a:solidFill>
                  <a:srgbClr val="360000"/>
                </a:solidFill>
              </a:rPr>
              <a:t>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104" y="1124745"/>
            <a:ext cx="8305800" cy="72008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1800" b="1" dirty="0"/>
              <a:t>Для снижения показателей производственного </a:t>
            </a:r>
            <a:r>
              <a:rPr lang="ru-RU" sz="1800" b="1" dirty="0" smtClean="0"/>
              <a:t>травматизма и повышения уровня культуры охраны труда в организациях 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ГАУ ТО ЦЗН города Тюмени и Тюменского района проводит следующие мероприятия: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3951053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2855"/>
            <a:ext cx="842493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Осуществляется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информирование работодателей о прохождении обучения по охране труда, оказание методической помощи и формирование групп на обучение в учебном центре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defRPr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Проводится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работа по оказанию методической помощи предприятиям и организациям города Тюмени по вопросам проведения специальной оценки условий труда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defRPr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Проводятся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круглые столы и семинары для работодателей, где обсуждаются вопросы о специальной оценке условий труда, обучения по охране труда, разработка мероприятий по охране труда, также взаимодействие работодателей с центром занятости по вопросам охраны труда и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другие;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Осуществляется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публикация статей по охране труда в средствах массовой информации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и на сайте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Департамента труда и занятости населения Тюменской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области.</a:t>
            </a:r>
          </a:p>
          <a:p>
            <a:pPr algn="just">
              <a:defRPr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базе ГАУ ТО ЦЗН города Тюмени   организован консультационный пункт по вопросам охраны труда. Специалист по охране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труда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ежедневно проводит от 9 до 15 консультаций работодателей и граждан по вопросам охраны труда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Обращаться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 консультациями по вопросам охраны труда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по телефону 8 (3452) 27-33-32 (доб. 122)  или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адресу: г</a:t>
            </a:r>
            <a:r>
              <a:rPr lang="en-US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Тюмень, ул. Республики, 204 в, корп. 3, 4 этаж, кабинет 403.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latin typeface="Arial" charset="0"/>
                <a:cs typeface="Arial" charset="0"/>
              </a:rPr>
              <a:t>Мониторинг условий и охраны труда</a:t>
            </a:r>
            <a:br>
              <a:rPr lang="ru-RU" sz="2800" b="1" dirty="0">
                <a:latin typeface="Arial" charset="0"/>
                <a:cs typeface="Arial" charset="0"/>
              </a:rPr>
            </a:br>
            <a:r>
              <a:rPr lang="ru-RU" sz="2800" b="1" dirty="0">
                <a:latin typeface="Arial" charset="0"/>
                <a:cs typeface="Arial" charset="0"/>
              </a:rPr>
              <a:t>«Информация об организации работы по охране труда»</a:t>
            </a:r>
            <a:endParaRPr lang="ru-RU" sz="28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432000" algn="ctr"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целях реализации п.4 Постановления Правительства Тюменской области  от 15.08.2012 №304-п «О мониторинге условий и охраны труда в Тюменской области» и на основании Приказа Департамента труда и занятости населения Тюменской области от 28.12.2012 №397 с изменениями от 22.05.2015г. №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188</a:t>
            </a:r>
          </a:p>
          <a:p>
            <a:pPr marL="0" indent="432000" algn="just"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indent="432000" algn="just"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Данную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форму в формате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Excel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в электронном виде можно найти на официальной портале Правительство Тюменской области, там же имеется подробная инструкция заполнения данной формы. Вам необходимо, заполнить форму и направить в Центр занятости населения по электронной почте или на бумажном носителе. Сбор информации осуществляется круглый год.</a:t>
            </a:r>
          </a:p>
          <a:p>
            <a:pPr marL="0" indent="432000" algn="just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0" indent="43200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Информацию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направлять в электронном виде в формат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Excel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можно по адресу электронной почты: </a:t>
            </a:r>
            <a:r>
              <a:rPr lang="en-US" sz="1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czn</a:t>
            </a:r>
            <a:r>
              <a:rPr lang="en-US" sz="1800" b="1" u="sng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_</a:t>
            </a:r>
            <a:r>
              <a:rPr lang="en-US" sz="1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tmn</a:t>
            </a: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en-US" sz="1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prto</a:t>
            </a: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8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ru</a:t>
            </a:r>
            <a:r>
              <a:rPr lang="ru-RU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, номер факса 27-37-10 или на бумажном носителе по адресу: 625019, город Тюмень, ул. Республики, 204 в, корп. 3, 4 этаж, кабинет 403</a:t>
            </a:r>
          </a:p>
          <a:p>
            <a:pPr algn="just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31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682" t="17579" r="28245" b="10454"/>
          <a:stretch/>
        </p:blipFill>
        <p:spPr bwMode="auto">
          <a:xfrm>
            <a:off x="179512" y="692696"/>
            <a:ext cx="8712968" cy="583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306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727" t="17410" r="28290" b="34965"/>
          <a:stretch/>
        </p:blipFill>
        <p:spPr bwMode="auto">
          <a:xfrm>
            <a:off x="179512" y="980728"/>
            <a:ext cx="8856984" cy="55446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702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012" t="17415" r="25542" b="32467"/>
          <a:stretch/>
        </p:blipFill>
        <p:spPr bwMode="auto">
          <a:xfrm>
            <a:off x="323528" y="908720"/>
            <a:ext cx="8424936" cy="51845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4422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Причины производственного травматизма в Тюменском районе в 2018 году</a:t>
            </a:r>
            <a:endParaRPr lang="ru-RU" sz="28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3106503"/>
              </p:ext>
            </p:extLst>
          </p:nvPr>
        </p:nvGraphicFramePr>
        <p:xfrm>
          <a:off x="323528" y="1916832"/>
          <a:ext cx="4038600" cy="443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79512" y="2564904"/>
            <a:ext cx="4248472" cy="4126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b="1" dirty="0" smtClean="0">
                <a:solidFill>
                  <a:srgbClr val="00B050"/>
                </a:solidFill>
              </a:rPr>
              <a:t>Основными </a:t>
            </a:r>
            <a:r>
              <a:rPr lang="ru-RU" sz="1600" b="1" dirty="0">
                <a:solidFill>
                  <a:srgbClr val="00B050"/>
                </a:solidFill>
              </a:rPr>
              <a:t>причинами производственного  травматизма является:</a:t>
            </a:r>
          </a:p>
          <a:p>
            <a:pPr marL="0" indent="0">
              <a:buNone/>
            </a:pPr>
            <a:r>
              <a:rPr lang="ru-RU" sz="1600" dirty="0"/>
              <a:t>- несоблюдение правил охраны труда;</a:t>
            </a:r>
          </a:p>
          <a:p>
            <a:pPr marL="0" indent="0">
              <a:buNone/>
            </a:pPr>
            <a:r>
              <a:rPr lang="ru-RU" sz="1600" dirty="0"/>
              <a:t>- нарушение требований безопасности при выполнении работ;</a:t>
            </a:r>
          </a:p>
          <a:p>
            <a:pPr marL="0" indent="0">
              <a:buNone/>
            </a:pPr>
            <a:r>
              <a:rPr lang="ru-RU" sz="1600" dirty="0"/>
              <a:t>- низкий уровень обучения безопасным методам и приемам работ;</a:t>
            </a:r>
          </a:p>
          <a:p>
            <a:pPr marL="0" indent="0">
              <a:buNone/>
            </a:pPr>
            <a:r>
              <a:rPr lang="ru-RU" sz="1600" dirty="0"/>
              <a:t>- не принимается во внимание обучение по оказанию первой помощи пострадавшим при несчастных случаях.</a:t>
            </a:r>
          </a:p>
          <a:p>
            <a:pPr marL="0" indent="0">
              <a:buNone/>
            </a:pPr>
            <a:endParaRPr lang="ru-RU" sz="1500" dirty="0" smtClean="0"/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92012417"/>
              </p:ext>
            </p:extLst>
          </p:nvPr>
        </p:nvGraphicFramePr>
        <p:xfrm>
          <a:off x="4699000" y="2299812"/>
          <a:ext cx="3937000" cy="367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52928" cy="6480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/>
              <a:t>Информация о производственном травматизме муниципальных районах и городских округах за 2018 год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54417"/>
              </p:ext>
            </p:extLst>
          </p:nvPr>
        </p:nvGraphicFramePr>
        <p:xfrm>
          <a:off x="15710" y="764704"/>
          <a:ext cx="9020786" cy="6051049"/>
        </p:xfrm>
        <a:graphic>
          <a:graphicData uri="http://schemas.openxmlformats.org/drawingml/2006/table">
            <a:tbl>
              <a:tblPr/>
              <a:tblGrid>
                <a:gridCol w="214782"/>
                <a:gridCol w="1610853"/>
                <a:gridCol w="898174"/>
                <a:gridCol w="956752"/>
                <a:gridCol w="946986"/>
                <a:gridCol w="1601092"/>
                <a:gridCol w="859121"/>
                <a:gridCol w="966513"/>
                <a:gridCol w="966513"/>
              </a:tblGrid>
              <a:tr h="170864">
                <a:tc gridSpan="5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90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512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пп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муниципальных образований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работающих 2017 год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пострадавших за 2017 год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пострадавших на 1000 работающих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муниципальных образований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работающих 2018 год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пострадавших за 2018 год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smtClean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Численность 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пострадавших на 1000 работающих</a:t>
                      </a:r>
                    </a:p>
                  </a:txBody>
                  <a:tcPr marL="19763" marR="19763" marT="19763" marB="19763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50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Тюменская область (без АО)</a:t>
                      </a:r>
                      <a:endParaRPr lang="ru-RU" sz="90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491113</a:t>
                      </a:r>
                      <a:endParaRPr lang="ru-RU" sz="90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422 </a:t>
                      </a:r>
                      <a:endParaRPr lang="ru-RU" sz="900" dirty="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0,86 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Тюменская область (без АО)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500046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406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b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0,81</a:t>
                      </a:r>
                      <a:endParaRPr lang="ru-RU" sz="900">
                        <a:solidFill>
                          <a:srgbClr val="00000A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Абатский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2636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Абатский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Армизонский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Армизонский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Бердюжский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1950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Аромашевский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Викуловский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Бердюжский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1780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Сладковский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Вагайский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2784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Тобольский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2302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Викуловский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2238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Юргинский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Нижнетавдинский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3903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Ишимский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5716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Сладковский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1844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86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Нижнетавдинский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3887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Сорокинский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1664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Омутинский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3440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Ялуторовский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2291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Ярковский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2922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0,34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Ярковский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2701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Сорокинский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1609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Уватский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5677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Ялуторовский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2942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Омутинский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3437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Уватский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5787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Ишим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16547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0,36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Вагайский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2875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Исетский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4383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Казанский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4268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Ишимский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4403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0,68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Аромашевский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1313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Казанский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3899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Ишим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16552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0,79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Голышмановский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dirty="0" err="1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г.о</a:t>
                      </a: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6155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Тюмень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333613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0,86 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Тюмень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342023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Исетский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4511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Тобольский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2256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Тюменский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28004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Ялуторовск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7822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0,89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Тобольск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29558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1,12 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Тобольск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34394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Заводоуковский г.о.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11746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Заводоуковский г.о.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11010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1,18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Ялуторовск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7650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1,31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Тюменский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27448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4166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1,44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Упоровский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4025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1,24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149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Голышмановский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6057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1,65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Юргинский район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2342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900" dirty="0">
                          <a:solidFill>
                            <a:srgbClr val="00000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2,56</a:t>
                      </a:r>
                    </a:p>
                  </a:txBody>
                  <a:tcPr marL="19763" marR="19763" marT="19763" marB="19763" anchor="ctr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2120"/>
            <a:ext cx="8229600" cy="9247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Организация обучения по охране труда в Тюменском районе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421943"/>
              </p:ext>
            </p:extLst>
          </p:nvPr>
        </p:nvGraphicFramePr>
        <p:xfrm>
          <a:off x="467544" y="1700808"/>
          <a:ext cx="8229600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Специальная оценка условий труда в Тюменском  районе</a:t>
            </a:r>
            <a:endParaRPr lang="ru-RU" sz="3200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98738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1314</TotalTime>
  <Words>852</Words>
  <Application>Microsoft Office PowerPoint</Application>
  <PresentationFormat>Экран (4:3)</PresentationFormat>
  <Paragraphs>314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ГАУ ТО ЦЗН города Тюмени и Тюменского района</vt:lpstr>
      <vt:lpstr>Мониторинг условий и охраны труда «Информация об организации работы по охране труда»</vt:lpstr>
      <vt:lpstr>Презентация PowerPoint</vt:lpstr>
      <vt:lpstr>Презентация PowerPoint</vt:lpstr>
      <vt:lpstr>Презентация PowerPoint</vt:lpstr>
      <vt:lpstr>Причины производственного травматизма в Тюменском районе в 2018 году</vt:lpstr>
      <vt:lpstr>Информация о производственном травматизме муниципальных районах и городских округах за 2018 год</vt:lpstr>
      <vt:lpstr>Организация обучения по охране труда в Тюменском районе</vt:lpstr>
      <vt:lpstr>Специальная оценка условий труда в Тюменском  районе</vt:lpstr>
      <vt:lpstr>Для снижения показателей производственного травматизма и повышения уровня культуры охраны труда в организациях  ГАУ ТО ЦЗН города Тюмени и Тюменского района проводит следующие мероприятия: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Френева</dc:creator>
  <cp:lastModifiedBy>Ирина</cp:lastModifiedBy>
  <cp:revision>88</cp:revision>
  <dcterms:created xsi:type="dcterms:W3CDTF">2017-03-23T03:34:50Z</dcterms:created>
  <dcterms:modified xsi:type="dcterms:W3CDTF">2019-05-16T05:58:44Z</dcterms:modified>
</cp:coreProperties>
</file>