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4" r:id="rId1"/>
  </p:sldMasterIdLst>
  <p:notesMasterIdLst>
    <p:notesMasterId r:id="rId21"/>
  </p:notesMasterIdLst>
  <p:sldIdLst>
    <p:sldId id="303" r:id="rId2"/>
    <p:sldId id="304" r:id="rId3"/>
    <p:sldId id="305" r:id="rId4"/>
    <p:sldId id="307" r:id="rId5"/>
    <p:sldId id="295" r:id="rId6"/>
    <p:sldId id="297" r:id="rId7"/>
    <p:sldId id="313" r:id="rId8"/>
    <p:sldId id="316" r:id="rId9"/>
    <p:sldId id="311" r:id="rId10"/>
    <p:sldId id="310" r:id="rId11"/>
    <p:sldId id="306" r:id="rId12"/>
    <p:sldId id="312" r:id="rId13"/>
    <p:sldId id="309" r:id="rId14"/>
    <p:sldId id="315" r:id="rId15"/>
    <p:sldId id="314" r:id="rId16"/>
    <p:sldId id="292" r:id="rId17"/>
    <p:sldId id="302" r:id="rId18"/>
    <p:sldId id="299" r:id="rId19"/>
    <p:sldId id="301" r:id="rId2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2" autoAdjust="0"/>
    <p:restoredTop sz="87865" autoAdjust="0"/>
  </p:normalViewPr>
  <p:slideViewPr>
    <p:cSldViewPr>
      <p:cViewPr>
        <p:scale>
          <a:sx n="100" d="100"/>
          <a:sy n="100" d="100"/>
        </p:scale>
        <p:origin x="-2100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D799A-05EA-4CFC-BB41-767222F0A367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28585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428585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A43CC-9FB2-4B20-8F10-6414312AC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00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742E-6929-4DAC-84F0-28591108636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9692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43CC-9FB2-4B20-8F10-6414312ACCF5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4156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43CC-9FB2-4B20-8F10-6414312ACCF5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4156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43CC-9FB2-4B20-8F10-6414312ACCF5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4156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43CC-9FB2-4B20-8F10-6414312ACCF5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4156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43CC-9FB2-4B20-8F10-6414312ACCF5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4156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43CC-9FB2-4B20-8F10-6414312ACCF5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4156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43CC-9FB2-4B20-8F10-6414312ACCF5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415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43CC-9FB2-4B20-8F10-6414312ACCF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415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43CC-9FB2-4B20-8F10-6414312ACCF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415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43CC-9FB2-4B20-8F10-6414312ACCF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415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43CC-9FB2-4B20-8F10-6414312ACCF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415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Весь</a:t>
            </a:r>
            <a:r>
              <a:rPr lang="ru-RU" baseline="0" dirty="0" smtClean="0"/>
              <a:t> состав комиссии обучен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43CC-9FB2-4B20-8F10-6414312ACCF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415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43CC-9FB2-4B20-8F10-6414312ACCF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415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Весь</a:t>
            </a:r>
            <a:r>
              <a:rPr lang="ru-RU" baseline="0" dirty="0" smtClean="0"/>
              <a:t> состав комиссии обучен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43CC-9FB2-4B20-8F10-6414312ACCF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4156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43CC-9FB2-4B20-8F10-6414312ACCF5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415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E04C-0860-4A6D-9430-78C03CC736A7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976B-DCD6-4984-BE5F-D517CE27130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E04C-0860-4A6D-9430-78C03CC736A7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976B-DCD6-4984-BE5F-D517CE2713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E04C-0860-4A6D-9430-78C03CC736A7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976B-DCD6-4984-BE5F-D517CE2713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340509" y="554004"/>
            <a:ext cx="5538782" cy="139642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smtClean="0"/>
              <a:t>Table of contents, Arial, 24 pt, black</a:t>
            </a:r>
            <a:endParaRPr lang="en-US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smtClean="0"/>
              <a:t>I  Title of Presentation  I  Author  I  Date       I  Arial, 8 pt, black</a:t>
            </a:r>
            <a:endParaRPr lang="en-US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234215" y="6503803"/>
            <a:ext cx="185021" cy="1404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D2850B-DC07-4EDE-989F-258AD4830582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 hasCustomPrompt="1"/>
          </p:nvPr>
        </p:nvSpPr>
        <p:spPr>
          <a:xfrm>
            <a:off x="3340540" y="2032573"/>
            <a:ext cx="5541467" cy="4095622"/>
          </a:xfrm>
        </p:spPr>
        <p:txBody>
          <a:bodyPr/>
          <a:lstStyle>
            <a:lvl1pPr marL="269875" indent="-269875">
              <a:buFont typeface="+mj-lt"/>
              <a:buAutoNum type="arabicPeriod"/>
              <a:defRPr baseline="0">
                <a:solidFill>
                  <a:schemeClr val="tx2"/>
                </a:solidFill>
              </a:defRPr>
            </a:lvl1pPr>
            <a:lvl2pPr marL="539750" indent="-269875">
              <a:spcBef>
                <a:spcPts val="400"/>
              </a:spcBef>
              <a:buClrTx/>
              <a:buFont typeface="Arial" pitchFamily="34" charset="0"/>
              <a:buChar char="–"/>
              <a:defRPr>
                <a:solidFill>
                  <a:schemeClr val="tx2"/>
                </a:solidFill>
              </a:defRPr>
            </a:lvl2pPr>
            <a:lvl3pPr marL="612775" indent="-342900">
              <a:buFont typeface="+mj-lt"/>
              <a:buAutoNum type="arabicPeriod"/>
              <a:defRPr/>
            </a:lvl3pPr>
            <a:lvl4pPr marL="882650" indent="-342900">
              <a:buFont typeface="+mj-lt"/>
              <a:buAutoNum type="arabicPeriod"/>
              <a:defRPr/>
            </a:lvl4pPr>
            <a:lvl5pPr marL="2171700" indent="-342900">
              <a:buFont typeface="+mj-lt"/>
              <a:buAutoNum type="arabicPeriod"/>
              <a:defRPr/>
            </a:lvl5pPr>
          </a:lstStyle>
          <a:p>
            <a:r>
              <a:rPr lang="en-US" noProof="0" smtClean="0"/>
              <a:t>Chapter, Arial, 18 pt, black</a:t>
            </a:r>
          </a:p>
          <a:p>
            <a:r>
              <a:rPr lang="en-US" noProof="0" smtClean="0"/>
              <a:t>Chapter</a:t>
            </a:r>
          </a:p>
          <a:p>
            <a:r>
              <a:rPr lang="en-US" noProof="0" smtClean="0"/>
              <a:t>Chapter</a:t>
            </a:r>
          </a:p>
          <a:p>
            <a:pPr lvl="1"/>
            <a:r>
              <a:rPr lang="en-US" noProof="0" smtClean="0"/>
              <a:t>Level 1, Arial, 18 pt, black</a:t>
            </a:r>
          </a:p>
          <a:p>
            <a:pPr lvl="1"/>
            <a:r>
              <a:rPr lang="en-US" noProof="0" smtClean="0"/>
              <a:t>Level 1</a:t>
            </a:r>
          </a:p>
          <a:p>
            <a:r>
              <a:rPr lang="en-US" noProof="0" smtClean="0"/>
              <a:t>Chapter</a:t>
            </a:r>
          </a:p>
        </p:txBody>
      </p:sp>
      <p:grpSp>
        <p:nvGrpSpPr>
          <p:cNvPr id="14" name="Group 40"/>
          <p:cNvGrpSpPr>
            <a:grpSpLocks/>
          </p:cNvGrpSpPr>
          <p:nvPr userDrawn="1"/>
        </p:nvGrpSpPr>
        <p:grpSpPr bwMode="auto">
          <a:xfrm>
            <a:off x="2909084" y="469032"/>
            <a:ext cx="6035367" cy="6269447"/>
            <a:chOff x="2143" y="259"/>
            <a:chExt cx="4446" cy="3462"/>
          </a:xfrm>
        </p:grpSpPr>
        <p:sp>
          <p:nvSpPr>
            <p:cNvPr id="23" name="Line 41"/>
            <p:cNvSpPr>
              <a:spLocks noChangeShapeType="1"/>
            </p:cNvSpPr>
            <p:nvPr>
              <p:custDataLst>
                <p:tags r:id="rId1"/>
              </p:custDataLst>
            </p:nvPr>
          </p:nvSpPr>
          <p:spPr bwMode="auto">
            <a:xfrm flipV="1">
              <a:off x="2461" y="259"/>
              <a:ext cx="0" cy="3462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/>
            </a:p>
          </p:txBody>
        </p:sp>
        <p:sp>
          <p:nvSpPr>
            <p:cNvPr id="24" name="Line 42"/>
            <p:cNvSpPr>
              <a:spLocks noChangeShapeType="1"/>
            </p:cNvSpPr>
            <p:nvPr>
              <p:custDataLst>
                <p:tags r:id="rId2"/>
              </p:custDataLst>
            </p:nvPr>
          </p:nvSpPr>
          <p:spPr bwMode="auto">
            <a:xfrm flipV="1">
              <a:off x="6541" y="259"/>
              <a:ext cx="0" cy="3462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/>
            </a:p>
          </p:txBody>
        </p:sp>
        <p:sp>
          <p:nvSpPr>
            <p:cNvPr id="25" name="Line 43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 flipH="1">
              <a:off x="4521" y="3673"/>
              <a:ext cx="2068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/>
            </a:p>
          </p:txBody>
        </p:sp>
        <p:sp>
          <p:nvSpPr>
            <p:cNvPr id="26" name="Line 44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>
              <a:off x="2370" y="351"/>
              <a:ext cx="4219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/>
            </a:p>
          </p:txBody>
        </p:sp>
        <p:sp>
          <p:nvSpPr>
            <p:cNvPr id="27" name="Line 45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2370" y="1122"/>
              <a:ext cx="4219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/>
            </a:p>
          </p:txBody>
        </p:sp>
        <p:sp>
          <p:nvSpPr>
            <p:cNvPr id="28" name="Line 46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flipH="1">
              <a:off x="2143" y="3384"/>
              <a:ext cx="4446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/>
            </a:p>
          </p:txBody>
        </p:sp>
        <p:sp>
          <p:nvSpPr>
            <p:cNvPr id="29" name="Line 47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 flipV="1">
              <a:off x="2270" y="2855"/>
              <a:ext cx="0" cy="866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/>
            </a:p>
          </p:txBody>
        </p:sp>
      </p:grpSp>
    </p:spTree>
    <p:extLst>
      <p:ext uri="{BB962C8B-B14F-4D97-AF65-F5344CB8AC3E}">
        <p14:creationId xmlns:p14="http://schemas.microsoft.com/office/powerpoint/2010/main" val="1744003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E04C-0860-4A6D-9430-78C03CC736A7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976B-DCD6-4984-BE5F-D517CE27130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E04C-0860-4A6D-9430-78C03CC736A7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976B-DCD6-4984-BE5F-D517CE2713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E04C-0860-4A6D-9430-78C03CC736A7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976B-DCD6-4984-BE5F-D517CE27130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E04C-0860-4A6D-9430-78C03CC736A7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976B-DCD6-4984-BE5F-D517CE27130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E04C-0860-4A6D-9430-78C03CC736A7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976B-DCD6-4984-BE5F-D517CE2713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E04C-0860-4A6D-9430-78C03CC736A7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976B-DCD6-4984-BE5F-D517CE2713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E04C-0860-4A6D-9430-78C03CC736A7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976B-DCD6-4984-BE5F-D517CE2713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E04C-0860-4A6D-9430-78C03CC736A7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976B-DCD6-4984-BE5F-D517CE27130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B70E04C-0860-4A6D-9430-78C03CC736A7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46E976B-DCD6-4984-BE5F-D517CE27130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58DC906CFEF30E8416C6B67CCFB5B4E2161E1DE4F9BD9C11B026EEA226C55F57E4FD45C2033EFDF68CA9AC715CD77B48E336C9C7160DD52CJ6e6H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hyperlink" Target="consultantplus://offline/ref=58DC906CFEF30E8416C6B67CCFB5B4E2151617E7F7B59C11B026EEA226C55F57F6FD1DCE0239E3F78BBCFA2019J8eBH" TargetMode="External"/><Relationship Id="rId4" Type="http://schemas.openxmlformats.org/officeDocument/2006/relationships/hyperlink" Target="#Par165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 flipV="1">
            <a:off x="323528" y="188640"/>
            <a:ext cx="94138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635897" y="5373216"/>
            <a:ext cx="526345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hangingPunct="1"/>
            <a:r>
              <a:rPr lang="ru-RU" sz="1600" b="1" u="sng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Докладчик</a:t>
            </a:r>
            <a:r>
              <a:rPr lang="ru-RU" sz="1600" b="1" u="sng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r" eaLnBrk="1" hangingPunct="1"/>
            <a:r>
              <a:rPr lang="ru-RU" sz="1600" b="1" u="sng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Васютина Марина Владимировна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</a:p>
          <a:p>
            <a:pPr algn="r" eaLnBrk="1" hangingPunct="1"/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заместитель директора</a:t>
            </a:r>
          </a:p>
          <a:p>
            <a:pPr algn="r" eaLnBrk="1" hangingPunct="1"/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муниципального казенного учреждения</a:t>
            </a:r>
          </a:p>
          <a:p>
            <a:pPr algn="r" eaLnBrk="1" hangingPunct="1"/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«Управление обеспечения жизнедеятельности»</a:t>
            </a:r>
            <a:endParaRPr lang="ru-RU" sz="16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7744" y="6206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458636" y="453211"/>
            <a:ext cx="7596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Администрация Тюменского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муниципального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района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8394" y="1390460"/>
            <a:ext cx="850381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Обеспечение внедрения и </a:t>
            </a: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(или) реализации системы управления охраной труда, </a:t>
            </a:r>
            <a:endParaRPr lang="ru-RU" sz="3200" b="1" i="1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выполнение </a:t>
            </a: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показателей </a:t>
            </a:r>
            <a:endParaRPr lang="ru-RU" sz="3200" b="1" i="1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по </a:t>
            </a: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охране 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труда на территории муниципального образования </a:t>
            </a:r>
          </a:p>
          <a:p>
            <a:pPr algn="ctr"/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п. Боровский</a:t>
            </a:r>
            <a:endParaRPr lang="ru-RU" sz="3200" b="1" i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42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80648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состоянию на 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01.04.2019 </a:t>
            </a: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endParaRPr lang="ru-RU" sz="3200" b="1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Тюменском муниципальном районе 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</a:p>
          <a:p>
            <a:pPr algn="ctr"/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 </a:t>
            </a: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обученных по охране труда от подлежащих обучению в учебных центрах составляет 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28,3%</a:t>
            </a:r>
            <a:endParaRPr lang="ru-RU" sz="3200" b="1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62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1"/>
          <p:cNvSpPr txBox="1">
            <a:spLocks/>
          </p:cNvSpPr>
          <p:nvPr/>
        </p:nvSpPr>
        <p:spPr>
          <a:xfrm>
            <a:off x="454807" y="260648"/>
            <a:ext cx="8208912" cy="14401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448598"/>
              </p:ext>
            </p:extLst>
          </p:nvPr>
        </p:nvGraphicFramePr>
        <p:xfrm>
          <a:off x="179510" y="188635"/>
          <a:ext cx="8784976" cy="61158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2794"/>
                <a:gridCol w="1001732"/>
                <a:gridCol w="422794"/>
                <a:gridCol w="393967"/>
                <a:gridCol w="480446"/>
                <a:gridCol w="912850"/>
                <a:gridCol w="768716"/>
                <a:gridCol w="1220335"/>
                <a:gridCol w="1220335"/>
                <a:gridCol w="1037766"/>
                <a:gridCol w="903241"/>
              </a:tblGrid>
              <a:tr h="144617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Информация  о проведении обучения по охране труда в муниципальных образованиях на 01.04.2019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6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Город, район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Обучено, чел.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обучено со 2 квартала 2016 по 1 квартал 2019 г.г., чел.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Подлежит обучению в учебных центрах, чел**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обученных по охране труда от подлежащих обучению в учебных центрах, %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4308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(2-4 кварталы)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квартал 2019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юридических лиц,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учтеных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статистическом регистре на 01.01.2019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индивидуальных предпринимателей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учтеных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 статистическом регистре на 01.01.2019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минимальная численность подлежащих обучению в учебных центрах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542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Тюменская область (без автономных округов)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14362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22163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20689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6907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64121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44187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40783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173344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36,9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144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Сорокинский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144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Уватский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144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Ишим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4581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144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Тобольск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5852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8107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144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Юргинский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144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Упоровский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2844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Голышмановский городской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144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Ишимский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144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Викуловский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144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Бердюжский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144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Исетский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144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Ялуторовск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144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Абатский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144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Аромашевский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144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Вагайский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2112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Заводоуковский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округ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144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Сладковский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144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Тобольский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144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Армизонский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144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Ялуторовский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144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Казанский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144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Омутинский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2724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Нижнетавдинский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144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Тюмень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13622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13485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4921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40352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35591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24655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131428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144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Ярковский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  <a:tr h="144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100" b="1" i="0" u="sng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Тюменский</a:t>
                      </a:r>
                      <a:endParaRPr lang="ru-RU" sz="900" b="1" i="0" u="sng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sng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851</a:t>
                      </a:r>
                      <a:endParaRPr lang="ru-RU" sz="1100" b="1" i="0" u="sng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1049</a:t>
                      </a:r>
                      <a:endParaRPr lang="ru-RU" sz="1100" b="1" i="0" u="sng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sng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769</a:t>
                      </a:r>
                      <a:endParaRPr lang="ru-RU" sz="1100" b="1" i="0" u="sng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endParaRPr lang="ru-RU" sz="1100" b="1" i="0" u="sng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2870</a:t>
                      </a:r>
                      <a:endParaRPr lang="ru-RU" sz="1100" b="1" i="0" u="sng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2157</a:t>
                      </a:r>
                      <a:endParaRPr lang="ru-RU" sz="1100" b="1" i="0" u="sng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3640</a:t>
                      </a:r>
                      <a:endParaRPr lang="ru-RU" sz="1100" b="1" i="0" u="sng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10111</a:t>
                      </a:r>
                      <a:endParaRPr lang="ru-RU" sz="1100" b="1" i="0" u="sng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28,3</a:t>
                      </a:r>
                      <a:endParaRPr lang="ru-RU" sz="1100" b="1" i="0" u="sng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2" marR="3952" marT="395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87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1"/>
          <p:cNvSpPr txBox="1">
            <a:spLocks/>
          </p:cNvSpPr>
          <p:nvPr/>
        </p:nvSpPr>
        <p:spPr>
          <a:xfrm>
            <a:off x="454807" y="260648"/>
            <a:ext cx="8208912" cy="14401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933273"/>
              </p:ext>
            </p:extLst>
          </p:nvPr>
        </p:nvGraphicFramePr>
        <p:xfrm>
          <a:off x="253209" y="116632"/>
          <a:ext cx="8612107" cy="57181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039"/>
                <a:gridCol w="2136957"/>
                <a:gridCol w="452039"/>
                <a:gridCol w="451508"/>
                <a:gridCol w="451508"/>
                <a:gridCol w="376611"/>
                <a:gridCol w="376611"/>
                <a:gridCol w="376611"/>
                <a:gridCol w="376611"/>
                <a:gridCol w="376611"/>
                <a:gridCol w="376611"/>
                <a:gridCol w="452039"/>
                <a:gridCol w="452039"/>
                <a:gridCol w="376078"/>
                <a:gridCol w="376078"/>
                <a:gridCol w="376078"/>
                <a:gridCol w="376078"/>
              </a:tblGrid>
              <a:tr h="16940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 rowSpan="2"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9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9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</a:tr>
              <a:tr h="2118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АКЦИОНЕРНОЕ ОБЩЕСТВО «СТРОИТЕЛЬНОЕ УПРАВЛЕНИЕ СЕВЕР»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</a:tr>
              <a:tr h="3388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муниципального образования поселок Боровский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</a:tr>
              <a:tr h="3388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ЗАКРЫТОЕ АКЦИОНЕРНОЕ ОБЩЕСТВО «ПЫШМААВТОДОР»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</a:tr>
              <a:tr h="1694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 Молчанов Юрий Александрович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</a:tr>
              <a:tr h="10644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МАДО учреждение Тюменского Муниципального района Боровский детский сад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Журавушка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общеобразовательного вида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приоритетным осуществлением деятельности по познавательно - речевому направлению развития детей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</a:tr>
              <a:tr h="3388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 Боровская СОШ Тюменского муниципального района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</a:tr>
              <a:tr h="8470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Муниципальное автономное образовательное учреждение дополнительного образования детей детско-юношеская спортивная школа Тюменского муниципального района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</a:tr>
              <a:tr h="299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Муниципальное автономное учреждение «Спортивный клуб «Боровский»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</a:tr>
              <a:tr h="644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Муниципальное автономное учреждение культуры «Централизованная библиотечная система Тюменского муниципального района»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</a:tr>
              <a:tr h="1694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«Молочный завод «Абсолют»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</a:tr>
              <a:tr h="1694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ТехноСпецСтрой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</a:tr>
              <a:tr h="1694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«Тюмень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Экопродукт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</a:tr>
              <a:tr h="1694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Запсибпитсервис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10" marR="3341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733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1"/>
          <p:cNvSpPr txBox="1">
            <a:spLocks/>
          </p:cNvSpPr>
          <p:nvPr/>
        </p:nvSpPr>
        <p:spPr>
          <a:xfrm>
            <a:off x="454807" y="260648"/>
            <a:ext cx="8208912" cy="14401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229082"/>
              </p:ext>
            </p:extLst>
          </p:nvPr>
        </p:nvGraphicFramePr>
        <p:xfrm>
          <a:off x="238783" y="476672"/>
          <a:ext cx="8640960" cy="55658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3553"/>
                <a:gridCol w="2144118"/>
                <a:gridCol w="453553"/>
                <a:gridCol w="453021"/>
                <a:gridCol w="453021"/>
                <a:gridCol w="377872"/>
                <a:gridCol w="377872"/>
                <a:gridCol w="377872"/>
                <a:gridCol w="377872"/>
                <a:gridCol w="377872"/>
                <a:gridCol w="377872"/>
                <a:gridCol w="453553"/>
                <a:gridCol w="453553"/>
                <a:gridCol w="377339"/>
                <a:gridCol w="377339"/>
                <a:gridCol w="377339"/>
                <a:gridCol w="377339"/>
              </a:tblGrid>
              <a:tr h="17736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организации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 rowSpan="2"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работников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6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25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</a:tr>
              <a:tr h="2314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ПКТИ «ПРОМТЕХПРОЕКТ»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</a:tr>
              <a:tr h="1773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ТПК «КООППРОМ»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</a:tr>
              <a:tr h="692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 с ограниченной ответственностью «Западно-Сибирский Завод Блочного Технологического Оборудования»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</a:tr>
              <a:tr h="3701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 с ограниченной ответственностью «ЭвиС»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</a:tr>
              <a:tr h="2005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ПАО «Птицефабрика Боровская»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</a:tr>
              <a:tr h="3701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Тюменский филиал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«ПРОМБИЗНЕС +»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</a:tr>
              <a:tr h="3499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Индивидуальный предприниматель Речкалов Максим Григорьевич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885" algn="l"/>
                        </a:tabLs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Муниципальное унитарное предприятие «Жилищно-коммунальное хозяйство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885" algn="l"/>
                        </a:tabLs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Боровский»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885" algn="l"/>
                        </a:tabLs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«Тюменский областной коневодческий союз»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</a:tr>
              <a:tr h="1773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885" algn="l"/>
                        </a:tabLs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ПФ «Промхолод»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</a:tr>
              <a:tr h="1826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885" algn="l"/>
                          <a:tab pos="802005" algn="l"/>
                        </a:tabLs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 Земерова Ольга Вадимовна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</a:tr>
              <a:tr h="3701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885" algn="l"/>
                          <a:tab pos="802005" algn="l"/>
                          <a:tab pos="983615" algn="l"/>
                          <a:tab pos="1026795" algn="l"/>
                        </a:tabLs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МАУ ДО Боровская ДШИ «Фантазия»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</a:tr>
              <a:tr h="1773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885" algn="l"/>
                          <a:tab pos="802005" algn="l"/>
                          <a:tab pos="983615" algn="l"/>
                          <a:tab pos="1026795" algn="l"/>
                        </a:tabLs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«Ландис»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55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1"/>
          <p:cNvSpPr txBox="1">
            <a:spLocks/>
          </p:cNvSpPr>
          <p:nvPr/>
        </p:nvSpPr>
        <p:spPr>
          <a:xfrm>
            <a:off x="454807" y="260648"/>
            <a:ext cx="8208912" cy="14401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937051"/>
              </p:ext>
            </p:extLst>
          </p:nvPr>
        </p:nvGraphicFramePr>
        <p:xfrm>
          <a:off x="251518" y="260648"/>
          <a:ext cx="8640963" cy="2118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1611"/>
                <a:gridCol w="2028699"/>
                <a:gridCol w="461611"/>
                <a:gridCol w="461068"/>
                <a:gridCol w="461068"/>
                <a:gridCol w="384586"/>
                <a:gridCol w="384586"/>
                <a:gridCol w="384586"/>
                <a:gridCol w="384586"/>
                <a:gridCol w="384586"/>
                <a:gridCol w="384586"/>
                <a:gridCol w="461611"/>
                <a:gridCol w="461611"/>
                <a:gridCol w="384042"/>
                <a:gridCol w="384042"/>
                <a:gridCol w="384042"/>
                <a:gridCol w="384042"/>
              </a:tblGrid>
              <a:tr h="191817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 rowSpan="2"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работников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обучено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2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руководители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специалисты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7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2016  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</a:tr>
              <a:tr h="2515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 с ограниченной ответственностью «Сапфир»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</a:tr>
              <a:tr h="125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«КООППРОМ»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</a:tr>
              <a:tr h="125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«Запсибпитсервис»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</a:tr>
              <a:tr h="2515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 с ограниченной ответственностью «Лика»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</a:tr>
              <a:tr h="2515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885" algn="l"/>
                          <a:tab pos="802005" algn="l"/>
                          <a:tab pos="983615" algn="l"/>
                          <a:tab pos="1026795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 с ограниченной ответственностью «Стальмонтаж»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43" marR="44743" marT="0" marB="0"/>
                </a:tc>
              </a:tr>
            </a:tbl>
          </a:graphicData>
        </a:graphic>
      </p:graphicFrame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611560" y="3429000"/>
            <a:ext cx="8208912" cy="2952328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Включены организации и индивидуальные предприниматели, 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уже не осуществляющие свою деятельность (ликвидированные).</a:t>
            </a:r>
          </a:p>
          <a:p>
            <a:pPr marL="342900" indent="-342900" algn="ctr">
              <a:buAutoNum type="arabicPeriod"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Включены организации и индивидуальные предприниматели, 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зарегистрированные на территории муниципального образования.</a:t>
            </a:r>
          </a:p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Включены организации, наименование которых изменено после реорганизации.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eriod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5796136" y="2323728"/>
            <a:ext cx="2428856" cy="1249288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причины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11560" y="2395736"/>
            <a:ext cx="3528392" cy="132129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снижение результата  показателя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97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1"/>
          <p:cNvSpPr txBox="1">
            <a:spLocks/>
          </p:cNvSpPr>
          <p:nvPr/>
        </p:nvSpPr>
        <p:spPr>
          <a:xfrm>
            <a:off x="454807" y="260648"/>
            <a:ext cx="8208912" cy="14401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611560" y="1509936"/>
            <a:ext cx="8208912" cy="4511352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 отчет о количестве обученных с «0» результатом показателя.</a:t>
            </a:r>
          </a:p>
          <a:p>
            <a:pPr marL="342900" indent="-342900" algn="ctr">
              <a:buAutoNum type="arabicPeriod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Обучены не всех категории работников, подлежащих обучению в обучающих центрах (то есть обучены либо только руководитель, либо специалисты по охране труда, либо специалисты, связанные производством).</a:t>
            </a:r>
          </a:p>
          <a:p>
            <a:pPr marL="342900" indent="-342900" algn="ctr">
              <a:buAutoNum type="arabicPeriod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соблюден принцип обучения: 3 специалиста в организации и 1 человек у индивидуального предпринимателя.</a:t>
            </a:r>
          </a:p>
          <a:p>
            <a:pPr marL="342900" indent="-342900" algn="ctr">
              <a:buAutoNum type="arabicPeriod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количестве обученных в обучающих центрах не направлен.</a:t>
            </a:r>
          </a:p>
          <a:p>
            <a:pPr marL="342900" indent="-342900" algn="ctr">
              <a:buAutoNum type="arabicPeriod"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eriod"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eriod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23528" y="188640"/>
            <a:ext cx="3528392" cy="158417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снижение результата  показателя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5508104" y="392088"/>
            <a:ext cx="2428856" cy="1380728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причины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615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5992" y="213507"/>
            <a:ext cx="4678056" cy="6952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производственного травматизма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1275" y="1052736"/>
            <a:ext cx="6534937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пострадавших за 2018 год - 34 человека, </a:t>
            </a:r>
            <a:endParaRPr lang="ru-RU" b="1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 числе 3 пострадавших с тяжёлым исходом </a:t>
            </a:r>
            <a:endParaRPr lang="ru-RU" b="1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пострадавших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смертельным исходом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15616" y="2204864"/>
            <a:ext cx="6797477" cy="108012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производственного травматизма за 2018 год </a:t>
            </a:r>
            <a:endParaRPr lang="ru-RU" b="1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сравнению с 2017 годом повысился на 0,24 и составил 1,24 </a:t>
            </a:r>
            <a:endParaRPr lang="ru-RU" b="1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 человек работающих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07704" y="3429000"/>
            <a:ext cx="6912768" cy="30243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Департамента труда и занятости Тюменской области несчастные случаи </a:t>
            </a: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</a:t>
            </a: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 </a:t>
            </a:r>
          </a:p>
          <a:p>
            <a:pPr algn="ctr"/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Боровский зафиксированы:</a:t>
            </a:r>
          </a:p>
          <a:p>
            <a:pPr marL="285750" indent="-285750" algn="just">
              <a:buFontTx/>
              <a:buChar char="-"/>
            </a:pP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«ТЕХНОСПЕЦСТРОЙ» - 7 несчастных случаев (2 из них </a:t>
            </a:r>
            <a:b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тяжелым исходом);</a:t>
            </a:r>
          </a:p>
          <a:p>
            <a:pPr marL="285750" indent="-285750" algn="just">
              <a:buFontTx/>
              <a:buChar char="-"/>
            </a:pP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«ТПК «КООПРОМ» - 2 несчастных случая;</a:t>
            </a:r>
          </a:p>
          <a:p>
            <a:pPr marL="285750" indent="-285750" algn="just">
              <a:buFontTx/>
              <a:buChar char="-"/>
            </a:pP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ПАО «ПТИЦЕФАБРИКА «БОРОВСКАЯ» - 2 несчастных случая;</a:t>
            </a:r>
          </a:p>
          <a:p>
            <a:pPr marL="285750" indent="-285750" algn="just">
              <a:buFontTx/>
              <a:buChar char="-"/>
            </a:pP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«ЗАПАДНО-СИБИРСКИЙ ЗАВОД БЛОЧНОГО  ТЕХНОЛОГИЧЕСКОГО ОБОРУДОВАНИЯ» - 1 несчастный случай.</a:t>
            </a: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9720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11560" y="476672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состоянию на </a:t>
            </a: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01.04.2019 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в Тюменском муниципальном районе:</a:t>
            </a:r>
          </a:p>
          <a:p>
            <a:pPr algn="ctr"/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 рабочих мест, на которых проведена специальная оценка условий труда от общего количества, подлежащих специальной оценке  - </a:t>
            </a: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endParaRPr lang="ru-RU" sz="2800" b="1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68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20059"/>
              </p:ext>
            </p:extLst>
          </p:nvPr>
        </p:nvGraphicFramePr>
        <p:xfrm>
          <a:off x="251517" y="188640"/>
          <a:ext cx="8640962" cy="6339349"/>
        </p:xfrm>
        <a:graphic>
          <a:graphicData uri="http://schemas.openxmlformats.org/drawingml/2006/table">
            <a:tbl>
              <a:tblPr/>
              <a:tblGrid>
                <a:gridCol w="461781"/>
                <a:gridCol w="906136"/>
                <a:gridCol w="461781"/>
                <a:gridCol w="385543"/>
                <a:gridCol w="392078"/>
                <a:gridCol w="392078"/>
                <a:gridCol w="383365"/>
                <a:gridCol w="385543"/>
                <a:gridCol w="383365"/>
                <a:gridCol w="385543"/>
                <a:gridCol w="392078"/>
                <a:gridCol w="392078"/>
                <a:gridCol w="418216"/>
                <a:gridCol w="418216"/>
                <a:gridCol w="557623"/>
                <a:gridCol w="653463"/>
                <a:gridCol w="618612"/>
                <a:gridCol w="653463"/>
              </a:tblGrid>
              <a:tr h="136721"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Информация о количестве рабочих мест, на которых проведена оценка условий труда в муниципальных образованиях </a:t>
                      </a:r>
                      <a:endParaRPr lang="ru-RU" sz="1200" b="1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01.04.2019 г.</a:t>
                      </a:r>
                    </a:p>
                  </a:txBody>
                  <a:tcPr marL="3650" marR="3650" marT="36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3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Город, район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Проведена оценка условий труда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Проведена оценка условий труда, всего 2 кв. 2014 – 1 кв. 2019 г.г.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работников по данным ФСС на 01.01.2019 г.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рабочих мест, подлежащих специальной оценке условий труда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рабочих мест, на которых проведена оценка условий труда от общего количества подлежащих спец. оценке, %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СОУТ 2014 г. (2, 3, 4 квартал)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Декларация 2014 г.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СОУТ 2015 г.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Декларация 2015 г.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СОУТ 2016 г.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Декларация 2016 г.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СОУТ 2017 г.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Декларация 2017 г.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СОУТ 2018 г.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Декларация 2018 г.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СОУТ   1 кв. 2019 г.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Декларация 2019 г.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602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Тюменская область (без автономных округов)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24836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78989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69663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99938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101271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26736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401433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500037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416698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Бердюжский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Ярковский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Омутинский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4179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3437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Ишим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3165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2799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16286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16547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13789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Исетский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4383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Упоровский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3921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4025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Тобольский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Ишимский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4403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Уватский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5316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5677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4731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Тобольск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3882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4779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7428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30651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34394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28662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Вагайский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Абатский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2435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Викуловский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1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Тюменский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1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1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1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4581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1" u="sng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1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3595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1" u="sng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1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5691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1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1" u="sng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1" u="sng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1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1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1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23537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1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27448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1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22873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1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Аромашевский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Ялуторовский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7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Заводоуковский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округ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9210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11010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9175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5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Нижнетавдинский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4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Голышмановский городской округ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4949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6155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5129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Казанский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3249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Тюмень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16981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54348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34793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8785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43848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19045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45422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17399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6145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12504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260844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342023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285019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Сорокинский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Юргинский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Ялуторовск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5525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7822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6518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Сладковский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Армизонский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711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1247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1039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</a:t>
                      </a:r>
                    </a:p>
                  </a:txBody>
                  <a:tcPr marL="3650" marR="3650" marT="365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73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556792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dirty="0" smtClean="0"/>
              <a:t>Спасибо за внимание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44226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1"/>
          <p:cNvSpPr txBox="1">
            <a:spLocks/>
          </p:cNvSpPr>
          <p:nvPr/>
        </p:nvSpPr>
        <p:spPr>
          <a:xfrm>
            <a:off x="454807" y="260648"/>
            <a:ext cx="8208912" cy="14401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63688" y="980728"/>
            <a:ext cx="6146154" cy="28803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управления охраной труда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взаимосвязанных </a:t>
            </a:r>
            <a:endParaRPr lang="ru-RU" sz="24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взаимодействующих между собой элементов, устанавливающих политику и цели в области охраны труда </a:t>
            </a:r>
            <a:endParaRPr lang="ru-RU" sz="24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конкретного работодателя </a:t>
            </a:r>
            <a:endParaRPr lang="ru-RU" sz="24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процедуры по достижению этих целей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528" y="274660"/>
            <a:ext cx="2808312" cy="82108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209 ТК РФ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915816" y="3717032"/>
            <a:ext cx="5556461" cy="108012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Минтруда России от 19.08.2016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438н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Типового положения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системе управления охраной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труда»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11560" y="4769106"/>
            <a:ext cx="6840760" cy="1800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Задать вопрос о порядке создания системы управления охраной труда и (или) запросить информационные материалы можно получить, направив заявку по адресу электронной почты: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mku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uozh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rambler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телефонам: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288-765</a:t>
            </a:r>
            <a:r>
              <a:rPr lang="ru-RU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288-884,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288-753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1700172" y="980728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7667526" y="3241840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2723806" y="4437112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90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1"/>
          <p:cNvSpPr txBox="1">
            <a:spLocks/>
          </p:cNvSpPr>
          <p:nvPr/>
        </p:nvSpPr>
        <p:spPr>
          <a:xfrm>
            <a:off x="454807" y="260648"/>
            <a:ext cx="8208912" cy="14401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655997"/>
            <a:ext cx="8280920" cy="17927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подпрограмма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«Улучшение условий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охраны труда» государственной программы Тюменской области «Содействие занятости населения </a:t>
            </a:r>
            <a:endParaRPr lang="ru-RU" b="1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регулирование трудовых и иных непосредственно связанных с ними отношений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утвержденная постановлением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Тюменской области от 14.12.2018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498-п</a:t>
            </a:r>
          </a:p>
          <a:p>
            <a:pPr algn="ctr"/>
            <a:endParaRPr lang="ru-RU" sz="2000" b="1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9532" y="274660"/>
            <a:ext cx="7164796" cy="41054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9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труда и занятости населения Тюменской области</a:t>
            </a:r>
            <a:endParaRPr lang="ru-RU" sz="19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82470" y="2397859"/>
            <a:ext cx="6905954" cy="5400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мониторинг, анализ показателей подпрограммы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11560" y="3284984"/>
            <a:ext cx="2862318" cy="288032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обученных по охране труда, от подлежащих обучению в учебных центрах</a:t>
            </a:r>
            <a:endParaRPr lang="ru-RU" sz="2400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611560" y="661608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7982668" y="2135686"/>
            <a:ext cx="484632" cy="4738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1763688" y="2902741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707904" y="3356713"/>
            <a:ext cx="2002669" cy="18722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травматизма</a:t>
            </a:r>
            <a:endParaRPr lang="ru-RU" sz="2400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868144" y="3308152"/>
            <a:ext cx="3024336" cy="336120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рабочих мест, на которых проведена специальная оценка условий труда, от общего количества подлежащих специальной оценке</a:t>
            </a:r>
            <a:endParaRPr lang="ru-RU" sz="2300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4450815" y="2902741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7740352" y="2889410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96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1"/>
          <p:cNvSpPr txBox="1">
            <a:spLocks/>
          </p:cNvSpPr>
          <p:nvPr/>
        </p:nvSpPr>
        <p:spPr>
          <a:xfrm>
            <a:off x="454807" y="260648"/>
            <a:ext cx="8208912" cy="14401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655997"/>
            <a:ext cx="7298282" cy="17927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Тюменской области от 15.08.2012 № 304-п «О мониторинге условий и охраны труда в Тюменской области»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9532" y="274660"/>
            <a:ext cx="7236804" cy="41054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9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занятости населения г. Тюмени и Тюменского района</a:t>
            </a:r>
            <a:endParaRPr lang="ru-RU" sz="19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82470" y="2397859"/>
            <a:ext cx="6905954" cy="5400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мониторинг, анализ показателей подпрограммы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11560" y="3284984"/>
            <a:ext cx="2862318" cy="288032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обученных по охране труда, от подлежащих обучению в учебных центрах</a:t>
            </a:r>
            <a:endParaRPr lang="ru-RU" sz="2400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611560" y="661608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7423606" y="2044269"/>
            <a:ext cx="484632" cy="4738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1763688" y="2902741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707904" y="3356713"/>
            <a:ext cx="2002669" cy="18722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травматизма</a:t>
            </a:r>
            <a:endParaRPr lang="ru-RU" sz="2400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868144" y="3308152"/>
            <a:ext cx="3024336" cy="336120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рабочих мест, на которых проведена специальная оценка условий труда, от общего количества подлежащих специальной оценке</a:t>
            </a:r>
            <a:endParaRPr lang="ru-RU" sz="2300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4450815" y="2902741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7740352" y="2889410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0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2928147" y="1866811"/>
            <a:ext cx="2448272" cy="1889537"/>
          </a:xfrm>
          <a:prstGeom prst="fram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subTitle" idx="1"/>
          </p:nvPr>
        </p:nvSpPr>
        <p:spPr>
          <a:xfrm>
            <a:off x="1597244" y="116632"/>
            <a:ext cx="6503148" cy="882119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Обучение по охране труда</a:t>
            </a:r>
            <a:endParaRPr lang="ru-RU" sz="2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Рамка 10"/>
          <p:cNvSpPr/>
          <p:nvPr/>
        </p:nvSpPr>
        <p:spPr>
          <a:xfrm>
            <a:off x="5344844" y="4739961"/>
            <a:ext cx="2448272" cy="1656184"/>
          </a:xfrm>
          <a:prstGeom prst="fram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Текст 6"/>
          <p:cNvSpPr txBox="1">
            <a:spLocks/>
          </p:cNvSpPr>
          <p:nvPr/>
        </p:nvSpPr>
        <p:spPr>
          <a:xfrm>
            <a:off x="5379699" y="5195446"/>
            <a:ext cx="2016224" cy="1224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4" name="Рамка 13"/>
          <p:cNvSpPr/>
          <p:nvPr/>
        </p:nvSpPr>
        <p:spPr>
          <a:xfrm>
            <a:off x="6090336" y="1583829"/>
            <a:ext cx="2874152" cy="1656184"/>
          </a:xfrm>
          <a:prstGeom prst="fram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Текст 6"/>
          <p:cNvSpPr txBox="1">
            <a:spLocks/>
          </p:cNvSpPr>
          <p:nvPr/>
        </p:nvSpPr>
        <p:spPr>
          <a:xfrm>
            <a:off x="3161399" y="2046831"/>
            <a:ext cx="2016224" cy="1224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уководители и специалисты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999198" y="2888657"/>
            <a:ext cx="2396725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о</a:t>
            </a:r>
            <a:r>
              <a:rPr lang="ru-RU" dirty="0" smtClean="0"/>
              <a:t>бучающие центры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791722" y="5336071"/>
            <a:ext cx="15167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работники</a:t>
            </a:r>
            <a:endParaRPr lang="ru-RU" sz="2000" b="1" dirty="0">
              <a:solidFill>
                <a:prstClr val="black"/>
              </a:solidFill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4677540" y="3240012"/>
            <a:ext cx="398516" cy="7308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4050591" y="557043"/>
            <a:ext cx="3146648" cy="166095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локальный нормативный акт о создании комиссии и утверждении программы обучения</a:t>
            </a:r>
            <a:endParaRPr lang="ru-RU" sz="1600" b="1" dirty="0"/>
          </a:p>
        </p:txBody>
      </p:sp>
      <p:sp>
        <p:nvSpPr>
          <p:cNvPr id="23" name="Стрелка вправо 22"/>
          <p:cNvSpPr/>
          <p:nvPr/>
        </p:nvSpPr>
        <p:spPr>
          <a:xfrm>
            <a:off x="5940153" y="1878955"/>
            <a:ext cx="488178" cy="1112055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2928147" y="4351594"/>
            <a:ext cx="3146648" cy="118453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список работников для обучения комиссией</a:t>
            </a:r>
            <a:endParaRPr lang="ru-RU" dirty="0"/>
          </a:p>
        </p:txBody>
      </p:sp>
      <p:sp>
        <p:nvSpPr>
          <p:cNvPr id="20" name="Стрелка вниз 19"/>
          <p:cNvSpPr/>
          <p:nvPr/>
        </p:nvSpPr>
        <p:spPr>
          <a:xfrm>
            <a:off x="7308483" y="3140968"/>
            <a:ext cx="675417" cy="1659788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915603" y="5641307"/>
            <a:ext cx="3146648" cy="118453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</a:t>
            </a:r>
            <a:r>
              <a:rPr lang="ru-RU" dirty="0" smtClean="0"/>
              <a:t>достоверение о прохождении обучения</a:t>
            </a:r>
            <a:endParaRPr lang="ru-RU" dirty="0"/>
          </a:p>
        </p:txBody>
      </p:sp>
      <p:sp>
        <p:nvSpPr>
          <p:cNvPr id="29" name="Овал 28"/>
          <p:cNvSpPr/>
          <p:nvPr/>
        </p:nvSpPr>
        <p:spPr>
          <a:xfrm>
            <a:off x="7197239" y="5451074"/>
            <a:ext cx="1573324" cy="118453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раз в три года</a:t>
            </a:r>
            <a:endParaRPr lang="ru-RU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87362" y="656692"/>
            <a:ext cx="2664296" cy="12241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Статья 225 Трудового кодекса РФ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85837" y="2096852"/>
            <a:ext cx="2765821" cy="421246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50" b="1" dirty="0">
                <a:solidFill>
                  <a:schemeClr val="tx1"/>
                </a:solidFill>
              </a:rPr>
              <a:t>Постановление Минтруда России, Минобразования России от </a:t>
            </a:r>
            <a:r>
              <a:rPr lang="ru-RU" sz="1950" b="1" dirty="0" smtClean="0">
                <a:solidFill>
                  <a:schemeClr val="tx1"/>
                </a:solidFill>
              </a:rPr>
              <a:t>13.01.2003 № 1/29</a:t>
            </a:r>
          </a:p>
          <a:p>
            <a:pPr algn="ctr"/>
            <a:r>
              <a:rPr lang="ru-RU" sz="1950" b="1" dirty="0" smtClean="0">
                <a:solidFill>
                  <a:schemeClr val="tx1"/>
                </a:solidFill>
              </a:rPr>
              <a:t>«Об утверждении Порядка обучения по охране труда и проверки знаний требований охраны труда работников организаций»</a:t>
            </a:r>
          </a:p>
        </p:txBody>
      </p:sp>
      <p:sp>
        <p:nvSpPr>
          <p:cNvPr id="28" name="Овал 27"/>
          <p:cNvSpPr/>
          <p:nvPr/>
        </p:nvSpPr>
        <p:spPr>
          <a:xfrm>
            <a:off x="2606066" y="3324588"/>
            <a:ext cx="1563445" cy="87849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раз в три года</a:t>
            </a:r>
            <a:endParaRPr lang="ru-RU" dirty="0"/>
          </a:p>
        </p:txBody>
      </p:sp>
      <p:sp>
        <p:nvSpPr>
          <p:cNvPr id="35" name="Текст 6"/>
          <p:cNvSpPr txBox="1">
            <a:spLocks/>
          </p:cNvSpPr>
          <p:nvPr/>
        </p:nvSpPr>
        <p:spPr>
          <a:xfrm>
            <a:off x="6449474" y="1722190"/>
            <a:ext cx="2016224" cy="10078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омиссия по охране труда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7308483" y="1063226"/>
            <a:ext cx="1767249" cy="972108"/>
          </a:xfrm>
          <a:prstGeom prst="hex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Три человека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550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4" grpId="0" animBg="1"/>
      <p:bldP spid="15" grpId="0"/>
      <p:bldP spid="19" grpId="0" animBg="1"/>
      <p:bldP spid="21" grpId="0"/>
      <p:bldP spid="22" grpId="0" animBg="1"/>
      <p:bldP spid="25" grpId="0" animBg="1"/>
      <p:bldP spid="23" grpId="0" animBg="1"/>
      <p:bldP spid="26" grpId="0" animBg="1"/>
      <p:bldP spid="20" grpId="0" animBg="1"/>
      <p:bldP spid="27" grpId="0" animBg="1"/>
      <p:bldP spid="29" grpId="0" animBg="1"/>
      <p:bldP spid="31" grpId="0" animBg="1"/>
      <p:bldP spid="32" grpId="0" animBg="1"/>
      <p:bldP spid="28" grpId="0" animBg="1"/>
      <p:bldP spid="35" grpId="0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2928147" y="1866811"/>
            <a:ext cx="2448272" cy="1889537"/>
          </a:xfrm>
          <a:prstGeom prst="fram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subTitle" idx="1"/>
          </p:nvPr>
        </p:nvSpPr>
        <p:spPr>
          <a:xfrm>
            <a:off x="1597244" y="116632"/>
            <a:ext cx="6503148" cy="882119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Статистика по обучению</a:t>
            </a:r>
            <a:endParaRPr lang="ru-RU" sz="2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Рамка 10"/>
          <p:cNvSpPr/>
          <p:nvPr/>
        </p:nvSpPr>
        <p:spPr>
          <a:xfrm>
            <a:off x="5344844" y="4739961"/>
            <a:ext cx="2448272" cy="1656184"/>
          </a:xfrm>
          <a:prstGeom prst="fram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Текст 6"/>
          <p:cNvSpPr txBox="1">
            <a:spLocks/>
          </p:cNvSpPr>
          <p:nvPr/>
        </p:nvSpPr>
        <p:spPr>
          <a:xfrm>
            <a:off x="5379699" y="5195446"/>
            <a:ext cx="2016224" cy="1224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4" name="Рамка 13"/>
          <p:cNvSpPr/>
          <p:nvPr/>
        </p:nvSpPr>
        <p:spPr>
          <a:xfrm>
            <a:off x="6090336" y="1583829"/>
            <a:ext cx="2874152" cy="1656184"/>
          </a:xfrm>
          <a:prstGeom prst="fram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Текст 6"/>
          <p:cNvSpPr txBox="1">
            <a:spLocks/>
          </p:cNvSpPr>
          <p:nvPr/>
        </p:nvSpPr>
        <p:spPr>
          <a:xfrm>
            <a:off x="3161399" y="2046831"/>
            <a:ext cx="2016224" cy="1224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уководители и специалисты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999198" y="2888657"/>
            <a:ext cx="2396725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о</a:t>
            </a:r>
            <a:r>
              <a:rPr lang="ru-RU" dirty="0" smtClean="0"/>
              <a:t>бучающие центры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791722" y="5336071"/>
            <a:ext cx="15167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работники</a:t>
            </a:r>
            <a:endParaRPr lang="ru-RU" sz="2000" b="1" dirty="0">
              <a:solidFill>
                <a:prstClr val="black"/>
              </a:solidFill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4677540" y="3240012"/>
            <a:ext cx="398516" cy="7308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4050591" y="557043"/>
            <a:ext cx="3146648" cy="166095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локальный нормативный акт о создании комиссии и утверждении программы обучения</a:t>
            </a:r>
            <a:endParaRPr lang="ru-RU" sz="1600" b="1" dirty="0"/>
          </a:p>
        </p:txBody>
      </p:sp>
      <p:sp>
        <p:nvSpPr>
          <p:cNvPr id="23" name="Стрелка вправо 22"/>
          <p:cNvSpPr/>
          <p:nvPr/>
        </p:nvSpPr>
        <p:spPr>
          <a:xfrm>
            <a:off x="5940153" y="1878955"/>
            <a:ext cx="488178" cy="1112055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2928147" y="4351594"/>
            <a:ext cx="3146648" cy="118453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список работников для обучения комиссией</a:t>
            </a:r>
            <a:endParaRPr lang="ru-RU" dirty="0"/>
          </a:p>
        </p:txBody>
      </p:sp>
      <p:sp>
        <p:nvSpPr>
          <p:cNvPr id="20" name="Стрелка вниз 19"/>
          <p:cNvSpPr/>
          <p:nvPr/>
        </p:nvSpPr>
        <p:spPr>
          <a:xfrm>
            <a:off x="7308483" y="3140968"/>
            <a:ext cx="675417" cy="1659788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915603" y="5641307"/>
            <a:ext cx="3146648" cy="118453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</a:t>
            </a:r>
            <a:r>
              <a:rPr lang="ru-RU" dirty="0" smtClean="0"/>
              <a:t>достоверение о прохождении обучения</a:t>
            </a:r>
            <a:endParaRPr lang="ru-RU" dirty="0"/>
          </a:p>
        </p:txBody>
      </p:sp>
      <p:sp>
        <p:nvSpPr>
          <p:cNvPr id="29" name="Овал 28"/>
          <p:cNvSpPr/>
          <p:nvPr/>
        </p:nvSpPr>
        <p:spPr>
          <a:xfrm>
            <a:off x="7197239" y="5451074"/>
            <a:ext cx="1573324" cy="118453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раз в три года</a:t>
            </a:r>
            <a:endParaRPr lang="ru-RU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87362" y="656692"/>
            <a:ext cx="2664296" cy="12241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Статья 225 Трудового кодекса РФ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85837" y="2096852"/>
            <a:ext cx="2765821" cy="421246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50" b="1" dirty="0">
                <a:solidFill>
                  <a:schemeClr val="tx1"/>
                </a:solidFill>
              </a:rPr>
              <a:t>Постановление Минтруда России, Минобразования России от </a:t>
            </a:r>
            <a:r>
              <a:rPr lang="ru-RU" sz="1950" b="1" dirty="0" smtClean="0">
                <a:solidFill>
                  <a:schemeClr val="tx1"/>
                </a:solidFill>
              </a:rPr>
              <a:t>13.01.2003 № 1/29</a:t>
            </a:r>
          </a:p>
          <a:p>
            <a:pPr algn="ctr"/>
            <a:r>
              <a:rPr lang="ru-RU" sz="1950" b="1" dirty="0" smtClean="0">
                <a:solidFill>
                  <a:schemeClr val="tx1"/>
                </a:solidFill>
              </a:rPr>
              <a:t>«Об утверждении Порядка обучения по охране труда и проверки знаний требований охраны труда работников организаций»</a:t>
            </a:r>
          </a:p>
        </p:txBody>
      </p:sp>
      <p:sp>
        <p:nvSpPr>
          <p:cNvPr id="28" name="Овал 27"/>
          <p:cNvSpPr/>
          <p:nvPr/>
        </p:nvSpPr>
        <p:spPr>
          <a:xfrm>
            <a:off x="2606066" y="3324588"/>
            <a:ext cx="1563445" cy="87849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раз в три года</a:t>
            </a:r>
            <a:endParaRPr lang="ru-RU" dirty="0"/>
          </a:p>
        </p:txBody>
      </p:sp>
      <p:sp>
        <p:nvSpPr>
          <p:cNvPr id="35" name="Текст 6"/>
          <p:cNvSpPr txBox="1">
            <a:spLocks/>
          </p:cNvSpPr>
          <p:nvPr/>
        </p:nvSpPr>
        <p:spPr>
          <a:xfrm>
            <a:off x="6449474" y="1722190"/>
            <a:ext cx="2016224" cy="10078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омиссия по охране труда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7308483" y="1063226"/>
            <a:ext cx="1767249" cy="972108"/>
          </a:xfrm>
          <a:prstGeom prst="hex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Три человека</a:t>
            </a:r>
            <a:endParaRPr lang="ru-RU" dirty="0"/>
          </a:p>
        </p:txBody>
      </p:sp>
      <p:sp>
        <p:nvSpPr>
          <p:cNvPr id="5" name="Знак запрета 4"/>
          <p:cNvSpPr/>
          <p:nvPr/>
        </p:nvSpPr>
        <p:spPr>
          <a:xfrm>
            <a:off x="4827076" y="4327122"/>
            <a:ext cx="3357209" cy="2474245"/>
          </a:xfrm>
          <a:prstGeom prst="noSmoking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>д</a:t>
            </a:r>
            <a:r>
              <a:rPr lang="ru-RU" sz="3600" b="1" dirty="0" smtClean="0">
                <a:solidFill>
                  <a:schemeClr val="tx1"/>
                </a:solidFill>
              </a:rPr>
              <a:t>анные не подаются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2099075" y="713048"/>
            <a:ext cx="2902038" cy="1669062"/>
          </a:xfrm>
          <a:prstGeom prst="downArrowCallo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д</a:t>
            </a:r>
            <a:r>
              <a:rPr lang="ru-RU" dirty="0" smtClean="0">
                <a:solidFill>
                  <a:schemeClr val="tx1"/>
                </a:solidFill>
              </a:rPr>
              <a:t>анные  о количестве обученных подаются в статистику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6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1"/>
          <p:cNvSpPr txBox="1">
            <a:spLocks/>
          </p:cNvSpPr>
          <p:nvPr/>
        </p:nvSpPr>
        <p:spPr>
          <a:xfrm>
            <a:off x="454807" y="260648"/>
            <a:ext cx="8208912" cy="14401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1831193" y="-1827584"/>
            <a:ext cx="4572000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1643" y="836712"/>
            <a:ext cx="6122565" cy="57606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руководители организаций;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заместители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руководителей организаций, курирующие вопросы охраны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труда;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заместители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главных инженеров по охране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труда;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работодатели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физические лица, иные лица, занимающиеся предпринимательской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деятельностью;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руководители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специалисты, инженерно-технические  работники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осуществляющие организацию, руководство и проведение работ на рабочих местах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производственных подразделениях, а также контроль и технический надзор за проведением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работ;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специалисты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 охраны труда, работники,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работодателем возложены обязанности организации работы по охране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труда;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комиссий по охране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труда;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уполномоченные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(доверенные) лица по охране труда профессиональных союзов и иных уполномоченных работниками представительных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специалисты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местного самоуправления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охраны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труда;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члены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комиссий по проверке знаний требований охраны труда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253802"/>
            <a:ext cx="4896544" cy="58291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специальное обучение по охране труда в объеме должностных обязанностей</a:t>
            </a:r>
            <a:endParaRPr lang="ru-RU" dirty="0"/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6804248" y="545257"/>
            <a:ext cx="2232248" cy="3600400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поступлении на работу 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первого месяца, 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- по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мере необходимости, но не реже одного раза 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3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4716016" y="414376"/>
            <a:ext cx="2376264" cy="844672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i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проходят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451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9512" y="498376"/>
            <a:ext cx="2592288" cy="14184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к</a:t>
            </a:r>
            <a:r>
              <a:rPr lang="ru-RU" dirty="0" smtClean="0">
                <a:solidFill>
                  <a:schemeClr val="tx1"/>
                </a:solidFill>
              </a:rPr>
              <a:t>оличество обученных в обучающих центрах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275857" y="498376"/>
            <a:ext cx="2232248" cy="18002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</a:t>
            </a:r>
            <a:r>
              <a:rPr lang="ru-RU" dirty="0" smtClean="0"/>
              <a:t>е менее 3 человека в организации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483768" y="866453"/>
            <a:ext cx="1008112" cy="72008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=</a:t>
            </a:r>
            <a:endParaRPr lang="ru-RU" sz="8000" dirty="0"/>
          </a:p>
        </p:txBody>
      </p:sp>
      <p:sp>
        <p:nvSpPr>
          <p:cNvPr id="7" name="Овал 6"/>
          <p:cNvSpPr/>
          <p:nvPr/>
        </p:nvSpPr>
        <p:spPr>
          <a:xfrm>
            <a:off x="6012160" y="482402"/>
            <a:ext cx="2952328" cy="18002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</a:t>
            </a:r>
            <a:r>
              <a:rPr lang="ru-RU" dirty="0" smtClean="0"/>
              <a:t>е менее 1 человек у индивидуального предпринимателя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364088" y="904392"/>
            <a:ext cx="1008112" cy="72008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/>
              <a:t>+</a:t>
            </a:r>
            <a:endParaRPr lang="ru-RU" sz="8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512" y="2399804"/>
            <a:ext cx="2592288" cy="20013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Тюменском муниципальном районе  должно быть обучено в обучающих центрах 10 111 человек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347864" y="2500356"/>
            <a:ext cx="2232248" cy="18002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</a:t>
            </a:r>
            <a:r>
              <a:rPr lang="ru-RU" dirty="0" smtClean="0"/>
              <a:t>е менее 2157*3 человека в организации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6012160" y="2467062"/>
            <a:ext cx="2952328" cy="18002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</a:t>
            </a:r>
            <a:r>
              <a:rPr lang="ru-RU" dirty="0" smtClean="0"/>
              <a:t>е менее 3640*1 человек у индивидуального предпринимателя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2642667" y="2924944"/>
            <a:ext cx="1008112" cy="72008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=</a:t>
            </a:r>
            <a:endParaRPr lang="ru-RU" sz="8000" dirty="0"/>
          </a:p>
        </p:txBody>
      </p:sp>
      <p:sp>
        <p:nvSpPr>
          <p:cNvPr id="11" name="Овал 10"/>
          <p:cNvSpPr/>
          <p:nvPr/>
        </p:nvSpPr>
        <p:spPr>
          <a:xfrm>
            <a:off x="5407099" y="2924944"/>
            <a:ext cx="1008112" cy="72008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/>
              <a:t>+</a:t>
            </a:r>
            <a:endParaRPr lang="ru-RU" sz="80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79512" y="4581128"/>
            <a:ext cx="2592288" cy="20013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муниципальном образовании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п. Боровский должно быть обучено в обучающих центрах 1 507 человек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347864" y="4681680"/>
            <a:ext cx="2232248" cy="18002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</a:t>
            </a:r>
            <a:r>
              <a:rPr lang="ru-RU" dirty="0" smtClean="0"/>
              <a:t>е менее 343*3 человека в организации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6032698" y="4715644"/>
            <a:ext cx="2952328" cy="18002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</a:t>
            </a:r>
            <a:r>
              <a:rPr lang="ru-RU" dirty="0" smtClean="0"/>
              <a:t>е менее 478*1 человек у индивидуального предпринимателя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5364088" y="5221740"/>
            <a:ext cx="1008112" cy="72008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/>
              <a:t>+</a:t>
            </a:r>
            <a:endParaRPr lang="ru-RU" sz="8000" dirty="0"/>
          </a:p>
        </p:txBody>
      </p:sp>
      <p:sp>
        <p:nvSpPr>
          <p:cNvPr id="14" name="Овал 13"/>
          <p:cNvSpPr/>
          <p:nvPr/>
        </p:nvSpPr>
        <p:spPr>
          <a:xfrm>
            <a:off x="2483768" y="5221740"/>
            <a:ext cx="1008112" cy="72008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=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76505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1"/>
          <p:cNvSpPr txBox="1">
            <a:spLocks/>
          </p:cNvSpPr>
          <p:nvPr/>
        </p:nvSpPr>
        <p:spPr>
          <a:xfrm>
            <a:off x="454807" y="260648"/>
            <a:ext cx="8208912" cy="14401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1" y="1268760"/>
            <a:ext cx="871296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обучении по охране труда в Тюменской области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(наименование обучающей организации) за ____ квартал 20___ года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19672" y="260648"/>
            <a:ext cx="7344815" cy="8640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ru-RU" sz="1600" b="1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4 к перечню форм мониторинга условий и охраны труда</a:t>
            </a:r>
          </a:p>
          <a:p>
            <a:pPr algn="r"/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Тюменской области (постановление Правительства Тюменской области от 15.08.2012 № 304-п)</a:t>
            </a:r>
          </a:p>
          <a:p>
            <a:pPr algn="ctr"/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263458"/>
              </p:ext>
            </p:extLst>
          </p:nvPr>
        </p:nvGraphicFramePr>
        <p:xfrm>
          <a:off x="251521" y="2130535"/>
          <a:ext cx="8712967" cy="219687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60039"/>
                <a:gridCol w="504056"/>
                <a:gridCol w="432048"/>
                <a:gridCol w="432048"/>
                <a:gridCol w="648072"/>
                <a:gridCol w="360040"/>
                <a:gridCol w="1152128"/>
                <a:gridCol w="377072"/>
                <a:gridCol w="635352"/>
                <a:gridCol w="635352"/>
                <a:gridCol w="635352"/>
                <a:gridCol w="635352"/>
                <a:gridCol w="635352"/>
                <a:gridCol w="635352"/>
                <a:gridCol w="635352"/>
              </a:tblGrid>
              <a:tr h="463258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организации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ИНН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почтовый адрес, телефон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ОКВЭД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основной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работающих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59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подлежащих обучению в учебных центрах 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 action="ppaction://hlinkfile"/>
                        </a:rPr>
                        <a:t>&lt;*&gt;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на малых предприятиях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78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руководители организации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на малых предприятиях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специалисты по охране труда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т.ч. на малых предприятиях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т.ч. на малых предприятиях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</a:tr>
              <a:tr h="281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373" marR="27373" marT="45033" marB="45033"/>
                </a:tc>
              </a:tr>
              <a:tr h="221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73" marR="27373" marT="45033" marB="450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73" marR="27373" marT="45033" marB="45033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81426" y="4395787"/>
            <a:ext cx="871296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</a:t>
            </a:r>
          </a:p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&lt;*&gt; Руководители организаций, заместители руководителей организаций, курирующие вопросы охраны труда, заместители главных инженеров по охране труда, работодатели - физические лица, иные лица, занимающиеся предпринимательской деятельностью; руководители, специалисты, инженерно-технические работники, осуществляющие организацию, руководство и проведение работ на рабочих местах и в производственных подразделениях, а также контроль и технический надзор за проведением работ; специалисты служб охраны труда, работники, на которых работодателем возложены обязанности организации работы по охране труда, члены комитетов (комиссий) по охране труда, уполномоченные (доверенные) лица по охране труда профессиональных союзов и иных уполномоченных работниками представительных органов; члены комиссий по проверке знаний требований охраны труда организаций (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постановление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Минтруда России, Минобразования России от 13.01.2003 N 1/29).</a:t>
            </a:r>
          </a:p>
          <a:p>
            <a:r>
              <a:rPr lang="ru-RU" dirty="0"/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____________________ _________________________________________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(подпись)                       (Ф.И.О.)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Исполнитель: ______________________________________________________________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(должность, Ф.И.О., телефон)</a:t>
            </a:r>
          </a:p>
        </p:txBody>
      </p:sp>
    </p:spTree>
    <p:extLst>
      <p:ext uri="{BB962C8B-B14F-4D97-AF65-F5344CB8AC3E}">
        <p14:creationId xmlns:p14="http://schemas.microsoft.com/office/powerpoint/2010/main" val="248665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fhEIgrQW0O8MRBAincG.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lU3DQTD3UiJsMTdyon.N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0LvttXNQkuFXgKw2_nnZ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yhy4m8AUeHUveOChyC1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vXf6T7s0KP7WLY2XiUu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VktGeR2F06JI5hF0TGRU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VrhBFIiuEeHuu3LbMpfBw"/>
</p:tagLst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2572</TotalTime>
  <Words>2937</Words>
  <Application>Microsoft Office PowerPoint</Application>
  <PresentationFormat>Экран (4:3)</PresentationFormat>
  <Paragraphs>1625</Paragraphs>
  <Slides>19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Alexey Lychko</dc:creator>
  <cp:lastModifiedBy>Васютина Марина Владимировна</cp:lastModifiedBy>
  <cp:revision>279</cp:revision>
  <cp:lastPrinted>2019-04-25T08:32:49Z</cp:lastPrinted>
  <dcterms:created xsi:type="dcterms:W3CDTF">2017-01-17T12:02:38Z</dcterms:created>
  <dcterms:modified xsi:type="dcterms:W3CDTF">2019-04-25T12:59:53Z</dcterms:modified>
</cp:coreProperties>
</file>