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80" r:id="rId2"/>
    <p:sldId id="403" r:id="rId3"/>
    <p:sldId id="404" r:id="rId4"/>
    <p:sldId id="400" r:id="rId5"/>
    <p:sldId id="392" r:id="rId6"/>
    <p:sldId id="378" r:id="rId7"/>
    <p:sldId id="359" r:id="rId8"/>
    <p:sldId id="401" r:id="rId9"/>
    <p:sldId id="413" r:id="rId10"/>
    <p:sldId id="39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383" r:id="rId20"/>
    <p:sldId id="384" r:id="rId21"/>
    <p:sldId id="360" r:id="rId22"/>
    <p:sldId id="390" r:id="rId23"/>
    <p:sldId id="391" r:id="rId24"/>
    <p:sldId id="362" r:id="rId25"/>
    <p:sldId id="373" r:id="rId26"/>
    <p:sldId id="387" r:id="rId27"/>
    <p:sldId id="358" r:id="rId28"/>
    <p:sldId id="389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  <p:embeddedFont>
      <p:font typeface="Tahoma" panose="020B0604030504040204" pitchFamily="34" charset="0"/>
      <p:regular r:id="rId39"/>
      <p:bold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FFFFFF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565" autoAdjust="0"/>
  </p:normalViewPr>
  <p:slideViewPr>
    <p:cSldViewPr>
      <p:cViewPr>
        <p:scale>
          <a:sx n="70" d="100"/>
          <a:sy n="70" d="100"/>
        </p:scale>
        <p:origin x="-1374" y="-570"/>
      </p:cViewPr>
      <p:guideLst>
        <p:guide orient="horz" pos="2885"/>
        <p:guide orient="horz" pos="3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1F950-92DC-488B-8F21-964B22E7BC2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81683-996C-4D71-86A9-1BE9DE6E50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97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2018 году был очень большой спрос на кассовую технику и клиенты не готовы были вкладывать много денег, было продано очень много автономных касс. СБИС Розница совместима с автономными кассами, и мы можем импортировать все наименования товаров из личного кабинета в кассу в режиме онлайн. Для клиента,</a:t>
            </a:r>
            <a:r>
              <a:rPr lang="ru-RU" baseline="0" dirty="0"/>
              <a:t> который ведет учет в 1С – подойдет автоматическая интеграция.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81683-996C-4D71-86A9-1BE9DE6E506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42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2018 году был очень большой спрос на кассовую технику и клиенты не готовы были вкладывать много денег, было продано очень много автономных касс. СБИС Розница совместима с автономными кассами, и мы можем импортировать все наименования товаров из личного кабинета в кассу в режиме онлайн. Для клиента,</a:t>
            </a:r>
            <a:r>
              <a:rPr lang="ru-RU" baseline="0" dirty="0"/>
              <a:t> который ведет учет в 1С – подойдет автоматическая интеграция.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81683-996C-4D71-86A9-1BE9DE6E506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42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A5460-026A-48D1-BBD5-7C41B5DA4487}" type="slidenum">
              <a:rPr lang="ru-RU" altLang="ru-RU" sz="1200" smtClean="0">
                <a:solidFill>
                  <a:srgbClr val="414141"/>
                </a:solidFill>
                <a:latin typeface="Gill Sans Light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200" dirty="0" smtClean="0">
              <a:solidFill>
                <a:srgbClr val="414141"/>
              </a:solidFill>
              <a:latin typeface="Gill Sans Ligh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07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50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07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53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99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83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60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20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9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98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45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8780B-2CE1-45D7-9D7E-3C2643DD874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86B4B-AF3A-4321-97BF-32C33297A8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04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6005"/>
            <a:ext cx="9144000" cy="79613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604798"/>
            <a:ext cx="6020704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Переход на новый порядок применения ККТ в 2019 году</a:t>
            </a:r>
            <a:endParaRPr lang="ru-RU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1" t="64842" r="53874" b="20236"/>
          <a:stretch/>
        </p:blipFill>
        <p:spPr bwMode="auto">
          <a:xfrm>
            <a:off x="207481" y="166150"/>
            <a:ext cx="1722473" cy="87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8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796819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9B342"/>
              </a:buClr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подакцизных товаров (алкоголь, табак, бензин)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9B342"/>
              </a:buClr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совмещении ЕНВД и ОСНО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9B342"/>
              </a:buClr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ККТ в автономном режиме (в районах без связи)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rgbClr val="F9B342"/>
              </a:buClr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сезонном (временном) характере работы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33" y="237373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Фискальный накопитель на </a:t>
            </a:r>
            <a:r>
              <a:rPr lang="en-US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месяцев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62218" cy="23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kkm.ru/upload/iblock/ca9/e37f60a6-f2e1-11df-84d3-0050569d42c2_f0b71826-29b1-11e6-80c1-005056867087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632837"/>
            <a:ext cx="2131567" cy="1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647">
            <a:off x="649848" y="1534830"/>
            <a:ext cx="1441330" cy="1691161"/>
          </a:xfrm>
          <a:prstGeom prst="rect">
            <a:avLst/>
          </a:prstGeom>
        </p:spPr>
      </p:pic>
      <p:pic>
        <p:nvPicPr>
          <p:cNvPr id="5" name="Picture 6" descr="http://www.kkm.ru/upload/iblock/e75/c58a985c-3867-11e6-80c3-005056867087_1c62d0ee-4385-11e6-80c5-00505686708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632838"/>
            <a:ext cx="1515013" cy="149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552" y="260648"/>
            <a:ext cx="6912768" cy="112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1869" tIns="31869" rIns="31869" bIns="31869" anchor="ctr"/>
          <a:lstStyle>
            <a:lvl1pPr marL="571500" indent="-5715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9pPr>
          </a:lstStyle>
          <a:p>
            <a:pPr marL="285750" indent="0" algn="ctr" eaLnBrk="1" hangingPunct="1">
              <a:spcBef>
                <a:spcPts val="400"/>
              </a:spcBef>
              <a:spcAft>
                <a:spcPts val="400"/>
              </a:spcAft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Какую кассу выбрать?</a:t>
            </a:r>
            <a:endParaRPr lang="ru-RU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108980" y="2851465"/>
            <a:ext cx="0" cy="28876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81321" y="2851465"/>
            <a:ext cx="0" cy="28876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3515601"/>
            <a:ext cx="2808312" cy="22467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/>
              <a:t>Наименований товаров/услуг</a:t>
            </a:r>
          </a:p>
          <a:p>
            <a:pPr algn="ctr"/>
            <a:r>
              <a:rPr lang="ru-RU" sz="1400" b="1" dirty="0" smtClean="0"/>
              <a:t>30-50 ед.</a:t>
            </a:r>
          </a:p>
          <a:p>
            <a:pPr algn="ctr"/>
            <a:endParaRPr lang="ru-RU" sz="14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/>
              <a:t>Количество чеков в день </a:t>
            </a:r>
            <a:endParaRPr lang="ru-RU" sz="1400" b="1" dirty="0"/>
          </a:p>
          <a:p>
            <a:pPr algn="ctr"/>
            <a:r>
              <a:rPr lang="ru-RU" sz="1400" b="1" dirty="0"/>
              <a:t>д</a:t>
            </a:r>
            <a:r>
              <a:rPr lang="ru-RU" sz="1400" b="1" dirty="0" smtClean="0"/>
              <a:t>о 50 шт.</a:t>
            </a:r>
          </a:p>
          <a:p>
            <a:pPr algn="ctr"/>
            <a:endParaRPr lang="ru-RU" sz="1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/>
              <a:t>Работа при низких температурах (до -20)</a:t>
            </a:r>
          </a:p>
          <a:p>
            <a:endParaRPr lang="ru-RU" sz="1400" b="1" dirty="0" smtClean="0"/>
          </a:p>
          <a:p>
            <a:endParaRPr lang="ru-RU" sz="1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203848" y="3177038"/>
            <a:ext cx="2889528" cy="24622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/>
              <a:t>Наименований товаров/услуг</a:t>
            </a:r>
          </a:p>
          <a:p>
            <a:pPr algn="ctr"/>
            <a:r>
              <a:rPr lang="ru-RU" sz="1400" b="1" dirty="0" smtClean="0"/>
              <a:t>свыше 50 ед.</a:t>
            </a:r>
          </a:p>
          <a:p>
            <a:endParaRPr lang="ru-RU" sz="14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/>
              <a:t>Количество чеков в день </a:t>
            </a:r>
          </a:p>
          <a:p>
            <a:pPr algn="ctr"/>
            <a:r>
              <a:rPr lang="ru-RU" sz="1400" b="1" dirty="0" smtClean="0"/>
              <a:t>более 30 - 50 шт.</a:t>
            </a:r>
          </a:p>
          <a:p>
            <a:pPr algn="ctr"/>
            <a:endParaRPr lang="ru-RU" sz="14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/>
              <a:t>Работа в товароучетной системе (СБИС, 1С, другие).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/>
              <a:t>Возможность удаленного подключения специалистов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3236979"/>
            <a:ext cx="2834226" cy="18158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b="1" dirty="0"/>
              <a:t>Наименований товаров/услуг</a:t>
            </a:r>
          </a:p>
          <a:p>
            <a:pPr algn="ctr"/>
            <a:r>
              <a:rPr lang="ru-RU" sz="1400" b="1" dirty="0" smtClean="0"/>
              <a:t>до 1500 ед.</a:t>
            </a:r>
          </a:p>
          <a:p>
            <a:pPr algn="ctr"/>
            <a:endParaRPr lang="ru-RU" sz="14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/>
              <a:t>Количество чеков в день </a:t>
            </a:r>
            <a:endParaRPr lang="ru-RU" sz="1400" b="1" dirty="0"/>
          </a:p>
          <a:p>
            <a:pPr algn="ctr"/>
            <a:r>
              <a:rPr lang="ru-RU" sz="1400" b="1" dirty="0" smtClean="0"/>
              <a:t>до 150 шт.</a:t>
            </a:r>
          </a:p>
          <a:p>
            <a:pPr algn="ctr"/>
            <a:endParaRPr lang="ru-RU" sz="14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b="1" dirty="0" smtClean="0"/>
              <a:t>Не выгружаете данные в учетную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942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7001" y="193573"/>
            <a:ext cx="8229600" cy="931171"/>
          </a:xfrm>
        </p:spPr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Автономные кассы</a:t>
            </a:r>
            <a:endParaRPr 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C:\Users\Tensor_00\Desktop\sbis-rpc-service30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7757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092620" y="1395120"/>
            <a:ext cx="3262" cy="51054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7815" y="3039902"/>
            <a:ext cx="2685351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Меркурий – 180Ф</a:t>
            </a:r>
          </a:p>
          <a:p>
            <a:pPr algn="ctr">
              <a:lnSpc>
                <a:spcPct val="150000"/>
              </a:lnSpc>
            </a:pPr>
            <a:r>
              <a:rPr lang="ru-RU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 ФН на 36 </a:t>
            </a: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мес. </a:t>
            </a:r>
            <a:r>
              <a:rPr lang="ru-RU" sz="11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- 14 650 </a:t>
            </a:r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руб.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Ширина ленты – 57 мм.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Скорость печати – 27 мм/сек.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Wi-Fi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GSM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Вес 390 г.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Идеально для разъездной работы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3" t="36474" r="33208" b="23629"/>
          <a:stretch/>
        </p:blipFill>
        <p:spPr bwMode="auto">
          <a:xfrm>
            <a:off x="4139952" y="1235223"/>
            <a:ext cx="1497488" cy="13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3" t="40081" r="34837" b="21235"/>
          <a:stretch/>
        </p:blipFill>
        <p:spPr bwMode="auto">
          <a:xfrm>
            <a:off x="6928245" y="1235223"/>
            <a:ext cx="1645617" cy="159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13504" y="3069855"/>
            <a:ext cx="27670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Атол - 91Ф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ФН 36 мес. – 16 800 р.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Ширина ленты </a:t>
            </a:r>
            <a:r>
              <a:rPr lang="ru-RU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- 44</a:t>
            </a:r>
            <a:r>
              <a:rPr lang="ru-RU" alt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57 мм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 печати </a:t>
            </a:r>
            <a:r>
              <a:rPr lang="ru-RU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- 50 мм/сек </a:t>
            </a:r>
            <a:endParaRPr lang="ru-RU" alt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Wi-Fi, </a:t>
            </a:r>
            <a:r>
              <a:rPr lang="en-US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3G</a:t>
            </a:r>
            <a:r>
              <a:rPr lang="ru-RU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Bluetooth</a:t>
            </a:r>
            <a:r>
              <a:rPr lang="ru-RU" alt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Ethernet</a:t>
            </a:r>
            <a:endParaRPr lang="ru-RU" alt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16216" y="1395119"/>
            <a:ext cx="0" cy="51054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081827" y="2700939"/>
            <a:ext cx="325650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Меркурий -185Ф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ФН 36 мес. – 16 300 р.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Ширина ленты - 57 </a:t>
            </a:r>
            <a:r>
              <a:rPr lang="ru-RU" alt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мм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 печати </a:t>
            </a:r>
            <a:r>
              <a:rPr lang="ru-RU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- 27 </a:t>
            </a:r>
            <a:r>
              <a:rPr lang="ru-RU" alt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мм/сек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Wi-Fi</a:t>
            </a:r>
            <a:r>
              <a:rPr lang="ru-RU" alt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ru-RU" altLang="ru-RU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Выдерживает низкие температуры (до -20)</a:t>
            </a:r>
          </a:p>
        </p:txBody>
      </p:sp>
    </p:spTree>
    <p:extLst>
      <p:ext uri="{BB962C8B-B14F-4D97-AF65-F5344CB8AC3E}">
        <p14:creationId xmlns:p14="http://schemas.microsoft.com/office/powerpoint/2010/main" val="34022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62218" cy="23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-327" y="263545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компьютера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 descr="http://images.clipartbro.com/264/computer-icon-vector-png-best-reviews-about-audio-and-gadgets-264293.png"/>
          <p:cNvPicPr/>
          <p:nvPr/>
        </p:nvPicPr>
        <p:blipFill rotWithShape="1"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0" t="19688" r="14422" b="19493"/>
          <a:stretch/>
        </p:blipFill>
        <p:spPr bwMode="auto">
          <a:xfrm>
            <a:off x="307975" y="2564904"/>
            <a:ext cx="1086507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/>
          <a:stretch/>
        </p:blipFill>
        <p:spPr bwMode="auto">
          <a:xfrm>
            <a:off x="361656" y="2648165"/>
            <a:ext cx="972000" cy="780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4" y="2756926"/>
            <a:ext cx="1891213" cy="221902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" y="5158264"/>
            <a:ext cx="3114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ФН – 5 900 р.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ФН 36 мес.– 15 100 р.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1429035"/>
            <a:ext cx="320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Фискальный регистратор</a:t>
            </a:r>
          </a:p>
          <a:p>
            <a:pPr algn="ctr"/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Viki Print 57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 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1588889"/>
            <a:ext cx="50937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подключается к любому ПК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быстрая печать чеков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возможность учета товаров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вероятность поломки</a:t>
            </a: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2400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работы нужен компьютер</a:t>
            </a:r>
          </a:p>
          <a:p>
            <a:pPr>
              <a:lnSpc>
                <a:spcPct val="150000"/>
              </a:lnSpc>
            </a:pPr>
            <a:r>
              <a:rPr lang="ru-RU" alt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2400" spc="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аккумулятора</a:t>
            </a:r>
          </a:p>
        </p:txBody>
      </p:sp>
      <p:pic>
        <p:nvPicPr>
          <p:cNvPr id="19" name="Рисунок 1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32080" y="4016187"/>
            <a:ext cx="5040000" cy="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62218" cy="23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288033" y="263545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Комплексная автоматизация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4189"/>
            <a:ext cx="2403800" cy="26369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5158264"/>
            <a:ext cx="32038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ФН –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18 900 р.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ФН 36 мес. 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31 400 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80251" y="1381908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полноценное рабочее место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быстрый выбор товара по ШК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возможность учета товаров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компактность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замена любой части при поломке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подключение доп.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борудования</a:t>
            </a:r>
          </a:p>
          <a:p>
            <a:pPr>
              <a:lnSpc>
                <a:spcPct val="150000"/>
              </a:lnSpc>
            </a:pPr>
            <a:r>
              <a:rPr lang="ru-RU" alt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altLang="ru-RU" sz="2400" spc="3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аккумулятора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" y="1429035"/>
            <a:ext cx="320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 </a:t>
            </a:r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Pipo X9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ФР </a:t>
            </a:r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Viki Print 57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Ф, сканер </a:t>
            </a:r>
            <a:r>
              <a:rPr lang="en-US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Youjie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080" y="4016187"/>
            <a:ext cx="5040000" cy="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62218" cy="23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-29217" y="267470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Автоматизируем магазин и аптеку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25797" y="1700808"/>
            <a:ext cx="381642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Касса, работа с каталогами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/>
              <a:t>Программы лояльности, скидки, </a:t>
            </a:r>
            <a:r>
              <a:rPr lang="ru-RU" sz="1700" dirty="0" err="1" smtClean="0"/>
              <a:t>эквайринг</a:t>
            </a:r>
            <a:endParaRPr lang="ru-RU" sz="1700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/>
              <a:t>Онлайн-аналитика по </a:t>
            </a:r>
            <a:r>
              <a:rPr lang="ru-RU" sz="1700" dirty="0" smtClean="0"/>
              <a:t>продажам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Складской и управленческий учет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Бухгалтерский учет и расчет зарплаты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</p:txBody>
      </p:sp>
      <p:pic>
        <p:nvPicPr>
          <p:cNvPr id="3078" name="Picture 6" descr="https://sbis.ru/previewer/r/1920/1080/service/sbis-rpc-service300.dll?method=Nomenclature.Photo&amp;params=eyJpZCI6ICJhOTg2MzZhYi1hMDM0LTRjNDAtOGZhNi1lMGU5NGJiNWZkNzBzZXRfbWF4aSJ9&amp;id=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3" y="1586419"/>
            <a:ext cx="3274023" cy="436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62218" cy="23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136484" y="267470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Поставим учет в общепите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24682"/>
            <a:ext cx="3744416" cy="366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1412776"/>
            <a:ext cx="38164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Автоматизация столовых, ресторанов, фаст-</a:t>
            </a:r>
            <a:r>
              <a:rPr lang="ru-RU" sz="1700" dirty="0" err="1" smtClean="0"/>
              <a:t>фуда</a:t>
            </a:r>
            <a:endParaRPr lang="ru-RU" sz="1700" dirty="0" smtClean="0"/>
          </a:p>
          <a:p>
            <a:endParaRPr lang="ru-RU" sz="17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Система управления доставкой и онлайн заказа блюд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/>
              <a:t>Обмен с ЕГАИС </a:t>
            </a:r>
            <a:r>
              <a:rPr lang="ru-RU" sz="1700" dirty="0" smtClean="0"/>
              <a:t>, Меркурием и табачной маркировкой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Складской учет и выпуск блюд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Ведение клиентской базы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Мотивация сотрудников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endParaRPr lang="ru-RU" sz="1700" dirty="0" smtClean="0"/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6677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62218" cy="23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136484" y="267470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Автоматизируем сферу услуг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62355" y="1564243"/>
            <a:ext cx="331236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Салоны красоты</a:t>
            </a:r>
          </a:p>
          <a:p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Фитнес-центры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Медицинские  и образовательные центры</a:t>
            </a:r>
          </a:p>
          <a:p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Автосервисы</a:t>
            </a:r>
          </a:p>
          <a:p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/>
              <a:t>Онлайн-запись, график </a:t>
            </a:r>
            <a:r>
              <a:rPr lang="ru-RU" sz="1700" dirty="0" smtClean="0"/>
              <a:t>сотрудников</a:t>
            </a:r>
            <a:endParaRPr lang="ru-RU" sz="1700" dirty="0"/>
          </a:p>
          <a:p>
            <a:endParaRPr lang="ru-RU" sz="17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700" dirty="0" smtClean="0"/>
              <a:t>Программы </a:t>
            </a:r>
            <a:r>
              <a:rPr lang="ru-RU" sz="1700" dirty="0"/>
              <a:t>лояльности, бухучет.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7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6" y="1440068"/>
            <a:ext cx="3871196" cy="353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3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62218" cy="23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136484" y="267470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Обеспечим работу курьера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sbis.ru/resources/sbis.ru/components/SalesPoint/FiscalRegistrators/resources/images/items_1.v1484843989686655768d2723875a0bec4cea806e4c305.pn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2" descr="Ð¡ÐºÑÐ¸Ð½ÑÐ¾Ñ"/>
          <p:cNvSpPr>
            <a:spLocks noChangeAspect="1" noChangeArrowheads="1"/>
          </p:cNvSpPr>
          <p:nvPr/>
        </p:nvSpPr>
        <p:spPr bwMode="auto">
          <a:xfrm>
            <a:off x="307975" y="10583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¡ÐºÑÐ¸Ð½ÑÐ¾Ñ"/>
          <p:cNvSpPr>
            <a:spLocks noChangeAspect="1" noChangeArrowheads="1"/>
          </p:cNvSpPr>
          <p:nvPr/>
        </p:nvSpPr>
        <p:spPr bwMode="auto">
          <a:xfrm>
            <a:off x="460375" y="213783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316765"/>
            <a:ext cx="18954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Ð¡ÐºÑÐ¸Ð½ÑÐ¾Ñ"/>
          <p:cNvSpPr>
            <a:spLocks noChangeAspect="1" noChangeArrowheads="1"/>
          </p:cNvSpPr>
          <p:nvPr/>
        </p:nvSpPr>
        <p:spPr bwMode="auto">
          <a:xfrm>
            <a:off x="612775" y="416984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0" y="1316765"/>
            <a:ext cx="18954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97" y="1318035"/>
            <a:ext cx="1893986" cy="449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https://sbis.ru/previewer/r/1920/1080/service/sbis-rpc-service300.dll?method=Nomenclature.Photo&amp;params=eyJpZCI6ICJlNTNiOWRmNy1hODUwLTRjNTItYTllYS0wNDNkNDBiOTA4ODcyNTkxMTY1MTQwIn0%3D&amp;id=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96819"/>
            <a:ext cx="1891370" cy="252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https://sbis.ru/previewer/r/1920/1080/service/sbis-rpc-service300.dll?method=Nomenclature.Photo&amp;params=eyJpZCI6ICI3MjU2NzQwMi1kZTM1LTRkNjYtOTBhMC03ODZlY2IwOTg3NWVYNjgxMzA5MiJ9&amp;id=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1075"/>
            <a:ext cx="1831682" cy="24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11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59" y="8751"/>
            <a:ext cx="9143999" cy="68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75072" y="164637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СБИС дружит с </a:t>
            </a:r>
            <a:r>
              <a:rPr lang="ru-RU" altLang="ru-RU" sz="3400" dirty="0" err="1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автономками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3736" y="1574329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Оператор электронного документооборота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удостоверяющий центр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Официальный продавец кассовой техники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Авторизованный </a:t>
            </a:r>
            <a:r>
              <a:rPr lang="ru-RU" altLang="ru-RU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сервисный центр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ОФД, аккредитованный ФНС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39752" y="237373"/>
            <a:ext cx="6408712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разработчик СБИС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25" y="5391190"/>
            <a:ext cx="727096" cy="9181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48" y="3313449"/>
            <a:ext cx="979450" cy="10756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85" y="2468898"/>
            <a:ext cx="594303" cy="703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3" y="4197087"/>
            <a:ext cx="858120" cy="13838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2" y="1308933"/>
            <a:ext cx="1025129" cy="11258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962" y="454159"/>
            <a:ext cx="2204918" cy="5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59" y="8751"/>
            <a:ext cx="9143999" cy="68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5072" y="164637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СБИС </a:t>
            </a: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подружит 1С с </a:t>
            </a:r>
            <a:r>
              <a:rPr lang="ru-RU" altLang="ru-RU" sz="3400" dirty="0" err="1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автономками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186936" y="237373"/>
            <a:ext cx="6840760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Полный комплекс для 54-ФЗ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420544" y="1604798"/>
            <a:ext cx="7459171" cy="471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Поставим оборудование и обучим персонал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Зарегистрируем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кассы в ФНС </a:t>
            </a: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Выдадим электронную подпись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Подключим к ОФД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Возьмем кассы на техобслуживание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6" y="1043881"/>
            <a:ext cx="1017587" cy="112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:\Users\cheperegin\Downloads\el-1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4" y="3492851"/>
            <a:ext cx="508048" cy="6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cheperegin\Downloads\el-85 (1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00" y="4330384"/>
            <a:ext cx="752858" cy="82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cheperegin\Downloads\el-6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6" y="5157193"/>
            <a:ext cx="643444" cy="10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2" y="2468894"/>
            <a:ext cx="467873" cy="6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7863" y="280880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Подключим кассы за 1 день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07360" y="2087888"/>
            <a:ext cx="7172960" cy="260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Оборудование в наличие на складе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кассы без визита в ФНС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Штат подготовленных инженеров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cheperegin\Downloads\el-81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9" y="1366392"/>
            <a:ext cx="3997479" cy="43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4544" y="212717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Поможем вернуть 18 000 за кассу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210920" y="2561481"/>
            <a:ext cx="5105043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ИП на ЕНВД и патента</a:t>
            </a: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регистрации кассы </a:t>
            </a: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срок</a:t>
            </a: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кассу + ФН + настройку + ПО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1" y="2372883"/>
            <a:ext cx="2930337" cy="3208741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604798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2400"/>
              </a:spcAft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 349-ФЗ</a:t>
            </a:r>
            <a:r>
              <a:rPr lang="en-US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8033" y="237374"/>
            <a:ext cx="8567936" cy="13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СБИС ОФД</a:t>
            </a:r>
            <a:b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Больше, чем просто передача чеков в ФНС</a:t>
            </a:r>
            <a:endParaRPr lang="en-US" altLang="ru-RU" sz="2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7544" y="3621021"/>
            <a:ext cx="2807294" cy="15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Чеки по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sms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27120" y="3544140"/>
            <a:ext cx="2360232" cy="168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открыта смена?...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732240" y="3704001"/>
            <a:ext cx="1664570" cy="13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Защита данных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клиентов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64" y="2238537"/>
            <a:ext cx="1123312" cy="1548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18" y="2304449"/>
            <a:ext cx="939142" cy="14166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931317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Рассылка чеков клиентам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54-ФЗ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93961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и другие данные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виде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аналитических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4939619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Собственный ЦОД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 один чек не пропадет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02312"/>
            <a:ext cx="1835695" cy="20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9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87" y="1103635"/>
            <a:ext cx="9156700" cy="2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5386" y="210879"/>
            <a:ext cx="9159385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1pPr>
            <a:lvl2pPr marL="321393" algn="ctr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2pPr>
            <a:lvl3pPr marL="642787" algn="ctr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3pPr>
            <a:lvl4pPr marL="964179" algn="ctr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4pPr>
            <a:lvl5pPr marL="1285573" algn="ctr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5pPr>
            <a:lvl6pPr marL="1606966" algn="l" defTabSz="642787" rtl="0" eaLnBrk="1" latinLnBrk="0" hangingPunct="1"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6pPr>
            <a:lvl7pPr marL="1928359" algn="l" defTabSz="642787" rtl="0" eaLnBrk="1" latinLnBrk="0" hangingPunct="1"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7pPr>
            <a:lvl8pPr marL="2249753" algn="l" defTabSz="642787" rtl="0" eaLnBrk="1" latinLnBrk="0" hangingPunct="1"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8pPr>
            <a:lvl9pPr marL="2571146" algn="l" defTabSz="642787" rtl="0" eaLnBrk="1" latinLnBrk="0" hangingPunct="1"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9pPr>
          </a:lstStyle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кассами в кабинете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9849"/>
            <a:ext cx="8594700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2398516" y="1136656"/>
            <a:ext cx="12208933" cy="1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445" y="184933"/>
            <a:ext cx="3721337" cy="170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1pPr>
            <a:lvl2pPr marL="321393" algn="ctr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2pPr>
            <a:lvl3pPr marL="642787" algn="ctr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3pPr>
            <a:lvl4pPr marL="964179" algn="ctr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4pPr>
            <a:lvl5pPr marL="1285573" algn="ctr" rtl="0" fontAlgn="base">
              <a:spcBef>
                <a:spcPct val="0"/>
              </a:spcBef>
              <a:spcAft>
                <a:spcPct val="0"/>
              </a:spcAft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5pPr>
            <a:lvl6pPr marL="1606966" algn="l" defTabSz="642787" rtl="0" eaLnBrk="1" latinLnBrk="0" hangingPunct="1"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6pPr>
            <a:lvl7pPr marL="1928359" algn="l" defTabSz="642787" rtl="0" eaLnBrk="1" latinLnBrk="0" hangingPunct="1"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7pPr>
            <a:lvl8pPr marL="2249753" algn="l" defTabSz="642787" rtl="0" eaLnBrk="1" latinLnBrk="0" hangingPunct="1"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8pPr>
            <a:lvl9pPr marL="2571146" algn="l" defTabSz="642787" rtl="0" eaLnBrk="1" latinLnBrk="0" hangingPunct="1">
              <a:defRPr sz="2900" kern="1200">
                <a:solidFill>
                  <a:srgbClr val="414141"/>
                </a:solidFill>
                <a:latin typeface="Gill Sans Light"/>
                <a:ea typeface="ヒラギノ角ゴ ProN W3"/>
                <a:cs typeface="ヒラギノ角ゴ ProN W3"/>
                <a:sym typeface="Gill Sans Light"/>
              </a:defRPr>
            </a:lvl9pPr>
          </a:lstStyle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</a:t>
            </a:r>
          </a:p>
          <a:p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ошибках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372883"/>
            <a:ext cx="3576471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документов более 5 дней </a:t>
            </a:r>
            <a:endParaRPr lang="ru-RU" altLang="ru-RU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Смена открыта больше 24 часов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Некорректная регистрация ККТ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Истекает срок лицензии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Предупреждения ФН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805017" y="6493"/>
            <a:ext cx="5338983" cy="6732000"/>
            <a:chOff x="3805017" y="4870"/>
            <a:chExt cx="5338983" cy="523818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805017" y="4870"/>
              <a:ext cx="5338983" cy="5238182"/>
              <a:chOff x="3805017" y="4870"/>
              <a:chExt cx="5338983" cy="5238182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49" t="16967" r="36673" b="18711"/>
              <a:stretch/>
            </p:blipFill>
            <p:spPr bwMode="auto">
              <a:xfrm>
                <a:off x="3805017" y="4870"/>
                <a:ext cx="5338983" cy="5238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9026338" y="66691"/>
                <a:ext cx="11766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04" t="42849" r="47338" b="50969"/>
            <a:stretch/>
          </p:blipFill>
          <p:spPr bwMode="auto">
            <a:xfrm>
              <a:off x="5564981" y="1057275"/>
              <a:ext cx="2004868" cy="388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2824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131841" y="1179382"/>
            <a:ext cx="6099531" cy="5498361"/>
            <a:chOff x="1979712" y="-794"/>
            <a:chExt cx="7213677" cy="514508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979712" y="-794"/>
              <a:ext cx="7164288" cy="5145088"/>
              <a:chOff x="1979712" y="-794"/>
              <a:chExt cx="7164288" cy="5145088"/>
            </a:xfrm>
          </p:grpSpPr>
          <p:pic>
            <p:nvPicPr>
              <p:cNvPr id="7" name="Picture 3" descr="C:\Users\iv.churkina\Desktop\Презентация ОФД\магазин_2_5.pn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417"/>
              <a:stretch/>
            </p:blipFill>
            <p:spPr bwMode="auto">
              <a:xfrm>
                <a:off x="2324100" y="-794"/>
                <a:ext cx="6819900" cy="5145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1979712" y="121306"/>
                <a:ext cx="1440160" cy="4106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30" t="10635" r="14808" b="8452"/>
            <a:stretch/>
          </p:blipFill>
          <p:spPr bwMode="auto">
            <a:xfrm>
              <a:off x="3995936" y="448444"/>
              <a:ext cx="5197453" cy="403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6584" y="210879"/>
            <a:ext cx="8388424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 Light"/>
              </a:rPr>
              <a:t>СБИС Бизнес – для</a:t>
            </a:r>
            <a:r>
              <a:rPr lang="en-US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 Light"/>
              </a:rPr>
              <a:t> </a:t>
            </a:r>
            <a:r>
              <a:rPr lang="ru-RU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l Sans Light"/>
              </a:rPr>
              <a:t>руководителя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00192" y="1892830"/>
            <a:ext cx="2512342" cy="5007879"/>
            <a:chOff x="6084168" y="1563637"/>
            <a:chExt cx="2512342" cy="375590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084168" y="1563637"/>
              <a:ext cx="2512342" cy="3755909"/>
              <a:chOff x="899592" y="1563638"/>
              <a:chExt cx="2512342" cy="3755909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99592" y="1563638"/>
                <a:ext cx="2512342" cy="3755909"/>
              </a:xfrm>
              <a:prstGeom prst="rect">
                <a:avLst/>
              </a:prstGeom>
            </p:spPr>
          </p:pic>
          <p:grpSp>
            <p:nvGrpSpPr>
              <p:cNvPr id="11" name="Группа 10"/>
              <p:cNvGrpSpPr/>
              <p:nvPr/>
            </p:nvGrpSpPr>
            <p:grpSpPr>
              <a:xfrm>
                <a:off x="1672010" y="1707654"/>
                <a:ext cx="1409684" cy="2799116"/>
                <a:chOff x="1672010" y="1707654"/>
                <a:chExt cx="1409684" cy="2799116"/>
              </a:xfrm>
            </p:grpSpPr>
            <p:pic>
              <p:nvPicPr>
                <p:cNvPr id="4100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374" t="37155" r="33479" b="15031"/>
                <a:stretch/>
              </p:blipFill>
              <p:spPr bwMode="auto">
                <a:xfrm>
                  <a:off x="1674019" y="1707654"/>
                  <a:ext cx="1407675" cy="25074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374" t="77148" r="33479" b="17092"/>
                <a:stretch/>
              </p:blipFill>
              <p:spPr bwMode="auto">
                <a:xfrm>
                  <a:off x="1672010" y="4204834"/>
                  <a:ext cx="1409684" cy="3019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99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273" t="30918" r="17856" b="18338"/>
                <a:stretch/>
              </p:blipFill>
              <p:spPr bwMode="auto">
                <a:xfrm>
                  <a:off x="1693007" y="2489752"/>
                  <a:ext cx="1366825" cy="1783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877584" y="4155926"/>
              <a:ext cx="0" cy="117622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8249704" y="4190704"/>
              <a:ext cx="0" cy="117622"/>
            </a:xfrm>
            <a:prstGeom prst="line">
              <a:avLst/>
            </a:prstGeom>
            <a:ln w="12700" cmpd="sng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626825" y="2374477"/>
            <a:ext cx="3499381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Онлайн-статистика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продаж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выручки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alt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70968" y="3600074"/>
            <a:ext cx="7642302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eaLnBrk="1" hangingPunct="1">
              <a:lnSpc>
                <a:spcPct val="110000"/>
              </a:lnSpc>
              <a:buFontTx/>
              <a:buNone/>
              <a:defRPr sz="2800" b="1">
                <a:solidFill>
                  <a:schemeClr val="tx2"/>
                </a:solidFill>
                <a:latin typeface="PF Agora Sans Pro" panose="02000500000000020004" pitchFamily="2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400" b="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altLang="ru-RU" sz="3400" b="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3366" y="-3233347"/>
            <a:ext cx="5400600" cy="1471472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38650" y="4389109"/>
            <a:ext cx="8306938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Елена </a:t>
            </a:r>
            <a:r>
              <a:rPr lang="ru-RU" alt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Юзеева</a:t>
            </a:r>
            <a:r>
              <a:rPr lang="en-US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тел.: +7 3452 494145,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/>
              <a:t>ea.uzeeva@tyumen.tensor.ru</a:t>
            </a:r>
            <a:endParaRPr lang="ru-RU" alt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sbis.ru</a:t>
            </a:r>
            <a:endParaRPr lang="ru-RU" alt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T:\Документы отделов\Отдел оформления\СБиС\Общее\Презентации-шаблон\Шаблон линейный\элементы\el-5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5829"/>
            <a:ext cx="3334598" cy="31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817595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кассами с 1 июля 2019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кассы без визита в ФНС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</a:t>
            </a: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чеков в ФНС через ОФД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 ЦТО становится не обязательным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Отправка электронного чека покупател</a:t>
            </a: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</a:t>
            </a:r>
            <a: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7" y="1796819"/>
            <a:ext cx="2051719" cy="333102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33" y="237373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Главное в 54-ФЗ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-1"/>
            <a:ext cx="2906234" cy="242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8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1224" y="-1"/>
            <a:ext cx="2503194" cy="208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ts val="3500"/>
              </a:lnSpc>
            </a:pPr>
            <a:r>
              <a:rPr lang="ru-RU" altLang="ru-RU" sz="38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Законодательная база</a:t>
            </a:r>
            <a:r>
              <a:rPr lang="en-US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8485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Segoe UI"/>
              </a:rPr>
              <a:t>Федеральный </a:t>
            </a:r>
            <a:r>
              <a:rPr lang="ru-RU" sz="1600" b="1" dirty="0">
                <a:solidFill>
                  <a:srgbClr val="000000"/>
                </a:solidFill>
                <a:latin typeface="Segoe UI"/>
              </a:rPr>
              <a:t>закон от 22.05.2003 №54-ФЗ </a:t>
            </a:r>
            <a:r>
              <a:rPr lang="ru-RU" sz="1600" dirty="0">
                <a:solidFill>
                  <a:srgbClr val="000000"/>
                </a:solidFill>
                <a:latin typeface="Segoe UI"/>
              </a:rPr>
              <a:t>"О применении контрольно-кассовой техники при осуществлении наличных денежных расчетов и (или) расчетов с использованием платежных карт" </a:t>
            </a:r>
            <a:endParaRPr lang="ru-RU" sz="1600" dirty="0" smtClean="0">
              <a:solidFill>
                <a:srgbClr val="000000"/>
              </a:solidFill>
              <a:latin typeface="Segoe UI"/>
            </a:endParaRPr>
          </a:p>
          <a:p>
            <a:endParaRPr lang="ru-RU" sz="1600" dirty="0">
              <a:solidFill>
                <a:srgbClr val="000000"/>
              </a:solidFill>
              <a:latin typeface="Segoe UI"/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000000"/>
                </a:solidFill>
                <a:latin typeface="Segoe UI"/>
              </a:rPr>
              <a:t>Федеральный закон от 03.07.2016 №290-ФЗ </a:t>
            </a:r>
            <a:r>
              <a:rPr lang="ru-RU" sz="1600" dirty="0">
                <a:solidFill>
                  <a:srgbClr val="000000"/>
                </a:solidFill>
                <a:latin typeface="Segoe UI"/>
              </a:rPr>
              <a:t>"О внесении изменений в Федеральный закон «О применении контрольно-кассовой техники» </a:t>
            </a:r>
            <a:endParaRPr lang="ru-RU" sz="1600" dirty="0" smtClean="0">
              <a:solidFill>
                <a:srgbClr val="000000"/>
              </a:solidFill>
              <a:latin typeface="Segoe UI"/>
            </a:endParaRPr>
          </a:p>
          <a:p>
            <a:pPr marL="0" indent="0">
              <a:buNone/>
            </a:pPr>
            <a:endParaRPr lang="ru-RU" sz="1600" dirty="0">
              <a:solidFill>
                <a:srgbClr val="000000"/>
              </a:solidFill>
              <a:latin typeface="Segoe UI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Segoe UI"/>
              </a:rPr>
              <a:t>Федеральный </a:t>
            </a:r>
            <a:r>
              <a:rPr lang="ru-RU" sz="1600" b="1" dirty="0">
                <a:solidFill>
                  <a:srgbClr val="000000"/>
                </a:solidFill>
                <a:latin typeface="Segoe UI"/>
              </a:rPr>
              <a:t>закон от 03.07.2018 №192-ФЗ </a:t>
            </a:r>
            <a:r>
              <a:rPr lang="ru-RU" sz="1600" dirty="0">
                <a:solidFill>
                  <a:srgbClr val="000000"/>
                </a:solidFill>
                <a:latin typeface="Segoe UI"/>
              </a:rPr>
              <a:t>«О внесении изменений в отдельные законодательные акты Российской Федерации»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303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762218" cy="23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7" y="193083"/>
            <a:ext cx="7596335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переходит на онлайн-кассы?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36627"/>
              </p:ext>
            </p:extLst>
          </p:nvPr>
        </p:nvGraphicFramePr>
        <p:xfrm>
          <a:off x="1574922" y="1412776"/>
          <a:ext cx="5022557" cy="5082437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2790309"/>
                <a:gridCol w="2232248"/>
              </a:tblGrid>
              <a:tr h="7902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700" dirty="0" smtClean="0"/>
                        <a:t>Категория</a:t>
                      </a:r>
                      <a:endParaRPr lang="ru-RU" sz="2700" dirty="0"/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700" dirty="0" smtClean="0"/>
                        <a:t>С 1 июля</a:t>
                      </a:r>
                      <a:r>
                        <a:rPr lang="ru-RU" sz="2700" baseline="0" dirty="0" smtClean="0"/>
                        <a:t> 2019</a:t>
                      </a:r>
                      <a:endParaRPr lang="ru-RU" sz="270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9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Торговля</a:t>
                      </a:r>
                      <a:r>
                        <a:rPr lang="ru-RU" sz="2700" baseline="0" dirty="0" smtClean="0"/>
                        <a:t> и общепит</a:t>
                      </a:r>
                      <a:endParaRPr lang="ru-RU" sz="2700" dirty="0"/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dirty="0" smtClean="0"/>
                        <a:t>Без сотрудников</a:t>
                      </a: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09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Услуги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dirty="0" smtClean="0"/>
                        <a:t>+</a:t>
                      </a:r>
                      <a:r>
                        <a:rPr lang="ru-RU" sz="2700" baseline="0" dirty="0" smtClean="0"/>
                        <a:t> кто</a:t>
                      </a:r>
                      <a:r>
                        <a:rPr lang="ru-RU" sz="2700" dirty="0" smtClean="0"/>
                        <a:t> выдает БСО</a:t>
                      </a:r>
                      <a:r>
                        <a:rPr lang="ru-RU" sz="2700" baseline="0" dirty="0" smtClean="0"/>
                        <a:t> 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700" b="0" dirty="0" smtClean="0"/>
                        <a:t>Все</a:t>
                      </a:r>
                      <a:r>
                        <a:rPr lang="en-US" sz="2700" b="0" dirty="0" smtClean="0"/>
                        <a:t> </a:t>
                      </a:r>
                      <a:endParaRPr lang="ru-RU" sz="2700" b="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6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dirty="0" smtClean="0"/>
                        <a:t>Вендинг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700" b="0" dirty="0" smtClean="0"/>
                        <a:t>Без сотрудников</a:t>
                      </a:r>
                      <a:endParaRPr lang="ru-RU" sz="2700" b="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6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dirty="0" smtClean="0"/>
                        <a:t>Перевозчики</a:t>
                      </a:r>
                    </a:p>
                  </a:txBody>
                  <a:tcPr marT="60960" marB="6096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700" b="0" dirty="0" smtClean="0"/>
                        <a:t>Все</a:t>
                      </a:r>
                      <a:endParaRPr lang="ru-RU" sz="2700" b="0" dirty="0"/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4264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949" y="0"/>
            <a:ext cx="2618469" cy="218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033" y="161781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Штрафы за нарушение 54-ФЗ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05876"/>
              </p:ext>
            </p:extLst>
          </p:nvPr>
        </p:nvGraphicFramePr>
        <p:xfrm>
          <a:off x="0" y="1194583"/>
          <a:ext cx="8964488" cy="5258753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5148064"/>
                <a:gridCol w="1584176"/>
                <a:gridCol w="2232248"/>
              </a:tblGrid>
              <a:tr h="5062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700" dirty="0" smtClean="0"/>
                        <a:t>Нарушение</a:t>
                      </a:r>
                      <a:endParaRPr lang="ru-RU" sz="2700" dirty="0"/>
                    </a:p>
                  </a:txBody>
                  <a:tcPr marT="60960" marB="6096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700" dirty="0" smtClean="0"/>
                        <a:t>ИП</a:t>
                      </a:r>
                      <a:endParaRPr lang="ru-RU" sz="270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700" dirty="0" smtClean="0"/>
                        <a:t>Организации</a:t>
                      </a:r>
                      <a:endParaRPr lang="ru-RU" sz="270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7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dirty="0" smtClean="0"/>
                        <a:t>Торгуете без ККТ</a:t>
                      </a:r>
                      <a:endParaRPr lang="ru-RU" sz="2700" dirty="0"/>
                    </a:p>
                  </a:txBody>
                  <a:tcPr marT="60960" marB="6096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700" b="0" dirty="0" smtClean="0"/>
                        <a:t>от 10 000 р.</a:t>
                      </a:r>
                      <a:endParaRPr lang="ru-RU" sz="2700" b="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dirty="0" smtClean="0"/>
                        <a:t>от 30 000 р.</a:t>
                      </a:r>
                      <a:endParaRPr lang="ru-RU" sz="2700" b="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6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baseline="0" dirty="0" smtClean="0"/>
                        <a:t>Не поставили фискальный накопитель, не зарегистрировали кассу в ФНС,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baseline="0" dirty="0" smtClean="0"/>
                        <a:t>не отправили чек в ФНС</a:t>
                      </a:r>
                      <a:endParaRPr lang="ru-RU" sz="2700" dirty="0"/>
                    </a:p>
                  </a:txBody>
                  <a:tcPr marT="60960" marB="6096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ru-RU" sz="2700" b="0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700" b="0" dirty="0" smtClean="0"/>
                        <a:t>до 3 000 р.</a:t>
                      </a:r>
                      <a:endParaRPr lang="ru-RU" sz="2700" b="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7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dirty="0" smtClean="0"/>
                        <a:t>до 10 000 р.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ru-RU" sz="2700" b="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3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700" b="0" dirty="0" smtClean="0"/>
                        <a:t>Не выдали покупателю чек</a:t>
                      </a:r>
                    </a:p>
                  </a:txBody>
                  <a:tcPr marT="60960" marB="6096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700" b="0" dirty="0" smtClean="0"/>
                        <a:t>2 000 р.</a:t>
                      </a:r>
                      <a:endParaRPr lang="ru-RU" sz="2700" b="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700" b="0" dirty="0" smtClean="0"/>
                        <a:t>10 000 р.</a:t>
                      </a:r>
                      <a:endParaRPr lang="ru-RU" sz="2700" b="0" dirty="0"/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8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62218" cy="23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88033" y="237373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Схема работы кассы с ОФД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2" descr="I:\Шаблоны\Различные картинки для презентаций\Для доклада Пышкиной\53-фз - фнс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50" y="1412775"/>
            <a:ext cx="580230" cy="79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>
            <a:off x="1832330" y="3599917"/>
            <a:ext cx="16595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4620765" y="2325949"/>
            <a:ext cx="0" cy="5269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403648" y="4167810"/>
            <a:ext cx="0" cy="6216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115616" y="4133916"/>
            <a:ext cx="0" cy="611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4353" y="4274233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Оплата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6656" y="427423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Чек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4775" y="5363925"/>
            <a:ext cx="1407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Проверка чека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1727" y="3155678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Аналитика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H="1">
            <a:off x="1760323" y="5723039"/>
            <a:ext cx="2880321" cy="19456"/>
          </a:xfrm>
          <a:prstGeom prst="straightConnector1">
            <a:avLst/>
          </a:prstGeom>
          <a:ln w="28575"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4632258" y="4681026"/>
            <a:ext cx="0" cy="1085697"/>
          </a:xfrm>
          <a:prstGeom prst="straightConnector1">
            <a:avLst/>
          </a:prstGeom>
          <a:ln w="28575"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650240" y="3621021"/>
            <a:ext cx="13700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2" y="2644565"/>
            <a:ext cx="1356140" cy="1489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6" y="4965171"/>
            <a:ext cx="773586" cy="1248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49" y="2644566"/>
            <a:ext cx="947634" cy="17829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8575" y="6213310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Покупатель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98988" y="4389107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52565" y="315567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Чек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6667" y="3621022"/>
            <a:ext cx="1790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фискальные данные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2564904"/>
            <a:ext cx="1798987" cy="22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8280" y="1369087"/>
            <a:ext cx="7178057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продажи газет, ремонта обуви и др.</a:t>
            </a:r>
          </a:p>
          <a:p>
            <a:pPr marL="228600" indent="-2286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altLang="ru-RU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 и ИП в труднодоступных </a:t>
            </a: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районах.</a:t>
            </a:r>
          </a:p>
          <a:p>
            <a:pPr marL="228600" indent="-2286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продажи воды и безалкогольных напитков на розлив.</a:t>
            </a:r>
          </a:p>
          <a:p>
            <a:pPr marL="228600" indent="-2286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Разносная торговля продовольственными и непродовольственными товарами в поездах, самолетах и пр.</a:t>
            </a:r>
          </a:p>
          <a:p>
            <a:pPr marL="228600" indent="-2286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Оплата парковки муниципалитетов и регионов.</a:t>
            </a:r>
          </a:p>
          <a:p>
            <a:pPr marL="228600" indent="-2286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Государственные и муниципальные библиотеки.</a:t>
            </a:r>
          </a:p>
          <a:p>
            <a:pPr marL="228600" indent="-2286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Кредитные организации (банки с лицензией ЦБ РФ). Не касается </a:t>
            </a:r>
            <a:r>
              <a:rPr lang="ru-RU" alt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микрозаймов</a:t>
            </a: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Механические торговые аппараты (не </a:t>
            </a:r>
            <a:r>
              <a:rPr lang="ru-RU" altLang="ru-RU" sz="14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вендинг</a:t>
            </a:r>
            <a:r>
              <a:rPr lang="ru-RU" altLang="ru-RU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88033" y="237373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асса не нужна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34347"/>
            <a:ext cx="1584176" cy="1738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53" y="4727821"/>
            <a:ext cx="1379523" cy="1947899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0"/>
            <a:ext cx="2762218" cy="23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7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/>
          <p:cNvSpPr txBox="1">
            <a:spLocks noChangeArrowheads="1"/>
          </p:cNvSpPr>
          <p:nvPr/>
        </p:nvSpPr>
        <p:spPr bwMode="auto">
          <a:xfrm>
            <a:off x="288033" y="167533"/>
            <a:ext cx="8567936" cy="957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ru-RU" altLang="ru-RU" sz="3400" dirty="0" smtClean="0">
                <a:solidFill>
                  <a:srgbClr val="00487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нужно для 54-ФЗ</a:t>
            </a:r>
            <a:endParaRPr lang="en-US" altLang="ru-RU" sz="3400" dirty="0">
              <a:solidFill>
                <a:srgbClr val="00487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grebenkinaav\Downloads\ico_ofd-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53" y="4653107"/>
            <a:ext cx="666000" cy="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ebenkinaav\Downloads\ico_ofd-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8" y="1959123"/>
            <a:ext cx="667101" cy="8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ebenkinaav\Downloads\ico_ofd-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60591"/>
            <a:ext cx="64807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rebenkinaav\Downloads\ico_ofd-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40" y="4653107"/>
            <a:ext cx="666000" cy="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324544" y="2137851"/>
            <a:ext cx="25922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Онлайн-касса</a:t>
            </a:r>
            <a:endParaRPr lang="ru-RU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501327" y="4625183"/>
            <a:ext cx="2769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</a:t>
            </a:r>
            <a:b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подпись </a:t>
            </a:r>
            <a:endParaRPr lang="ru-RU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7884" y="2161877"/>
            <a:ext cx="3250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Подключение к ОФД</a:t>
            </a:r>
            <a:endParaRPr lang="ru-RU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17877" y="4697359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Техническое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обслуживание</a:t>
            </a:r>
            <a:endParaRPr lang="ru-RU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87515"/>
            <a:ext cx="1656184" cy="2670868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3203848" y="4446347"/>
            <a:ext cx="288032" cy="2510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095867" y="4446347"/>
            <a:ext cx="288032" cy="2510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203848" y="2793947"/>
            <a:ext cx="288032" cy="2510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004048" y="2756927"/>
            <a:ext cx="288032" cy="25101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84" y="5424650"/>
            <a:ext cx="1025129" cy="11258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4319971" y="4858383"/>
            <a:ext cx="0" cy="44756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302832" y="5681689"/>
            <a:ext cx="2769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</a:t>
            </a:r>
            <a:endParaRPr lang="ru-RU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5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4631</TotalTime>
  <Words>1023</Words>
  <Application>Microsoft Office PowerPoint</Application>
  <PresentationFormat>Экран (4:3)</PresentationFormat>
  <Paragraphs>248</Paragraphs>
  <Slides>28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Segoe UI</vt:lpstr>
      <vt:lpstr>Gill Sans Light</vt:lpstr>
      <vt:lpstr>Tahoma</vt:lpstr>
      <vt:lpstr>Wingdings</vt:lpstr>
      <vt:lpstr>Тема Office</vt:lpstr>
      <vt:lpstr>Переход на новый порядок применения ККТ в 2019 году</vt:lpstr>
      <vt:lpstr>Презентация PowerPoint</vt:lpstr>
      <vt:lpstr>Презентация PowerPoint</vt:lpstr>
      <vt:lpstr>Законодательная база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Автономные кассы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Март 2019 года</dc:title>
  <dc:creator>Бражник Д.С.</dc:creator>
  <cp:lastModifiedBy>Ирина</cp:lastModifiedBy>
  <cp:revision>289</cp:revision>
  <dcterms:created xsi:type="dcterms:W3CDTF">2018-09-10T11:38:06Z</dcterms:created>
  <dcterms:modified xsi:type="dcterms:W3CDTF">2019-05-06T04:03:24Z</dcterms:modified>
</cp:coreProperties>
</file>