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6" r:id="rId3"/>
    <p:sldId id="355" r:id="rId4"/>
    <p:sldId id="359" r:id="rId5"/>
    <p:sldId id="360" r:id="rId6"/>
    <p:sldId id="298" r:id="rId7"/>
    <p:sldId id="290" r:id="rId8"/>
    <p:sldId id="358" r:id="rId9"/>
    <p:sldId id="292" r:id="rId10"/>
    <p:sldId id="357" r:id="rId11"/>
    <p:sldId id="297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97" userDrawn="1">
          <p15:clr>
            <a:srgbClr val="A4A3A4"/>
          </p15:clr>
        </p15:guide>
        <p15:guide id="2" pos="211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9EE"/>
    <a:srgbClr val="3A3C90"/>
    <a:srgbClr val="E2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439" autoAdjust="0"/>
  </p:normalViewPr>
  <p:slideViewPr>
    <p:cSldViewPr>
      <p:cViewPr varScale="1">
        <p:scale>
          <a:sx n="71" d="100"/>
          <a:sy n="71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888" y="54"/>
      </p:cViewPr>
      <p:guideLst>
        <p:guide orient="horz" pos="3097"/>
        <p:guide orient="horz" pos="3126"/>
        <p:guide pos="211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C8C2646-7871-4E3D-AD84-BEA056B4783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975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0B7E80F-E1D9-4A34-9350-E24895A61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1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AD641C8-C710-4ED6-A6DE-1356AE3C230B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59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9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9652645-DCAE-40B7-B03D-223E48EE4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4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жители </a:t>
            </a:r>
            <a:r>
              <a:rPr lang="ru-RU" b="1" baseline="0" dirty="0" smtClean="0"/>
              <a:t>муниципального </a:t>
            </a:r>
            <a:r>
              <a:rPr lang="ru-RU" b="1" dirty="0" smtClean="0"/>
              <a:t>образования п. Боровский! </a:t>
            </a:r>
            <a:endParaRPr lang="ru-RU" dirty="0"/>
          </a:p>
          <a:p>
            <a:r>
              <a:rPr lang="ru-RU" dirty="0"/>
              <a:t>В этом году Тюменский район отмечает свой юбилей – нам исполняется 100 лет! Это событие является важным для каждого, кто живет и трудится в Тюменском районе. Предлагаем посмотреть, с какими результатами мы подошли к юбилейному </a:t>
            </a:r>
            <a:r>
              <a:rPr lang="ru-RU" dirty="0" smtClean="0"/>
              <a:t>году.</a:t>
            </a:r>
          </a:p>
          <a:p>
            <a:r>
              <a:rPr lang="ru-RU" dirty="0" smtClean="0"/>
              <a:t>Безусловно</a:t>
            </a:r>
            <a:r>
              <a:rPr lang="ru-RU" dirty="0"/>
              <a:t>, наша встреча проходит в период серьезных перемен. Определённой корректировки наших планов потребовали последствия пандемии COVID-19, в 2021 году к этому добавились лесные пожары, а с февраля 2022 года мы живём под мощным политическим и санкционным давлением. В сентябре 2022 года мы, как все муниципалитеты и органы государственной власти Тюменской области в полном объеме приступили к работе по оказанию содействия в проведении частичной мобилизации. Организована и продолжается работа с семьями мобилизованных граждан Тюменского муниципального района. Для выявленных проблем семей подключаются специалисты социальной сферы, центра занятости населения.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Стоит отметить,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весенней и осенней призывных комиссий в 2022 году из Тюменского района на службу по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заступили 323 молодых человека, что на 15% больше, чем в 2021 году. Это говорит о том, что сегодня дух патриотизма, гражданская ответственность и готовность к защите Родины являются одними из базовых ценностей нашей молодежи и ребята принимают решения служить в рядах вооруженных сил Российской Федерации.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F745-7D75-44A3-A280-F8E88191BF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4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3" y="323850"/>
            <a:ext cx="6561137" cy="3690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589" y="4210245"/>
            <a:ext cx="6367069" cy="5130214"/>
          </a:xfrm>
        </p:spPr>
        <p:txBody>
          <a:bodyPr/>
          <a:lstStyle/>
          <a:p>
            <a:r>
              <a:rPr lang="ru-RU" dirty="0"/>
              <a:t>Качественную среду для жизни жителей района формируют, в том числе и социальные объекты.</a:t>
            </a:r>
          </a:p>
          <a:p>
            <a:r>
              <a:rPr lang="ru-RU" dirty="0"/>
              <a:t>Для создания и сохранения материально-технической базы объектов социальной сферы в 2022 году осуществлено строительство второго здания МАОУ </a:t>
            </a:r>
            <a:r>
              <a:rPr lang="ru-RU" dirty="0" err="1"/>
              <a:t>Богандинской</a:t>
            </a:r>
            <a:r>
              <a:rPr lang="ru-RU" dirty="0"/>
              <a:t> СОШ № 2.</a:t>
            </a:r>
          </a:p>
          <a:p>
            <a:r>
              <a:rPr lang="ru-RU" dirty="0"/>
              <a:t>В июле 2022 года приступили к строительству нового здания школы с дошкольным отделением в пос. Московский.</a:t>
            </a:r>
          </a:p>
          <a:p>
            <a:r>
              <a:rPr lang="ru-RU" dirty="0"/>
              <a:t>Также в 2022 году:</a:t>
            </a:r>
          </a:p>
          <a:p>
            <a:r>
              <a:rPr lang="ru-RU" dirty="0"/>
              <a:t>- завершены работы по устройству футбольного поля и легкоатлетические беговые дорожки с искусственным покрытием в </a:t>
            </a:r>
            <a:r>
              <a:rPr lang="ru-RU" dirty="0" smtClean="0"/>
              <a:t>спортивной школе </a:t>
            </a:r>
            <a:r>
              <a:rPr lang="ru-RU" b="1" dirty="0" err="1" smtClean="0"/>
              <a:t>р.п</a:t>
            </a:r>
            <a:r>
              <a:rPr lang="ru-RU" b="1" dirty="0"/>
              <a:t>. Боровский;</a:t>
            </a:r>
          </a:p>
          <a:p>
            <a:pPr lvl="0"/>
            <a:r>
              <a:rPr lang="ru-RU" dirty="0" smtClean="0"/>
              <a:t>- з</a:t>
            </a:r>
            <a:r>
              <a:rPr lang="x-none" dirty="0"/>
              <a:t>авершается устройство футбольного поля, легкоатлетических беговых дорожек с искусственным покрытием стадиона,</a:t>
            </a:r>
            <a:r>
              <a:rPr lang="ru-RU" dirty="0"/>
              <a:t> а также</a:t>
            </a:r>
            <a:r>
              <a:rPr lang="x-none" dirty="0"/>
              <a:t> модульного здания (раздевалки, душевые и туалетные комнаты, пункт проката спортивного инвентаря) в </a:t>
            </a:r>
            <a:r>
              <a:rPr lang="x-none" b="0" dirty="0"/>
              <a:t>с. Червишево</a:t>
            </a:r>
            <a:r>
              <a:rPr lang="ru-RU" b="1" dirty="0"/>
              <a:t>;</a:t>
            </a:r>
          </a:p>
          <a:p>
            <a:pPr lvl="0"/>
            <a:r>
              <a:rPr lang="ru-RU" dirty="0" smtClean="0"/>
              <a:t>- введен </a:t>
            </a:r>
            <a:r>
              <a:rPr lang="ru-RU" dirty="0"/>
              <a:t>в эксплуатацию </a:t>
            </a:r>
            <a:r>
              <a:rPr lang="ru-RU" dirty="0" err="1"/>
              <a:t>Гусевский</a:t>
            </a:r>
            <a:r>
              <a:rPr lang="ru-RU" dirty="0"/>
              <a:t> сельский клуб «</a:t>
            </a:r>
            <a:r>
              <a:rPr lang="ru-RU" dirty="0" err="1"/>
              <a:t>ЦКиД</a:t>
            </a:r>
            <a:r>
              <a:rPr lang="ru-RU" dirty="0"/>
              <a:t> «Родник»;</a:t>
            </a:r>
          </a:p>
          <a:p>
            <a:pPr lvl="0"/>
            <a:r>
              <a:rPr lang="ru-RU" dirty="0" smtClean="0"/>
              <a:t>- построены </a:t>
            </a:r>
            <a:r>
              <a:rPr lang="ru-RU" dirty="0"/>
              <a:t>4 новых амбулатории (в с. </a:t>
            </a:r>
            <a:r>
              <a:rPr lang="ru-RU" dirty="0" err="1"/>
              <a:t>Перевалово</a:t>
            </a:r>
            <a:r>
              <a:rPr lang="ru-RU" dirty="0"/>
              <a:t>, с. Кулаково, </a:t>
            </a:r>
            <a:r>
              <a:rPr lang="ru-RU" b="0" dirty="0"/>
              <a:t>с. Борки,</a:t>
            </a:r>
            <a:r>
              <a:rPr lang="ru-RU" b="1" dirty="0"/>
              <a:t> </a:t>
            </a:r>
            <a:r>
              <a:rPr lang="ru-RU" b="0" dirty="0"/>
              <a:t>с. </a:t>
            </a:r>
            <a:r>
              <a:rPr lang="ru-RU" b="0" dirty="0" err="1"/>
              <a:t>Ембаево</a:t>
            </a:r>
            <a:r>
              <a:rPr lang="ru-RU" dirty="0"/>
              <a:t>) и поликлиника </a:t>
            </a:r>
            <a:r>
              <a:rPr lang="ru-RU" b="0" dirty="0"/>
              <a:t>в с. Каскара.</a:t>
            </a:r>
          </a:p>
          <a:p>
            <a:r>
              <a:rPr lang="ru-RU" dirty="0"/>
              <a:t>Вместе с тем, в 2022 году приступили к разработке ПД на строительство:</a:t>
            </a:r>
          </a:p>
          <a:p>
            <a:pPr marL="171450" lvl="0" indent="-171450">
              <a:buFontTx/>
              <a:buChar char="-"/>
            </a:pPr>
            <a:r>
              <a:rPr lang="ru-RU" dirty="0" smtClean="0"/>
              <a:t>детского </a:t>
            </a:r>
            <a:r>
              <a:rPr lang="ru-RU" dirty="0"/>
              <a:t>сада в д. Патрушева (ЖК "Ново Комарово</a:t>
            </a:r>
            <a:r>
              <a:rPr lang="ru-RU" dirty="0" smtClean="0"/>
              <a:t>");</a:t>
            </a:r>
          </a:p>
          <a:p>
            <a:pPr marL="171450" lvl="0" indent="-171450">
              <a:buFontTx/>
              <a:buChar char="-"/>
            </a:pPr>
            <a:r>
              <a:rPr lang="ru-RU" dirty="0" smtClean="0"/>
              <a:t>спортивного </a:t>
            </a:r>
            <a:r>
              <a:rPr lang="ru-RU" dirty="0"/>
              <a:t>комплекса </a:t>
            </a:r>
            <a:r>
              <a:rPr lang="ru-RU" b="0" dirty="0"/>
              <a:t>в с. </a:t>
            </a:r>
            <a:r>
              <a:rPr lang="ru-RU" b="0" dirty="0" err="1" smtClean="0"/>
              <a:t>Онохино</a:t>
            </a:r>
            <a:r>
              <a:rPr lang="ru-RU" b="0" dirty="0" smtClean="0"/>
              <a:t>. </a:t>
            </a:r>
          </a:p>
          <a:p>
            <a:pPr marL="0" lvl="0" indent="0">
              <a:buFontTx/>
              <a:buNone/>
            </a:pPr>
            <a:r>
              <a:rPr lang="ru-RU" b="0" dirty="0" smtClean="0"/>
              <a:t>Проектная документация разработана,</a:t>
            </a:r>
            <a:r>
              <a:rPr lang="ru-RU" b="0" baseline="0" dirty="0" smtClean="0"/>
              <a:t> проходит экспертизу (ориентировочно до конца 1 квартала).</a:t>
            </a:r>
            <a:endParaRPr lang="ru-RU" b="0" dirty="0"/>
          </a:p>
          <a:p>
            <a:r>
              <a:rPr lang="ru-RU" dirty="0"/>
              <a:t>Что касается следующего года, то в 2023 году начнётся полномасштабная реконструкция здания ЦФСР «Олимпия» (с бассейном) </a:t>
            </a:r>
            <a:r>
              <a:rPr lang="ru-RU" b="1" dirty="0"/>
              <a:t>в </a:t>
            </a:r>
            <a:r>
              <a:rPr lang="ru-RU" b="1" dirty="0" err="1"/>
              <a:t>р.п</a:t>
            </a:r>
            <a:r>
              <a:rPr lang="ru-RU" b="1" dirty="0"/>
              <a:t>. Боровский, </a:t>
            </a:r>
            <a:r>
              <a:rPr lang="ru-RU" dirty="0"/>
              <a:t>которая завершится в 2025 году.</a:t>
            </a:r>
          </a:p>
          <a:p>
            <a:r>
              <a:rPr lang="ru-RU" dirty="0"/>
              <a:t>Кроме строительства новых объектов социальной сферы модернизируются и действующие объекты.</a:t>
            </a:r>
          </a:p>
          <a:p>
            <a:r>
              <a:rPr lang="ru-RU" dirty="0"/>
              <a:t>Так, в 2022 году осуществлён ремонт:</a:t>
            </a:r>
          </a:p>
          <a:p>
            <a:r>
              <a:rPr lang="ru-RU" dirty="0"/>
              <a:t>- в </a:t>
            </a:r>
            <a:r>
              <a:rPr lang="ru-RU" dirty="0" err="1"/>
              <a:t>Салаирской</a:t>
            </a:r>
            <a:r>
              <a:rPr lang="ru-RU" dirty="0"/>
              <a:t> школе </a:t>
            </a:r>
            <a:r>
              <a:rPr lang="ru-RU" i="1" dirty="0"/>
              <a:t>(Филиал МАОУ </a:t>
            </a:r>
            <a:r>
              <a:rPr lang="ru-RU" i="1" dirty="0" err="1"/>
              <a:t>Новотарманской</a:t>
            </a:r>
            <a:r>
              <a:rPr lang="ru-RU" i="1" dirty="0"/>
              <a:t> СОШ «</a:t>
            </a:r>
            <a:r>
              <a:rPr lang="ru-RU" i="1" dirty="0" err="1"/>
              <a:t>Салаирская</a:t>
            </a:r>
            <a:r>
              <a:rPr lang="ru-RU" i="1" dirty="0"/>
              <a:t> СОШ» - проведен комплексный ремонт здания);</a:t>
            </a:r>
            <a:endParaRPr lang="ru-RU" dirty="0"/>
          </a:p>
          <a:p>
            <a:r>
              <a:rPr lang="ru-RU" dirty="0"/>
              <a:t>- в 2 детских садах: </a:t>
            </a:r>
            <a:r>
              <a:rPr lang="ru-RU" b="0" dirty="0"/>
              <a:t>в </a:t>
            </a:r>
            <a:r>
              <a:rPr lang="ru-RU" b="0" dirty="0" err="1"/>
              <a:t>с.Червишево</a:t>
            </a:r>
            <a:r>
              <a:rPr lang="ru-RU" b="0" dirty="0"/>
              <a:t> </a:t>
            </a:r>
            <a:r>
              <a:rPr lang="ru-RU" dirty="0"/>
              <a:t>и </a:t>
            </a:r>
            <a:r>
              <a:rPr lang="ru-RU" dirty="0" err="1"/>
              <a:t>р.п.Богандинский</a:t>
            </a:r>
            <a:r>
              <a:rPr lang="ru-RU" dirty="0"/>
              <a:t> </a:t>
            </a:r>
            <a:r>
              <a:rPr lang="ru-RU" i="1" dirty="0"/>
              <a:t>(1. д/саду «</a:t>
            </a:r>
            <a:r>
              <a:rPr lang="ru-RU" i="1" dirty="0" err="1"/>
              <a:t>Сибирячок</a:t>
            </a:r>
            <a:r>
              <a:rPr lang="ru-RU" i="1" dirty="0"/>
              <a:t>» – благоустройство территории, частичный ремонт здания; 2. структурное подразделение дошкольного образования </a:t>
            </a:r>
            <a:r>
              <a:rPr lang="ru-RU" i="1" dirty="0" err="1"/>
              <a:t>Богандинской</a:t>
            </a:r>
            <a:r>
              <a:rPr lang="ru-RU" i="1" dirty="0"/>
              <a:t> школы - капитальный ремонт кровли). Кроме того 5 объектов (3 школы и 2 д/с), комплексный капитальный ремонт которых начат в 2022 году, будут завершены в 2023 году (</a:t>
            </a:r>
            <a:r>
              <a:rPr lang="ru-RU" i="1" dirty="0" err="1"/>
              <a:t>Чикчинская</a:t>
            </a:r>
            <a:r>
              <a:rPr lang="ru-RU" i="1" dirty="0"/>
              <a:t>, </a:t>
            </a:r>
            <a:r>
              <a:rPr lang="ru-RU" i="1" dirty="0" err="1"/>
              <a:t>Переваловская</a:t>
            </a:r>
            <a:r>
              <a:rPr lang="ru-RU" i="1" dirty="0"/>
              <a:t> и Кулаковская школы</a:t>
            </a:r>
            <a:r>
              <a:rPr lang="ru-RU" b="0" i="1" dirty="0"/>
              <a:t>; </a:t>
            </a:r>
            <a:r>
              <a:rPr lang="ru-RU" b="0" i="1" dirty="0" err="1"/>
              <a:t>Винзилинский</a:t>
            </a:r>
            <a:r>
              <a:rPr lang="ru-RU" b="0" i="1" dirty="0"/>
              <a:t> д/с </a:t>
            </a:r>
            <a:r>
              <a:rPr lang="ru-RU" b="1" i="1" dirty="0"/>
              <a:t>и Боровский д/с</a:t>
            </a:r>
            <a:r>
              <a:rPr lang="ru-RU" b="1" i="1" dirty="0" smtClean="0"/>
              <a:t>.);</a:t>
            </a:r>
            <a:endParaRPr lang="ru-RU" b="1" dirty="0"/>
          </a:p>
          <a:p>
            <a:r>
              <a:rPr lang="ru-RU" dirty="0"/>
              <a:t>- в спортивном комплексе в </a:t>
            </a:r>
            <a:r>
              <a:rPr lang="ru-RU" b="0" dirty="0"/>
              <a:t>с</a:t>
            </a:r>
            <a:r>
              <a:rPr lang="ru-RU" b="0" dirty="0" smtClean="0"/>
              <a:t>. </a:t>
            </a:r>
            <a:r>
              <a:rPr lang="ru-RU" b="0" dirty="0" err="1" smtClean="0"/>
              <a:t>Червишево</a:t>
            </a:r>
            <a:r>
              <a:rPr lang="ru-RU" b="0" dirty="0" smtClean="0"/>
              <a:t> </a:t>
            </a:r>
            <a:r>
              <a:rPr lang="ru-RU" dirty="0"/>
              <a:t>(1. МАУ ЦФСР ТМР в </a:t>
            </a:r>
            <a:r>
              <a:rPr lang="ru-RU" b="0" dirty="0"/>
              <a:t>с. </a:t>
            </a:r>
            <a:r>
              <a:rPr lang="ru-RU" b="0" dirty="0" err="1"/>
              <a:t>Червишево</a:t>
            </a:r>
            <a:r>
              <a:rPr lang="ru-RU" b="0" dirty="0"/>
              <a:t> </a:t>
            </a:r>
            <a:r>
              <a:rPr lang="ru-RU" dirty="0"/>
              <a:t>– проведен комплексный капитальный ремонт и благоустройство прилегающей территории). </a:t>
            </a:r>
            <a:r>
              <a:rPr lang="ru-RU" i="1" dirty="0"/>
              <a:t>Кроме того, в 2022 году приступили и в </a:t>
            </a:r>
            <a:r>
              <a:rPr lang="ru-RU" i="1" dirty="0" smtClean="0"/>
              <a:t>этом </a:t>
            </a:r>
            <a:r>
              <a:rPr lang="ru-RU" i="1" dirty="0"/>
              <a:t>году будет завершён комплексный капитальный ремонт МАУ ЦФСР "Сибиряк" ТМР в с. Успенка.</a:t>
            </a:r>
            <a:endParaRPr lang="ru-RU" dirty="0"/>
          </a:p>
          <a:p>
            <a:r>
              <a:rPr lang="ru-RU" dirty="0"/>
              <a:t>- в 2-х объектах отрасли культура (</a:t>
            </a:r>
            <a:r>
              <a:rPr lang="ru-RU" i="1" dirty="0"/>
              <a:t>1. Боровская сельская библиотека МАУК ЦБС ТМР – проведен капитальный ремонт; 2. Горьковский сельский клуб МАУ ТМР </a:t>
            </a:r>
            <a:r>
              <a:rPr lang="ru-RU" i="1" dirty="0" err="1"/>
              <a:t>ЦКиД</a:t>
            </a:r>
            <a:r>
              <a:rPr lang="ru-RU" i="1" dirty="0"/>
              <a:t> «Родник» - проведен капитальный ремонт).</a:t>
            </a:r>
            <a:endParaRPr lang="ru-RU" dirty="0"/>
          </a:p>
          <a:p>
            <a:r>
              <a:rPr lang="ru-RU" dirty="0"/>
              <a:t>В 2023 ремонты запланированы:</a:t>
            </a:r>
          </a:p>
          <a:p>
            <a:r>
              <a:rPr lang="ru-RU" dirty="0" smtClean="0"/>
              <a:t>- В </a:t>
            </a:r>
            <a:r>
              <a:rPr lang="ru-RU" dirty="0"/>
              <a:t>2-х школах </a:t>
            </a:r>
            <a:r>
              <a:rPr lang="ru-RU" i="1" dirty="0"/>
              <a:t>(1. </a:t>
            </a:r>
            <a:r>
              <a:rPr lang="ru-RU" dirty="0"/>
              <a:t>филиал МАОУ </a:t>
            </a:r>
            <a:r>
              <a:rPr lang="ru-RU" dirty="0" err="1"/>
              <a:t>Богандинской</a:t>
            </a:r>
            <a:r>
              <a:rPr lang="ru-RU" dirty="0"/>
              <a:t> СОШ №1"Княжевская СОШ - капитальный ремонт с выделением отдельной зоны под размещение отделения дошкольного образования на 20 мест</a:t>
            </a:r>
            <a:r>
              <a:rPr lang="ru-RU" i="1" dirty="0"/>
              <a:t>; 2. </a:t>
            </a:r>
            <a:r>
              <a:rPr lang="ru-RU" b="0" dirty="0"/>
              <a:t>филиал МАОУ </a:t>
            </a:r>
            <a:r>
              <a:rPr lang="ru-RU" b="0" dirty="0" err="1"/>
              <a:t>Каскаринской</a:t>
            </a:r>
            <a:r>
              <a:rPr lang="ru-RU" b="0" dirty="0"/>
              <a:t> СОШ «</a:t>
            </a:r>
            <a:r>
              <a:rPr lang="ru-RU" b="0" dirty="0" err="1"/>
              <a:t>Янтыковская</a:t>
            </a:r>
            <a:r>
              <a:rPr lang="ru-RU" b="0" dirty="0"/>
              <a:t> СОШ</a:t>
            </a:r>
            <a:r>
              <a:rPr lang="ru-RU" b="1" dirty="0"/>
              <a:t>»</a:t>
            </a:r>
            <a:r>
              <a:rPr lang="ru-RU" dirty="0"/>
              <a:t> - капитальный ремонт крыши, кровли и водосточной системы; внутренние и наружные отделочные работы) – оба объекта будут завершены в 2024 году.</a:t>
            </a:r>
          </a:p>
          <a:p>
            <a:r>
              <a:rPr lang="ru-RU" i="1" dirty="0"/>
              <a:t>Кроме того, разработана проектная документация на ремонт:</a:t>
            </a:r>
            <a:endParaRPr lang="ru-RU" dirty="0"/>
          </a:p>
          <a:p>
            <a:pPr lvl="0"/>
            <a:r>
              <a:rPr lang="ru-RU" b="0" i="1" dirty="0"/>
              <a:t>2-х детских садов и 1 школы (1. структурное подразделение дошкольного образования МАОУ Московская СОШ (д/сад "Сказка"), 2. структурное подразделение дошкольного образования  МАОУ </a:t>
            </a:r>
            <a:r>
              <a:rPr lang="ru-RU" b="0" i="1" dirty="0" err="1"/>
              <a:t>Чикчинская</a:t>
            </a:r>
            <a:r>
              <a:rPr lang="ru-RU" b="0" i="1" dirty="0"/>
              <a:t> СОШ им. </a:t>
            </a:r>
            <a:r>
              <a:rPr lang="ru-RU" b="0" i="1" dirty="0" err="1"/>
              <a:t>Якина</a:t>
            </a:r>
            <a:r>
              <a:rPr lang="ru-RU" b="0" i="1" dirty="0"/>
              <a:t> (д/сад "Улыбка") и </a:t>
            </a:r>
            <a:r>
              <a:rPr lang="ru-RU" b="0" i="1" dirty="0" err="1"/>
              <a:t>Червишевской</a:t>
            </a:r>
            <a:r>
              <a:rPr lang="ru-RU" b="0" i="1" dirty="0"/>
              <a:t> школы</a:t>
            </a:r>
            <a:r>
              <a:rPr lang="ru-RU" b="0" i="1" dirty="0" smtClean="0"/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2023 году приступят к разработке проектной документации на капитальный ремонт по 4 объектам образования: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филиал МАОУ Успенской СОШ "Зырянская СОШ" с расширением отделения дошкольного образования на 25 мест;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МАОУ Успенской СОШ;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филиал МАОУ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Червишевская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СОШ "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Онохинская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СОШ«;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здания  МАДОУ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Каскаринского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детского сада "Золотой петушок"("Зоренька").</a:t>
            </a:r>
          </a:p>
          <a:p>
            <a:pPr lvl="0"/>
            <a:endParaRPr lang="ru-RU" b="0" i="1" dirty="0" smtClean="0"/>
          </a:p>
          <a:p>
            <a:pPr lvl="0"/>
            <a:endParaRPr lang="ru-RU" b="0" dirty="0"/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9C47-0D36-4BB4-86BB-48C885D36E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8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338" y="719138"/>
            <a:ext cx="6223000" cy="35004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6" y="4715157"/>
            <a:ext cx="6408712" cy="4856677"/>
          </a:xfrm>
        </p:spPr>
        <p:txBody>
          <a:bodyPr/>
          <a:lstStyle/>
          <a:p>
            <a:r>
              <a:rPr lang="ru-RU" dirty="0"/>
              <a:t>В завершении хотелось бы еще раз отметить, что все мы сейчас переживаем в период глобальных изменений.</a:t>
            </a:r>
          </a:p>
          <a:p>
            <a:r>
              <a:rPr lang="ru-RU" dirty="0"/>
              <a:t>Всё, чего мы добились - это результат совместной работы администрации района, депутатского корпуса, глав поселений, руководителей наших предприятий и учреждений, сельхозтоваропроизводителей, председателей общественных организаций, представителей бизнеса и всех жителей нашего района. Благодарим за совместную плодотворную работу.</a:t>
            </a:r>
          </a:p>
          <a:p>
            <a:r>
              <a:rPr lang="ru-RU" dirty="0"/>
              <a:t>Ежегодно мы ставим перед собой задачи, достижение которых позволяет нам с вами делать жизнь на селе комфортной и благополучной. </a:t>
            </a:r>
          </a:p>
          <a:p>
            <a:r>
              <a:rPr lang="ru-RU" dirty="0"/>
              <a:t>На 2023 год поставлены следующие задачи:</a:t>
            </a:r>
          </a:p>
          <a:p>
            <a:r>
              <a:rPr lang="ru-RU" b="1" dirty="0"/>
              <a:t>1-я задача. </a:t>
            </a:r>
            <a:r>
              <a:rPr lang="ru-RU" dirty="0"/>
              <a:t>Улучшение жилищных условий граждан.</a:t>
            </a:r>
          </a:p>
          <a:p>
            <a:r>
              <a:rPr lang="ru-RU" dirty="0"/>
              <a:t>Для достижения данной задачи будут проведены следующие мероприятия:</a:t>
            </a:r>
          </a:p>
          <a:p>
            <a:r>
              <a:rPr lang="ru-RU" dirty="0"/>
              <a:t>а) дальнейшая реализация концессионного соглашения, а именно: строительство водовода Тюмень – </a:t>
            </a:r>
            <a:r>
              <a:rPr lang="ru-RU" b="0" dirty="0" err="1"/>
              <a:t>Червишево</a:t>
            </a:r>
            <a:r>
              <a:rPr lang="ru-RU" b="0" dirty="0"/>
              <a:t> </a:t>
            </a:r>
            <a:r>
              <a:rPr lang="ru-RU" dirty="0"/>
              <a:t>с </a:t>
            </a:r>
            <a:r>
              <a:rPr lang="ru-RU" b="0" dirty="0"/>
              <a:t>присоединением </a:t>
            </a:r>
            <a:r>
              <a:rPr lang="ru-RU" b="0" dirty="0" err="1"/>
              <a:t>Онохинского</a:t>
            </a:r>
            <a:r>
              <a:rPr lang="ru-RU" b="0" dirty="0"/>
              <a:t> сельского поселения, канализационного коллектора </a:t>
            </a:r>
            <a:r>
              <a:rPr lang="ru-RU" b="0" dirty="0" err="1"/>
              <a:t>Мальково</a:t>
            </a:r>
            <a:r>
              <a:rPr lang="ru-RU" b="0" dirty="0"/>
              <a:t> – Тюмень </a:t>
            </a:r>
            <a:r>
              <a:rPr lang="ru-RU" b="0" dirty="0" smtClean="0"/>
              <a:t>и канализационного </a:t>
            </a:r>
            <a:r>
              <a:rPr lang="ru-RU" b="0" dirty="0"/>
              <a:t>коллектора </a:t>
            </a:r>
            <a:r>
              <a:rPr lang="ru-RU" b="0" dirty="0" err="1"/>
              <a:t>Онохино</a:t>
            </a:r>
            <a:r>
              <a:rPr lang="ru-RU" b="0" dirty="0"/>
              <a:t> – </a:t>
            </a:r>
            <a:r>
              <a:rPr lang="ru-RU" b="0" dirty="0" err="1"/>
              <a:t>Червишево</a:t>
            </a:r>
            <a:r>
              <a:rPr lang="ru-RU" b="0" dirty="0"/>
              <a:t>;</a:t>
            </a:r>
          </a:p>
          <a:p>
            <a:r>
              <a:rPr lang="ru-RU" dirty="0"/>
              <a:t>б) переселение из аварийного жилищного фонда 129 </a:t>
            </a:r>
            <a:r>
              <a:rPr lang="ru-RU" dirty="0" smtClean="0"/>
              <a:t>жителей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dirty="0"/>
              <a:t>в) газификация 100 домов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/>
              <a:t>г) ликвидация 3 </a:t>
            </a:r>
            <a:r>
              <a:rPr lang="ru-RU" dirty="0" smtClean="0"/>
              <a:t>свалок</a:t>
            </a:r>
            <a:r>
              <a:rPr lang="ru-RU" b="1" baseline="0" dirty="0"/>
              <a:t> </a:t>
            </a:r>
            <a:r>
              <a:rPr lang="ru-RU" dirty="0" smtClean="0"/>
              <a:t>(</a:t>
            </a:r>
            <a:r>
              <a:rPr lang="ru-RU" b="0" dirty="0" smtClean="0"/>
              <a:t>в </a:t>
            </a:r>
            <a:r>
              <a:rPr lang="ru-RU" b="0" dirty="0" err="1" smtClean="0"/>
              <a:t>Муллашинском</a:t>
            </a:r>
            <a:r>
              <a:rPr lang="ru-RU" dirty="0" smtClean="0"/>
              <a:t>, </a:t>
            </a:r>
            <a:r>
              <a:rPr lang="ru-RU" dirty="0" err="1" smtClean="0"/>
              <a:t>Новотарманском</a:t>
            </a:r>
            <a:r>
              <a:rPr lang="ru-RU" dirty="0" smtClean="0"/>
              <a:t> и Успенском МО).</a:t>
            </a:r>
            <a:endParaRPr lang="ru-RU" dirty="0"/>
          </a:p>
          <a:p>
            <a:r>
              <a:rPr lang="ru-RU" b="1" dirty="0"/>
              <a:t>2-ая задача. </a:t>
            </a:r>
            <a:r>
              <a:rPr lang="ru-RU" dirty="0"/>
              <a:t>Приведение автомобильных дорог в нормативное состояние.</a:t>
            </a:r>
          </a:p>
          <a:p>
            <a:r>
              <a:rPr lang="ru-RU" dirty="0"/>
              <a:t>Для достижения запланировано следующее:</a:t>
            </a:r>
          </a:p>
          <a:p>
            <a:r>
              <a:rPr lang="ru-RU" dirty="0"/>
              <a:t>а) ремонт почти 50 км </a:t>
            </a:r>
            <a:r>
              <a:rPr lang="ru-RU" dirty="0" smtClean="0"/>
              <a:t>дорог</a:t>
            </a:r>
            <a:r>
              <a:rPr lang="ru-RU" b="1" dirty="0" smtClean="0"/>
              <a:t>, в том числе более 5 км в МО п. Боровский; </a:t>
            </a:r>
          </a:p>
          <a:p>
            <a:r>
              <a:rPr lang="ru-RU" dirty="0" smtClean="0"/>
              <a:t>б</a:t>
            </a:r>
            <a:r>
              <a:rPr lang="ru-RU" dirty="0"/>
              <a:t>) строительство более 32 км </a:t>
            </a:r>
            <a:r>
              <a:rPr lang="ru-RU" dirty="0" smtClean="0"/>
              <a:t>дорог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3-я задача. </a:t>
            </a:r>
            <a:r>
              <a:rPr lang="ru-RU" dirty="0"/>
              <a:t>Укрепление материально-технической базы муниципальных учреждений.</a:t>
            </a:r>
          </a:p>
          <a:p>
            <a:r>
              <a:rPr lang="ru-RU" dirty="0"/>
              <a:t>В рамках задачи запланировано:</a:t>
            </a:r>
          </a:p>
          <a:p>
            <a:r>
              <a:rPr lang="ru-RU" dirty="0"/>
              <a:t>а) начать реконструкцию здания МАУ ЦФСР "Олимпия" ТМР </a:t>
            </a:r>
            <a:r>
              <a:rPr lang="ru-RU" b="1" dirty="0" err="1"/>
              <a:t>р.п</a:t>
            </a:r>
            <a:r>
              <a:rPr lang="ru-RU" b="1" dirty="0"/>
              <a:t>. Боровский </a:t>
            </a:r>
            <a:r>
              <a:rPr lang="ru-RU" i="1" dirty="0"/>
              <a:t>(завершение реконструкции планируется в 2025 году)</a:t>
            </a:r>
            <a:r>
              <a:rPr lang="ru-RU" dirty="0"/>
              <a:t>.</a:t>
            </a:r>
          </a:p>
          <a:p>
            <a:r>
              <a:rPr lang="ru-RU" dirty="0"/>
              <a:t>б) завершить ремонты:</a:t>
            </a:r>
          </a:p>
          <a:p>
            <a:r>
              <a:rPr lang="ru-RU" dirty="0" err="1"/>
              <a:t>Чикчинской</a:t>
            </a:r>
            <a:r>
              <a:rPr lang="ru-RU" dirty="0"/>
              <a:t>, </a:t>
            </a:r>
            <a:r>
              <a:rPr lang="ru-RU" dirty="0" err="1"/>
              <a:t>Переваловской</a:t>
            </a:r>
            <a:r>
              <a:rPr lang="ru-RU" dirty="0"/>
              <a:t> и Кулаковской школ, </a:t>
            </a:r>
            <a:r>
              <a:rPr lang="ru-RU" b="1" dirty="0"/>
              <a:t>Боровского</a:t>
            </a:r>
            <a:r>
              <a:rPr lang="ru-RU" dirty="0"/>
              <a:t> </a:t>
            </a:r>
            <a:r>
              <a:rPr lang="ru-RU" b="0" dirty="0"/>
              <a:t>и </a:t>
            </a:r>
            <a:r>
              <a:rPr lang="ru-RU" b="0" dirty="0" err="1"/>
              <a:t>Винзилинского</a:t>
            </a:r>
            <a:r>
              <a:rPr lang="ru-RU" b="0" dirty="0"/>
              <a:t> </a:t>
            </a:r>
            <a:r>
              <a:rPr lang="ru-RU" b="0" dirty="0" err="1"/>
              <a:t>дестких</a:t>
            </a:r>
            <a:r>
              <a:rPr lang="ru-RU" b="0" dirty="0"/>
              <a:t> садов,</a:t>
            </a:r>
            <a:r>
              <a:rPr lang="ru-RU" b="1" dirty="0"/>
              <a:t> </a:t>
            </a:r>
            <a:r>
              <a:rPr lang="ru-RU" dirty="0"/>
              <a:t>спортивного комплекса в с. Успенка.</a:t>
            </a:r>
          </a:p>
          <a:p>
            <a:r>
              <a:rPr lang="ru-RU" dirty="0"/>
              <a:t>в) приступить к капитальному ремонту </a:t>
            </a:r>
            <a:r>
              <a:rPr lang="ru-RU" dirty="0" err="1"/>
              <a:t>Княжёвской</a:t>
            </a:r>
            <a:r>
              <a:rPr lang="ru-RU" dirty="0"/>
              <a:t> и </a:t>
            </a:r>
            <a:r>
              <a:rPr lang="ru-RU" b="0" dirty="0" err="1"/>
              <a:t>Янтыковской</a:t>
            </a:r>
            <a:r>
              <a:rPr lang="ru-RU" b="0" dirty="0"/>
              <a:t> школ.</a:t>
            </a:r>
          </a:p>
          <a:p>
            <a:r>
              <a:rPr lang="ru-RU" b="1" dirty="0" smtClean="0"/>
              <a:t>4-ая задача. </a:t>
            </a:r>
            <a:r>
              <a:rPr lang="ru-RU" dirty="0" smtClean="0"/>
              <a:t>Привлечение инвесторов на территорию района.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2023 год к реализации запланировано 20 проектов с общим объемом инвестиций порядка 12 млрд. руб., кроме того, планируется создать более 740 новых рабочих мест.</a:t>
            </a:r>
            <a:br>
              <a:rPr lang="ru-RU" dirty="0" smtClean="0"/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п.Боровский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планируется реализация 3-х проектов: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открытие специализированного магазина-склада кровельных и фасадных материалов завода "ПрофМодуль", в реализацию которого будет вложено 10 млн. руб. и запланировано к созданию 6 рабочих мест;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реконструкция здания торгового назначения по реализации металлоконструкций ИП Шилоносовой Светланой Васильевной, в реализацию которого будет вложено более 1 млн. руб. и запланировано к созданию 9 рабочих мест;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строительство технического центра по производству и сервису газовых электростанций компанией "ЭнергоТехСервис", в реализацию которого будет вложено более 4 млрд. руб. и запланировано к созданию 162 рабочих места.</a:t>
            </a:r>
          </a:p>
          <a:p>
            <a:r>
              <a:rPr lang="ru-RU" b="1" dirty="0" smtClean="0"/>
              <a:t>5-ая задача. </a:t>
            </a:r>
            <a:r>
              <a:rPr lang="ru-RU" dirty="0" smtClean="0"/>
              <a:t>Развитие туристического потенциала района.</a:t>
            </a:r>
          </a:p>
          <a:p>
            <a:r>
              <a:rPr lang="ru-RU" dirty="0" smtClean="0"/>
              <a:t>В 2023 году мы продолжим работу по продвижению действующих туристических маршрутов и созданию новых.</a:t>
            </a:r>
          </a:p>
          <a:p>
            <a:r>
              <a:rPr lang="ru-RU" dirty="0" smtClean="0"/>
              <a:t>Кроме того, в рамках юбилейного года запланирована реализация проекта «Тюменский район – Земля чемпионов», в рамках которой планируется организация экскурсий на объекты, являющиеся лидерами в различных отраслях экономики (промышленность, спорт, АПК и </a:t>
            </a:r>
            <a:r>
              <a:rPr lang="ru-RU" dirty="0" err="1" smtClean="0"/>
              <a:t>др</a:t>
            </a:r>
            <a:r>
              <a:rPr lang="ru-RU" smtClean="0"/>
              <a:t>).</a:t>
            </a:r>
          </a:p>
          <a:p>
            <a:r>
              <a:rPr lang="ru-RU" b="1" smtClean="0"/>
              <a:t>6-я </a:t>
            </a:r>
            <a:r>
              <a:rPr lang="ru-RU" b="1" dirty="0"/>
              <a:t>задача. </a:t>
            </a:r>
            <a:r>
              <a:rPr lang="ru-RU" dirty="0"/>
              <a:t>В этом году Тюменскому району исполняется 100-лет.</a:t>
            </a:r>
          </a:p>
          <a:p>
            <a:r>
              <a:rPr lang="ru-RU" dirty="0"/>
              <a:t>Юбилейные даты – это хороший повод подвести итоги и проложить новые ориентиры развития. Основной смысловой идеей юбилейных мероприятий является формирование имиджа Тюменского района как энергично развивающейся территории, успехи и достижения которой зависят от каждого его жителя.</a:t>
            </a:r>
          </a:p>
          <a:p>
            <a:r>
              <a:rPr lang="ru-RU" dirty="0"/>
              <a:t>Основной смысловой идеей юбилейных мероприятий является формирование имиджа Тюменского района как энергично развивающейся территории, успехи и достижения которой зависят от каждого его жителя. Именно поэтому особое внимание мы планируем уделить нашим выдающимся землякам, предприятиям и учреждениям, внесшим особый вклад в развитие Тюменского района. Лучшие работники и специалисты отраслей будут награждаться памятными знаками с юбилейной символикой, а запущенный к 100-летию информационно-просветительский портал Тюменского района поведает о достопримечательностях, истории, культуре района, а также о почетных жителях района. </a:t>
            </a:r>
          </a:p>
          <a:p>
            <a:r>
              <a:rPr lang="ru-RU" dirty="0"/>
              <a:t>Концептуально все юбилейные мероприятия планируется провести </a:t>
            </a:r>
            <a:r>
              <a:rPr lang="ru-RU" b="1" dirty="0"/>
              <a:t>под единым слоганом «100 лет – время Побед!».</a:t>
            </a:r>
            <a:r>
              <a:rPr lang="ru-RU" dirty="0"/>
              <a:t> Данный формат призван отражать вклад жителей района в его социально-экономическое развитие, подчеркивая через призму юбилейных мероприятий значимость достижений и успехов в той или иной отрасли. </a:t>
            </a:r>
          </a:p>
          <a:p>
            <a:r>
              <a:rPr lang="ru-RU" dirty="0"/>
              <a:t>Убеждена, что совместно мы сможем реализовать намеченные планы. Если каждый из нас будет вносить свой посильный вклад в развитие района, то всем нам станет жить лучше и комфортнее. </a:t>
            </a:r>
          </a:p>
          <a:p>
            <a:r>
              <a:rPr lang="ru-RU" dirty="0"/>
              <a:t>Спасибо за внимание!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3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смотря на новые вызовы актуальными остаются традиционные вопросы деятельности Администрации района.</a:t>
            </a:r>
          </a:p>
          <a:p>
            <a:r>
              <a:rPr lang="ru-RU" dirty="0"/>
              <a:t>В целях обеспечения социальной стабильности и устойчивого развития экономики, поддержки бизнеса и граждан в условиях санкционного давления, сформированы планы первоочередных действий.</a:t>
            </a:r>
          </a:p>
          <a:p>
            <a:r>
              <a:rPr lang="ru-RU" dirty="0"/>
              <a:t>В ежедневном режиме осуществляется мониторинг ситуации, оцениваются происходящие изменения. Незамедлительно принимаются необходимые меры.</a:t>
            </a:r>
          </a:p>
          <a:p>
            <a:r>
              <a:rPr lang="ru-RU" dirty="0"/>
              <a:t>По итогам 2022 года:</a:t>
            </a:r>
          </a:p>
          <a:p>
            <a:r>
              <a:rPr lang="ru-RU" dirty="0"/>
              <a:t>1) Индекс промышленного производства составил 147% (на 01.01.2023 - 26 млрд. руб.).</a:t>
            </a:r>
          </a:p>
          <a:p>
            <a:r>
              <a:rPr lang="ru-RU" dirty="0"/>
              <a:t>2) Индекс среднемесячной заработной платы на крупных и средних предприятиях района составил почти 127% (на 01.01.2023 - 61,3 тыс. руб.).</a:t>
            </a:r>
          </a:p>
          <a:p>
            <a:r>
              <a:rPr lang="ru-RU" dirty="0"/>
              <a:t>На крупных и средних предприятиях района сегодня работает 18 тыс. человек, показатель остался на уровне прошлого года. Наибольшее количество работников приходится на отрасль «промышленность» – 19% (3,4 тыс. чел.), чуть меньше «сельское хозяйство» – 17% (3,1 тыс. человек от общей численности работников крупных и средних предприятий района), а также 15% (2,8 тыс. чел.) на «здравоохранение и социальные услуги», и 15% (2,7 тыс. чел.) на сферу «образование».</a:t>
            </a:r>
          </a:p>
          <a:p>
            <a:r>
              <a:rPr lang="ru-RU" dirty="0"/>
              <a:t>3) Благодаря успешной реализации мероприятий национального проекта «Малое и среднее предпринимательство и поддержка индивидуальной предпринимательской инициативы» количество субъектов предпринимательства выросло на 7% (на 01.01.2023 – 5915 ед.);</a:t>
            </a:r>
          </a:p>
          <a:p>
            <a:r>
              <a:rPr lang="ru-RU" dirty="0"/>
              <a:t>4) Численность населения за последний год выросла на 2%, в основном за счет миграционного прироста (на 01.01.2023 – 131 471 чел.);</a:t>
            </a:r>
          </a:p>
          <a:p>
            <a:r>
              <a:rPr lang="ru-RU" dirty="0"/>
              <a:t>5) Уровень регистрируемой безработицы снизился на 0,24 процентных пункта району (на 01.01.2023 – 0,41%). Стоит отметить, что показатель по району ниже среднеобластного и общероссийского значения. </a:t>
            </a:r>
          </a:p>
          <a:p>
            <a:r>
              <a:rPr lang="ru-RU" dirty="0"/>
              <a:t> </a:t>
            </a:r>
          </a:p>
          <a:p>
            <a:pPr defTabSz="904433">
              <a:defRPr/>
            </a:pPr>
            <a:endParaRPr lang="ru-RU" sz="1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Сельское хозяйство является опорной отраслью в экономике района. </a:t>
            </a:r>
          </a:p>
          <a:p>
            <a:r>
              <a:rPr lang="ru-RU" dirty="0"/>
              <a:t>На территории района работают 3 птицефабрики и крупный тепличный комплекс, 18 сельскохозяйственных предприятий, 21 крестьянско-фермерское хозяйство и 2 сельскохозяйственных кооператива (кредитный и снабженческо-сбытовой).</a:t>
            </a:r>
          </a:p>
          <a:p>
            <a:r>
              <a:rPr lang="ru-RU" dirty="0"/>
              <a:t>2022 год стал рекордным по урожайности. Урожайность зерновых и зернобобовых культур в весе после доработки составила </a:t>
            </a:r>
            <a:r>
              <a:rPr lang="ru-RU" dirty="0" smtClean="0"/>
              <a:t>почти 33 </a:t>
            </a:r>
            <a:r>
              <a:rPr lang="ru-RU" dirty="0"/>
              <a:t>ц/га, это второй результат по области </a:t>
            </a:r>
            <a:r>
              <a:rPr lang="ru-RU" i="1" dirty="0"/>
              <a:t>(</a:t>
            </a:r>
            <a:r>
              <a:rPr lang="ru-RU" i="1" dirty="0" err="1"/>
              <a:t>Справочно</a:t>
            </a:r>
            <a:r>
              <a:rPr lang="ru-RU" i="1" dirty="0"/>
              <a:t>: 1 место – Исетский район)</a:t>
            </a:r>
            <a:r>
              <a:rPr lang="ru-RU" dirty="0"/>
              <a:t>. Наивысший показатель за последние 10 лет! (В 2021 году урожайность зерновых и зернобобовых культур составляла почти 17 ц/га). Урожайность овощей открытого грунта составила 261 ц/га, что почти в 2 раза больше, чем в 2021 году (2021 – 154 ц/га).  Урожайность картофеля составила 183 ц/га, и это в 1,3 раза больше, чем в прошлом году (2021 - 143 ц/га).</a:t>
            </a:r>
          </a:p>
          <a:p>
            <a:r>
              <a:rPr lang="ru-RU" dirty="0"/>
              <a:t>Район по - прежнему остаётся одним из лидеров в производстве молока в Тюменской области. Важнейшим показателем является надой на 1 корову за  2022 год данный показатель </a:t>
            </a:r>
            <a:r>
              <a:rPr lang="ru-RU" dirty="0" smtClean="0"/>
              <a:t>составил </a:t>
            </a:r>
            <a:r>
              <a:rPr lang="ru-RU" dirty="0"/>
              <a:t>6800 кг, что немного выше уровня прошлого года. </a:t>
            </a:r>
          </a:p>
          <a:p>
            <a:r>
              <a:rPr lang="ru-RU" dirty="0"/>
              <a:t>Производство мяса в 2022 году увеличилось на 3% и составляет более 43 тысяч тонн.</a:t>
            </a:r>
          </a:p>
          <a:p>
            <a:r>
              <a:rPr lang="ru-RU" dirty="0"/>
              <a:t>Сельскохозяйственные предприятия района не стоят на месте, приобретается новая современная техника, ведется строительство 4 очереди тепличного комбината «</a:t>
            </a:r>
            <a:r>
              <a:rPr lang="ru-RU" dirty="0" err="1"/>
              <a:t>ТюменьАгро</a:t>
            </a:r>
            <a:r>
              <a:rPr lang="ru-RU" dirty="0"/>
              <a:t>» и реализуется второй этап модернизации ЗАО «Птицефабрика «</a:t>
            </a:r>
            <a:r>
              <a:rPr lang="ru-RU" dirty="0" err="1"/>
              <a:t>Пышминская</a:t>
            </a:r>
            <a:r>
              <a:rPr lang="ru-RU" dirty="0"/>
              <a:t>».</a:t>
            </a:r>
          </a:p>
          <a:p>
            <a:r>
              <a:rPr lang="ru-RU" dirty="0"/>
              <a:t>Также, для развития малых форм хозяйствования в 2022 году кредитным кооперативом СКПК «Тюменский» жителям нашего района выдано </a:t>
            </a:r>
            <a:r>
              <a:rPr lang="ru-RU" dirty="0" smtClean="0"/>
              <a:t>40 </a:t>
            </a:r>
            <a:r>
              <a:rPr lang="ru-RU" dirty="0"/>
              <a:t>займов на общую сумму </a:t>
            </a:r>
            <a:r>
              <a:rPr lang="ru-RU" dirty="0" smtClean="0"/>
              <a:t>12 </a:t>
            </a:r>
            <a:r>
              <a:rPr lang="ru-RU" dirty="0"/>
              <a:t>млн. руб.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4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Непременным условием модернизации экономики и обеспечения социально-экономического развития является активизация инвестиционной деятельности и создание комфортных условий для экономической </a:t>
            </a:r>
            <a:r>
              <a:rPr lang="ru-RU" b="0" dirty="0"/>
              <a:t>деятельности как в районе в целом, так и в каждом поселении. В 2022 году было реализовано 20 инвестиционных проектов с общим объемом инвестиций 1,5 млрд. руб., создано 273 рабочих места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>В </a:t>
            </a:r>
            <a:r>
              <a:rPr lang="ru-RU" b="0" dirty="0"/>
              <a:t>том числе </a:t>
            </a:r>
            <a:r>
              <a:rPr lang="ru-RU" b="1" dirty="0"/>
              <a:t>в МО </a:t>
            </a:r>
            <a:r>
              <a:rPr lang="ru-RU" b="1" dirty="0" err="1"/>
              <a:t>п.Боровский</a:t>
            </a:r>
            <a:r>
              <a:rPr lang="ru-RU" b="1" dirty="0"/>
              <a:t> </a:t>
            </a:r>
            <a:r>
              <a:rPr lang="ru-RU" b="0" dirty="0"/>
              <a:t>реализованы </a:t>
            </a:r>
            <a:r>
              <a:rPr lang="ru-RU" b="0" dirty="0" smtClean="0"/>
              <a:t>3 </a:t>
            </a:r>
            <a:r>
              <a:rPr lang="ru-RU" b="0" dirty="0"/>
              <a:t>инвестпроекта:</a:t>
            </a:r>
          </a:p>
          <a:p>
            <a:pPr marL="0" indent="0">
              <a:buNone/>
            </a:pPr>
            <a:r>
              <a:rPr lang="ru-RU" b="0" dirty="0" smtClean="0"/>
              <a:t>1) строительство торгового центра по ул. Новая Озерная,</a:t>
            </a:r>
            <a:r>
              <a:rPr lang="ru-RU" b="0" baseline="0" dirty="0" smtClean="0"/>
              <a:t> инициатор проекта - </a:t>
            </a:r>
            <a:r>
              <a:rPr lang="ru-RU" b="0" dirty="0" smtClean="0"/>
              <a:t>ИП </a:t>
            </a:r>
            <a:r>
              <a:rPr lang="ru-RU" b="0" dirty="0" err="1" smtClean="0"/>
              <a:t>Дацюк</a:t>
            </a:r>
            <a:r>
              <a:rPr lang="ru-RU" b="0" dirty="0" smtClean="0"/>
              <a:t> Сергей Петрович, </a:t>
            </a:r>
            <a:r>
              <a:rPr lang="ru-RU" b="0" dirty="0"/>
              <a:t>вложено 50 млн. руб., создано 15 новых рабочих мест;</a:t>
            </a:r>
          </a:p>
          <a:p>
            <a:pPr marL="0" indent="0">
              <a:buNone/>
            </a:pPr>
            <a:r>
              <a:rPr lang="ru-RU" b="0" dirty="0" smtClean="0"/>
              <a:t>2) реконструкция магазина и остановочного комплекса по ул. Мира,</a:t>
            </a:r>
            <a:r>
              <a:rPr lang="ru-RU" b="0" baseline="0" dirty="0" smtClean="0"/>
              <a:t> инициатор проекта - </a:t>
            </a:r>
            <a:r>
              <a:rPr lang="ru-RU" b="0" dirty="0" smtClean="0"/>
              <a:t>ИП </a:t>
            </a:r>
            <a:r>
              <a:rPr lang="ru-RU" b="0" dirty="0" err="1" smtClean="0"/>
              <a:t>Дацюк</a:t>
            </a:r>
            <a:r>
              <a:rPr lang="ru-RU" b="0" dirty="0" smtClean="0"/>
              <a:t> Сергей Петрович, </a:t>
            </a:r>
            <a:r>
              <a:rPr lang="ru-RU" b="0" dirty="0"/>
              <a:t>вложено 3 млн.руб, создано 3 рабочих места;</a:t>
            </a:r>
          </a:p>
          <a:p>
            <a:pPr marL="0" indent="0">
              <a:buNone/>
            </a:pPr>
            <a:r>
              <a:rPr lang="ru-RU" b="0" dirty="0" smtClean="0"/>
              <a:t>3) организация магазина-закусочной по ул. 8 Марта, инициатор проекта - ИП Шилоносов Андрей Викторович, </a:t>
            </a:r>
            <a:r>
              <a:rPr lang="ru-RU" b="0" dirty="0"/>
              <a:t>вложено </a:t>
            </a:r>
            <a:r>
              <a:rPr lang="ru-RU" b="0" dirty="0" smtClean="0"/>
              <a:t>порядка 4 млн.руб</a:t>
            </a:r>
            <a:r>
              <a:rPr lang="ru-RU" b="0" dirty="0"/>
              <a:t>, создано 10 рабочих мест.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На 2023 год к реализации запланировано 20 проектов с общим объемом инвестиций порядка 12 млрд. руб., кроме того, планируется создать более 740 новых рабочих мест.</a:t>
            </a:r>
            <a:br>
              <a:rPr lang="ru-RU" b="0" dirty="0"/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МО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п.Боровский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планируется реализация 3-х проектов: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открытие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специализированного магазина-склада кровельных и фасадных материалов завода "ПрофМодуль", в реализацию которого будет вложено 10 млн. руб. и запланировано к созданию 6 рабочих мест;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реконструкция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здания торгового назначения по реализации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металлоконструкций ИП Шилоносовой Светланой Васильевной,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реализацию которого будет вложено более 1 млн. руб. и запланировано к созданию 9 рабочих мест;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строительство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технического центра по производству и сервису газовых электростанций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компанией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"ЭнергоТехСервис", в реализацию которого будет вложено более 4 млрд. руб. и запланировано к созданию 162 рабочих места.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5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Тюменский район активно поддерживает региональные тенденции 2022 года в развитии туризма. У нас для этого есть все условия: уникальные природные ресурсы, благоприятная экологическая составляющая, транспортная доступность.</a:t>
            </a:r>
          </a:p>
          <a:p>
            <a:r>
              <a:rPr lang="ru-RU" dirty="0"/>
              <a:t>На территории Тюменского района уже сейчас размещены более 100 туристических объектов, представлены все направления туризма – от горячих источников до зоопарков и объектов культурного наследия. </a:t>
            </a:r>
          </a:p>
          <a:p>
            <a:r>
              <a:rPr lang="ru-RU" dirty="0"/>
              <a:t>Важно отметить, что за последний год наш район с туристической целью посетило более 530 тысяч гостей. Это важные цифры для экономики района и для развития территории.</a:t>
            </a:r>
          </a:p>
          <a:p>
            <a:r>
              <a:rPr lang="ru-RU" dirty="0"/>
              <a:t>Одной из ключевых идей последних лет стала </a:t>
            </a:r>
            <a:r>
              <a:rPr lang="ru-RU" dirty="0" smtClean="0"/>
              <a:t>идея Объединения </a:t>
            </a:r>
            <a:r>
              <a:rPr lang="ru-RU" dirty="0"/>
              <a:t>предпринимателей для создания туристических маршрутов. На сегодня в Тюменской районе их разработано уже 8 (</a:t>
            </a:r>
            <a:r>
              <a:rPr lang="ru-RU" dirty="0" err="1"/>
              <a:t>справочно</a:t>
            </a:r>
            <a:r>
              <a:rPr lang="ru-RU" dirty="0"/>
              <a:t>: 1)«Деревенские встречи», 2)«Рыба моей мечты», 3)«Сыр всему голова», 4)«В гости к народам Севера», 5)«Сибирские термы. Горячее сердце Тюмени», 6)«Сладкие истории» , 7)«Истории тобольского тракта» , 8)«Татарское ожерелье Тюмени»). За 2022 год по указанным программам проведено более 250 экскурсий, в которых приняли участие более 6000 человек.</a:t>
            </a:r>
          </a:p>
          <a:p>
            <a:r>
              <a:rPr lang="ru-RU" dirty="0"/>
              <a:t>Следует отметить, что предприниматели нашего района быстро реагируют на современные тенденции. И понимая важность темы объединения, сегодня участвуют в создании целых туристических кластеров. В этом направлении сегодня активно работают предприниматели </a:t>
            </a:r>
            <a:r>
              <a:rPr lang="ru-RU" dirty="0" err="1"/>
              <a:t>Ирбитского</a:t>
            </a:r>
            <a:r>
              <a:rPr lang="ru-RU" dirty="0"/>
              <a:t> и </a:t>
            </a:r>
            <a:r>
              <a:rPr lang="ru-RU" dirty="0" err="1"/>
              <a:t>Червишевского</a:t>
            </a:r>
            <a:r>
              <a:rPr lang="ru-RU" dirty="0"/>
              <a:t> трактов.</a:t>
            </a:r>
          </a:p>
          <a:p>
            <a:r>
              <a:rPr lang="ru-RU" dirty="0"/>
              <a:t>Кроме того, активно развиваются в данном направлении и предприниматели других трактов. Например – Тобольского. В 2021 году по Тобольскому тракту стартовал туристический маршрут «Истории Тобольского тракта» (с посещением Мечети имени </a:t>
            </a:r>
            <a:r>
              <a:rPr lang="ru-RU" dirty="0" err="1"/>
              <a:t>Нигматуллы</a:t>
            </a:r>
            <a:r>
              <a:rPr lang="ru-RU" dirty="0"/>
              <a:t> Хаджи, а также музея в </a:t>
            </a:r>
            <a:r>
              <a:rPr lang="ru-RU" dirty="0" err="1"/>
              <a:t>Ембаево</a:t>
            </a:r>
            <a:r>
              <a:rPr lang="ru-RU" dirty="0"/>
              <a:t>). В прошлом году по этому же направлению был запущен еще один маршрут – «Татарское ожерелье Тюмени». Предприниматели видят перспективу в развитии кластерного подхода и активно следуют новым трендам.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C3A3-4830-495F-95B0-63C26C6203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715161"/>
            <a:ext cx="6192689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Строительная отрасль — знаковая для района: динамика ввода объектов жилищного строительства показывает, что наш район растет, развивается, осваиваются комплексные площадки. Среди городских округов и муниципальных районов Тюменской области Тюменский район занимает вторую позицию после города Тюмени по ежегодному объему ввода жилья.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год стал рекордным и по вводу жилья. Было введено в эксплуатацию более 900  тыс. кв. м. жилых помещений, что в 1,7 раза больше, чем в прошлом году. Это наивысший показатель за последние пять лет!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район привлекателен для жизни, к нам переезжают как жители областного центра, так и из соседних регионов, поэтому спрос на новое жилье будет сохраняться и дальше.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Немало внимания уделяется и жилищным программам.</a:t>
            </a:r>
          </a:p>
          <a:p>
            <a:r>
              <a:rPr lang="ru-RU" dirty="0" smtClean="0"/>
              <a:t>Благодаря </a:t>
            </a:r>
            <a:r>
              <a:rPr lang="ru-RU" dirty="0"/>
              <a:t>комплексу мер государственной поддержки в 2022 году улучшили свои жилищные условия:</a:t>
            </a:r>
          </a:p>
          <a:p>
            <a:pPr lvl="0"/>
            <a:r>
              <a:rPr lang="ru-RU" dirty="0" smtClean="0"/>
              <a:t>- 36 </a:t>
            </a:r>
            <a:r>
              <a:rPr lang="ru-RU" dirty="0"/>
              <a:t>молодых </a:t>
            </a:r>
            <a:r>
              <a:rPr lang="ru-RU" dirty="0" smtClean="0"/>
              <a:t>семей</a:t>
            </a:r>
            <a:r>
              <a:rPr lang="ru-RU" b="1" dirty="0" smtClean="0"/>
              <a:t>, в том</a:t>
            </a:r>
            <a:r>
              <a:rPr lang="ru-RU" b="1" baseline="0" dirty="0" smtClean="0"/>
              <a:t> числе 2 семьи </a:t>
            </a:r>
            <a:r>
              <a:rPr lang="ru-RU" b="1" dirty="0" smtClean="0"/>
              <a:t>в МО п. Боровский.</a:t>
            </a:r>
            <a:endParaRPr lang="ru-RU" b="1" dirty="0"/>
          </a:p>
          <a:p>
            <a:r>
              <a:rPr lang="ru-RU" dirty="0"/>
              <a:t>Также в рамках региональной программы по переселению граждан из аварийного жилищного фонда в 2022 году переселен 591 </a:t>
            </a:r>
            <a:r>
              <a:rPr lang="ru-RU" dirty="0" smtClean="0"/>
              <a:t>житель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dirty="0"/>
              <a:t>В 2023 году реализация жилищных программ продолжится.</a:t>
            </a:r>
          </a:p>
          <a:p>
            <a:r>
              <a:rPr lang="ru-RU" dirty="0"/>
              <a:t>Планируется, что жилищные условия улучшат:</a:t>
            </a:r>
          </a:p>
          <a:p>
            <a:pPr lvl="0"/>
            <a:r>
              <a:rPr lang="ru-RU" dirty="0" smtClean="0"/>
              <a:t>- 35 </a:t>
            </a:r>
            <a:r>
              <a:rPr lang="ru-RU" dirty="0"/>
              <a:t>молодых семей</a:t>
            </a:r>
            <a:r>
              <a:rPr lang="ru-RU" b="1" dirty="0"/>
              <a:t>;</a:t>
            </a:r>
            <a:endParaRPr lang="ru-RU" dirty="0"/>
          </a:p>
          <a:p>
            <a:pPr lvl="0"/>
            <a:r>
              <a:rPr lang="ru-RU" dirty="0" smtClean="0"/>
              <a:t>- 48 </a:t>
            </a:r>
            <a:r>
              <a:rPr lang="ru-RU" dirty="0"/>
              <a:t>детей-сирот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Кроме того, из аварийного жилищного фонда будет переселено 129 </a:t>
            </a:r>
            <a:r>
              <a:rPr lang="ru-RU" dirty="0" smtClean="0"/>
              <a:t>жителей</a:t>
            </a:r>
            <a:r>
              <a:rPr lang="ru-RU" b="1" dirty="0" smtClean="0"/>
              <a:t>.</a:t>
            </a:r>
            <a:endParaRPr lang="ru-RU" b="1" dirty="0"/>
          </a:p>
          <a:p>
            <a:pPr defTabSz="904347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9C47-0D36-4BB4-86BB-48C885D36EA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07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Качество жизни населения района напрямую зависит от принятия мер по улучшению оказываемых населению жилищно-коммунальных услуг.</a:t>
            </a:r>
          </a:p>
          <a:p>
            <a:r>
              <a:rPr lang="ru-RU" dirty="0"/>
              <a:t>В 2022 году:</a:t>
            </a:r>
          </a:p>
          <a:p>
            <a:pPr lvl="0"/>
            <a:r>
              <a:rPr lang="ru-RU" dirty="0"/>
              <a:t>Приведено в нормативное состояние более 1 км сетей водоснабжения и около 1 км тепловых </a:t>
            </a:r>
            <a:r>
              <a:rPr lang="ru-RU" dirty="0" smtClean="0"/>
              <a:t>сетей;</a:t>
            </a:r>
          </a:p>
          <a:p>
            <a:pPr lvl="0"/>
            <a:r>
              <a:rPr lang="ru-RU" dirty="0" smtClean="0"/>
              <a:t>Газифицировано 489 жилых домов</a:t>
            </a:r>
            <a:r>
              <a:rPr lang="ru-RU" b="1" dirty="0" smtClean="0"/>
              <a:t>.</a:t>
            </a:r>
            <a:r>
              <a:rPr lang="ru-RU" b="1" baseline="0" dirty="0" smtClean="0"/>
              <a:t> 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Ликвидировано </a:t>
            </a:r>
            <a:r>
              <a:rPr lang="ru-RU" dirty="0"/>
              <a:t>4 свалки, в том числе (</a:t>
            </a:r>
            <a:r>
              <a:rPr lang="ru-RU" b="0" dirty="0"/>
              <a:t>в </a:t>
            </a:r>
            <a:r>
              <a:rPr lang="ru-RU" b="0" dirty="0" err="1"/>
              <a:t>Червишевском</a:t>
            </a:r>
            <a:r>
              <a:rPr lang="ru-RU" b="0" dirty="0"/>
              <a:t> МО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0" dirty="0"/>
              <a:t>МО п. Андреевский</a:t>
            </a:r>
            <a:r>
              <a:rPr lang="ru-RU" dirty="0"/>
              <a:t>). Кроме того, мы приступили к работам по рекультивации 1 свалки вблизи с. </a:t>
            </a:r>
            <a:r>
              <a:rPr lang="ru-RU" dirty="0" err="1"/>
              <a:t>Перевалово</a:t>
            </a:r>
            <a:r>
              <a:rPr lang="ru-RU" dirty="0"/>
              <a:t>. </a:t>
            </a:r>
          </a:p>
          <a:p>
            <a:r>
              <a:rPr lang="ru-RU" dirty="0"/>
              <a:t>В 2023 году планируется:</a:t>
            </a:r>
          </a:p>
          <a:p>
            <a:r>
              <a:rPr lang="ru-RU" dirty="0"/>
              <a:t>1) газифицировать 100 жилых домов;</a:t>
            </a:r>
          </a:p>
          <a:p>
            <a:r>
              <a:rPr lang="ru-RU" dirty="0"/>
              <a:t>2) ликвидировать 3 свалки (</a:t>
            </a:r>
            <a:r>
              <a:rPr lang="ru-RU" b="0" dirty="0"/>
              <a:t>в </a:t>
            </a:r>
            <a:r>
              <a:rPr lang="ru-RU" b="0" dirty="0" err="1"/>
              <a:t>Муллашинском</a:t>
            </a:r>
            <a:r>
              <a:rPr lang="ru-RU" dirty="0"/>
              <a:t>, </a:t>
            </a:r>
            <a:r>
              <a:rPr lang="ru-RU" dirty="0" err="1"/>
              <a:t>Новотарманском</a:t>
            </a:r>
            <a:r>
              <a:rPr lang="ru-RU" dirty="0"/>
              <a:t> и Успенском МО).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9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0038" y="671513"/>
            <a:ext cx="6284912" cy="3536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99846" y="4675290"/>
            <a:ext cx="6138215" cy="4782131"/>
          </a:xfrm>
        </p:spPr>
        <p:txBody>
          <a:bodyPr/>
          <a:lstStyle/>
          <a:p>
            <a:r>
              <a:rPr lang="ru-RU" dirty="0"/>
              <a:t>В 2019 году в Тюменском районе впервые был использован механизм заключения Концессионного соглашения между Правительством области, Администрацией района и ООО «Тюмень-Водоканал» для решения вопросов обеспечения населения Тюменского района качественной питьевой водой в необходимом количестве (до 2068 года).</a:t>
            </a:r>
          </a:p>
          <a:p>
            <a:r>
              <a:rPr lang="ru-RU" dirty="0"/>
              <a:t>В рамках концессионного соглашения предусмотрено развитие централизованных систем водоснабжения и водоотведения на территории 12 муниципальных образований Тюменского района.</a:t>
            </a:r>
          </a:p>
          <a:p>
            <a:r>
              <a:rPr lang="ru-RU" dirty="0"/>
              <a:t>Таким образом, к 2025 году будут достигнуты следующие результаты:</a:t>
            </a:r>
          </a:p>
          <a:p>
            <a:r>
              <a:rPr lang="ru-RU" dirty="0"/>
              <a:t>- 22 тыс. чел. - получат доступ к централизованному водоснабжению (всего будет обеспечено централизованным водоснабжением 85,5 тыс. чел. или 65% населения);</a:t>
            </a:r>
          </a:p>
          <a:p>
            <a:r>
              <a:rPr lang="ru-RU" dirty="0"/>
              <a:t>- около 10 тыс. чел. – получат доступ для подключения к централизованной системе канализации;</a:t>
            </a:r>
          </a:p>
          <a:p>
            <a:r>
              <a:rPr lang="ru-RU" dirty="0"/>
              <a:t>-  для жителей 60 н. п. будут созданы благоприятные условия приема сточных вод от </a:t>
            </a:r>
            <a:r>
              <a:rPr lang="ru-RU" dirty="0" err="1"/>
              <a:t>неканализованного</a:t>
            </a:r>
            <a:r>
              <a:rPr lang="ru-RU" dirty="0"/>
              <a:t> жилищного фонда, способствующий улучшению экологии и прекращения несанкционированного слива сточных вод в неустановленных местах недобросовестными возчиками (всего будет обеспечено 80% населенных пунктов района).</a:t>
            </a:r>
          </a:p>
          <a:p>
            <a:r>
              <a:rPr lang="ru-RU" dirty="0"/>
              <a:t>Совместными усилиями Администрации и «Тюмень Водоканал» к 2022 году построены крупные межмуниципальные объекты:</a:t>
            </a:r>
          </a:p>
          <a:p>
            <a:r>
              <a:rPr lang="ru-RU" dirty="0"/>
              <a:t>- Водовод Тюмень – </a:t>
            </a:r>
            <a:r>
              <a:rPr lang="ru-RU" b="0" dirty="0"/>
              <a:t>Каскара</a:t>
            </a:r>
            <a:r>
              <a:rPr lang="ru-RU" dirty="0"/>
              <a:t> </a:t>
            </a:r>
            <a:r>
              <a:rPr lang="ru-RU" b="0" dirty="0"/>
              <a:t>с присоединением </a:t>
            </a:r>
            <a:r>
              <a:rPr lang="ru-RU" b="0" dirty="0" err="1"/>
              <a:t>Ембаевского</a:t>
            </a:r>
            <a:r>
              <a:rPr lang="ru-RU" b="0" dirty="0"/>
              <a:t> сельского поселения </a:t>
            </a:r>
            <a:r>
              <a:rPr lang="ru-RU" dirty="0"/>
              <a:t>(доступ к чистой питьевой воде получили жители 7 населенных пунктов);</a:t>
            </a:r>
          </a:p>
          <a:p>
            <a:r>
              <a:rPr lang="ru-RU" dirty="0"/>
              <a:t>- Водовод Тюмень – Кулаково с присоединением с. Луговое (доступ к чистой питьевой воде получили жители 2 населенных пункта);</a:t>
            </a:r>
          </a:p>
          <a:p>
            <a:r>
              <a:rPr lang="ru-RU" dirty="0"/>
              <a:t>- Канализационный коллектор д. Ушакова – г. Тюмень (</a:t>
            </a:r>
            <a:r>
              <a:rPr lang="ru-RU" dirty="0" err="1"/>
              <a:t>мкр</a:t>
            </a:r>
            <a:r>
              <a:rPr lang="ru-RU" dirty="0"/>
              <a:t>-н «Молодежный» - г. Тюмень).</a:t>
            </a:r>
          </a:p>
          <a:p>
            <a:r>
              <a:rPr lang="ru-RU" u="sng" dirty="0"/>
              <a:t>В 2023 году завершатся мероприятия по строительству:</a:t>
            </a:r>
            <a:endParaRPr lang="ru-RU" dirty="0"/>
          </a:p>
          <a:p>
            <a:r>
              <a:rPr lang="ru-RU" dirty="0"/>
              <a:t>- Водовода Тюмень – </a:t>
            </a:r>
            <a:r>
              <a:rPr lang="ru-RU" b="0" dirty="0" err="1"/>
              <a:t>Червишево</a:t>
            </a:r>
            <a:r>
              <a:rPr lang="ru-RU" dirty="0"/>
              <a:t> с </a:t>
            </a:r>
            <a:r>
              <a:rPr lang="ru-RU" b="0" dirty="0"/>
              <a:t>присоединением </a:t>
            </a:r>
            <a:r>
              <a:rPr lang="ru-RU" b="0" dirty="0" err="1"/>
              <a:t>Онохинского</a:t>
            </a:r>
            <a:r>
              <a:rPr lang="ru-RU" b="0" dirty="0"/>
              <a:t> сельского поселения;</a:t>
            </a:r>
          </a:p>
          <a:p>
            <a:r>
              <a:rPr lang="ru-RU" dirty="0"/>
              <a:t>- канализационного коллектора </a:t>
            </a:r>
            <a:r>
              <a:rPr lang="ru-RU" dirty="0" err="1"/>
              <a:t>Мальково</a:t>
            </a:r>
            <a:r>
              <a:rPr lang="ru-RU" dirty="0"/>
              <a:t> – Тюмень;</a:t>
            </a:r>
          </a:p>
          <a:p>
            <a:r>
              <a:rPr lang="ru-RU" dirty="0"/>
              <a:t>- канализационного коллектора </a:t>
            </a:r>
            <a:r>
              <a:rPr lang="ru-RU" b="0" dirty="0" err="1"/>
              <a:t>Онохино</a:t>
            </a:r>
            <a:r>
              <a:rPr lang="ru-RU" dirty="0"/>
              <a:t> – </a:t>
            </a:r>
            <a:r>
              <a:rPr lang="ru-RU" b="0" dirty="0" err="1"/>
              <a:t>Червишево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Помимо этого, реализуются мероприятия по реконструкции квартальных распределительных сетей водоснабжения, что повышает качество, надежность работы системы водоснабжения и создает благоприятные условия подключения новых потребителей к централизованным сетям.</a:t>
            </a:r>
          </a:p>
          <a:p>
            <a:r>
              <a:rPr lang="ru-RU" dirty="0"/>
              <a:t>Учитывая эффективность реализации механизма концессионного соглашения, в августе 2022 года в районе было подписано второе Концессионное соглашение (до 2071 года).</a:t>
            </a:r>
          </a:p>
          <a:p>
            <a:r>
              <a:rPr lang="ru-RU" dirty="0"/>
              <a:t>В рамках которого предусмотрено развитие централизованных систем водоснабжения и водоотведения на территории 7 муниципальных образований района.</a:t>
            </a:r>
          </a:p>
          <a:p>
            <a:r>
              <a:rPr lang="ru-RU" dirty="0"/>
              <a:t>Таким образом к 2028 году будут достигнуты следующие результаты:</a:t>
            </a:r>
          </a:p>
          <a:p>
            <a:r>
              <a:rPr lang="ru-RU" dirty="0"/>
              <a:t>- 22 тыс. чел. - получат доступ к централизованному водоснабжению (всего будет обеспечено централизованным водоснабжением 107,5 тыс. чел. или 82% населения);</a:t>
            </a:r>
          </a:p>
          <a:p>
            <a:r>
              <a:rPr lang="ru-RU" dirty="0"/>
              <a:t>- </a:t>
            </a:r>
            <a:r>
              <a:rPr lang="ru-RU" dirty="0" smtClean="0"/>
              <a:t>более 15 </a:t>
            </a:r>
            <a:r>
              <a:rPr lang="ru-RU" dirty="0"/>
              <a:t>тыс. чел. – получат доступ для подключения к централизованной системе канализации;</a:t>
            </a:r>
          </a:p>
          <a:p>
            <a:r>
              <a:rPr lang="ru-RU" dirty="0"/>
              <a:t>-  для жителей еще 16 населенных пунктов будут созданы благоприятные условия приема сточных вод от </a:t>
            </a:r>
            <a:r>
              <a:rPr lang="ru-RU" dirty="0" err="1"/>
              <a:t>неканализованного</a:t>
            </a:r>
            <a:r>
              <a:rPr lang="ru-RU" dirty="0"/>
              <a:t> жилищного фонда (будут обеспечены все населенные пункты района).</a:t>
            </a:r>
          </a:p>
          <a:p>
            <a:r>
              <a:rPr lang="ru-RU" dirty="0"/>
              <a:t>В результате на территории Тюменского района будут созданы равноудаленные сливные станции, позволяющие в полном объеме решить проблему прекращения несанкционированного слива сточных вод в неустановленных местах недобросовестными возчиками. </a:t>
            </a:r>
          </a:p>
          <a:p>
            <a:r>
              <a:rPr lang="ru-RU" dirty="0"/>
              <a:t>К реализации второго КС мы приступим в 2023 году. В рамках этих работ будет осуществляться проектирование запланированных мероприятий и выполнение СМР </a:t>
            </a:r>
            <a:r>
              <a:rPr lang="ru-RU" b="0" dirty="0"/>
              <a:t>по водоснабжению д. </a:t>
            </a:r>
            <a:r>
              <a:rPr lang="ru-RU" b="0" dirty="0" err="1"/>
              <a:t>Пышминка</a:t>
            </a:r>
            <a:r>
              <a:rPr lang="ru-RU" b="0" dirty="0"/>
              <a:t>,  с. </a:t>
            </a:r>
            <a:r>
              <a:rPr lang="ru-RU" b="0" dirty="0" err="1"/>
              <a:t>Богандинское</a:t>
            </a:r>
            <a:r>
              <a:rPr lang="ru-RU" b="0" dirty="0"/>
              <a:t>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7580-33D9-4355-84EF-5F05201C886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4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Уровень комфорта проживания в районе находится в прямой зависимости от качества состояния такого важнейшего элемента инфраструктуры, как дорожная сеть. Учитывая возросший уровень автомобилизации проводится постоянная  работа по приведению </a:t>
            </a:r>
            <a:r>
              <a:rPr lang="ru-RU" dirty="0" err="1"/>
              <a:t>улично</a:t>
            </a:r>
            <a:r>
              <a:rPr lang="ru-RU" dirty="0"/>
              <a:t>–дорожной сети района в нормативное состояние.</a:t>
            </a:r>
          </a:p>
          <a:p>
            <a:r>
              <a:rPr lang="ru-RU" dirty="0"/>
              <a:t>В 2022 году благодаря выделению средств из федерального и местного бюджетов в Тюменском районе отремонтировано более 65 км дорог, в том числе более 2 км в щебеночном исполнении и 63 км в асфальтобетонном исполнении. </a:t>
            </a:r>
            <a:r>
              <a:rPr lang="ru-RU" b="1" dirty="0"/>
              <a:t>В том числе </a:t>
            </a:r>
            <a:r>
              <a:rPr lang="ru-RU" b="1" dirty="0" smtClean="0"/>
              <a:t>почти 3 </a:t>
            </a:r>
            <a:r>
              <a:rPr lang="ru-RU" b="1" dirty="0"/>
              <a:t>км в асфальтобетонном </a:t>
            </a:r>
            <a:r>
              <a:rPr lang="ru-RU" b="1" dirty="0" smtClean="0"/>
              <a:t>исполнении, более 2 км в щебеночном исполнении </a:t>
            </a:r>
            <a:r>
              <a:rPr lang="ru-RU" b="1" dirty="0"/>
              <a:t>в </a:t>
            </a:r>
            <a:r>
              <a:rPr lang="ru-RU" b="1" baseline="0" dirty="0" smtClean="0"/>
              <a:t>МО п. Боровский.</a:t>
            </a:r>
            <a:endParaRPr lang="ru-RU" dirty="0"/>
          </a:p>
          <a:p>
            <a:r>
              <a:rPr lang="ru-RU" dirty="0"/>
              <a:t>Кроме того в районе построено:</a:t>
            </a:r>
          </a:p>
          <a:p>
            <a:r>
              <a:rPr lang="ru-RU" dirty="0"/>
              <a:t>1) 14 км новых дорог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/>
              <a:t>2) более 19 км </a:t>
            </a:r>
            <a:r>
              <a:rPr lang="ru-RU" dirty="0" smtClean="0"/>
              <a:t>тротуаров</a:t>
            </a:r>
            <a:r>
              <a:rPr lang="ru-RU" b="1" dirty="0" smtClean="0"/>
              <a:t>, в том числе более 1 км в МО п. Боровский. </a:t>
            </a:r>
            <a:endParaRPr lang="ru-RU" b="1" dirty="0"/>
          </a:p>
          <a:p>
            <a:r>
              <a:rPr lang="ru-RU" dirty="0"/>
              <a:t>В 2023 году улучшение транспортной инфраструктуры в районе продолжится, а именно планируется:</a:t>
            </a:r>
          </a:p>
          <a:p>
            <a:pPr lvl="0"/>
            <a:r>
              <a:rPr lang="ru-RU" dirty="0"/>
              <a:t>Отремонтировать почти 50 км </a:t>
            </a:r>
            <a:r>
              <a:rPr lang="ru-RU" dirty="0" smtClean="0"/>
              <a:t>дорог</a:t>
            </a:r>
            <a:r>
              <a:rPr lang="ru-RU" b="1" dirty="0" smtClean="0"/>
              <a:t>, </a:t>
            </a:r>
            <a:r>
              <a:rPr lang="ru-RU" b="1" dirty="0"/>
              <a:t>в том числе </a:t>
            </a:r>
            <a:r>
              <a:rPr lang="ru-RU" b="1" dirty="0" smtClean="0"/>
              <a:t>более 5 </a:t>
            </a:r>
            <a:r>
              <a:rPr lang="ru-RU" b="1" dirty="0"/>
              <a:t>км в </a:t>
            </a:r>
            <a:r>
              <a:rPr lang="ru-RU" b="1" dirty="0" smtClean="0"/>
              <a:t>МО п. Боровский; </a:t>
            </a:r>
            <a:endParaRPr lang="ru-RU" dirty="0"/>
          </a:p>
          <a:p>
            <a:pPr lvl="0"/>
            <a:r>
              <a:rPr lang="ru-RU" dirty="0"/>
              <a:t>Построить более 32 км новых </a:t>
            </a:r>
            <a:r>
              <a:rPr lang="ru-RU" dirty="0" smtClean="0"/>
              <a:t>дорог</a:t>
            </a:r>
            <a:r>
              <a:rPr lang="ru-RU" b="1" dirty="0" smtClean="0"/>
              <a:t>.</a:t>
            </a:r>
            <a:endParaRPr lang="ru-RU" b="1" dirty="0"/>
          </a:p>
          <a:p>
            <a:pPr defTabSz="904383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645-DCAE-40B7-B03D-223E48EE4C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A1C4-0D80-4E2F-8B05-29E087959FD0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6535-8268-45F2-9B35-809F0E7610F1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96C-A091-4471-A013-1230A6777D57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D5E7-B402-4557-A99A-FD020E4D2346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A5B-8B21-4D10-841D-3F3A4FB8C38B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02E-8AB0-49FD-A518-1EFE22E3DAF7}" type="datetime1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C4D7-6EE6-4D3C-B532-08EBD7BB37E6}" type="datetime1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90C-6E86-4338-BC6E-FE401754EB71}" type="datetime1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1D34-D790-4649-AFCB-F066DD5A8B06}" type="datetime1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15EB-FF95-446C-84D4-17C20A31BE61}" type="datetime1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814-1FB5-4DAA-993C-E7367ADFD483}" type="datetime1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F991-7D13-4568-8F6C-570480B36382}" type="datetime1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771550"/>
            <a:ext cx="8640960" cy="2736303"/>
          </a:xfrm>
          <a:solidFill>
            <a:schemeClr val="bg1">
              <a:lumMod val="85000"/>
              <a:alpha val="9000"/>
            </a:schemeClr>
          </a:solidFill>
          <a:ln w="19050">
            <a:noFill/>
            <a:prstDash val="solid"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</a:t>
            </a:r>
            <a:b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b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ТЮМЕНСКОГО </a:t>
            </a:r>
            <a:b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</a:t>
            </a:r>
            <a:b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 ПЛАНАХ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2500" b="1" spc="50" dirty="0">
              <a:ln w="0"/>
              <a:solidFill>
                <a:srgbClr val="002060"/>
              </a:solidFill>
              <a:latin typeface="Bookshelf Symbol 7" panose="05010101010101010101" pitchFamily="2" charset="2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3723878"/>
            <a:ext cx="6543996" cy="499736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Тюменского муниципального района</a:t>
            </a:r>
          </a:p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ЗИМИНА ОЛЬГА ВИТАЛЬЕВНА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07904" y="4767263"/>
            <a:ext cx="1512168" cy="254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Январь, 2023 год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5312" y="4767263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8" name="Picture 26" descr="Картинки по запросу герб тюменского района"/>
          <p:cNvPicPr>
            <a:picLocks noChangeAspect="1" noChangeArrowheads="1"/>
          </p:cNvPicPr>
          <p:nvPr/>
        </p:nvPicPr>
        <p:blipFill rotWithShape="1">
          <a:blip r:embed="rId4" cstate="print"/>
          <a:srcRect t="-4878" b="4878"/>
          <a:stretch/>
        </p:blipFill>
        <p:spPr bwMode="auto">
          <a:xfrm>
            <a:off x="8066649" y="132848"/>
            <a:ext cx="648072" cy="1055293"/>
          </a:xfrm>
          <a:prstGeom prst="rect">
            <a:avLst/>
          </a:prstGeom>
          <a:noFill/>
          <a:effectLst>
            <a:glow>
              <a:schemeClr val="bg1"/>
            </a:glow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53" y="619494"/>
            <a:ext cx="5240512" cy="154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15" y="2586978"/>
            <a:ext cx="93276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5983" y="0"/>
            <a:ext cx="9144000" cy="3395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4F4B1B-835B-462D-A6A1-F63ED8C169DB}"/>
              </a:ext>
            </a:extLst>
          </p:cNvPr>
          <p:cNvSpPr txBox="1"/>
          <p:nvPr/>
        </p:nvSpPr>
        <p:spPr>
          <a:xfrm>
            <a:off x="173258" y="411239"/>
            <a:ext cx="2233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84269C-4591-4708-BE2A-6AF92F14DAB4}"/>
              </a:ext>
            </a:extLst>
          </p:cNvPr>
          <p:cNvSpPr txBox="1"/>
          <p:nvPr/>
        </p:nvSpPr>
        <p:spPr>
          <a:xfrm>
            <a:off x="3609341" y="358905"/>
            <a:ext cx="181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2022</a:t>
            </a: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="" xmlns:a16="http://schemas.microsoft.com/office/drawing/2014/main" id="{BD7EA850-3F56-4441-A171-21DD9A6B72B5}"/>
              </a:ext>
            </a:extLst>
          </p:cNvPr>
          <p:cNvSpPr/>
          <p:nvPr/>
        </p:nvSpPr>
        <p:spPr>
          <a:xfrm rot="10800000">
            <a:off x="151829" y="700390"/>
            <a:ext cx="2233817" cy="102515"/>
          </a:xfrm>
          <a:prstGeom prst="triangl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801A582-AA8E-4FDE-B861-3658E3D5F3E6}"/>
              </a:ext>
            </a:extLst>
          </p:cNvPr>
          <p:cNvSpPr/>
          <p:nvPr/>
        </p:nvSpPr>
        <p:spPr>
          <a:xfrm>
            <a:off x="14673" y="1258753"/>
            <a:ext cx="28957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ОТРАСЛИ  ОБРАЗОВАНИЯ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Второе здание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МАОУ </a:t>
            </a:r>
          </a:p>
          <a:p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Богандинской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СОШ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№2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7A70135-03E9-434A-9580-D65DC23774A4}"/>
              </a:ext>
            </a:extLst>
          </p:cNvPr>
          <p:cNvSpPr txBox="1"/>
          <p:nvPr/>
        </p:nvSpPr>
        <p:spPr>
          <a:xfrm>
            <a:off x="433421" y="768161"/>
            <a:ext cx="1402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ОБЪЕКТОВ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0732615-D0AA-4989-B4EF-EA40E1F2ABA7}"/>
              </a:ext>
            </a:extLst>
          </p:cNvPr>
          <p:cNvSpPr txBox="1"/>
          <p:nvPr/>
        </p:nvSpPr>
        <p:spPr>
          <a:xfrm>
            <a:off x="2810626" y="670312"/>
            <a:ext cx="2993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ОБЪЕКТОВ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+ 6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переходящих объектов на 2023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3C94CED-AF3A-4FD0-90BF-8713F09F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98" y="379279"/>
            <a:ext cx="3189282" cy="21688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BA371E-7F60-4C06-AD2E-C51BBB7C44E2}"/>
              </a:ext>
            </a:extLst>
          </p:cNvPr>
          <p:cNvSpPr txBox="1"/>
          <p:nvPr/>
        </p:nvSpPr>
        <p:spPr>
          <a:xfrm>
            <a:off x="5803785" y="2321029"/>
            <a:ext cx="3207094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школа в </a:t>
            </a:r>
            <a:r>
              <a:rPr lang="ru-RU" sz="9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р.п.богандинский</a:t>
            </a:r>
            <a:endParaRPr lang="ru-RU" sz="9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id="{BD7EA850-3F56-4441-A171-21DD9A6B72B5}"/>
              </a:ext>
            </a:extLst>
          </p:cNvPr>
          <p:cNvSpPr/>
          <p:nvPr/>
        </p:nvSpPr>
        <p:spPr>
          <a:xfrm rot="10800000">
            <a:off x="3512657" y="645390"/>
            <a:ext cx="1627573" cy="81390"/>
          </a:xfrm>
          <a:prstGeom prst="triangl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3801A582-AA8E-4FDE-B861-3658E3D5F3E6}"/>
              </a:ext>
            </a:extLst>
          </p:cNvPr>
          <p:cNvSpPr/>
          <p:nvPr/>
        </p:nvSpPr>
        <p:spPr>
          <a:xfrm>
            <a:off x="-9097" y="1939511"/>
            <a:ext cx="2412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ОБЪЕКТА ОТРАСЛИ СПОРТА</a:t>
            </a:r>
            <a:endParaRPr lang="ru-RU" sz="11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F98C9AA1-A2FF-46CE-95FB-C194AC65E22E}"/>
              </a:ext>
            </a:extLst>
          </p:cNvPr>
          <p:cNvSpPr/>
          <p:nvPr/>
        </p:nvSpPr>
        <p:spPr>
          <a:xfrm>
            <a:off x="12389" y="2806781"/>
            <a:ext cx="26153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2) Завершается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 футбольного поля и легкоатлетических беговых дорожек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 искусственным покрытием стадиона               (с.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Червишево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924A405-DD87-49C5-BB3E-7C52B9A516DC}"/>
              </a:ext>
            </a:extLst>
          </p:cNvPr>
          <p:cNvSpPr/>
          <p:nvPr/>
        </p:nvSpPr>
        <p:spPr>
          <a:xfrm>
            <a:off x="12389" y="2154053"/>
            <a:ext cx="2599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1) Футбольное  поле и легкоатлетические беговые дорожки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 искусственным покрытием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Боровский)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801A582-AA8E-4FDE-B861-3658E3D5F3E6}"/>
              </a:ext>
            </a:extLst>
          </p:cNvPr>
          <p:cNvSpPr/>
          <p:nvPr/>
        </p:nvSpPr>
        <p:spPr>
          <a:xfrm>
            <a:off x="2928201" y="1723166"/>
            <a:ext cx="15163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Школа в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с.Салаирка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д/сад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Сибирячок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               с.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Червишево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СПДО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Богандинской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школы №1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801A582-AA8E-4FDE-B861-3658E3D5F3E6}"/>
              </a:ext>
            </a:extLst>
          </p:cNvPr>
          <p:cNvSpPr/>
          <p:nvPr/>
        </p:nvSpPr>
        <p:spPr>
          <a:xfrm>
            <a:off x="2892275" y="2621570"/>
            <a:ext cx="253569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 ОТРАСЛИ СПОРТА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FB2A7B1-294F-4F2D-B7EC-C9D9ABDF37CB}"/>
              </a:ext>
            </a:extLst>
          </p:cNvPr>
          <p:cNvSpPr/>
          <p:nvPr/>
        </p:nvSpPr>
        <p:spPr>
          <a:xfrm>
            <a:off x="4332405" y="2867167"/>
            <a:ext cx="1399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+ 1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переходящий: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Спортивный комплекс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(с. Успенка) МАУ ЦФСР "Сибиряк" ТМР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801A582-AA8E-4FDE-B861-3658E3D5F3E6}"/>
              </a:ext>
            </a:extLst>
          </p:cNvPr>
          <p:cNvSpPr/>
          <p:nvPr/>
        </p:nvSpPr>
        <p:spPr>
          <a:xfrm>
            <a:off x="2887074" y="3651372"/>
            <a:ext cx="263598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 ОТРАСЛИ КУЛЬТУРА</a:t>
            </a:r>
            <a:endParaRPr lang="ru-RU" sz="11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AA8C7D0-E26B-4105-96CE-C65E31A7673A}"/>
              </a:ext>
            </a:extLst>
          </p:cNvPr>
          <p:cNvSpPr/>
          <p:nvPr/>
        </p:nvSpPr>
        <p:spPr>
          <a:xfrm>
            <a:off x="2924002" y="3977522"/>
            <a:ext cx="2258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1) Боровская сельская библиотека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МАУК ЦБС ТМР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DDD064A-EB48-42AA-BA83-4E66D45483F4}"/>
              </a:ext>
            </a:extLst>
          </p:cNvPr>
          <p:cNvSpPr/>
          <p:nvPr/>
        </p:nvSpPr>
        <p:spPr>
          <a:xfrm>
            <a:off x="2924002" y="4364110"/>
            <a:ext cx="2066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2) Горьковский сельский клуб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МАУ ТМР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ЦКиД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«Родник»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31C82F0-D2D9-4C02-A90F-08F00F7C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784" y="2859783"/>
            <a:ext cx="3221305" cy="20653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987663-960B-4766-99DE-8E59B74C5C60}"/>
              </a:ext>
            </a:extLst>
          </p:cNvPr>
          <p:cNvSpPr txBox="1"/>
          <p:nvPr/>
        </p:nvSpPr>
        <p:spPr>
          <a:xfrm>
            <a:off x="5821598" y="4533388"/>
            <a:ext cx="32148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футбольное  поле и легкоатлетические беговые дорожки с искусственным покрытием </a:t>
            </a:r>
          </a:p>
          <a:p>
            <a:pPr algn="ctr"/>
            <a:r>
              <a:rPr lang="ru-RU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(МАУ ДО ДЮСШ ТМР </a:t>
            </a:r>
            <a:r>
              <a:rPr lang="ru-RU" sz="8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Боровский)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="" xmlns:a16="http://schemas.microsoft.com/office/drawing/2014/main" id="{D6469D6F-1913-4C7A-98A5-A72017A3E03E}"/>
              </a:ext>
            </a:extLst>
          </p:cNvPr>
          <p:cNvSpPr/>
          <p:nvPr/>
        </p:nvSpPr>
        <p:spPr>
          <a:xfrm rot="10800000">
            <a:off x="433421" y="1178676"/>
            <a:ext cx="1256240" cy="72177"/>
          </a:xfrm>
          <a:prstGeom prst="triangle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="" xmlns:a16="http://schemas.microsoft.com/office/drawing/2014/main" id="{108EC510-0238-4678-8B60-5F066DCF6017}"/>
              </a:ext>
            </a:extLst>
          </p:cNvPr>
          <p:cNvSpPr/>
          <p:nvPr/>
        </p:nvSpPr>
        <p:spPr>
          <a:xfrm rot="10800000">
            <a:off x="3053074" y="1250854"/>
            <a:ext cx="2546738" cy="105649"/>
          </a:xfrm>
          <a:prstGeom prst="triangle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518D3A-7C4B-4EAA-ABAD-33E97E448AC9}"/>
              </a:ext>
            </a:extLst>
          </p:cNvPr>
          <p:cNvSpPr/>
          <p:nvPr/>
        </p:nvSpPr>
        <p:spPr>
          <a:xfrm>
            <a:off x="2910388" y="13601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 ОТРАСЛИ  ОБРАЗОВАНИЯ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1AF0486-183D-4D7F-83EA-C85DB90866B6}"/>
              </a:ext>
            </a:extLst>
          </p:cNvPr>
          <p:cNvSpPr/>
          <p:nvPr/>
        </p:nvSpPr>
        <p:spPr>
          <a:xfrm>
            <a:off x="-11406" y="3683785"/>
            <a:ext cx="269133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ОТРАСЛИ КУЛЬТУРА</a:t>
            </a:r>
            <a:endParaRPr lang="ru-RU" sz="11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BE7D216-73DC-4639-AA32-84F29E418CEC}"/>
              </a:ext>
            </a:extLst>
          </p:cNvPr>
          <p:cNvSpPr/>
          <p:nvPr/>
        </p:nvSpPr>
        <p:spPr>
          <a:xfrm>
            <a:off x="22946" y="3921650"/>
            <a:ext cx="23856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Сельский клуб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с.Гусево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1AF0486-183D-4D7F-83EA-C85DB90866B6}"/>
              </a:ext>
            </a:extLst>
          </p:cNvPr>
          <p:cNvSpPr/>
          <p:nvPr/>
        </p:nvSpPr>
        <p:spPr>
          <a:xfrm>
            <a:off x="1808" y="4284884"/>
            <a:ext cx="269133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ЗДРАВООХРАНЕНИЯ</a:t>
            </a:r>
            <a:endParaRPr lang="ru-RU" sz="11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BE7D216-73DC-4639-AA32-84F29E418CEC}"/>
              </a:ext>
            </a:extLst>
          </p:cNvPr>
          <p:cNvSpPr/>
          <p:nvPr/>
        </p:nvSpPr>
        <p:spPr>
          <a:xfrm>
            <a:off x="22946" y="4518910"/>
            <a:ext cx="2385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 амбулатории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с.Перевалово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с.Кулаково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с.Борки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с.Ембаево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 поликлиника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с.Каскара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53FB7B9-EBC3-4568-9263-D2C4147D9FF1}"/>
              </a:ext>
            </a:extLst>
          </p:cNvPr>
          <p:cNvSpPr/>
          <p:nvPr/>
        </p:nvSpPr>
        <p:spPr>
          <a:xfrm>
            <a:off x="4315197" y="1577573"/>
            <a:ext cx="16123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переходящих: 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Чикчинская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школа;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Переваловская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школа;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Кулаковская школа;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Винзилинский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д/с;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Боровский д/с.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C5E859-7259-44F0-9484-8666A2F7516D}"/>
              </a:ext>
            </a:extLst>
          </p:cNvPr>
          <p:cNvSpPr/>
          <p:nvPr/>
        </p:nvSpPr>
        <p:spPr>
          <a:xfrm>
            <a:off x="2908473" y="2881952"/>
            <a:ext cx="15121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Спортивный комплекс                             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(с.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Червишево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 МАУ ЦФСР ТМР</a:t>
            </a:r>
          </a:p>
        </p:txBody>
      </p:sp>
    </p:spTree>
    <p:extLst>
      <p:ext uri="{BB962C8B-B14F-4D97-AF65-F5344CB8AC3E}">
        <p14:creationId xmlns:p14="http://schemas.microsoft.com/office/powerpoint/2010/main" val="107240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75624" y="599828"/>
            <a:ext cx="2224368" cy="13755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ГРАЖДАН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1" y="599828"/>
            <a:ext cx="2212018" cy="13820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ПРИВЕДЕНИЕ АВТОМОБИЛЬНЫХ ДОРОГ В НОРМАТИВНОЕ СОСТОЯНИЕ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75624" y="2055449"/>
            <a:ext cx="2224368" cy="13755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МАТЕРИАЛЬНО-ТЕХНИЧЕСКОЙ БАЗЫ МУНИЦИПАЛЬНЫХ УЧРЕЖДЕНИЙ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056217"/>
            <a:ext cx="2212018" cy="13755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ПРИВЛЕЧЕНИЕ ИНВЕСТОРОВ НА ТЕРРИТОРИЮ РАЙОНА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3914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2023 ГОД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75624" y="3529956"/>
            <a:ext cx="2224368" cy="13755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ТУРИСТИЧЕСКОГО ПОТЕНЦИАЛА РАЙОНА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59650" y="3530724"/>
            <a:ext cx="2224368" cy="13755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«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100-лет – ВРЕМЯ ПОБЕД»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313FA4-9FDE-4B5F-B6A3-6BB6666D7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76" y="2055449"/>
            <a:ext cx="2032405" cy="1364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33DA97-2408-4282-8643-D92302EAF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76" y="569887"/>
            <a:ext cx="2032404" cy="1383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9B5CEC-8B1D-41DE-847B-A29095291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" y="3536115"/>
            <a:ext cx="2061725" cy="1375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DE0F73A-3C35-48A8-A21E-E9E10701BC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" y="2075872"/>
            <a:ext cx="2061725" cy="1371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C85552D-22E8-41A1-9CDA-57D647949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" y="599828"/>
            <a:ext cx="2045947" cy="13536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7F4A-D32F-43DD-A75A-E4BC3E4C5B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76" y="3521397"/>
            <a:ext cx="2032404" cy="13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2829" y="473908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2022 ГОДА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627534"/>
            <a:ext cx="0" cy="4248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4519" y="637767"/>
            <a:ext cx="312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КРУПНЫХ И СРЕДНИХ ПРЕДПРИЯТИЙ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156" y="1197501"/>
            <a:ext cx="34156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СОХРАНИЛАСЬ НА УРОВНЕ 2021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5127" y="1491630"/>
            <a:ext cx="277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СОСТАВИЛА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ТЫС. ЧЕЛОВЕК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239229" y="1878690"/>
            <a:ext cx="3208068" cy="135622"/>
          </a:xfrm>
          <a:prstGeom prst="triangle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63037" y="2340918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(3,4 тыс. чел.)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761" y="2802780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(3,1 тыс. чел.)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760" y="3413704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(2,8 тыс. чел.)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760" y="3903397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(2,7 тыс. чел.)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0590" y="2876199"/>
            <a:ext cx="200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3969" y="2423627"/>
            <a:ext cx="2254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0218" y="3344709"/>
            <a:ext cx="208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СОЦИАЛЬНЫЕ УСЛУГИ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9286" y="4001043"/>
            <a:ext cx="1334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A703134-BA87-4CCB-89F9-0147935EBDBE}"/>
              </a:ext>
            </a:extLst>
          </p:cNvPr>
          <p:cNvSpPr txBox="1"/>
          <p:nvPr/>
        </p:nvSpPr>
        <p:spPr>
          <a:xfrm>
            <a:off x="956396" y="752669"/>
            <a:ext cx="20661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ИНДЕКС ПРОМЫШЛЕННОГО ПРОИЗВОДСТВА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0445186-B4B5-417F-B490-19F1FD536BC8}"/>
              </a:ext>
            </a:extLst>
          </p:cNvPr>
          <p:cNvSpPr txBox="1"/>
          <p:nvPr/>
        </p:nvSpPr>
        <p:spPr>
          <a:xfrm>
            <a:off x="3066977" y="720447"/>
            <a:ext cx="177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147%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(на 01.01.2023 –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26 млрд. руб.)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3D06C2B-97E9-404D-9693-658F2CE5E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2" y="555526"/>
            <a:ext cx="863922" cy="770022"/>
          </a:xfrm>
          <a:prstGeom prst="rect">
            <a:avLst/>
          </a:prstGeom>
        </p:spPr>
      </p:pic>
      <p:sp>
        <p:nvSpPr>
          <p:cNvPr id="33" name="Нашивка 3">
            <a:extLst>
              <a:ext uri="{FF2B5EF4-FFF2-40B4-BE49-F238E27FC236}">
                <a16:creationId xmlns="" xmlns:a16="http://schemas.microsoft.com/office/drawing/2014/main" id="{5AD60FE9-6902-47CE-8E2E-693E86EEB7B9}"/>
              </a:ext>
            </a:extLst>
          </p:cNvPr>
          <p:cNvSpPr/>
          <p:nvPr/>
        </p:nvSpPr>
        <p:spPr>
          <a:xfrm>
            <a:off x="2753371" y="800868"/>
            <a:ext cx="262125" cy="283385"/>
          </a:xfrm>
          <a:prstGeom prst="chevron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8CDFB53-A147-47E5-92AD-DAFE1EAB4380}"/>
              </a:ext>
            </a:extLst>
          </p:cNvPr>
          <p:cNvSpPr txBox="1"/>
          <p:nvPr/>
        </p:nvSpPr>
        <p:spPr>
          <a:xfrm>
            <a:off x="3060241" y="1510030"/>
            <a:ext cx="1349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127%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(на 01.01.2023 – 61,3 тыс. руб.)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BB27BC-C81D-4A1B-A17D-249DC96BA620}"/>
              </a:ext>
            </a:extLst>
          </p:cNvPr>
          <p:cNvSpPr txBox="1"/>
          <p:nvPr/>
        </p:nvSpPr>
        <p:spPr>
          <a:xfrm>
            <a:off x="982776" y="1501435"/>
            <a:ext cx="2059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ИНДЕКС СРЕДНЕМЕСЯЧНОЙ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ЗАРАБОТНОЙ ПЛАТЫ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3C5D134D-7B9F-4CE1-AA28-CB13A653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4" y="1491630"/>
            <a:ext cx="709991" cy="681171"/>
          </a:xfrm>
          <a:prstGeom prst="rect">
            <a:avLst/>
          </a:prstGeom>
        </p:spPr>
      </p:pic>
      <p:sp>
        <p:nvSpPr>
          <p:cNvPr id="37" name="Нашивка 44">
            <a:extLst>
              <a:ext uri="{FF2B5EF4-FFF2-40B4-BE49-F238E27FC236}">
                <a16:creationId xmlns="" xmlns:a16="http://schemas.microsoft.com/office/drawing/2014/main" id="{335A89C5-84F2-4BCA-AF0C-7F52748E7ADB}"/>
              </a:ext>
            </a:extLst>
          </p:cNvPr>
          <p:cNvSpPr/>
          <p:nvPr/>
        </p:nvSpPr>
        <p:spPr>
          <a:xfrm>
            <a:off x="2754006" y="1643465"/>
            <a:ext cx="262125" cy="283385"/>
          </a:xfrm>
          <a:prstGeom prst="chevron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E7B8454-7EED-4499-BA95-ED76D6832AFA}"/>
              </a:ext>
            </a:extLst>
          </p:cNvPr>
          <p:cNvSpPr txBox="1"/>
          <p:nvPr/>
        </p:nvSpPr>
        <p:spPr>
          <a:xfrm>
            <a:off x="990049" y="3413704"/>
            <a:ext cx="18468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ИНДЕКС ЧИСЛЕННОСТИ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67A3D79-0C93-46F6-A6E1-4B9FFF8FA71E}"/>
              </a:ext>
            </a:extLst>
          </p:cNvPr>
          <p:cNvSpPr txBox="1"/>
          <p:nvPr/>
        </p:nvSpPr>
        <p:spPr>
          <a:xfrm>
            <a:off x="3057413" y="3378781"/>
            <a:ext cx="1562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102%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(на 01.01.2023 – 131 471 чел.)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B9555EBA-192D-49D1-88B7-81D014AF8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2" y="3425107"/>
            <a:ext cx="722753" cy="605728"/>
          </a:xfrm>
          <a:prstGeom prst="rect">
            <a:avLst/>
          </a:prstGeom>
        </p:spPr>
      </p:pic>
      <p:sp>
        <p:nvSpPr>
          <p:cNvPr id="41" name="Нашивка 50">
            <a:extLst>
              <a:ext uri="{FF2B5EF4-FFF2-40B4-BE49-F238E27FC236}">
                <a16:creationId xmlns="" xmlns:a16="http://schemas.microsoft.com/office/drawing/2014/main" id="{D781862C-F873-44A5-8FD6-E7BA14A0730A}"/>
              </a:ext>
            </a:extLst>
          </p:cNvPr>
          <p:cNvSpPr/>
          <p:nvPr/>
        </p:nvSpPr>
        <p:spPr>
          <a:xfrm>
            <a:off x="2749704" y="3510538"/>
            <a:ext cx="262125" cy="283385"/>
          </a:xfrm>
          <a:prstGeom prst="chevron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9F5D0EA-F0AC-4CD8-BB6A-9C3B069E3662}"/>
              </a:ext>
            </a:extLst>
          </p:cNvPr>
          <p:cNvSpPr txBox="1"/>
          <p:nvPr/>
        </p:nvSpPr>
        <p:spPr>
          <a:xfrm>
            <a:off x="951771" y="2403530"/>
            <a:ext cx="241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ИНДЕКС КОЛИЧЕСТВА ЮРИДИЧЕСКИХ ЛИЦ И ИНДИВИДУАЛЬНЫХ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185435C-E8FF-4E58-BB6B-BBED6D7B6E93}"/>
              </a:ext>
            </a:extLst>
          </p:cNvPr>
          <p:cNvSpPr txBox="1"/>
          <p:nvPr/>
        </p:nvSpPr>
        <p:spPr>
          <a:xfrm>
            <a:off x="3042710" y="2465139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107%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(на 01.01.2023 –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5915 единиц)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предприниматель, компьютерные иконки, предпринимательства">
            <a:extLst>
              <a:ext uri="{FF2B5EF4-FFF2-40B4-BE49-F238E27FC236}">
                <a16:creationId xmlns="" xmlns:a16="http://schemas.microsoft.com/office/drawing/2014/main" id="{A256C843-36BE-46D4-9279-A6B510D8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0" y="2427734"/>
            <a:ext cx="709105" cy="6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Нашивка 55">
            <a:extLst>
              <a:ext uri="{FF2B5EF4-FFF2-40B4-BE49-F238E27FC236}">
                <a16:creationId xmlns="" xmlns:a16="http://schemas.microsoft.com/office/drawing/2014/main" id="{A24813B4-D32F-48D4-B274-FB1F622AC525}"/>
              </a:ext>
            </a:extLst>
          </p:cNvPr>
          <p:cNvSpPr/>
          <p:nvPr/>
        </p:nvSpPr>
        <p:spPr>
          <a:xfrm>
            <a:off x="2749704" y="2637270"/>
            <a:ext cx="262125" cy="283385"/>
          </a:xfrm>
          <a:prstGeom prst="chevron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2" descr="Работа охота Symbol Computer Icons Занятость, символ, Разное, текст, логотип png thumbnail">
            <a:extLst>
              <a:ext uri="{FF2B5EF4-FFF2-40B4-BE49-F238E27FC236}">
                <a16:creationId xmlns="" xmlns:a16="http://schemas.microsoft.com/office/drawing/2014/main" id="{E05F6444-5147-4963-92EE-C99EC4D1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9" y="4250953"/>
            <a:ext cx="697061" cy="6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01F084F-9E93-4D1B-A32D-7D5CD63A5A6A}"/>
              </a:ext>
            </a:extLst>
          </p:cNvPr>
          <p:cNvSpPr txBox="1"/>
          <p:nvPr/>
        </p:nvSpPr>
        <p:spPr>
          <a:xfrm>
            <a:off x="1032585" y="4313749"/>
            <a:ext cx="2034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УРОВЕНЬ РЕГИСТРИРУЕМОЙ БЕЗРАБОТИЦЫ</a:t>
            </a:r>
          </a:p>
        </p:txBody>
      </p:sp>
      <p:sp>
        <p:nvSpPr>
          <p:cNvPr id="48" name="Нашивка 57">
            <a:extLst>
              <a:ext uri="{FF2B5EF4-FFF2-40B4-BE49-F238E27FC236}">
                <a16:creationId xmlns="" xmlns:a16="http://schemas.microsoft.com/office/drawing/2014/main" id="{478A44CC-B41F-4A3D-8866-CFE0EEB6F7C5}"/>
              </a:ext>
            </a:extLst>
          </p:cNvPr>
          <p:cNvSpPr/>
          <p:nvPr/>
        </p:nvSpPr>
        <p:spPr>
          <a:xfrm>
            <a:off x="2754006" y="4480989"/>
            <a:ext cx="262125" cy="283385"/>
          </a:xfrm>
          <a:prstGeom prst="chevron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Стрелка вниз 4">
            <a:extLst>
              <a:ext uri="{FF2B5EF4-FFF2-40B4-BE49-F238E27FC236}">
                <a16:creationId xmlns="" xmlns:a16="http://schemas.microsoft.com/office/drawing/2014/main" id="{A4AE194F-C9A9-46B0-A12C-FAE95434D4BD}"/>
              </a:ext>
            </a:extLst>
          </p:cNvPr>
          <p:cNvSpPr/>
          <p:nvPr/>
        </p:nvSpPr>
        <p:spPr>
          <a:xfrm>
            <a:off x="3089519" y="4480989"/>
            <a:ext cx="214533" cy="2833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DE4A18-B0DB-4520-85DA-70F7AB297E7E}"/>
              </a:ext>
            </a:extLst>
          </p:cNvPr>
          <p:cNvSpPr txBox="1"/>
          <p:nvPr/>
        </p:nvSpPr>
        <p:spPr>
          <a:xfrm>
            <a:off x="3304052" y="4343286"/>
            <a:ext cx="1562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0,24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(на 01.01.2023 – 0,41%)</a:t>
            </a:r>
          </a:p>
        </p:txBody>
      </p:sp>
    </p:spTree>
    <p:extLst>
      <p:ext uri="{BB962C8B-B14F-4D97-AF65-F5344CB8AC3E}">
        <p14:creationId xmlns:p14="http://schemas.microsoft.com/office/powerpoint/2010/main" val="16879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5422" y="4767263"/>
            <a:ext cx="2263081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7750" y="485695"/>
            <a:ext cx="517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РЕКОРДНАЯ УРОЖАЙНОСТЬ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B5BAE255-E750-491B-9BF3-2242802A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6031"/>
            <a:ext cx="3826207" cy="202472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14681C-9EE4-4466-9188-9B28D40325E9}"/>
              </a:ext>
            </a:extLst>
          </p:cNvPr>
          <p:cNvSpPr txBox="1"/>
          <p:nvPr/>
        </p:nvSpPr>
        <p:spPr>
          <a:xfrm>
            <a:off x="-16762" y="1017103"/>
            <a:ext cx="1938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И ЗЕРНОБОБОВЫЕ КУЛЬТУРЫ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00EFB5-32FC-4CCA-B1E9-A5B9750F6BC5}"/>
              </a:ext>
            </a:extLst>
          </p:cNvPr>
          <p:cNvSpPr txBox="1"/>
          <p:nvPr/>
        </p:nvSpPr>
        <p:spPr>
          <a:xfrm>
            <a:off x="2141687" y="1203598"/>
            <a:ext cx="119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Ц/ГА</a:t>
            </a:r>
          </a:p>
        </p:txBody>
      </p:sp>
      <p:sp>
        <p:nvSpPr>
          <p:cNvPr id="16" name="Стрелка: вверх 15">
            <a:extLst>
              <a:ext uri="{FF2B5EF4-FFF2-40B4-BE49-F238E27FC236}">
                <a16:creationId xmlns="" xmlns:a16="http://schemas.microsoft.com/office/drawing/2014/main" id="{EB3DE5F0-CBA1-4960-8BC8-689D116EA8EA}"/>
              </a:ext>
            </a:extLst>
          </p:cNvPr>
          <p:cNvSpPr/>
          <p:nvPr/>
        </p:nvSpPr>
        <p:spPr>
          <a:xfrm>
            <a:off x="3348514" y="1320650"/>
            <a:ext cx="224184" cy="196784"/>
          </a:xfrm>
          <a:prstGeom prst="up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6DE128-A825-423C-9601-2DDA92F5F530}"/>
              </a:ext>
            </a:extLst>
          </p:cNvPr>
          <p:cNvSpPr txBox="1"/>
          <p:nvPr/>
        </p:nvSpPr>
        <p:spPr>
          <a:xfrm>
            <a:off x="3526199" y="1265154"/>
            <a:ext cx="97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103D37D-BD8A-4A62-B43F-012995E25A05}"/>
              </a:ext>
            </a:extLst>
          </p:cNvPr>
          <p:cNvSpPr txBox="1"/>
          <p:nvPr/>
        </p:nvSpPr>
        <p:spPr>
          <a:xfrm>
            <a:off x="112955" y="2859782"/>
            <a:ext cx="155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="" xmlns:a16="http://schemas.microsoft.com/office/drawing/2014/main" id="{B2C982CA-0C7C-453A-B37E-35164D55EA6A}"/>
              </a:ext>
            </a:extLst>
          </p:cNvPr>
          <p:cNvSpPr/>
          <p:nvPr/>
        </p:nvSpPr>
        <p:spPr>
          <a:xfrm rot="5400000">
            <a:off x="1615600" y="1357450"/>
            <a:ext cx="742253" cy="129985"/>
          </a:xfrm>
          <a:prstGeom prst="triangle">
            <a:avLst/>
          </a:prstGeom>
          <a:solidFill>
            <a:schemeClr val="bg1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E261BC4-E88B-4EEE-B839-90F31004C236}"/>
              </a:ext>
            </a:extLst>
          </p:cNvPr>
          <p:cNvSpPr txBox="1"/>
          <p:nvPr/>
        </p:nvSpPr>
        <p:spPr>
          <a:xfrm>
            <a:off x="2142170" y="2787774"/>
            <a:ext cx="1115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Ц/ГА</a:t>
            </a:r>
          </a:p>
        </p:txBody>
      </p:sp>
      <p:sp>
        <p:nvSpPr>
          <p:cNvPr id="31" name="Стрелка: вверх 30">
            <a:extLst>
              <a:ext uri="{FF2B5EF4-FFF2-40B4-BE49-F238E27FC236}">
                <a16:creationId xmlns="" xmlns:a16="http://schemas.microsoft.com/office/drawing/2014/main" id="{252B18E5-A4EE-4E31-9666-46796B5803AB}"/>
              </a:ext>
            </a:extLst>
          </p:cNvPr>
          <p:cNvSpPr/>
          <p:nvPr/>
        </p:nvSpPr>
        <p:spPr>
          <a:xfrm>
            <a:off x="3348997" y="2904826"/>
            <a:ext cx="224184" cy="196784"/>
          </a:xfrm>
          <a:prstGeom prst="up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D187CA9-9579-4407-8411-E83E86920D84}"/>
              </a:ext>
            </a:extLst>
          </p:cNvPr>
          <p:cNvSpPr txBox="1"/>
          <p:nvPr/>
        </p:nvSpPr>
        <p:spPr>
          <a:xfrm>
            <a:off x="3526682" y="2849330"/>
            <a:ext cx="1145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04FD9B-84DE-41B5-AAB4-CB06D745CA22}"/>
              </a:ext>
            </a:extLst>
          </p:cNvPr>
          <p:cNvSpPr txBox="1"/>
          <p:nvPr/>
        </p:nvSpPr>
        <p:spPr>
          <a:xfrm>
            <a:off x="79706" y="1833086"/>
            <a:ext cx="1550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 ОТКРЫТОГО ГРУНТА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92F9BFF-7BF2-48FA-9E19-05533E4D711F}"/>
              </a:ext>
            </a:extLst>
          </p:cNvPr>
          <p:cNvSpPr txBox="1"/>
          <p:nvPr/>
        </p:nvSpPr>
        <p:spPr>
          <a:xfrm>
            <a:off x="2142170" y="1996847"/>
            <a:ext cx="1115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Ц/ГА</a:t>
            </a:r>
          </a:p>
        </p:txBody>
      </p:sp>
      <p:sp>
        <p:nvSpPr>
          <p:cNvPr id="35" name="Стрелка: вверх 34">
            <a:extLst>
              <a:ext uri="{FF2B5EF4-FFF2-40B4-BE49-F238E27FC236}">
                <a16:creationId xmlns="" xmlns:a16="http://schemas.microsoft.com/office/drawing/2014/main" id="{DF4C93D3-1884-499B-A235-CF5CECCE9006}"/>
              </a:ext>
            </a:extLst>
          </p:cNvPr>
          <p:cNvSpPr/>
          <p:nvPr/>
        </p:nvSpPr>
        <p:spPr>
          <a:xfrm>
            <a:off x="3348997" y="2113899"/>
            <a:ext cx="224184" cy="196784"/>
          </a:xfrm>
          <a:prstGeom prst="up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4536B2-4B4F-4AF4-9014-5F45E7AA812E}"/>
              </a:ext>
            </a:extLst>
          </p:cNvPr>
          <p:cNvSpPr txBox="1"/>
          <p:nvPr/>
        </p:nvSpPr>
        <p:spPr>
          <a:xfrm>
            <a:off x="3526682" y="2058403"/>
            <a:ext cx="1145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5B98588F-7B47-4BAF-B26F-822498E62F1D}"/>
              </a:ext>
            </a:extLst>
          </p:cNvPr>
          <p:cNvSpPr/>
          <p:nvPr/>
        </p:nvSpPr>
        <p:spPr>
          <a:xfrm rot="5400000">
            <a:off x="1615600" y="2164641"/>
            <a:ext cx="742253" cy="129985"/>
          </a:xfrm>
          <a:prstGeom prst="triangle">
            <a:avLst/>
          </a:prstGeom>
          <a:solidFill>
            <a:schemeClr val="bg1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="" xmlns:a16="http://schemas.microsoft.com/office/drawing/2014/main" id="{5DEC407D-0114-4451-BA8D-BD6A7904221B}"/>
              </a:ext>
            </a:extLst>
          </p:cNvPr>
          <p:cNvSpPr/>
          <p:nvPr/>
        </p:nvSpPr>
        <p:spPr>
          <a:xfrm rot="5400000">
            <a:off x="1612280" y="2933178"/>
            <a:ext cx="742253" cy="129985"/>
          </a:xfrm>
          <a:prstGeom prst="triangle">
            <a:avLst/>
          </a:prstGeom>
          <a:solidFill>
            <a:schemeClr val="bg1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B1AB29B-0997-4C28-9694-AC86440DA52E}"/>
              </a:ext>
            </a:extLst>
          </p:cNvPr>
          <p:cNvSpPr txBox="1"/>
          <p:nvPr/>
        </p:nvSpPr>
        <p:spPr>
          <a:xfrm>
            <a:off x="-142568" y="3677111"/>
            <a:ext cx="517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CFB159-2D01-4338-8698-8A1DFA6B2C10}"/>
              </a:ext>
            </a:extLst>
          </p:cNvPr>
          <p:cNvSpPr txBox="1"/>
          <p:nvPr/>
        </p:nvSpPr>
        <p:spPr>
          <a:xfrm>
            <a:off x="-19964" y="4212409"/>
            <a:ext cx="1938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МЯСА С/Х ПРЕДПРИЯТИЯМИ</a:t>
            </a: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="" xmlns:a16="http://schemas.microsoft.com/office/drawing/2014/main" id="{3ACBF75A-69BC-45D5-8A86-60F0343042EA}"/>
              </a:ext>
            </a:extLst>
          </p:cNvPr>
          <p:cNvSpPr/>
          <p:nvPr/>
        </p:nvSpPr>
        <p:spPr>
          <a:xfrm rot="5400000">
            <a:off x="1622928" y="4518543"/>
            <a:ext cx="742253" cy="129985"/>
          </a:xfrm>
          <a:prstGeom prst="triangle">
            <a:avLst/>
          </a:prstGeom>
          <a:solidFill>
            <a:schemeClr val="bg1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296DB14-F0FA-44CC-8E05-99EE7F70C403}"/>
              </a:ext>
            </a:extLst>
          </p:cNvPr>
          <p:cNvSpPr txBox="1"/>
          <p:nvPr/>
        </p:nvSpPr>
        <p:spPr>
          <a:xfrm>
            <a:off x="2126998" y="4390104"/>
            <a:ext cx="1566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</a:p>
        </p:txBody>
      </p:sp>
      <p:sp>
        <p:nvSpPr>
          <p:cNvPr id="40" name="Стрелка: вверх 39">
            <a:extLst>
              <a:ext uri="{FF2B5EF4-FFF2-40B4-BE49-F238E27FC236}">
                <a16:creationId xmlns="" xmlns:a16="http://schemas.microsoft.com/office/drawing/2014/main" id="{3D03644C-6DF8-44DE-ABDB-5E023BDCD9E6}"/>
              </a:ext>
            </a:extLst>
          </p:cNvPr>
          <p:cNvSpPr/>
          <p:nvPr/>
        </p:nvSpPr>
        <p:spPr>
          <a:xfrm>
            <a:off x="3649248" y="4497137"/>
            <a:ext cx="224184" cy="196784"/>
          </a:xfrm>
          <a:prstGeom prst="up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22C1E26-3177-4A70-81D5-579C04CB4523}"/>
              </a:ext>
            </a:extLst>
          </p:cNvPr>
          <p:cNvSpPr txBox="1"/>
          <p:nvPr/>
        </p:nvSpPr>
        <p:spPr>
          <a:xfrm>
            <a:off x="3822707" y="4456531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72E33AD-F376-4DDF-9088-7B7087280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21" y="2859782"/>
            <a:ext cx="3821950" cy="21545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703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B5CADF92-0BBB-47CF-A6F9-90AEF38C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4" y="2865102"/>
            <a:ext cx="3861781" cy="16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DB87E9F-16C8-4A45-A4D8-1C43FF06B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"/>
          <a:stretch/>
        </p:blipFill>
        <p:spPr>
          <a:xfrm>
            <a:off x="5088001" y="545654"/>
            <a:ext cx="3867325" cy="20260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36" y="514586"/>
            <a:ext cx="4608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ГОДУ РЕАЛИЗОВАНО </a:t>
            </a: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 ПРОЕКТОВ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236" y="2859782"/>
            <a:ext cx="4608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 ПЛАНИРУЕТСЯ РЕАЛИЗОВАТЬ </a:t>
            </a: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 ПРОЕКТОВ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1488259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2119243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РАБОЧИХ МЕСТА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3818730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4469902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741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РАБОЧЕЕ МЕСТО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8056" y="2807813"/>
            <a:ext cx="46805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5" y="1465052"/>
            <a:ext cx="696729" cy="47705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87F8FD5-E0E3-4233-898A-A44CE9E1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5" y="2129004"/>
            <a:ext cx="438184" cy="4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9DF2197-343F-4DF7-9FD6-6652BDD8D2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" y="3824538"/>
            <a:ext cx="688245" cy="47124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554458EC-B193-4F92-A5AC-F660604D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7" y="4490316"/>
            <a:ext cx="438184" cy="4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4">
            <a:extLst>
              <a:ext uri="{FF2B5EF4-FFF2-40B4-BE49-F238E27FC236}">
                <a16:creationId xmlns:a16="http://schemas.microsoft.com/office/drawing/2014/main" xmlns="" id="{DA10C7DD-6A70-4202-80D7-8393613C1E76}"/>
              </a:ext>
            </a:extLst>
          </p:cNvPr>
          <p:cNvSpPr txBox="1"/>
          <p:nvPr/>
        </p:nvSpPr>
        <p:spPr>
          <a:xfrm>
            <a:off x="5088001" y="2279001"/>
            <a:ext cx="38673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МАГАЗИНА-ЗАКУСОЧНОЙ»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(ИП ШИЛОНОСОВ А.В.)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П.БОРОВСКИЙ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xmlns="" id="{A8F33059-5A2D-4726-8F88-7C5F632A10CF}"/>
              </a:ext>
            </a:extLst>
          </p:cNvPr>
          <p:cNvSpPr txBox="1"/>
          <p:nvPr/>
        </p:nvSpPr>
        <p:spPr>
          <a:xfrm>
            <a:off x="5088001" y="4507255"/>
            <a:ext cx="386954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«СТРОИТЕЛЬСТВО ТЕХНИЧЕСКОГО ЦЕНТРА ПО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ПРОИЗВОДСТВУ</a:t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СЕРВИСУ ГАЗОВЫХ ЭЛЕКТРОСТАНЦИЙ»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(ООО «ЭНЕРГОТЕХСЕРВИС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П.БОРОВСКИЙ</a:t>
            </a:r>
          </a:p>
        </p:txBody>
      </p:sp>
    </p:spTree>
    <p:extLst>
      <p:ext uri="{BB962C8B-B14F-4D97-AF65-F5344CB8AC3E}">
        <p14:creationId xmlns:p14="http://schemas.microsoft.com/office/powerpoint/2010/main" val="222629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emykinaDA\Desktop\yyxb_NomM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 bwMode="auto">
          <a:xfrm>
            <a:off x="5650706" y="1945708"/>
            <a:ext cx="3384902" cy="15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 rotWithShape="1">
          <a:blip r:embed="rId4"/>
          <a:srcRect t="12261"/>
          <a:stretch/>
        </p:blipFill>
        <p:spPr>
          <a:xfrm>
            <a:off x="5650705" y="392907"/>
            <a:ext cx="3384902" cy="1212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824413"/>
            <a:ext cx="2057400" cy="273844"/>
          </a:xfrm>
        </p:spPr>
        <p:txBody>
          <a:bodyPr/>
          <a:lstStyle/>
          <a:p>
            <a:fld id="{3D8164B4-72D8-4E5C-B566-55A22EFE9E5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-28550"/>
            <a:ext cx="9144000" cy="368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ТУРИЗМ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0705" y="1407231"/>
            <a:ext cx="3384902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&gt; </a:t>
            </a:r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530 ТЫС. ГОСТЕЙ 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0" algn="r">
              <a:defRPr/>
            </a:pPr>
            <a:r>
              <a:rPr lang="ru-RU" sz="9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</a:rPr>
              <a:t>ТУРИСТИЧЕСКИЙ ПОТОК  В 2022 ГОДУ</a:t>
            </a:r>
            <a:endParaRPr lang="ru-RU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076" y="386628"/>
            <a:ext cx="333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БОЛЕЕ</a:t>
            </a:r>
            <a:r>
              <a:rPr lang="ru-RU" sz="13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100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lang="ru-RU" sz="135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ОБЪЕКТОВ туризма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076" y="851550"/>
            <a:ext cx="46844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.</a:t>
            </a: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ПРЕДСТАВЛЕНЫ</a:t>
            </a: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ВСЕ НАПРАВЛЕНИЯ</a:t>
            </a:r>
            <a:r>
              <a:rPr lang="ru-RU" sz="13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ТУРИЗМА</a:t>
            </a:r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:</a:t>
            </a:r>
            <a:endParaRPr lang="ru-RU" sz="1350" b="1" cap="all" dirty="0">
              <a:solidFill>
                <a:srgbClr val="00206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5802" y="1146491"/>
            <a:ext cx="4804904" cy="1745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Культурно-познавательный </a:t>
            </a:r>
            <a:r>
              <a:rPr lang="ru-RU" altLang="ru-RU" sz="900" b="1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обсерватория в Червишево)</a:t>
            </a: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Досуговый туризм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(ДЕТСКАЯ ЖЕЛЕЗНАЯ ДОРОГА, ЗООПАРКИ)</a:t>
            </a: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Эко-туризм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(страусиная ферма, пасеки) </a:t>
            </a: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Религиозно-паломнический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(ХРАМЫ, МЕЧЕТИ)</a:t>
            </a:r>
            <a:endParaRPr lang="ru-RU" altLang="ru-RU" sz="900" cap="all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Промышленный </a:t>
            </a:r>
            <a:r>
              <a:rPr lang="ru-RU" altLang="ru-RU" sz="900" b="1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(фабрика снэков «Окейч», «РЫБНОЕ ПОДВОРЬЕ»)</a:t>
            </a: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Спортивный туризм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(«жемчужина Сибири», БАЗЫ ОТДЫХА, КОННЫЕ КЛУБЫ)</a:t>
            </a:r>
          </a:p>
          <a:p>
            <a:pPr marL="128588" indent="-128588">
              <a:lnSpc>
                <a:spcPct val="60000"/>
              </a:lnSpc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МЕДИЦИНСКИЙ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1050" b="1" i="1" cap="all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санаториев, из них </a:t>
            </a:r>
            <a:r>
              <a:rPr lang="ru-RU" altLang="ru-RU" sz="1050" b="1" i="1" cap="all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с термальными бассейнами, </a:t>
            </a:r>
            <a:endParaRPr lang="en-US" altLang="ru-RU" sz="900" i="1" cap="all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ru-RU" altLang="ru-RU" sz="1050" b="1" i="1" cap="all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ru-RU" altLang="ru-RU" sz="900" i="1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самостоятельных термальных источников)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076" y="2864346"/>
            <a:ext cx="344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8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lang="ru-RU" sz="135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ТУРИСТИЧЕСКИХ МАРШРУТОВ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084" y="3888983"/>
            <a:ext cx="41324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.</a:t>
            </a:r>
            <a:r>
              <a:rPr lang="ru-RU" sz="135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развитие туристических кластеров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0705" y="3049012"/>
            <a:ext cx="3384902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&gt; </a:t>
            </a:r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6 ТЫС. ГОСТЕЙ 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0" algn="r">
              <a:defRPr/>
            </a:pPr>
            <a:r>
              <a:rPr lang="ru-RU" sz="9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</a:rPr>
              <a:t>В РАМКАХ  8  ТУР.МАРШРУТОВ  В 2022 ГОДУ</a:t>
            </a:r>
            <a:endParaRPr lang="ru-RU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560" y="4556556"/>
            <a:ext cx="4614041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Ирбитский КЛАСТЕР</a:t>
            </a:r>
          </a:p>
          <a:p>
            <a:pPr marL="128588" indent="-128588">
              <a:spcBef>
                <a:spcPct val="0"/>
              </a:spcBef>
              <a:spcAft>
                <a:spcPts val="675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900" b="1" cap="all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Червишевский КЛАСТЕР  -  Концепция «7 деревень» </a:t>
            </a:r>
          </a:p>
        </p:txBody>
      </p:sp>
      <p:pic>
        <p:nvPicPr>
          <p:cNvPr id="24" name="Picture 3" descr="C:\Users\NemykinaDA\Desktop\chervishevo-691070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05" y="3587490"/>
            <a:ext cx="3384902" cy="14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50705" y="4709914"/>
            <a:ext cx="3384902" cy="4385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350" cap="all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Концепция «7 деревень»</a:t>
            </a:r>
          </a:p>
          <a:p>
            <a:pPr algn="r"/>
            <a:r>
              <a:rPr lang="ru-RU" sz="9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ЧЕРВИШЕВСКОЕ МО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3187972"/>
            <a:ext cx="3427558" cy="415498"/>
          </a:xfrm>
          <a:prstGeom prst="rect">
            <a:avLst/>
          </a:prstGeom>
          <a:ln w="63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ru-RU" altLang="ru-RU" sz="750" b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Ирбитский тракт                      Червишевский тракт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ru-RU" altLang="ru-RU" sz="750" b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Тобольский тракт                     </a:t>
            </a:r>
            <a:r>
              <a:rPr lang="ru-RU" altLang="ru-RU" sz="750" b="1" cap="all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ялуторовский</a:t>
            </a:r>
            <a:r>
              <a:rPr lang="ru-RU" altLang="ru-RU" sz="750" b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тракт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4141058"/>
            <a:ext cx="3427558" cy="415498"/>
          </a:xfrm>
          <a:prstGeom prst="rect">
            <a:avLst/>
          </a:prstGeom>
          <a:ln w="63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750" b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КОЛЛАБОРАЦИЯ  предпринимателей </a:t>
            </a:r>
            <a:r>
              <a:rPr lang="ru-RU" altLang="ru-RU" sz="750" i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(сотрудничество) </a:t>
            </a:r>
            <a:endParaRPr lang="ru-RU" altLang="ru-RU" sz="750" b="1" cap="all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750" b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кросс-маркетинг </a:t>
            </a:r>
            <a:r>
              <a:rPr lang="ru-RU" altLang="ru-RU" sz="750" i="1" cap="all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(«обмен» потребителями услуг) </a:t>
            </a:r>
          </a:p>
        </p:txBody>
      </p:sp>
    </p:spTree>
    <p:extLst>
      <p:ext uri="{BB962C8B-B14F-4D97-AF65-F5344CB8AC3E}">
        <p14:creationId xmlns:p14="http://schemas.microsoft.com/office/powerpoint/2010/main" val="12944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2792012"/>
            <a:ext cx="42684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УЛУЧШИЛИ СВОИ ЖИЛИЩНЫЕ УСЛОВИЯ: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20" y="3089182"/>
            <a:ext cx="440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МОЛОДЫХ  СЕМЕЙ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890" y="408648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876" y="3365379"/>
            <a:ext cx="440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ЖИТЕЛЬ ПЕРЕСЕЛЁН ИЗ АВАРИЙНОГО ЖИЛЬЯ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876" y="2561039"/>
            <a:ext cx="42684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2022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Дом Компьютерные Иконки Здание Государственное жилье Доступное жилье, дом, cdr, угол, логотип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" y="555526"/>
            <a:ext cx="1064587" cy="6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43264" y="696828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ВВОД ЖИЛЬЯ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(КВ.М.)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049" y="1441909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5701" y="1801474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904 035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743265" y="1769804"/>
            <a:ext cx="786902" cy="4571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941570" y="1451671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3011109" y="1780526"/>
            <a:ext cx="795985" cy="5445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60" y="1791187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531 859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755481"/>
            <a:ext cx="30796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2023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ГОДУ </a:t>
            </a:r>
          </a:p>
          <a:p>
            <a:pPr lvl="0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УЛУЧШАТ СВОИ ЖИЛИЩНЫЕ УСЛОВИЯ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636" y="4189879"/>
            <a:ext cx="41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МОЛОДЫХ  СЕМЕЙ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59" y="4725473"/>
            <a:ext cx="4628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ЖИТЕЛЕЙ БУДЕТ ПЕРЕСЕЛЁНО ИЗ АВАРИЙНОГО ЖИЛЬЯ</a:t>
            </a:r>
          </a:p>
        </p:txBody>
      </p:sp>
      <p:pic>
        <p:nvPicPr>
          <p:cNvPr id="4100" name="Picture 4" descr="красная стрелка, развитие бизнеса организация экономического роста, диаграмма роста бизнеса s, синий, угол, компания png">
            <a:extLst>
              <a:ext uri="{FF2B5EF4-FFF2-40B4-BE49-F238E27FC236}">
                <a16:creationId xmlns="" xmlns:a16="http://schemas.microsoft.com/office/drawing/2014/main" id="{0F727422-6488-4752-8D6E-9B80902C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43" y="1615674"/>
            <a:ext cx="1232187" cy="5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E3C784-4223-48EE-9AAD-0EC9A8D45A69}"/>
              </a:ext>
            </a:extLst>
          </p:cNvPr>
          <p:cNvSpPr txBox="1"/>
          <p:nvPr/>
        </p:nvSpPr>
        <p:spPr>
          <a:xfrm>
            <a:off x="1767695" y="1594364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1,7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4ECC9F-23BD-4DB9-9ACE-46E75CEF9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60" y="506509"/>
            <a:ext cx="3929575" cy="213279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47260" y="2393086"/>
            <a:ext cx="3945786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«Жилой комплекс в д. Дударева</a:t>
            </a:r>
            <a:endParaRPr lang="en-US" sz="1000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3E7CFC7D-755A-40BF-863F-BE00E988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21928" r="35818" b="28543"/>
          <a:stretch/>
        </p:blipFill>
        <p:spPr bwMode="auto">
          <a:xfrm>
            <a:off x="5047259" y="2838038"/>
            <a:ext cx="3929576" cy="219635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47259" y="4837999"/>
            <a:ext cx="3945786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ИЖС в ПЕРЕВАЛОВСКОМ МО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8CE83F0-2931-4639-8D11-167D0B319246}"/>
              </a:ext>
            </a:extLst>
          </p:cNvPr>
          <p:cNvSpPr/>
          <p:nvPr/>
        </p:nvSpPr>
        <p:spPr>
          <a:xfrm>
            <a:off x="83636" y="4457676"/>
            <a:ext cx="41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7256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Компьютерные иконки Трубопровод, водопровод, угол, другие, инкапсулированные PostScript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6" y="1010485"/>
            <a:ext cx="484274" cy="4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Нагреватель Компьютерные Иконки, другие, Разное, здание, текст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8" y="1481999"/>
            <a:ext cx="526110" cy="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риродный газ Пропан Нефтяная промышленность, сжиженный газ, текст, логотип, другие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" y="2028071"/>
            <a:ext cx="526110" cy="4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650" y="412499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RU" sz="1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685322"/>
            <a:ext cx="44876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ПРИВЕДЕНО В НОРМАТИВНОЕ СОСТОЯНИЕ: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7645" y="1057492"/>
            <a:ext cx="409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КМ СЕТЕЙ ВОДОСНАБЖЕНИЯ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645" y="1592594"/>
            <a:ext cx="409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КМ ТЕПЛОВЫХ СЕТЕЙ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7645" y="2139329"/>
            <a:ext cx="409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ГАЗИФИЦИРОВАНО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ЖИЛЫХ ДОМОВ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27" y="33308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3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  <a:endParaRPr lang="ru-RU" sz="13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645" y="3842424"/>
            <a:ext cx="409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ГАЗИФИКАЦИЯ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ЖИЛЫХ ДОМОВ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1353" y="4565631"/>
            <a:ext cx="2521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ЛИКВИДИРОВАТЬ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СВАЛКИ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7645" y="2635505"/>
            <a:ext cx="2536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ЛИКВИДИРОВАНО</a:t>
            </a:r>
            <a:r>
              <a:rPr lang="ru-RU" sz="13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3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СВАЛКИ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9D11F9A-8A27-47B5-9F24-F661FF41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9" y="2525902"/>
            <a:ext cx="509042" cy="5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Природный газ Пропан Нефтяная промышленность, сжиженный газ, текст, логотип, другие png">
            <a:extLst>
              <a:ext uri="{FF2B5EF4-FFF2-40B4-BE49-F238E27FC236}">
                <a16:creationId xmlns="" xmlns:a16="http://schemas.microsoft.com/office/drawing/2014/main" id="{45A4434B-0039-4FD0-89F7-CDA6F0F9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3741484"/>
            <a:ext cx="526110" cy="4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1AA9DDA4-395A-4C3A-A9ED-F7AE1EF6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2" y="4385884"/>
            <a:ext cx="509042" cy="5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262ED0-2751-4734-9464-65126A6DD4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48" y="2843676"/>
            <a:ext cx="3825705" cy="20512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90A8927-B58A-4ED9-93B6-5B5336530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b="34996"/>
          <a:stretch/>
        </p:blipFill>
        <p:spPr bwMode="auto">
          <a:xfrm>
            <a:off x="5116049" y="528271"/>
            <a:ext cx="3825704" cy="20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8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66" y="360988"/>
            <a:ext cx="9141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РЕАЛИЗАЦИЯ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КОНЦЕССИОННЫХ СОГЛАШЕНИЙ</a:t>
            </a:r>
          </a:p>
        </p:txBody>
      </p:sp>
      <p:sp>
        <p:nvSpPr>
          <p:cNvPr id="48" name="Google Shape;68;p14"/>
          <p:cNvSpPr txBox="1">
            <a:spLocks/>
          </p:cNvSpPr>
          <p:nvPr/>
        </p:nvSpPr>
        <p:spPr>
          <a:xfrm>
            <a:off x="170197" y="772660"/>
            <a:ext cx="4605787" cy="426269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РЕЗУЛЬТАТЫ РЕАЛИЗАЦИИ ПЕРВОГО КОНЦЕССИОННОГО СОГЛАШЕНИЯ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(НОВАЯ ВОДА – 2)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К </a:t>
            </a:r>
            <a:r>
              <a:rPr lang="ru-RU" sz="14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2025</a:t>
            </a:r>
            <a:r>
              <a:rPr lang="ru-RU" sz="12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ГОДУ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1200" b="1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3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22</a:t>
            </a:r>
            <a:r>
              <a:rPr lang="ru-RU" sz="13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ТЫС. ЧЕЛОВЕК ПОЛУЧАТ ДОСТУП К ЦЕНТРАЛИЗОВАННОМУ ВОДОСНАБЖЕНИЮ</a:t>
            </a:r>
            <a:r>
              <a:rPr lang="en-US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endParaRPr lang="ru-RU" sz="1200" cap="all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       </a:t>
            </a: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(всего будет обеспечено централизованным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         водоснабжением </a:t>
            </a:r>
            <a:r>
              <a:rPr lang="ru-RU" sz="1200" b="1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85,5 </a:t>
            </a: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тыс. чел. Или </a:t>
            </a:r>
            <a:r>
              <a:rPr lang="ru-RU" sz="1200" b="1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65%</a:t>
            </a: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населения) </a:t>
            </a:r>
            <a:endParaRPr lang="en-US" sz="1000" cap="all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	</a:t>
            </a:r>
            <a:endParaRPr lang="ru-RU" sz="1300" cap="all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Около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ТЫС. ЧЕЛОВЕК ПОЛУЧАТ ДОСТУП К ЦЕНТРАЛИЗОВАННОЙ СИСТЕМЕ КАНАЛИЗАЦИИ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3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 ОБЕСПЕЧЕНЫ КАЧЕСТВЕННЫМ ЦЕНТРАЛИЗОВАННЫМ ВОДООТВЕДЕНИЕМ И СОЗДАНЫ БЛАГОПРИЯТНЫЕ УСЛОВИЯ ПО СБОРУ СТОЧНЫХ ВОД ОТ НЕКАНАЛИЗОВАННЫХ ТЕРРИТОРИЙ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(всего будут обеспечено </a:t>
            </a:r>
            <a:r>
              <a:rPr lang="ru-R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          района)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862"/>
            <a:ext cx="9144000" cy="3914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9D50D1C2-0DB5-4075-AEE0-1BDE3037473F}"/>
              </a:ext>
            </a:extLst>
          </p:cNvPr>
          <p:cNvSpPr/>
          <p:nvPr/>
        </p:nvSpPr>
        <p:spPr>
          <a:xfrm rot="10800000">
            <a:off x="323528" y="1347614"/>
            <a:ext cx="3816424" cy="144016"/>
          </a:xfrm>
          <a:prstGeom prst="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9B684611-41F6-401E-B6CE-E25980A01C8F}"/>
              </a:ext>
            </a:extLst>
          </p:cNvPr>
          <p:cNvCxnSpPr>
            <a:cxnSpLocks/>
          </p:cNvCxnSpPr>
          <p:nvPr/>
        </p:nvCxnSpPr>
        <p:spPr>
          <a:xfrm>
            <a:off x="4596084" y="1419622"/>
            <a:ext cx="0" cy="34563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68;p14">
            <a:extLst>
              <a:ext uri="{FF2B5EF4-FFF2-40B4-BE49-F238E27FC236}">
                <a16:creationId xmlns="" xmlns:a16="http://schemas.microsoft.com/office/drawing/2014/main" id="{B9431EBD-6260-4F14-B79D-04AE0F3A0DE1}"/>
              </a:ext>
            </a:extLst>
          </p:cNvPr>
          <p:cNvSpPr txBox="1">
            <a:spLocks/>
          </p:cNvSpPr>
          <p:nvPr/>
        </p:nvSpPr>
        <p:spPr>
          <a:xfrm>
            <a:off x="4775983" y="752470"/>
            <a:ext cx="4425887" cy="4247301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РЕЗУЛЬТАТЫ РЕАЛИЗАЦИИ ВТОРОГО КОНЦЕССИОННОГО СОГЛАШЕНИЯ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(НОВАЯ ВОДА –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3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)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2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К </a:t>
            </a:r>
            <a:r>
              <a:rPr lang="ru-RU" sz="14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2028</a:t>
            </a:r>
            <a:r>
              <a:rPr lang="ru-RU" sz="1200" b="1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ГОДУ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1200" b="1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3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22</a:t>
            </a:r>
            <a:r>
              <a:rPr lang="ru-RU" sz="13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ТЫС. ЧЕЛОВЕК ПОЛУЧАТ ДОСТУП К ЦЕНТРАЛИЗОВАННОМУ ВОДОСНАБЖЕНИЮ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         (всего будет обеспечено централизованным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         водоснабжением </a:t>
            </a:r>
            <a:r>
              <a:rPr lang="ru-RU" sz="1200" b="1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107,5</a:t>
            </a:r>
            <a:r>
              <a:rPr lang="ru-RU" sz="1000" b="1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тыс. чел. Или </a:t>
            </a:r>
            <a:r>
              <a:rPr lang="ru-RU" sz="1200" b="1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82%</a:t>
            </a:r>
            <a:r>
              <a:rPr lang="ru-RU" sz="12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r>
              <a:rPr lang="ru-RU" sz="1000" cap="all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населения) </a:t>
            </a:r>
            <a:endParaRPr lang="en-US" sz="1000" cap="all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cap="all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ТЫС. ЧЕЛОВЕК ПОЛУЧАТ ДОСТУП К ЦЕНТРАЛИЗОВАННОЙ СИСТЕМЕ КАНАЛИЗАЦИИ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3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3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dirty="0"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 ОБЕСПЕЧЕНЫ КАЧЕСТВЕННЫМ ЦЕНТРАЛИЗОВАННЫМ ВОДООТВЕДЕНИЕМ И СОЗДАНЫ БЛАГОПРИЯТНЫЕ УСЛОВИЯ ПО СБОРУ СТОЧНЫХ ВОД ОТ НЕКАНАЛИЗОВАННЫХ ТЕРРИТОРИЙ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          (всего будут обеспечено </a:t>
            </a:r>
            <a:r>
              <a:rPr lang="ru-R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cap="all" dirty="0">
                <a:latin typeface="Arial" panose="020B0604020202020204" pitchFamily="34" charset="0"/>
                <a:cs typeface="Arial" panose="020B0604020202020204" pitchFamily="34" charset="0"/>
              </a:rPr>
              <a:t>          района)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8C33CE4E-9B16-4F28-840D-8EDC5D352B0E}"/>
              </a:ext>
            </a:extLst>
          </p:cNvPr>
          <p:cNvSpPr/>
          <p:nvPr/>
        </p:nvSpPr>
        <p:spPr>
          <a:xfrm rot="10800000">
            <a:off x="4961831" y="1347615"/>
            <a:ext cx="3816424" cy="144016"/>
          </a:xfrm>
          <a:prstGeom prst="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3914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ДОРОЖНОЕ ХОЗЯЙСТВО</a:t>
            </a:r>
            <a:endParaRPr lang="en-US" sz="2000" spc="5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41" y="33950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26" y="278777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 ГОДУ ПЛАНИРУЕТСЯ</a:t>
            </a:r>
            <a:endParaRPr lang="ru-RU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9326" y="2720595"/>
            <a:ext cx="46805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925252"/>
            <a:ext cx="4608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ОТРЕМОНТИРОВАНО БОЛЕЕ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 ДОРОГ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4" y="1375669"/>
            <a:ext cx="4092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ПОСТРОЕНО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 НОВЫХ ДОРОГ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3" y="1819761"/>
            <a:ext cx="4092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ПОСТРОЕНО БОЛЕЕ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 ТРОТУАРОВ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440470"/>
            <a:ext cx="4092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ОТРЕМОНТИРОВАТЬ ПОЧТИ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 ДОРОГ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110"/>
            <a:ext cx="4092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ПОСТРОИТЬ БОЛЕЕ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 НОВЫХ ДОРОГ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0E2D3F59-6A40-4224-AB42-0547FE80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" y="1079114"/>
            <a:ext cx="948275" cy="12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D3A156C2-F816-43EE-9339-1B83E73E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" y="3433224"/>
            <a:ext cx="948275" cy="12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:\Пресс-служба Главы района\ФОТОАРХИВ\Фото района\_MMG526411.jpg">
            <a:extLst>
              <a:ext uri="{FF2B5EF4-FFF2-40B4-BE49-F238E27FC236}">
                <a16:creationId xmlns="" xmlns:a16="http://schemas.microsoft.com/office/drawing/2014/main" id="{07F135A3-8982-477B-98FC-08FE28D2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60" y="2897695"/>
            <a:ext cx="3621636" cy="20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7E63FD-47BD-4E79-AFE4-D7221341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60" y="449317"/>
            <a:ext cx="3621635" cy="219444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21AE8FDE-479E-4643-9DEB-900CC5885AD8}"/>
              </a:ext>
            </a:extLst>
          </p:cNvPr>
          <p:cNvSpPr txBox="1">
            <a:spLocks/>
          </p:cNvSpPr>
          <p:nvPr/>
        </p:nvSpPr>
        <p:spPr>
          <a:xfrm>
            <a:off x="5352060" y="4608827"/>
            <a:ext cx="3621636" cy="3168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МКР. МОЛОДЕЖНЫЙ, Д. УШАКОВА, ПЕРЕВАЛОВСКОЕ МО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0829634F-7B07-40C9-975D-7E1CD2D5F387}"/>
              </a:ext>
            </a:extLst>
          </p:cNvPr>
          <p:cNvSpPr txBox="1">
            <a:spLocks/>
          </p:cNvSpPr>
          <p:nvPr/>
        </p:nvSpPr>
        <p:spPr>
          <a:xfrm>
            <a:off x="5352060" y="2373797"/>
            <a:ext cx="3621636" cy="3168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ЦЕНТРАЛЬНАЯ, С. ЛУГОВОЕ, КУЛАКОВСКОЕ МО</a:t>
            </a:r>
          </a:p>
        </p:txBody>
      </p:sp>
    </p:spTree>
    <p:extLst>
      <p:ext uri="{BB962C8B-B14F-4D97-AF65-F5344CB8AC3E}">
        <p14:creationId xmlns:p14="http://schemas.microsoft.com/office/powerpoint/2010/main" val="228817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30892</TotalTime>
  <Words>3497</Words>
  <Application>Microsoft Office PowerPoint</Application>
  <PresentationFormat>Экран (16:9)</PresentationFormat>
  <Paragraphs>370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 ИТОГАХ  СОЦИАЛЬНО-ЭКОНОМИЧЕСКОГО  РАЗВИТИЯ ТЮМЕНСКОГО  МУНИЦИПАЛЬНОГО РАЙОНА  ЗА 2022 ГОД И О ПЛАНАХ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 СОЦИАЛЬНО-ЭКОНОМИЧЕСКОГО РАЗВИТИЯ ТЮМЕНСКОГО МУНИЦИПАЛЬНОГО РАЙОНА ЗА 2020 ГОД И О ПЛАНАХ НА 2021 ГОД</dc:title>
  <dc:creator>Пахоменко Мария Александровна</dc:creator>
  <cp:lastModifiedBy>admin</cp:lastModifiedBy>
  <cp:revision>1099</cp:revision>
  <cp:lastPrinted>2023-01-11T11:11:55Z</cp:lastPrinted>
  <dcterms:created xsi:type="dcterms:W3CDTF">2020-12-24T03:29:24Z</dcterms:created>
  <dcterms:modified xsi:type="dcterms:W3CDTF">2023-01-24T06:09:01Z</dcterms:modified>
</cp:coreProperties>
</file>