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notesMasterIdLst>
    <p:notesMasterId r:id="rId18"/>
  </p:notesMasterIdLst>
  <p:sldIdLst>
    <p:sldId id="473" r:id="rId2"/>
    <p:sldId id="474" r:id="rId3"/>
    <p:sldId id="475" r:id="rId4"/>
    <p:sldId id="476" r:id="rId5"/>
    <p:sldId id="477" r:id="rId6"/>
    <p:sldId id="460" r:id="rId7"/>
    <p:sldId id="469" r:id="rId8"/>
    <p:sldId id="486" r:id="rId9"/>
    <p:sldId id="487" r:id="rId10"/>
    <p:sldId id="489" r:id="rId11"/>
    <p:sldId id="478" r:id="rId12"/>
    <p:sldId id="479" r:id="rId13"/>
    <p:sldId id="480" r:id="rId14"/>
    <p:sldId id="481" r:id="rId15"/>
    <p:sldId id="483" r:id="rId16"/>
    <p:sldId id="490" r:id="rId1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415AF87-B8F5-4861-AEC6-C7E3253EAF9A}">
          <p14:sldIdLst>
            <p14:sldId id="473"/>
            <p14:sldId id="474"/>
            <p14:sldId id="475"/>
            <p14:sldId id="476"/>
            <p14:sldId id="477"/>
            <p14:sldId id="460"/>
            <p14:sldId id="469"/>
            <p14:sldId id="486"/>
            <p14:sldId id="487"/>
            <p14:sldId id="489"/>
            <p14:sldId id="478"/>
            <p14:sldId id="479"/>
            <p14:sldId id="480"/>
            <p14:sldId id="481"/>
            <p14:sldId id="483"/>
            <p14:sldId id="4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  <p15:guide id="3" orient="horz" pos="31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3F33"/>
    <a:srgbClr val="402418"/>
    <a:srgbClr val="3D8083"/>
    <a:srgbClr val="519099"/>
    <a:srgbClr val="006666"/>
    <a:srgbClr val="F66D6A"/>
    <a:srgbClr val="BFD1E7"/>
    <a:srgbClr val="CCCC00"/>
    <a:srgbClr val="FF9900"/>
    <a:srgbClr val="FFEA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6457" autoAdjust="0"/>
  </p:normalViewPr>
  <p:slideViewPr>
    <p:cSldViewPr>
      <p:cViewPr varScale="1">
        <p:scale>
          <a:sx n="112" d="100"/>
          <a:sy n="112" d="100"/>
        </p:scale>
        <p:origin x="120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566"/>
    </p:cViewPr>
  </p:sorterViewPr>
  <p:notesViewPr>
    <p:cSldViewPr>
      <p:cViewPr varScale="1">
        <p:scale>
          <a:sx n="73" d="100"/>
          <a:sy n="73" d="100"/>
        </p:scale>
        <p:origin x="-2148" y="-96"/>
      </p:cViewPr>
      <p:guideLst>
        <p:guide orient="horz" pos="3127"/>
        <p:guide pos="2141"/>
        <p:guide orient="horz"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2A5A8C-C3CC-4181-924A-2848DC2B1D41}" type="doc">
      <dgm:prSet loTypeId="urn:microsoft.com/office/officeart/2005/8/layout/hierarchy3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6794A78-5061-4F41-A3EA-C87C36A8A525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sz="1600" b="1" dirty="0" smtClean="0"/>
            <a:t>Субсидии на реализацию семени племенных быков-производителей для искусственного осеменения КРС хозяйств населения</a:t>
          </a:r>
          <a:endParaRPr lang="ru-RU" sz="1600" b="1" dirty="0"/>
        </a:p>
      </dgm:t>
    </dgm:pt>
    <dgm:pt modelId="{6CBFC019-B3F7-427A-8103-83132C0C6B34}" type="parTrans" cxnId="{25BCEC65-63D3-43AD-8923-30800918C1CC}">
      <dgm:prSet/>
      <dgm:spPr/>
      <dgm:t>
        <a:bodyPr/>
        <a:lstStyle/>
        <a:p>
          <a:endParaRPr lang="ru-RU"/>
        </a:p>
      </dgm:t>
    </dgm:pt>
    <dgm:pt modelId="{46CB87C1-6D15-4F94-81BA-A25F74EE6D1C}" type="sibTrans" cxnId="{25BCEC65-63D3-43AD-8923-30800918C1CC}">
      <dgm:prSet/>
      <dgm:spPr/>
      <dgm:t>
        <a:bodyPr/>
        <a:lstStyle/>
        <a:p>
          <a:endParaRPr lang="ru-RU"/>
        </a:p>
      </dgm:t>
    </dgm:pt>
    <dgm:pt modelId="{3A21453D-EB6C-4B22-BD21-9DBB5F84C89E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2000" b="1" dirty="0" smtClean="0"/>
            <a:t>Косвенные</a:t>
          </a:r>
          <a:endParaRPr lang="ru-RU" sz="2000" b="1" dirty="0"/>
        </a:p>
      </dgm:t>
    </dgm:pt>
    <dgm:pt modelId="{F26A8FBD-8C40-44CD-A6E3-460F77235385}" type="sibTrans" cxnId="{E4A1F427-10E3-4582-9F80-3E154CAEA202}">
      <dgm:prSet/>
      <dgm:spPr/>
      <dgm:t>
        <a:bodyPr/>
        <a:lstStyle/>
        <a:p>
          <a:endParaRPr lang="ru-RU"/>
        </a:p>
      </dgm:t>
    </dgm:pt>
    <dgm:pt modelId="{A88B1473-0EFF-43B4-8307-990F18F7F5E4}" type="parTrans" cxnId="{E4A1F427-10E3-4582-9F80-3E154CAEA202}">
      <dgm:prSet/>
      <dgm:spPr/>
      <dgm:t>
        <a:bodyPr/>
        <a:lstStyle/>
        <a:p>
          <a:endParaRPr lang="ru-RU"/>
        </a:p>
      </dgm:t>
    </dgm:pt>
    <dgm:pt modelId="{1F053069-08AA-47C4-9530-BFF1C6CF91A4}">
      <dgm:prSet custT="1"/>
      <dgm:spPr>
        <a:solidFill>
          <a:srgbClr val="92D050"/>
        </a:solidFill>
      </dgm:spPr>
      <dgm:t>
        <a:bodyPr/>
        <a:lstStyle/>
        <a:p>
          <a:r>
            <a:rPr lang="ru-RU" sz="2000" b="1" dirty="0" smtClean="0"/>
            <a:t>Прямые</a:t>
          </a:r>
          <a:endParaRPr lang="ru-RU" sz="2000" b="1" dirty="0"/>
        </a:p>
      </dgm:t>
    </dgm:pt>
    <dgm:pt modelId="{3E645B2A-542D-44D2-B917-DB5FF54B1860}" type="parTrans" cxnId="{B039FB6D-D52A-43B2-8017-63735AED07EE}">
      <dgm:prSet/>
      <dgm:spPr/>
      <dgm:t>
        <a:bodyPr/>
        <a:lstStyle/>
        <a:p>
          <a:endParaRPr lang="ru-RU"/>
        </a:p>
      </dgm:t>
    </dgm:pt>
    <dgm:pt modelId="{1EF502A6-A730-4A18-A5B7-2D317FFB8E2B}" type="sibTrans" cxnId="{B039FB6D-D52A-43B2-8017-63735AED07EE}">
      <dgm:prSet/>
      <dgm:spPr/>
      <dgm:t>
        <a:bodyPr/>
        <a:lstStyle/>
        <a:p>
          <a:endParaRPr lang="ru-RU"/>
        </a:p>
      </dgm:t>
    </dgm:pt>
    <dgm:pt modelId="{E68D94BA-C071-4E65-9072-77FC126DACD8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ru-RU" sz="1600" b="1" dirty="0" smtClean="0"/>
            <a:t>Субсидии на приобретение племенных животных для воспроизводства</a:t>
          </a:r>
          <a:endParaRPr lang="ru-RU" sz="1600" b="1" dirty="0"/>
        </a:p>
      </dgm:t>
    </dgm:pt>
    <dgm:pt modelId="{A21669DB-529A-4E5E-95C1-73C41112A248}" type="sibTrans" cxnId="{013236F9-64D8-4E26-AABB-0059A701AE9E}">
      <dgm:prSet/>
      <dgm:spPr/>
      <dgm:t>
        <a:bodyPr/>
        <a:lstStyle/>
        <a:p>
          <a:endParaRPr lang="ru-RU"/>
        </a:p>
      </dgm:t>
    </dgm:pt>
    <dgm:pt modelId="{008355E9-A4A8-460B-A50D-1724FC33AA19}" type="parTrans" cxnId="{013236F9-64D8-4E26-AABB-0059A701AE9E}">
      <dgm:prSet/>
      <dgm:spPr/>
      <dgm:t>
        <a:bodyPr/>
        <a:lstStyle/>
        <a:p>
          <a:endParaRPr lang="ru-RU"/>
        </a:p>
      </dgm:t>
    </dgm:pt>
    <dgm:pt modelId="{4E2B49CD-3908-45D4-AD5A-4F8CA3F1699D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ru-RU" sz="1600" b="1" dirty="0" smtClean="0"/>
            <a:t>Субсидии на возмещение стоимости приобретенной новой сельскохозяйственной техники и оборудования</a:t>
          </a:r>
          <a:endParaRPr lang="ru-RU" sz="1600" b="1" dirty="0"/>
        </a:p>
      </dgm:t>
    </dgm:pt>
    <dgm:pt modelId="{587377FF-C452-4C7A-9924-24CA029B3EF8}" type="sibTrans" cxnId="{8C9DFA1F-3298-4EEE-AE38-698BC1F7FD56}">
      <dgm:prSet/>
      <dgm:spPr/>
      <dgm:t>
        <a:bodyPr/>
        <a:lstStyle/>
        <a:p>
          <a:endParaRPr lang="ru-RU"/>
        </a:p>
      </dgm:t>
    </dgm:pt>
    <dgm:pt modelId="{37B97DFC-E6BC-443D-A046-0C49EBBF3B0D}" type="parTrans" cxnId="{8C9DFA1F-3298-4EEE-AE38-698BC1F7FD56}">
      <dgm:prSet/>
      <dgm:spPr/>
      <dgm:t>
        <a:bodyPr/>
        <a:lstStyle/>
        <a:p>
          <a:endParaRPr lang="ru-RU"/>
        </a:p>
      </dgm:t>
    </dgm:pt>
    <dgm:pt modelId="{1169FE94-79F1-4BF8-896B-3931B0FCA6D6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ru-RU" sz="1600" b="1" dirty="0" smtClean="0"/>
            <a:t>Субсидии на возмещение части затрат на уплату процентов по кредитам и займам</a:t>
          </a:r>
          <a:endParaRPr lang="ru-RU" sz="1600" b="1" dirty="0"/>
        </a:p>
      </dgm:t>
    </dgm:pt>
    <dgm:pt modelId="{F4139157-0493-4BC2-AF26-F0BC393ACF21}" type="sibTrans" cxnId="{B5E6F996-6ABF-4D12-B3F5-973634260CB8}">
      <dgm:prSet/>
      <dgm:spPr/>
      <dgm:t>
        <a:bodyPr/>
        <a:lstStyle/>
        <a:p>
          <a:endParaRPr lang="ru-RU"/>
        </a:p>
      </dgm:t>
    </dgm:pt>
    <dgm:pt modelId="{8C4B11D4-E3BB-43DD-BE51-F285B17BBA4F}" type="parTrans" cxnId="{B5E6F996-6ABF-4D12-B3F5-973634260CB8}">
      <dgm:prSet/>
      <dgm:spPr/>
      <dgm:t>
        <a:bodyPr/>
        <a:lstStyle/>
        <a:p>
          <a:endParaRPr lang="ru-RU"/>
        </a:p>
      </dgm:t>
    </dgm:pt>
    <dgm:pt modelId="{57E1FCDE-BCED-4D1E-A12C-9EA36E29CBA9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ru-RU" sz="1600" b="1" dirty="0" smtClean="0"/>
            <a:t>Субсидии на приобретение технологического оборудования для мини-ферм в личных подсобных хозяйствах граждан</a:t>
          </a:r>
          <a:endParaRPr lang="ru-RU" sz="1600" b="1" dirty="0"/>
        </a:p>
      </dgm:t>
    </dgm:pt>
    <dgm:pt modelId="{43739557-7A13-4950-B2CA-F2E10E34EC0B}" type="parTrans" cxnId="{1EDA8497-3A60-44C5-A3F7-45021E9AF650}">
      <dgm:prSet/>
      <dgm:spPr/>
      <dgm:t>
        <a:bodyPr/>
        <a:lstStyle/>
        <a:p>
          <a:endParaRPr lang="ru-RU"/>
        </a:p>
      </dgm:t>
    </dgm:pt>
    <dgm:pt modelId="{59B624B1-754F-4F55-BA63-EED93EC8FF1F}" type="sibTrans" cxnId="{1EDA8497-3A60-44C5-A3F7-45021E9AF650}">
      <dgm:prSet/>
      <dgm:spPr/>
      <dgm:t>
        <a:bodyPr/>
        <a:lstStyle/>
        <a:p>
          <a:endParaRPr lang="ru-RU"/>
        </a:p>
      </dgm:t>
    </dgm:pt>
    <dgm:pt modelId="{A8CB54E8-8E33-4986-85D9-62B61D8BD1B1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sz="1600" b="1" dirty="0" smtClean="0"/>
            <a:t>Субсидии на возмещение части затрат по заготовке молока, мяса от хозяйств населения</a:t>
          </a:r>
          <a:endParaRPr lang="ru-RU" sz="1600" b="1" dirty="0"/>
        </a:p>
      </dgm:t>
    </dgm:pt>
    <dgm:pt modelId="{1F8B6FB7-C43B-4164-9770-46784F3E30B8}" type="parTrans" cxnId="{079F63DB-0CAF-4183-B082-BAAFE8A2EBE7}">
      <dgm:prSet/>
      <dgm:spPr/>
      <dgm:t>
        <a:bodyPr/>
        <a:lstStyle/>
        <a:p>
          <a:endParaRPr lang="ru-RU"/>
        </a:p>
      </dgm:t>
    </dgm:pt>
    <dgm:pt modelId="{0CC220A2-391F-49BC-BD59-142FDAA5A63D}" type="sibTrans" cxnId="{079F63DB-0CAF-4183-B082-BAAFE8A2EBE7}">
      <dgm:prSet/>
      <dgm:spPr/>
      <dgm:t>
        <a:bodyPr/>
        <a:lstStyle/>
        <a:p>
          <a:endParaRPr lang="ru-RU"/>
        </a:p>
      </dgm:t>
    </dgm:pt>
    <dgm:pt modelId="{BBA6E789-7765-429B-9E3C-81EC7634C2EA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sz="1600" b="1" dirty="0" smtClean="0"/>
            <a:t>Субсидии на возмещение части затрат сельскохозяйственных потребительских кооперативов на заготовку сена для хозяйств населения</a:t>
          </a:r>
          <a:endParaRPr lang="ru-RU" sz="1600" b="1" dirty="0"/>
        </a:p>
      </dgm:t>
    </dgm:pt>
    <dgm:pt modelId="{A7B4285A-75B6-401F-BD45-16E7223FD55D}" type="parTrans" cxnId="{1B39EC88-AA56-41E9-BEC8-867C9A04B0AD}">
      <dgm:prSet/>
      <dgm:spPr/>
      <dgm:t>
        <a:bodyPr/>
        <a:lstStyle/>
        <a:p>
          <a:endParaRPr lang="ru-RU"/>
        </a:p>
      </dgm:t>
    </dgm:pt>
    <dgm:pt modelId="{8AE0D0B2-42ED-4ADA-8419-A2CCE6B9888D}" type="sibTrans" cxnId="{1B39EC88-AA56-41E9-BEC8-867C9A04B0AD}">
      <dgm:prSet/>
      <dgm:spPr/>
      <dgm:t>
        <a:bodyPr/>
        <a:lstStyle/>
        <a:p>
          <a:endParaRPr lang="ru-RU"/>
        </a:p>
      </dgm:t>
    </dgm:pt>
    <dgm:pt modelId="{C22E85D4-02F0-429C-91D2-4D1823066609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ru-RU" sz="1600" b="1" dirty="0" smtClean="0"/>
            <a:t>Субсидии на возмещение затрат по производству молока</a:t>
          </a:r>
          <a:endParaRPr lang="ru-RU" sz="1600" b="1" dirty="0"/>
        </a:p>
      </dgm:t>
    </dgm:pt>
    <dgm:pt modelId="{4CD816DA-368E-430E-B853-FA3215391D06}" type="parTrans" cxnId="{D243FA05-0796-471A-A430-5693AA06409E}">
      <dgm:prSet/>
      <dgm:spPr/>
      <dgm:t>
        <a:bodyPr/>
        <a:lstStyle/>
        <a:p>
          <a:endParaRPr lang="ru-RU"/>
        </a:p>
      </dgm:t>
    </dgm:pt>
    <dgm:pt modelId="{82772548-88E6-4FEC-8380-91581E121E72}" type="sibTrans" cxnId="{D243FA05-0796-471A-A430-5693AA06409E}">
      <dgm:prSet/>
      <dgm:spPr/>
      <dgm:t>
        <a:bodyPr/>
        <a:lstStyle/>
        <a:p>
          <a:endParaRPr lang="ru-RU"/>
        </a:p>
      </dgm:t>
    </dgm:pt>
    <dgm:pt modelId="{1366CB17-9BEA-44E9-BE14-564C1F7C919E}" type="pres">
      <dgm:prSet presAssocID="{A02A5A8C-C3CC-4181-924A-2848DC2B1D4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6BF5C2C-F0BF-482F-822A-71F4516E0D90}" type="pres">
      <dgm:prSet presAssocID="{1F053069-08AA-47C4-9530-BFF1C6CF91A4}" presName="root" presStyleCnt="0"/>
      <dgm:spPr/>
    </dgm:pt>
    <dgm:pt modelId="{3354C4AD-C96E-495D-AA2E-A37FBCEF653A}" type="pres">
      <dgm:prSet presAssocID="{1F053069-08AA-47C4-9530-BFF1C6CF91A4}" presName="rootComposite" presStyleCnt="0"/>
      <dgm:spPr/>
    </dgm:pt>
    <dgm:pt modelId="{AFDABD85-9E21-4928-ABC0-18221B541D20}" type="pres">
      <dgm:prSet presAssocID="{1F053069-08AA-47C4-9530-BFF1C6CF91A4}" presName="rootText" presStyleLbl="node1" presStyleIdx="0" presStyleCnt="2" custScaleX="167557" custScaleY="62283"/>
      <dgm:spPr/>
      <dgm:t>
        <a:bodyPr/>
        <a:lstStyle/>
        <a:p>
          <a:endParaRPr lang="ru-RU"/>
        </a:p>
      </dgm:t>
    </dgm:pt>
    <dgm:pt modelId="{C8937AC5-5F8C-4B9B-863A-D5CACA422436}" type="pres">
      <dgm:prSet presAssocID="{1F053069-08AA-47C4-9530-BFF1C6CF91A4}" presName="rootConnector" presStyleLbl="node1" presStyleIdx="0" presStyleCnt="2"/>
      <dgm:spPr/>
      <dgm:t>
        <a:bodyPr/>
        <a:lstStyle/>
        <a:p>
          <a:endParaRPr lang="ru-RU"/>
        </a:p>
      </dgm:t>
    </dgm:pt>
    <dgm:pt modelId="{A38086B0-9CCA-4DE8-8AF6-EDAFC672DB9C}" type="pres">
      <dgm:prSet presAssocID="{1F053069-08AA-47C4-9530-BFF1C6CF91A4}" presName="childShape" presStyleCnt="0"/>
      <dgm:spPr/>
    </dgm:pt>
    <dgm:pt modelId="{0D2889A7-D6E8-44C0-BB9C-1C4845BA124B}" type="pres">
      <dgm:prSet presAssocID="{4CD816DA-368E-430E-B853-FA3215391D06}" presName="Name13" presStyleLbl="parChTrans1D2" presStyleIdx="0" presStyleCnt="8"/>
      <dgm:spPr/>
      <dgm:t>
        <a:bodyPr/>
        <a:lstStyle/>
        <a:p>
          <a:endParaRPr lang="ru-RU"/>
        </a:p>
      </dgm:t>
    </dgm:pt>
    <dgm:pt modelId="{E2B5B691-4004-4511-AFD9-74AEE048396D}" type="pres">
      <dgm:prSet presAssocID="{C22E85D4-02F0-429C-91D2-4D1823066609}" presName="childText" presStyleLbl="bgAcc1" presStyleIdx="0" presStyleCnt="8" custScaleX="403298" custScaleY="162786" custLinFactNeighborX="756" custLinFactNeighborY="-20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DBB5C5-72F1-4523-9800-5A76EF03F7CD}" type="pres">
      <dgm:prSet presAssocID="{8C4B11D4-E3BB-43DD-BE51-F285B17BBA4F}" presName="Name13" presStyleLbl="parChTrans1D2" presStyleIdx="1" presStyleCnt="8"/>
      <dgm:spPr/>
      <dgm:t>
        <a:bodyPr/>
        <a:lstStyle/>
        <a:p>
          <a:endParaRPr lang="ru-RU"/>
        </a:p>
      </dgm:t>
    </dgm:pt>
    <dgm:pt modelId="{CC086196-0ECC-40CD-817D-6BDE9C3C7CBB}" type="pres">
      <dgm:prSet presAssocID="{1169FE94-79F1-4BF8-896B-3931B0FCA6D6}" presName="childText" presStyleLbl="bgAcc1" presStyleIdx="1" presStyleCnt="8" custScaleX="403298" custScaleY="1627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E1A8FC-B6F2-489A-86B9-95ACCA8D0BA1}" type="pres">
      <dgm:prSet presAssocID="{37B97DFC-E6BC-443D-A046-0C49EBBF3B0D}" presName="Name13" presStyleLbl="parChTrans1D2" presStyleIdx="2" presStyleCnt="8"/>
      <dgm:spPr/>
      <dgm:t>
        <a:bodyPr/>
        <a:lstStyle/>
        <a:p>
          <a:endParaRPr lang="ru-RU"/>
        </a:p>
      </dgm:t>
    </dgm:pt>
    <dgm:pt modelId="{1EC41891-0C30-45E1-B002-470D29ABF8ED}" type="pres">
      <dgm:prSet presAssocID="{4E2B49CD-3908-45D4-AD5A-4F8CA3F1699D}" presName="childText" presStyleLbl="bgAcc1" presStyleIdx="2" presStyleCnt="8" custScaleX="403298" custScaleY="1627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08C69D-B639-4514-805B-01DF48E678CC}" type="pres">
      <dgm:prSet presAssocID="{008355E9-A4A8-460B-A50D-1724FC33AA19}" presName="Name13" presStyleLbl="parChTrans1D2" presStyleIdx="3" presStyleCnt="8"/>
      <dgm:spPr/>
      <dgm:t>
        <a:bodyPr/>
        <a:lstStyle/>
        <a:p>
          <a:endParaRPr lang="ru-RU"/>
        </a:p>
      </dgm:t>
    </dgm:pt>
    <dgm:pt modelId="{2DBE4BA9-8504-4750-AB51-FA854401858A}" type="pres">
      <dgm:prSet presAssocID="{E68D94BA-C071-4E65-9072-77FC126DACD8}" presName="childText" presStyleLbl="bgAcc1" presStyleIdx="3" presStyleCnt="8" custScaleX="403298" custScaleY="1627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DADCC3-91A4-4209-821D-FE15A42C8471}" type="pres">
      <dgm:prSet presAssocID="{43739557-7A13-4950-B2CA-F2E10E34EC0B}" presName="Name13" presStyleLbl="parChTrans1D2" presStyleIdx="4" presStyleCnt="8"/>
      <dgm:spPr/>
      <dgm:t>
        <a:bodyPr/>
        <a:lstStyle/>
        <a:p>
          <a:endParaRPr lang="ru-RU"/>
        </a:p>
      </dgm:t>
    </dgm:pt>
    <dgm:pt modelId="{7BB77152-561B-4E55-958C-A694EC9D955B}" type="pres">
      <dgm:prSet presAssocID="{57E1FCDE-BCED-4D1E-A12C-9EA36E29CBA9}" presName="childText" presStyleLbl="bgAcc1" presStyleIdx="4" presStyleCnt="8" custScaleX="403298" custScaleY="1627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D21BE4-435D-4A4C-9BA0-723781B63217}" type="pres">
      <dgm:prSet presAssocID="{3A21453D-EB6C-4B22-BD21-9DBB5F84C89E}" presName="root" presStyleCnt="0"/>
      <dgm:spPr/>
    </dgm:pt>
    <dgm:pt modelId="{DB044664-FE4D-41EE-A5C0-D9EDEBD0493A}" type="pres">
      <dgm:prSet presAssocID="{3A21453D-EB6C-4B22-BD21-9DBB5F84C89E}" presName="rootComposite" presStyleCnt="0"/>
      <dgm:spPr/>
    </dgm:pt>
    <dgm:pt modelId="{F665C247-F66E-412D-962F-FCB1F21B0E41}" type="pres">
      <dgm:prSet presAssocID="{3A21453D-EB6C-4B22-BD21-9DBB5F84C89E}" presName="rootText" presStyleLbl="node1" presStyleIdx="1" presStyleCnt="2" custScaleX="166089" custScaleY="62283" custLinFactNeighborY="-936"/>
      <dgm:spPr/>
      <dgm:t>
        <a:bodyPr/>
        <a:lstStyle/>
        <a:p>
          <a:endParaRPr lang="ru-RU"/>
        </a:p>
      </dgm:t>
    </dgm:pt>
    <dgm:pt modelId="{318D496A-B9A7-4455-BA80-842D22F4642D}" type="pres">
      <dgm:prSet presAssocID="{3A21453D-EB6C-4B22-BD21-9DBB5F84C89E}" presName="rootConnector" presStyleLbl="node1" presStyleIdx="1" presStyleCnt="2"/>
      <dgm:spPr/>
      <dgm:t>
        <a:bodyPr/>
        <a:lstStyle/>
        <a:p>
          <a:endParaRPr lang="ru-RU"/>
        </a:p>
      </dgm:t>
    </dgm:pt>
    <dgm:pt modelId="{E4312A71-CCAB-49C7-8D84-7E14DB65FB52}" type="pres">
      <dgm:prSet presAssocID="{3A21453D-EB6C-4B22-BD21-9DBB5F84C89E}" presName="childShape" presStyleCnt="0"/>
      <dgm:spPr/>
    </dgm:pt>
    <dgm:pt modelId="{4FF30E6B-9B06-436D-A5DD-3D46F5ACD9ED}" type="pres">
      <dgm:prSet presAssocID="{6CBFC019-B3F7-427A-8103-83132C0C6B34}" presName="Name13" presStyleLbl="parChTrans1D2" presStyleIdx="5" presStyleCnt="8"/>
      <dgm:spPr/>
      <dgm:t>
        <a:bodyPr/>
        <a:lstStyle/>
        <a:p>
          <a:endParaRPr lang="ru-RU"/>
        </a:p>
      </dgm:t>
    </dgm:pt>
    <dgm:pt modelId="{940B6639-1BA0-4D12-B3B4-DB2349D78537}" type="pres">
      <dgm:prSet presAssocID="{16794A78-5061-4F41-A3EA-C87C36A8A525}" presName="childText" presStyleLbl="bgAcc1" presStyleIdx="5" presStyleCnt="8" custScaleX="403298" custScaleY="1627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945AB8-709F-4A2B-8483-174228811324}" type="pres">
      <dgm:prSet presAssocID="{1F8B6FB7-C43B-4164-9770-46784F3E30B8}" presName="Name13" presStyleLbl="parChTrans1D2" presStyleIdx="6" presStyleCnt="8"/>
      <dgm:spPr/>
      <dgm:t>
        <a:bodyPr/>
        <a:lstStyle/>
        <a:p>
          <a:endParaRPr lang="ru-RU"/>
        </a:p>
      </dgm:t>
    </dgm:pt>
    <dgm:pt modelId="{3E9A69D0-A8EB-416C-A3CA-A440F55F7384}" type="pres">
      <dgm:prSet presAssocID="{A8CB54E8-8E33-4986-85D9-62B61D8BD1B1}" presName="childText" presStyleLbl="bgAcc1" presStyleIdx="6" presStyleCnt="8" custScaleX="403298" custScaleY="1627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ED54AE-8BEB-48AC-AA65-889F7BA7AC92}" type="pres">
      <dgm:prSet presAssocID="{A7B4285A-75B6-401F-BD45-16E7223FD55D}" presName="Name13" presStyleLbl="parChTrans1D2" presStyleIdx="7" presStyleCnt="8"/>
      <dgm:spPr/>
      <dgm:t>
        <a:bodyPr/>
        <a:lstStyle/>
        <a:p>
          <a:endParaRPr lang="ru-RU"/>
        </a:p>
      </dgm:t>
    </dgm:pt>
    <dgm:pt modelId="{5451BBD1-6722-4098-BD61-36D8937DBAEF}" type="pres">
      <dgm:prSet presAssocID="{BBA6E789-7765-429B-9E3C-81EC7634C2EA}" presName="childText" presStyleLbl="bgAcc1" presStyleIdx="7" presStyleCnt="8" custScaleX="403298" custScaleY="1627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D83CE2-C132-4E63-ADBE-F1F640793514}" type="presOf" srcId="{1F053069-08AA-47C4-9530-BFF1C6CF91A4}" destId="{C8937AC5-5F8C-4B9B-863A-D5CACA422436}" srcOrd="1" destOrd="0" presId="urn:microsoft.com/office/officeart/2005/8/layout/hierarchy3"/>
    <dgm:cxn modelId="{3C3FCCC8-0B8B-4CAC-9A08-AF0DCDC74B72}" type="presOf" srcId="{008355E9-A4A8-460B-A50D-1724FC33AA19}" destId="{F608C69D-B639-4514-805B-01DF48E678CC}" srcOrd="0" destOrd="0" presId="urn:microsoft.com/office/officeart/2005/8/layout/hierarchy3"/>
    <dgm:cxn modelId="{EB1D2902-9D9D-46C0-9D94-2C650447AE6F}" type="presOf" srcId="{16794A78-5061-4F41-A3EA-C87C36A8A525}" destId="{940B6639-1BA0-4D12-B3B4-DB2349D78537}" srcOrd="0" destOrd="0" presId="urn:microsoft.com/office/officeart/2005/8/layout/hierarchy3"/>
    <dgm:cxn modelId="{32C03EB5-DE82-4F35-8A5B-70367174F1F1}" type="presOf" srcId="{A8CB54E8-8E33-4986-85D9-62B61D8BD1B1}" destId="{3E9A69D0-A8EB-416C-A3CA-A440F55F7384}" srcOrd="0" destOrd="0" presId="urn:microsoft.com/office/officeart/2005/8/layout/hierarchy3"/>
    <dgm:cxn modelId="{A041F93C-386C-4B59-9AAF-2DE3743E12E7}" type="presOf" srcId="{4E2B49CD-3908-45D4-AD5A-4F8CA3F1699D}" destId="{1EC41891-0C30-45E1-B002-470D29ABF8ED}" srcOrd="0" destOrd="0" presId="urn:microsoft.com/office/officeart/2005/8/layout/hierarchy3"/>
    <dgm:cxn modelId="{E73F687C-0DDB-4B1B-9506-C46349CE05F0}" type="presOf" srcId="{43739557-7A13-4950-B2CA-F2E10E34EC0B}" destId="{5BDADCC3-91A4-4209-821D-FE15A42C8471}" srcOrd="0" destOrd="0" presId="urn:microsoft.com/office/officeart/2005/8/layout/hierarchy3"/>
    <dgm:cxn modelId="{013236F9-64D8-4E26-AABB-0059A701AE9E}" srcId="{1F053069-08AA-47C4-9530-BFF1C6CF91A4}" destId="{E68D94BA-C071-4E65-9072-77FC126DACD8}" srcOrd="3" destOrd="0" parTransId="{008355E9-A4A8-460B-A50D-1724FC33AA19}" sibTransId="{A21669DB-529A-4E5E-95C1-73C41112A248}"/>
    <dgm:cxn modelId="{C41B37B7-8E69-4D28-B3D3-107039F0B54C}" type="presOf" srcId="{8C4B11D4-E3BB-43DD-BE51-F285B17BBA4F}" destId="{0FDBB5C5-72F1-4523-9800-5A76EF03F7CD}" srcOrd="0" destOrd="0" presId="urn:microsoft.com/office/officeart/2005/8/layout/hierarchy3"/>
    <dgm:cxn modelId="{2270127C-10B8-42FA-A5A5-7D337D6A7204}" type="presOf" srcId="{1169FE94-79F1-4BF8-896B-3931B0FCA6D6}" destId="{CC086196-0ECC-40CD-817D-6BDE9C3C7CBB}" srcOrd="0" destOrd="0" presId="urn:microsoft.com/office/officeart/2005/8/layout/hierarchy3"/>
    <dgm:cxn modelId="{131B2F03-793F-4DFD-8CE6-6602E4E9B5B5}" type="presOf" srcId="{C22E85D4-02F0-429C-91D2-4D1823066609}" destId="{E2B5B691-4004-4511-AFD9-74AEE048396D}" srcOrd="0" destOrd="0" presId="urn:microsoft.com/office/officeart/2005/8/layout/hierarchy3"/>
    <dgm:cxn modelId="{1B39EC88-AA56-41E9-BEC8-867C9A04B0AD}" srcId="{3A21453D-EB6C-4B22-BD21-9DBB5F84C89E}" destId="{BBA6E789-7765-429B-9E3C-81EC7634C2EA}" srcOrd="2" destOrd="0" parTransId="{A7B4285A-75B6-401F-BD45-16E7223FD55D}" sibTransId="{8AE0D0B2-42ED-4ADA-8419-A2CCE6B9888D}"/>
    <dgm:cxn modelId="{BAF4B63F-EF05-4837-84A8-265E3457FDD6}" type="presOf" srcId="{3A21453D-EB6C-4B22-BD21-9DBB5F84C89E}" destId="{318D496A-B9A7-4455-BA80-842D22F4642D}" srcOrd="1" destOrd="0" presId="urn:microsoft.com/office/officeart/2005/8/layout/hierarchy3"/>
    <dgm:cxn modelId="{E4A1F427-10E3-4582-9F80-3E154CAEA202}" srcId="{A02A5A8C-C3CC-4181-924A-2848DC2B1D41}" destId="{3A21453D-EB6C-4B22-BD21-9DBB5F84C89E}" srcOrd="1" destOrd="0" parTransId="{A88B1473-0EFF-43B4-8307-990F18F7F5E4}" sibTransId="{F26A8FBD-8C40-44CD-A6E3-460F77235385}"/>
    <dgm:cxn modelId="{87D53A8D-168A-4237-83D6-11AE8B2C20BE}" type="presOf" srcId="{1F8B6FB7-C43B-4164-9770-46784F3E30B8}" destId="{37945AB8-709F-4A2B-8483-174228811324}" srcOrd="0" destOrd="0" presId="urn:microsoft.com/office/officeart/2005/8/layout/hierarchy3"/>
    <dgm:cxn modelId="{079F63DB-0CAF-4183-B082-BAAFE8A2EBE7}" srcId="{3A21453D-EB6C-4B22-BD21-9DBB5F84C89E}" destId="{A8CB54E8-8E33-4986-85D9-62B61D8BD1B1}" srcOrd="1" destOrd="0" parTransId="{1F8B6FB7-C43B-4164-9770-46784F3E30B8}" sibTransId="{0CC220A2-391F-49BC-BD59-142FDAA5A63D}"/>
    <dgm:cxn modelId="{B5E6F996-6ABF-4D12-B3F5-973634260CB8}" srcId="{1F053069-08AA-47C4-9530-BFF1C6CF91A4}" destId="{1169FE94-79F1-4BF8-896B-3931B0FCA6D6}" srcOrd="1" destOrd="0" parTransId="{8C4B11D4-E3BB-43DD-BE51-F285B17BBA4F}" sibTransId="{F4139157-0493-4BC2-AF26-F0BC393ACF21}"/>
    <dgm:cxn modelId="{23844A6C-479B-4151-B858-CE2613651D30}" type="presOf" srcId="{BBA6E789-7765-429B-9E3C-81EC7634C2EA}" destId="{5451BBD1-6722-4098-BD61-36D8937DBAEF}" srcOrd="0" destOrd="0" presId="urn:microsoft.com/office/officeart/2005/8/layout/hierarchy3"/>
    <dgm:cxn modelId="{25BCEC65-63D3-43AD-8923-30800918C1CC}" srcId="{3A21453D-EB6C-4B22-BD21-9DBB5F84C89E}" destId="{16794A78-5061-4F41-A3EA-C87C36A8A525}" srcOrd="0" destOrd="0" parTransId="{6CBFC019-B3F7-427A-8103-83132C0C6B34}" sibTransId="{46CB87C1-6D15-4F94-81BA-A25F74EE6D1C}"/>
    <dgm:cxn modelId="{6669FAF6-AEDC-4B03-B03C-7ED2A60487E4}" type="presOf" srcId="{E68D94BA-C071-4E65-9072-77FC126DACD8}" destId="{2DBE4BA9-8504-4750-AB51-FA854401858A}" srcOrd="0" destOrd="0" presId="urn:microsoft.com/office/officeart/2005/8/layout/hierarchy3"/>
    <dgm:cxn modelId="{62CFC9DD-81DB-4ED6-9C1C-C265AF910061}" type="presOf" srcId="{6CBFC019-B3F7-427A-8103-83132C0C6B34}" destId="{4FF30E6B-9B06-436D-A5DD-3D46F5ACD9ED}" srcOrd="0" destOrd="0" presId="urn:microsoft.com/office/officeart/2005/8/layout/hierarchy3"/>
    <dgm:cxn modelId="{0AEE098D-29DE-4762-8C2D-F3EAB553EDDA}" type="presOf" srcId="{1F053069-08AA-47C4-9530-BFF1C6CF91A4}" destId="{AFDABD85-9E21-4928-ABC0-18221B541D20}" srcOrd="0" destOrd="0" presId="urn:microsoft.com/office/officeart/2005/8/layout/hierarchy3"/>
    <dgm:cxn modelId="{B039FB6D-D52A-43B2-8017-63735AED07EE}" srcId="{A02A5A8C-C3CC-4181-924A-2848DC2B1D41}" destId="{1F053069-08AA-47C4-9530-BFF1C6CF91A4}" srcOrd="0" destOrd="0" parTransId="{3E645B2A-542D-44D2-B917-DB5FF54B1860}" sibTransId="{1EF502A6-A730-4A18-A5B7-2D317FFB8E2B}"/>
    <dgm:cxn modelId="{1EDA8497-3A60-44C5-A3F7-45021E9AF650}" srcId="{1F053069-08AA-47C4-9530-BFF1C6CF91A4}" destId="{57E1FCDE-BCED-4D1E-A12C-9EA36E29CBA9}" srcOrd="4" destOrd="0" parTransId="{43739557-7A13-4950-B2CA-F2E10E34EC0B}" sibTransId="{59B624B1-754F-4F55-BA63-EED93EC8FF1F}"/>
    <dgm:cxn modelId="{A8F06FE2-29F0-416C-86F5-11C8E9A20146}" type="presOf" srcId="{4CD816DA-368E-430E-B853-FA3215391D06}" destId="{0D2889A7-D6E8-44C0-BB9C-1C4845BA124B}" srcOrd="0" destOrd="0" presId="urn:microsoft.com/office/officeart/2005/8/layout/hierarchy3"/>
    <dgm:cxn modelId="{8A26094A-F704-4CD8-A36C-63AA9B3379DF}" type="presOf" srcId="{A02A5A8C-C3CC-4181-924A-2848DC2B1D41}" destId="{1366CB17-9BEA-44E9-BE14-564C1F7C919E}" srcOrd="0" destOrd="0" presId="urn:microsoft.com/office/officeart/2005/8/layout/hierarchy3"/>
    <dgm:cxn modelId="{8C9DFA1F-3298-4EEE-AE38-698BC1F7FD56}" srcId="{1F053069-08AA-47C4-9530-BFF1C6CF91A4}" destId="{4E2B49CD-3908-45D4-AD5A-4F8CA3F1699D}" srcOrd="2" destOrd="0" parTransId="{37B97DFC-E6BC-443D-A046-0C49EBBF3B0D}" sibTransId="{587377FF-C452-4C7A-9924-24CA029B3EF8}"/>
    <dgm:cxn modelId="{D243FA05-0796-471A-A430-5693AA06409E}" srcId="{1F053069-08AA-47C4-9530-BFF1C6CF91A4}" destId="{C22E85D4-02F0-429C-91D2-4D1823066609}" srcOrd="0" destOrd="0" parTransId="{4CD816DA-368E-430E-B853-FA3215391D06}" sibTransId="{82772548-88E6-4FEC-8380-91581E121E72}"/>
    <dgm:cxn modelId="{AB30E82D-A61B-48A5-AE54-FCB7E4049182}" type="presOf" srcId="{37B97DFC-E6BC-443D-A046-0C49EBBF3B0D}" destId="{EEE1A8FC-B6F2-489A-86B9-95ACCA8D0BA1}" srcOrd="0" destOrd="0" presId="urn:microsoft.com/office/officeart/2005/8/layout/hierarchy3"/>
    <dgm:cxn modelId="{89849A08-0935-410D-B8A3-F652B1C59E39}" type="presOf" srcId="{A7B4285A-75B6-401F-BD45-16E7223FD55D}" destId="{04ED54AE-8BEB-48AC-AA65-889F7BA7AC92}" srcOrd="0" destOrd="0" presId="urn:microsoft.com/office/officeart/2005/8/layout/hierarchy3"/>
    <dgm:cxn modelId="{F5199B86-B054-4630-9F99-E27EA77968BD}" type="presOf" srcId="{3A21453D-EB6C-4B22-BD21-9DBB5F84C89E}" destId="{F665C247-F66E-412D-962F-FCB1F21B0E41}" srcOrd="0" destOrd="0" presId="urn:microsoft.com/office/officeart/2005/8/layout/hierarchy3"/>
    <dgm:cxn modelId="{C3D6F0E9-FA3B-41C1-BFA1-05EE1E901292}" type="presOf" srcId="{57E1FCDE-BCED-4D1E-A12C-9EA36E29CBA9}" destId="{7BB77152-561B-4E55-958C-A694EC9D955B}" srcOrd="0" destOrd="0" presId="urn:microsoft.com/office/officeart/2005/8/layout/hierarchy3"/>
    <dgm:cxn modelId="{3FD7CE51-DCD9-4EDC-94DF-842D9FA34173}" type="presParOf" srcId="{1366CB17-9BEA-44E9-BE14-564C1F7C919E}" destId="{16BF5C2C-F0BF-482F-822A-71F4516E0D90}" srcOrd="0" destOrd="0" presId="urn:microsoft.com/office/officeart/2005/8/layout/hierarchy3"/>
    <dgm:cxn modelId="{E9A8C5BA-96DB-4537-A5AA-49BA110FB97F}" type="presParOf" srcId="{16BF5C2C-F0BF-482F-822A-71F4516E0D90}" destId="{3354C4AD-C96E-495D-AA2E-A37FBCEF653A}" srcOrd="0" destOrd="0" presId="urn:microsoft.com/office/officeart/2005/8/layout/hierarchy3"/>
    <dgm:cxn modelId="{83189229-A670-434E-B0C2-11FAB457A7F0}" type="presParOf" srcId="{3354C4AD-C96E-495D-AA2E-A37FBCEF653A}" destId="{AFDABD85-9E21-4928-ABC0-18221B541D20}" srcOrd="0" destOrd="0" presId="urn:microsoft.com/office/officeart/2005/8/layout/hierarchy3"/>
    <dgm:cxn modelId="{7AFAA3B2-9188-400A-B1F6-CBA2BC74A0F3}" type="presParOf" srcId="{3354C4AD-C96E-495D-AA2E-A37FBCEF653A}" destId="{C8937AC5-5F8C-4B9B-863A-D5CACA422436}" srcOrd="1" destOrd="0" presId="urn:microsoft.com/office/officeart/2005/8/layout/hierarchy3"/>
    <dgm:cxn modelId="{D9704346-2242-4D82-B831-D49072D4BA0C}" type="presParOf" srcId="{16BF5C2C-F0BF-482F-822A-71F4516E0D90}" destId="{A38086B0-9CCA-4DE8-8AF6-EDAFC672DB9C}" srcOrd="1" destOrd="0" presId="urn:microsoft.com/office/officeart/2005/8/layout/hierarchy3"/>
    <dgm:cxn modelId="{F5623F13-D6FB-42EB-88CE-4A7072401BE8}" type="presParOf" srcId="{A38086B0-9CCA-4DE8-8AF6-EDAFC672DB9C}" destId="{0D2889A7-D6E8-44C0-BB9C-1C4845BA124B}" srcOrd="0" destOrd="0" presId="urn:microsoft.com/office/officeart/2005/8/layout/hierarchy3"/>
    <dgm:cxn modelId="{35E80173-1932-42AE-84FE-5BAF4DC67BE9}" type="presParOf" srcId="{A38086B0-9CCA-4DE8-8AF6-EDAFC672DB9C}" destId="{E2B5B691-4004-4511-AFD9-74AEE048396D}" srcOrd="1" destOrd="0" presId="urn:microsoft.com/office/officeart/2005/8/layout/hierarchy3"/>
    <dgm:cxn modelId="{E4251A52-E4B8-46D0-818D-6A1F5783D453}" type="presParOf" srcId="{A38086B0-9CCA-4DE8-8AF6-EDAFC672DB9C}" destId="{0FDBB5C5-72F1-4523-9800-5A76EF03F7CD}" srcOrd="2" destOrd="0" presId="urn:microsoft.com/office/officeart/2005/8/layout/hierarchy3"/>
    <dgm:cxn modelId="{290C0CF0-DA45-4A72-894E-B47BEF54E6A3}" type="presParOf" srcId="{A38086B0-9CCA-4DE8-8AF6-EDAFC672DB9C}" destId="{CC086196-0ECC-40CD-817D-6BDE9C3C7CBB}" srcOrd="3" destOrd="0" presId="urn:microsoft.com/office/officeart/2005/8/layout/hierarchy3"/>
    <dgm:cxn modelId="{9FD04ACF-D7F6-42D8-BBB8-2223D563145F}" type="presParOf" srcId="{A38086B0-9CCA-4DE8-8AF6-EDAFC672DB9C}" destId="{EEE1A8FC-B6F2-489A-86B9-95ACCA8D0BA1}" srcOrd="4" destOrd="0" presId="urn:microsoft.com/office/officeart/2005/8/layout/hierarchy3"/>
    <dgm:cxn modelId="{AFD472D3-3C0F-4396-A475-9ED8D636B9B2}" type="presParOf" srcId="{A38086B0-9CCA-4DE8-8AF6-EDAFC672DB9C}" destId="{1EC41891-0C30-45E1-B002-470D29ABF8ED}" srcOrd="5" destOrd="0" presId="urn:microsoft.com/office/officeart/2005/8/layout/hierarchy3"/>
    <dgm:cxn modelId="{2139FAE9-40F5-4A4B-BA2F-B3E29FACB620}" type="presParOf" srcId="{A38086B0-9CCA-4DE8-8AF6-EDAFC672DB9C}" destId="{F608C69D-B639-4514-805B-01DF48E678CC}" srcOrd="6" destOrd="0" presId="urn:microsoft.com/office/officeart/2005/8/layout/hierarchy3"/>
    <dgm:cxn modelId="{23AB6DCE-B978-416C-8743-EB6D6379EB88}" type="presParOf" srcId="{A38086B0-9CCA-4DE8-8AF6-EDAFC672DB9C}" destId="{2DBE4BA9-8504-4750-AB51-FA854401858A}" srcOrd="7" destOrd="0" presId="urn:microsoft.com/office/officeart/2005/8/layout/hierarchy3"/>
    <dgm:cxn modelId="{20FDE801-6A12-4617-9F3D-484D580AB2FA}" type="presParOf" srcId="{A38086B0-9CCA-4DE8-8AF6-EDAFC672DB9C}" destId="{5BDADCC3-91A4-4209-821D-FE15A42C8471}" srcOrd="8" destOrd="0" presId="urn:microsoft.com/office/officeart/2005/8/layout/hierarchy3"/>
    <dgm:cxn modelId="{AFFC36E6-91DC-4DA2-B887-A7E73932A677}" type="presParOf" srcId="{A38086B0-9CCA-4DE8-8AF6-EDAFC672DB9C}" destId="{7BB77152-561B-4E55-958C-A694EC9D955B}" srcOrd="9" destOrd="0" presId="urn:microsoft.com/office/officeart/2005/8/layout/hierarchy3"/>
    <dgm:cxn modelId="{7F314F18-84FF-4B67-9152-6CEBB3B95643}" type="presParOf" srcId="{1366CB17-9BEA-44E9-BE14-564C1F7C919E}" destId="{FDD21BE4-435D-4A4C-9BA0-723781B63217}" srcOrd="1" destOrd="0" presId="urn:microsoft.com/office/officeart/2005/8/layout/hierarchy3"/>
    <dgm:cxn modelId="{0B6F752D-9350-445E-A4B6-DB0E012BC06B}" type="presParOf" srcId="{FDD21BE4-435D-4A4C-9BA0-723781B63217}" destId="{DB044664-FE4D-41EE-A5C0-D9EDEBD0493A}" srcOrd="0" destOrd="0" presId="urn:microsoft.com/office/officeart/2005/8/layout/hierarchy3"/>
    <dgm:cxn modelId="{305264CF-A627-4F22-8F6A-0248564E7E0A}" type="presParOf" srcId="{DB044664-FE4D-41EE-A5C0-D9EDEBD0493A}" destId="{F665C247-F66E-412D-962F-FCB1F21B0E41}" srcOrd="0" destOrd="0" presId="urn:microsoft.com/office/officeart/2005/8/layout/hierarchy3"/>
    <dgm:cxn modelId="{90C2AAAD-A079-4D61-AE7C-E3275C41A010}" type="presParOf" srcId="{DB044664-FE4D-41EE-A5C0-D9EDEBD0493A}" destId="{318D496A-B9A7-4455-BA80-842D22F4642D}" srcOrd="1" destOrd="0" presId="urn:microsoft.com/office/officeart/2005/8/layout/hierarchy3"/>
    <dgm:cxn modelId="{B494F3BB-B7D3-4274-A3DE-120AB78874F0}" type="presParOf" srcId="{FDD21BE4-435D-4A4C-9BA0-723781B63217}" destId="{E4312A71-CCAB-49C7-8D84-7E14DB65FB52}" srcOrd="1" destOrd="0" presId="urn:microsoft.com/office/officeart/2005/8/layout/hierarchy3"/>
    <dgm:cxn modelId="{2BCCC65C-5C4A-4F96-B213-A796014D3EEF}" type="presParOf" srcId="{E4312A71-CCAB-49C7-8D84-7E14DB65FB52}" destId="{4FF30E6B-9B06-436D-A5DD-3D46F5ACD9ED}" srcOrd="0" destOrd="0" presId="urn:microsoft.com/office/officeart/2005/8/layout/hierarchy3"/>
    <dgm:cxn modelId="{F432AF4E-570D-442A-9A75-CABF89C85995}" type="presParOf" srcId="{E4312A71-CCAB-49C7-8D84-7E14DB65FB52}" destId="{940B6639-1BA0-4D12-B3B4-DB2349D78537}" srcOrd="1" destOrd="0" presId="urn:microsoft.com/office/officeart/2005/8/layout/hierarchy3"/>
    <dgm:cxn modelId="{E5A01570-546F-4BE9-8386-687C2BF7EDF5}" type="presParOf" srcId="{E4312A71-CCAB-49C7-8D84-7E14DB65FB52}" destId="{37945AB8-709F-4A2B-8483-174228811324}" srcOrd="2" destOrd="0" presId="urn:microsoft.com/office/officeart/2005/8/layout/hierarchy3"/>
    <dgm:cxn modelId="{62BA5366-84A9-4CC6-8B49-2441138C8D24}" type="presParOf" srcId="{E4312A71-CCAB-49C7-8D84-7E14DB65FB52}" destId="{3E9A69D0-A8EB-416C-A3CA-A440F55F7384}" srcOrd="3" destOrd="0" presId="urn:microsoft.com/office/officeart/2005/8/layout/hierarchy3"/>
    <dgm:cxn modelId="{846F9483-DDDF-44A0-9A48-D7BE66FC11B7}" type="presParOf" srcId="{E4312A71-CCAB-49C7-8D84-7E14DB65FB52}" destId="{04ED54AE-8BEB-48AC-AA65-889F7BA7AC92}" srcOrd="4" destOrd="0" presId="urn:microsoft.com/office/officeart/2005/8/layout/hierarchy3"/>
    <dgm:cxn modelId="{0CBAAE5F-0406-4625-BEBE-CAE7686A4801}" type="presParOf" srcId="{E4312A71-CCAB-49C7-8D84-7E14DB65FB52}" destId="{5451BBD1-6722-4098-BD61-36D8937DBAEF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DABD85-9E21-4928-ABC0-18221B541D20}">
      <dsp:nvSpPr>
        <dsp:cNvPr id="0" name=""/>
        <dsp:cNvSpPr/>
      </dsp:nvSpPr>
      <dsp:spPr>
        <a:xfrm>
          <a:off x="485068" y="2387"/>
          <a:ext cx="1869600" cy="347476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Прямые</a:t>
          </a:r>
          <a:endParaRPr lang="ru-RU" sz="2000" b="1" kern="1200" dirty="0"/>
        </a:p>
      </dsp:txBody>
      <dsp:txXfrm>
        <a:off x="495245" y="12564"/>
        <a:ext cx="1849246" cy="327122"/>
      </dsp:txXfrm>
    </dsp:sp>
    <dsp:sp modelId="{0D2889A7-D6E8-44C0-BB9C-1C4845BA124B}">
      <dsp:nvSpPr>
        <dsp:cNvPr id="0" name=""/>
        <dsp:cNvSpPr/>
      </dsp:nvSpPr>
      <dsp:spPr>
        <a:xfrm>
          <a:off x="672028" y="349864"/>
          <a:ext cx="193708" cy="582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2201"/>
              </a:lnTo>
              <a:lnTo>
                <a:pt x="193708" y="5822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B5B691-4004-4511-AFD9-74AEE048396D}">
      <dsp:nvSpPr>
        <dsp:cNvPr id="0" name=""/>
        <dsp:cNvSpPr/>
      </dsp:nvSpPr>
      <dsp:spPr>
        <a:xfrm>
          <a:off x="865736" y="477975"/>
          <a:ext cx="3599997" cy="908182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Субсидии на возмещение затрат по производству молока</a:t>
          </a:r>
          <a:endParaRPr lang="ru-RU" sz="1600" b="1" kern="1200" dirty="0"/>
        </a:p>
      </dsp:txBody>
      <dsp:txXfrm>
        <a:off x="892336" y="504575"/>
        <a:ext cx="3546797" cy="854982"/>
      </dsp:txXfrm>
    </dsp:sp>
    <dsp:sp modelId="{0FDBB5C5-72F1-4523-9800-5A76EF03F7CD}">
      <dsp:nvSpPr>
        <dsp:cNvPr id="0" name=""/>
        <dsp:cNvSpPr/>
      </dsp:nvSpPr>
      <dsp:spPr>
        <a:xfrm>
          <a:off x="672028" y="349864"/>
          <a:ext cx="186960" cy="1641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1224"/>
              </a:lnTo>
              <a:lnTo>
                <a:pt x="186960" y="16412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086196-0ECC-40CD-817D-6BDE9C3C7CBB}">
      <dsp:nvSpPr>
        <dsp:cNvPr id="0" name=""/>
        <dsp:cNvSpPr/>
      </dsp:nvSpPr>
      <dsp:spPr>
        <a:xfrm>
          <a:off x="858988" y="1536997"/>
          <a:ext cx="3599997" cy="908182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Субсидии на возмещение части затрат на уплату процентов по кредитам и займам</a:t>
          </a:r>
          <a:endParaRPr lang="ru-RU" sz="1600" b="1" kern="1200" dirty="0"/>
        </a:p>
      </dsp:txBody>
      <dsp:txXfrm>
        <a:off x="885588" y="1563597"/>
        <a:ext cx="3546797" cy="854982"/>
      </dsp:txXfrm>
    </dsp:sp>
    <dsp:sp modelId="{EEE1A8FC-B6F2-489A-86B9-95ACCA8D0BA1}">
      <dsp:nvSpPr>
        <dsp:cNvPr id="0" name=""/>
        <dsp:cNvSpPr/>
      </dsp:nvSpPr>
      <dsp:spPr>
        <a:xfrm>
          <a:off x="672028" y="349864"/>
          <a:ext cx="186960" cy="2688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8881"/>
              </a:lnTo>
              <a:lnTo>
                <a:pt x="186960" y="26888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C41891-0C30-45E1-B002-470D29ABF8ED}">
      <dsp:nvSpPr>
        <dsp:cNvPr id="0" name=""/>
        <dsp:cNvSpPr/>
      </dsp:nvSpPr>
      <dsp:spPr>
        <a:xfrm>
          <a:off x="858988" y="2584654"/>
          <a:ext cx="3599997" cy="908182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Субсидии на возмещение стоимости приобретенной новой сельскохозяйственной техники и оборудования</a:t>
          </a:r>
          <a:endParaRPr lang="ru-RU" sz="1600" b="1" kern="1200" dirty="0"/>
        </a:p>
      </dsp:txBody>
      <dsp:txXfrm>
        <a:off x="885588" y="2611254"/>
        <a:ext cx="3546797" cy="854982"/>
      </dsp:txXfrm>
    </dsp:sp>
    <dsp:sp modelId="{F608C69D-B639-4514-805B-01DF48E678CC}">
      <dsp:nvSpPr>
        <dsp:cNvPr id="0" name=""/>
        <dsp:cNvSpPr/>
      </dsp:nvSpPr>
      <dsp:spPr>
        <a:xfrm>
          <a:off x="672028" y="349864"/>
          <a:ext cx="186960" cy="3736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36539"/>
              </a:lnTo>
              <a:lnTo>
                <a:pt x="186960" y="37365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BE4BA9-8504-4750-AB51-FA854401858A}">
      <dsp:nvSpPr>
        <dsp:cNvPr id="0" name=""/>
        <dsp:cNvSpPr/>
      </dsp:nvSpPr>
      <dsp:spPr>
        <a:xfrm>
          <a:off x="858988" y="3632312"/>
          <a:ext cx="3599997" cy="908182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Субсидии на приобретение племенных животных для воспроизводства</a:t>
          </a:r>
          <a:endParaRPr lang="ru-RU" sz="1600" b="1" kern="1200" dirty="0"/>
        </a:p>
      </dsp:txBody>
      <dsp:txXfrm>
        <a:off x="885588" y="3658912"/>
        <a:ext cx="3546797" cy="854982"/>
      </dsp:txXfrm>
    </dsp:sp>
    <dsp:sp modelId="{5BDADCC3-91A4-4209-821D-FE15A42C8471}">
      <dsp:nvSpPr>
        <dsp:cNvPr id="0" name=""/>
        <dsp:cNvSpPr/>
      </dsp:nvSpPr>
      <dsp:spPr>
        <a:xfrm>
          <a:off x="672028" y="349864"/>
          <a:ext cx="186960" cy="4784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84197"/>
              </a:lnTo>
              <a:lnTo>
                <a:pt x="186960" y="47841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77152-561B-4E55-958C-A694EC9D955B}">
      <dsp:nvSpPr>
        <dsp:cNvPr id="0" name=""/>
        <dsp:cNvSpPr/>
      </dsp:nvSpPr>
      <dsp:spPr>
        <a:xfrm>
          <a:off x="858988" y="4679970"/>
          <a:ext cx="3599997" cy="908182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Субсидии на приобретение технологического оборудования для мини-ферм в личных подсобных хозяйствах граждан</a:t>
          </a:r>
          <a:endParaRPr lang="ru-RU" sz="1600" b="1" kern="1200" dirty="0"/>
        </a:p>
      </dsp:txBody>
      <dsp:txXfrm>
        <a:off x="885588" y="4706570"/>
        <a:ext cx="3546797" cy="854982"/>
      </dsp:txXfrm>
    </dsp:sp>
    <dsp:sp modelId="{F665C247-F66E-412D-962F-FCB1F21B0E41}">
      <dsp:nvSpPr>
        <dsp:cNvPr id="0" name=""/>
        <dsp:cNvSpPr/>
      </dsp:nvSpPr>
      <dsp:spPr>
        <a:xfrm>
          <a:off x="4367291" y="0"/>
          <a:ext cx="1853220" cy="347476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Косвенные</a:t>
          </a:r>
          <a:endParaRPr lang="ru-RU" sz="2000" b="1" kern="1200" dirty="0"/>
        </a:p>
      </dsp:txBody>
      <dsp:txXfrm>
        <a:off x="4377468" y="10177"/>
        <a:ext cx="1832866" cy="327122"/>
      </dsp:txXfrm>
    </dsp:sp>
    <dsp:sp modelId="{4FF30E6B-9B06-436D-A5DD-3D46F5ACD9ED}">
      <dsp:nvSpPr>
        <dsp:cNvPr id="0" name=""/>
        <dsp:cNvSpPr/>
      </dsp:nvSpPr>
      <dsp:spPr>
        <a:xfrm>
          <a:off x="4552613" y="347476"/>
          <a:ext cx="185322" cy="5959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5954"/>
              </a:lnTo>
              <a:lnTo>
                <a:pt x="185322" y="5959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0B6639-1BA0-4D12-B3B4-DB2349D78537}">
      <dsp:nvSpPr>
        <dsp:cNvPr id="0" name=""/>
        <dsp:cNvSpPr/>
      </dsp:nvSpPr>
      <dsp:spPr>
        <a:xfrm>
          <a:off x="4737935" y="489339"/>
          <a:ext cx="3599997" cy="908182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Субсидии на реализацию семени племенных быков-производителей для искусственного осеменения КРС хозяйств населения</a:t>
          </a:r>
          <a:endParaRPr lang="ru-RU" sz="1600" b="1" kern="1200" dirty="0"/>
        </a:p>
      </dsp:txBody>
      <dsp:txXfrm>
        <a:off x="4764535" y="515939"/>
        <a:ext cx="3546797" cy="854982"/>
      </dsp:txXfrm>
    </dsp:sp>
    <dsp:sp modelId="{37945AB8-709F-4A2B-8483-174228811324}">
      <dsp:nvSpPr>
        <dsp:cNvPr id="0" name=""/>
        <dsp:cNvSpPr/>
      </dsp:nvSpPr>
      <dsp:spPr>
        <a:xfrm>
          <a:off x="4552613" y="347476"/>
          <a:ext cx="185322" cy="16436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3611"/>
              </a:lnTo>
              <a:lnTo>
                <a:pt x="185322" y="16436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9A69D0-A8EB-416C-A3CA-A440F55F7384}">
      <dsp:nvSpPr>
        <dsp:cNvPr id="0" name=""/>
        <dsp:cNvSpPr/>
      </dsp:nvSpPr>
      <dsp:spPr>
        <a:xfrm>
          <a:off x="4737935" y="1536997"/>
          <a:ext cx="3599997" cy="908182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Субсидии на возмещение части затрат по заготовке молока, мяса от хозяйств населения</a:t>
          </a:r>
          <a:endParaRPr lang="ru-RU" sz="1600" b="1" kern="1200" dirty="0"/>
        </a:p>
      </dsp:txBody>
      <dsp:txXfrm>
        <a:off x="4764535" y="1563597"/>
        <a:ext cx="3546797" cy="854982"/>
      </dsp:txXfrm>
    </dsp:sp>
    <dsp:sp modelId="{04ED54AE-8BEB-48AC-AA65-889F7BA7AC92}">
      <dsp:nvSpPr>
        <dsp:cNvPr id="0" name=""/>
        <dsp:cNvSpPr/>
      </dsp:nvSpPr>
      <dsp:spPr>
        <a:xfrm>
          <a:off x="4552613" y="347476"/>
          <a:ext cx="185322" cy="2691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1269"/>
              </a:lnTo>
              <a:lnTo>
                <a:pt x="185322" y="26912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51BBD1-6722-4098-BD61-36D8937DBAEF}">
      <dsp:nvSpPr>
        <dsp:cNvPr id="0" name=""/>
        <dsp:cNvSpPr/>
      </dsp:nvSpPr>
      <dsp:spPr>
        <a:xfrm>
          <a:off x="4737935" y="2584654"/>
          <a:ext cx="3599997" cy="908182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Субсидии на возмещение части затрат сельскохозяйственных потребительских кооперативов на заготовку сена для хозяйств населения</a:t>
          </a:r>
          <a:endParaRPr lang="ru-RU" sz="1600" b="1" kern="1200" dirty="0"/>
        </a:p>
      </dsp:txBody>
      <dsp:txXfrm>
        <a:off x="4764535" y="2611254"/>
        <a:ext cx="3546797" cy="854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00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800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05C34C03-165F-4748-AAA2-A94E363862E4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3" y="4777362"/>
            <a:ext cx="5438775" cy="3910635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217"/>
            <a:ext cx="2946400" cy="498008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30217"/>
            <a:ext cx="2946400" cy="498008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61F45A74-46B6-48F5-AB2B-94CC49CEAA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679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45A74-46B6-48F5-AB2B-94CC49CEAA7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2894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45A74-46B6-48F5-AB2B-94CC49CEAA79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989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348D13F-A07A-4731-841E-5D615BD0629E}" type="slidenum">
              <a:rPr lang="ru-RU" altLang="ru-RU" smtClean="0">
                <a:latin typeface="Calibri" panose="020F0502020204030204" pitchFamily="34" charset="0"/>
              </a:rPr>
              <a:pPr/>
              <a:t>11</a:t>
            </a:fld>
            <a:endParaRPr lang="ru-RU" altLang="ru-RU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3449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A391580-2752-409F-A370-BA56A7D108E1}" type="slidenum">
              <a:rPr lang="ru-RU" altLang="ru-RU" smtClean="0">
                <a:latin typeface="Calibri" panose="020F0502020204030204" pitchFamily="34" charset="0"/>
              </a:rPr>
              <a:pPr/>
              <a:t>12</a:t>
            </a:fld>
            <a:endParaRPr lang="ru-RU" altLang="ru-RU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4870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C8F5C54-9C79-4897-9180-4FAB1F4A1CCA}" type="slidenum">
              <a:rPr lang="ru-RU" altLang="ru-RU" smtClean="0">
                <a:latin typeface="Calibri" panose="020F0502020204030204" pitchFamily="34" charset="0"/>
              </a:rPr>
              <a:pPr/>
              <a:t>13</a:t>
            </a:fld>
            <a:endParaRPr lang="ru-RU" altLang="ru-RU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7347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6B09444-0D63-4692-B7A3-DC1367F5F616}" type="slidenum">
              <a:rPr lang="ru-RU" altLang="ru-RU" smtClean="0">
                <a:latin typeface="Calibri" panose="020F0502020204030204" pitchFamily="34" charset="0"/>
              </a:rPr>
              <a:pPr/>
              <a:t>14</a:t>
            </a:fld>
            <a:endParaRPr lang="ru-RU" altLang="ru-RU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986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EE215FB-0522-47A7-87CF-9C7D01844004}" type="slidenum">
              <a:rPr lang="ru-RU" altLang="ru-RU" smtClean="0">
                <a:latin typeface="Calibri" panose="020F0502020204030204" pitchFamily="34" charset="0"/>
              </a:rPr>
              <a:pPr/>
              <a:t>15</a:t>
            </a:fld>
            <a:endParaRPr lang="ru-RU" altLang="ru-RU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792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45A74-46B6-48F5-AB2B-94CC49CEAA7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048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45A74-46B6-48F5-AB2B-94CC49CEAA7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029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45A74-46B6-48F5-AB2B-94CC49CEAA7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388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45A74-46B6-48F5-AB2B-94CC49CEAA7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989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45A74-46B6-48F5-AB2B-94CC49CEAA7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180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45A74-46B6-48F5-AB2B-94CC49CEAA7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9038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45A74-46B6-48F5-AB2B-94CC49CEAA79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9895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45A74-46B6-48F5-AB2B-94CC49CEAA79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989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CBF2F-289F-4D2F-BE52-2F73500F234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37FB8-9B8E-429C-A278-A43776AA55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728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95137-6E8A-458A-8FF9-EA37A78B44A7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B582B-7589-49E2-802A-DE119E0A79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780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ED54D-6F1C-43CF-8D41-293818B6B4A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1D421-D5B4-48CA-8A41-EAAFF7C8B0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232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фон из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00" b="7356"/>
          <a:stretch>
            <a:fillRect/>
          </a:stretch>
        </p:blipFill>
        <p:spPr bwMode="auto">
          <a:xfrm>
            <a:off x="0" y="228600"/>
            <a:ext cx="91440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0" y="6611938"/>
            <a:ext cx="9144000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ltGray">
          <a:xfrm>
            <a:off x="0" y="-26986"/>
            <a:ext cx="9144000" cy="836613"/>
          </a:xfrm>
          <a:prstGeom prst="rect">
            <a:avLst/>
          </a:prstGeo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5000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pitchFamily="34" charset="0"/>
              <a:cs typeface="Arial" charset="0"/>
            </a:endParaRPr>
          </a:p>
        </p:txBody>
      </p:sp>
      <p:sp>
        <p:nvSpPr>
          <p:cNvPr id="788484" name="Rectangle 4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371600" y="5867400"/>
            <a:ext cx="6553200" cy="533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352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40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AE8FB-3CC2-46CB-811E-0A4FFB3994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811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813" y="584200"/>
            <a:ext cx="8866187" cy="2873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90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AutoShap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74959-6CE5-46C0-BF31-B1391D0E7F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857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77015-AFBF-4C7D-85DC-F55E77D9877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DB34B-5C83-47AA-94DC-65E72A6ACA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013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6558-2503-4886-87B9-28862C0FFDB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5D7AA-FC6E-433B-B6D9-C97F0581D3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91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6F751-2FF1-422E-B78E-979F9961E89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4E020-4366-457A-91DF-E0688CBC2F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3A60F-5223-4CB7-A347-334EAE35CA1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3EBF4-3DDB-40E9-8A70-D9F1645486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259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FE727-18D8-49B0-B5A3-ED2F977F5BF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91297-98C2-48AE-81B5-6B7C81C13D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38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84200"/>
          </a:xfrm>
          <a:prstGeom prst="rect">
            <a:avLst/>
          </a:prstGeom>
          <a:solidFill>
            <a:srgbClr val="519099"/>
          </a:solidFill>
        </p:spPr>
        <p:txBody>
          <a:bodyPr anchor="ctr"/>
          <a:lstStyle/>
          <a:p>
            <a:pPr indent="89535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ru-RU" sz="1600" b="1" dirty="0">
              <a:solidFill>
                <a:prstClr val="white"/>
              </a:solidFill>
              <a:latin typeface="Arial" pitchFamily="34" charset="0"/>
              <a:cs typeface="Arial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88"/>
          <a:stretch>
            <a:fillRect/>
          </a:stretch>
        </p:blipFill>
        <p:spPr bwMode="auto">
          <a:xfrm>
            <a:off x="0" y="6237288"/>
            <a:ext cx="827088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88"/>
          <a:stretch>
            <a:fillRect/>
          </a:stretch>
        </p:blipFill>
        <p:spPr bwMode="auto">
          <a:xfrm>
            <a:off x="0" y="6554788"/>
            <a:ext cx="9139239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Номер слайда 13"/>
          <p:cNvSpPr txBox="1">
            <a:spLocks noGrp="1"/>
          </p:cNvSpPr>
          <p:nvPr userDrawn="1"/>
        </p:nvSpPr>
        <p:spPr>
          <a:xfrm>
            <a:off x="8610600" y="6356352"/>
            <a:ext cx="533400" cy="365125"/>
          </a:xfrm>
          <a:prstGeom prst="rect">
            <a:avLst/>
          </a:prstGeom>
          <a:solidFill>
            <a:srgbClr val="519099"/>
          </a:solidFill>
        </p:spPr>
        <p:txBody>
          <a:bodyPr anchor="ctr"/>
          <a:lstStyle/>
          <a:p>
            <a:pPr algn="r">
              <a:defRPr/>
            </a:pPr>
            <a:endParaRPr lang="ru-RU" sz="1600" b="1" dirty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 userDrawn="1"/>
        </p:nvSpPr>
        <p:spPr bwMode="auto">
          <a:xfrm>
            <a:off x="900115" y="6575426"/>
            <a:ext cx="412497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 smtClean="0">
                <a:solidFill>
                  <a:srgbClr val="7F7F7F"/>
                </a:solidFill>
                <a:cs typeface="Arial" charset="0"/>
              </a:rPr>
              <a:t>Агропромышленный комплекс Тюменской области</a:t>
            </a:r>
          </a:p>
        </p:txBody>
      </p:sp>
      <p:pic>
        <p:nvPicPr>
          <p:cNvPr id="13" name="Picture 2" descr="C:\Documents and Settings\yunchikgr\Мои документы\Мои рисунки\Эмблема АПК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8" y="6283325"/>
            <a:ext cx="557212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7018339" y="6356352"/>
            <a:ext cx="2133600" cy="365125"/>
          </a:xfrm>
        </p:spPr>
        <p:txBody>
          <a:bodyPr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FA520EB-3B9F-4018-AE8E-9A43CB0AD906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137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06EDF-E64A-49F4-9E85-7C9B9C345E47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D17FD-8F14-4AE0-9E21-B070264947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991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FE90D-3C89-4BC6-85E1-EB3AC772A72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58D5F-8D7F-4034-9E4C-EBCC61DCCB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318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E105A8-DFA1-4323-9E78-CB7813A92635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28.03.2016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CD23A-1DE7-4011-A76F-E65A965AD28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711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11.jpeg"/><Relationship Id="rId1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A520EB-3B9F-4018-AE8E-9A43CB0AD90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3014069"/>
            <a:ext cx="8712968" cy="1351035"/>
          </a:xfrm>
          <a:prstGeom prst="roundRect">
            <a:avLst>
              <a:gd name="adj" fmla="val 989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Государственная поддержка </a:t>
            </a:r>
          </a:p>
          <a:p>
            <a:pPr algn="ctr"/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в сфере сельского хозяйства </a:t>
            </a:r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620689"/>
            <a:ext cx="1693862" cy="1753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059832" y="2462981"/>
            <a:ext cx="2647950" cy="461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itchFamily="34" charset="0"/>
                <a:cs typeface="Arial" charset="0"/>
              </a:rPr>
              <a:t>ДЕПАРТАМЕНТ</a:t>
            </a:r>
          </a:p>
          <a:p>
            <a:pPr algn="ctr" eaLnBrk="1" hangingPunct="1">
              <a:defRPr/>
            </a:pPr>
            <a:r>
              <a:rPr lang="ru-RU" sz="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itchFamily="34" charset="0"/>
                <a:cs typeface="Arial" charset="0"/>
              </a:rPr>
              <a:t>АГРОПРОМЫШЛЕННОГО КОМПЛЕКСА</a:t>
            </a:r>
          </a:p>
          <a:p>
            <a:pPr algn="ctr" eaLnBrk="1" hangingPunct="1">
              <a:defRPr/>
            </a:pPr>
            <a:r>
              <a:rPr lang="ru-RU" sz="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itchFamily="34" charset="0"/>
                <a:cs typeface="Arial" charset="0"/>
              </a:rPr>
              <a:t>ТЮМЕНСКОЙ ОБЛАСТИ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63888" y="5877272"/>
            <a:ext cx="1709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г. Тюмень, 2016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07954" y="4509120"/>
            <a:ext cx="32536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Курманова Зульфия Закиевна –</a:t>
            </a:r>
          </a:p>
          <a:p>
            <a:r>
              <a:rPr lang="ru-RU" sz="1400" b="1" dirty="0" smtClean="0"/>
              <a:t>главный специалист сектора по работе</a:t>
            </a:r>
          </a:p>
          <a:p>
            <a:r>
              <a:rPr lang="ru-RU" sz="1400" b="1" dirty="0" smtClean="0"/>
              <a:t>с малыми формами хозяйствования</a:t>
            </a:r>
          </a:p>
          <a:p>
            <a:r>
              <a:rPr lang="ru-RU" sz="1400" b="1" dirty="0" smtClean="0"/>
              <a:t>Департамента АПК Тюменской области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378727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A520EB-3B9F-4018-AE8E-9A43CB0AD90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10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142852"/>
            <a:ext cx="86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Гранты и единовременная  помощь для начинающих фермеров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921830"/>
              </p:ext>
            </p:extLst>
          </p:nvPr>
        </p:nvGraphicFramePr>
        <p:xfrm>
          <a:off x="323850" y="852304"/>
          <a:ext cx="8568630" cy="3119616"/>
        </p:xfrm>
        <a:graphic>
          <a:graphicData uri="http://schemas.openxmlformats.org/drawingml/2006/table">
            <a:tbl>
              <a:tblPr/>
              <a:tblGrid>
                <a:gridCol w="2127720"/>
                <a:gridCol w="1882284"/>
                <a:gridCol w="2291946"/>
                <a:gridCol w="2266680"/>
              </a:tblGrid>
              <a:tr h="21336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Критерии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Баллы</a:t>
                      </a:r>
                    </a:p>
                  </a:txBody>
                  <a:tcPr marL="60257" marR="602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3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0257" marR="602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0257" marR="602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0257" marR="602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3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Наличие в КФХ сельскохозяйственных угодий, га</a:t>
                      </a:r>
                    </a:p>
                  </a:txBody>
                  <a:tcPr marL="60257" marR="602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50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51 до 100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свыше 100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Наличие в КФХ сельскохозяйственных животных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планируется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имеется мелкий рогатый скот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имеется крупный рогатый скот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Наличие в КФХ самоходной сельскохозяйственной техники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свыше 3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Оценка членами комиссии очного собеседования с Заявителем</a:t>
                      </a:r>
                    </a:p>
                  </a:txBody>
                  <a:tcPr marL="60257" marR="602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удовлетворительно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хорошо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отлично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353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9DDB20-31F4-4825-84FA-0DF3A44AC81B}" type="slidenum">
              <a:rPr lang="ru-RU" altLang="ru-RU" sz="1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ru-RU" altLang="ru-RU" sz="1600" smtClean="0">
              <a:solidFill>
                <a:schemeClr val="bg1"/>
              </a:solidFill>
            </a:endParaRPr>
          </a:p>
        </p:txBody>
      </p:sp>
      <p:sp>
        <p:nvSpPr>
          <p:cNvPr id="10243" name="TextBox 26"/>
          <p:cNvSpPr txBox="1">
            <a:spLocks noChangeArrowheads="1"/>
          </p:cNvSpPr>
          <p:nvPr/>
        </p:nvSpPr>
        <p:spPr bwMode="auto">
          <a:xfrm>
            <a:off x="0" y="49213"/>
            <a:ext cx="914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FFFFFF"/>
                </a:solidFill>
                <a:latin typeface="Arial" panose="020B0604020202020204" pitchFamily="34" charset="0"/>
              </a:rPr>
              <a:t>Действующие меры гос. поддержки хозяйств населения Тюменской области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686715241"/>
              </p:ext>
            </p:extLst>
          </p:nvPr>
        </p:nvGraphicFramePr>
        <p:xfrm>
          <a:off x="179512" y="646771"/>
          <a:ext cx="8823002" cy="55905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21734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684362-650E-4E16-B640-74DFAF8CF24F}" type="slidenum">
              <a:rPr lang="ru-RU" altLang="ru-RU" sz="1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ru-RU" altLang="ru-RU" sz="1600" smtClean="0">
              <a:solidFill>
                <a:schemeClr val="bg1"/>
              </a:solidFill>
            </a:endParaRPr>
          </a:p>
        </p:txBody>
      </p:sp>
      <p:sp>
        <p:nvSpPr>
          <p:cNvPr id="12291" name="TextBox 26"/>
          <p:cNvSpPr txBox="1">
            <a:spLocks noChangeArrowheads="1"/>
          </p:cNvSpPr>
          <p:nvPr/>
        </p:nvSpPr>
        <p:spPr bwMode="auto">
          <a:xfrm>
            <a:off x="0" y="49213"/>
            <a:ext cx="914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FFFFFF"/>
                </a:solidFill>
                <a:latin typeface="Arial" panose="020B0604020202020204" pitchFamily="34" charset="0"/>
              </a:rPr>
              <a:t>Схема взаимодействия хозяйств населения с органами власти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07950" y="692150"/>
            <a:ext cx="8928100" cy="36036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Субсидии на возмещение затрат по производству молока</a:t>
            </a: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1930400" y="2752725"/>
            <a:ext cx="1439863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3348038" y="1392238"/>
            <a:ext cx="2517775" cy="34274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/>
              <a:t>Предприятия молочной переработки, ИП, </a:t>
            </a:r>
            <a:r>
              <a:rPr lang="ru-RU" sz="1600" b="1" dirty="0" err="1"/>
              <a:t>с.х</a:t>
            </a:r>
            <a:r>
              <a:rPr lang="ru-RU" sz="1600" b="1" dirty="0"/>
              <a:t>. товаропроизводители, имеющие собственные цеха по переработке молока, иные организации, занимающиеся производством молока, осуществляющие закуп молока у хозяйств населения</a:t>
            </a:r>
          </a:p>
        </p:txBody>
      </p:sp>
      <p:sp>
        <p:nvSpPr>
          <p:cNvPr id="12295" name="TextBox 54"/>
          <p:cNvSpPr txBox="1">
            <a:spLocks noChangeArrowheads="1"/>
          </p:cNvSpPr>
          <p:nvPr/>
        </p:nvSpPr>
        <p:spPr bwMode="auto">
          <a:xfrm>
            <a:off x="1806575" y="2332038"/>
            <a:ext cx="1412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000">
                <a:latin typeface="Arial" panose="020B0604020202020204" pitchFamily="34" charset="0"/>
              </a:rPr>
              <a:t>1. Производство и реализация молока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092950" y="1387475"/>
            <a:ext cx="1943100" cy="60166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Районные сельхоз органы</a:t>
            </a:r>
          </a:p>
        </p:txBody>
      </p:sp>
      <p:sp>
        <p:nvSpPr>
          <p:cNvPr id="12297" name="TextBox 54"/>
          <p:cNvSpPr txBox="1">
            <a:spLocks noChangeArrowheads="1"/>
          </p:cNvSpPr>
          <p:nvPr/>
        </p:nvSpPr>
        <p:spPr bwMode="auto">
          <a:xfrm>
            <a:off x="5541963" y="1052513"/>
            <a:ext cx="1730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000">
                <a:latin typeface="Arial" panose="020B0604020202020204" pitchFamily="34" charset="0"/>
              </a:rPr>
              <a:t>Проверка и подтверждение данных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092950" y="2565400"/>
            <a:ext cx="1943100" cy="149383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/>
              <a:t>Департамент АПК</a:t>
            </a:r>
          </a:p>
        </p:txBody>
      </p:sp>
      <p:cxnSp>
        <p:nvCxnSpPr>
          <p:cNvPr id="37" name="Прямая со стрелкой 36"/>
          <p:cNvCxnSpPr/>
          <p:nvPr/>
        </p:nvCxnSpPr>
        <p:spPr>
          <a:xfrm flipV="1">
            <a:off x="5881688" y="2771775"/>
            <a:ext cx="1233487" cy="127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0" name="TextBox 54"/>
          <p:cNvSpPr txBox="1">
            <a:spLocks noChangeArrowheads="1"/>
          </p:cNvSpPr>
          <p:nvPr/>
        </p:nvSpPr>
        <p:spPr bwMode="auto">
          <a:xfrm>
            <a:off x="5829300" y="2020888"/>
            <a:ext cx="172878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000">
                <a:latin typeface="Arial" panose="020B0604020202020204" pitchFamily="34" charset="0"/>
              </a:rPr>
              <a:t>2. Ежемесячная подача документов на получение субсидии</a:t>
            </a:r>
          </a:p>
        </p:txBody>
      </p:sp>
      <p:cxnSp>
        <p:nvCxnSpPr>
          <p:cNvPr id="42" name="Прямая со стрелкой 41"/>
          <p:cNvCxnSpPr/>
          <p:nvPr/>
        </p:nvCxnSpPr>
        <p:spPr>
          <a:xfrm flipH="1">
            <a:off x="5881688" y="3822700"/>
            <a:ext cx="1192212" cy="31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2" name="TextBox 54"/>
          <p:cNvSpPr txBox="1">
            <a:spLocks noChangeArrowheads="1"/>
          </p:cNvSpPr>
          <p:nvPr/>
        </p:nvSpPr>
        <p:spPr bwMode="auto">
          <a:xfrm>
            <a:off x="5718175" y="3925888"/>
            <a:ext cx="1462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000">
                <a:latin typeface="Arial" panose="020B0604020202020204" pitchFamily="34" charset="0"/>
              </a:rPr>
              <a:t>3. Выплата (отказ в выплате) субсидии</a:t>
            </a:r>
          </a:p>
        </p:txBody>
      </p:sp>
      <p:cxnSp>
        <p:nvCxnSpPr>
          <p:cNvPr id="60" name="Прямая со стрелкой 59"/>
          <p:cNvCxnSpPr/>
          <p:nvPr/>
        </p:nvCxnSpPr>
        <p:spPr>
          <a:xfrm flipV="1">
            <a:off x="5894388" y="3335338"/>
            <a:ext cx="1192212" cy="17462"/>
          </a:xfrm>
          <a:prstGeom prst="straightConnector1">
            <a:avLst/>
          </a:prstGeom>
          <a:ln w="19050">
            <a:solidFill>
              <a:srgbClr val="FFC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4" name="TextBox 54"/>
          <p:cNvSpPr txBox="1">
            <a:spLocks noChangeArrowheads="1"/>
          </p:cNvSpPr>
          <p:nvPr/>
        </p:nvSpPr>
        <p:spPr bwMode="auto">
          <a:xfrm>
            <a:off x="5816600" y="3017838"/>
            <a:ext cx="11811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000">
                <a:latin typeface="Arial" panose="020B0604020202020204" pitchFamily="34" charset="0"/>
              </a:rPr>
              <a:t>Сверка данных</a:t>
            </a:r>
          </a:p>
        </p:txBody>
      </p:sp>
      <p:cxnSp>
        <p:nvCxnSpPr>
          <p:cNvPr id="62" name="Прямая со стрелкой 61"/>
          <p:cNvCxnSpPr/>
          <p:nvPr/>
        </p:nvCxnSpPr>
        <p:spPr>
          <a:xfrm flipH="1">
            <a:off x="1865313" y="3221038"/>
            <a:ext cx="150495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6" name="TextBox 54"/>
          <p:cNvSpPr txBox="1">
            <a:spLocks noChangeArrowheads="1"/>
          </p:cNvSpPr>
          <p:nvPr/>
        </p:nvSpPr>
        <p:spPr bwMode="auto">
          <a:xfrm>
            <a:off x="1720850" y="3263900"/>
            <a:ext cx="1655763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000">
                <a:latin typeface="Arial" panose="020B0604020202020204" pitchFamily="34" charset="0"/>
              </a:rPr>
              <a:t>4. Выплата субсидии в течение 15 рабочих дней со дня получения </a:t>
            </a:r>
          </a:p>
        </p:txBody>
      </p:sp>
      <p:cxnSp>
        <p:nvCxnSpPr>
          <p:cNvPr id="76" name="Прямая со стрелкой 75"/>
          <p:cNvCxnSpPr/>
          <p:nvPr/>
        </p:nvCxnSpPr>
        <p:spPr>
          <a:xfrm flipV="1">
            <a:off x="5881688" y="1687513"/>
            <a:ext cx="1198562" cy="9525"/>
          </a:xfrm>
          <a:prstGeom prst="straightConnector1">
            <a:avLst/>
          </a:prstGeom>
          <a:ln w="19050">
            <a:solidFill>
              <a:srgbClr val="FFC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308" name="Picture 2" descr="http://www.1c-gendalf.ru/upload/medialibrary/3c6/3c64f2d5525b9c105d577c331664357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0750" y="1108075"/>
            <a:ext cx="3819525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" name="Скругленный прямоугольник 86"/>
          <p:cNvSpPr/>
          <p:nvPr/>
        </p:nvSpPr>
        <p:spPr>
          <a:xfrm>
            <a:off x="107950" y="5002213"/>
            <a:ext cx="8928100" cy="5588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200" b="1" dirty="0"/>
              <a:t>Размер субсидий за 1 тонну молока зачетного веса, закупленного у хозяйств населения, определяется:</a:t>
            </a:r>
          </a:p>
          <a:p>
            <a:pPr>
              <a:defRPr/>
            </a:pPr>
            <a:r>
              <a:rPr lang="ru-RU" sz="1200" b="1" dirty="0"/>
              <a:t>- </a:t>
            </a:r>
            <a:r>
              <a:rPr lang="ru-RU" sz="1200" b="1" dirty="0">
                <a:solidFill>
                  <a:srgbClr val="FF0000"/>
                </a:solidFill>
              </a:rPr>
              <a:t>в период с 1 апреля по 31 августа по расчетной ставке 3000 рублей;</a:t>
            </a:r>
          </a:p>
          <a:p>
            <a:pPr>
              <a:defRPr/>
            </a:pPr>
            <a:r>
              <a:rPr lang="ru-RU" sz="1200" b="1" dirty="0">
                <a:solidFill>
                  <a:srgbClr val="FF0000"/>
                </a:solidFill>
              </a:rPr>
              <a:t>- в период с 1 сентября по 31 марта по расчетной ставке 4000 рублей.</a:t>
            </a: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107950" y="5614988"/>
            <a:ext cx="8928100" cy="5588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200" b="1" dirty="0"/>
              <a:t>В случае необходимости получения дополнительных разъяснений и консультаций Вы можете обращаться в управления (отделы) сельского хозяйства муниципальных образований или в отдел животноводства и племенного дела Департамента АПК               (Демьянова Инара Фаритовна, тел: (3452) 50-75-49)</a:t>
            </a:r>
          </a:p>
        </p:txBody>
      </p:sp>
    </p:spTree>
    <p:extLst>
      <p:ext uri="{BB962C8B-B14F-4D97-AF65-F5344CB8AC3E}">
        <p14:creationId xmlns:p14="http://schemas.microsoft.com/office/powerpoint/2010/main" val="3860741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1D03C5-1CC5-4E3B-83AC-FAD3A32B5588}" type="slidenum">
              <a:rPr lang="ru-RU" altLang="ru-RU" sz="1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ru-RU" altLang="ru-RU" sz="1600" smtClean="0">
              <a:solidFill>
                <a:schemeClr val="bg1"/>
              </a:solidFill>
            </a:endParaRPr>
          </a:p>
        </p:txBody>
      </p:sp>
      <p:sp>
        <p:nvSpPr>
          <p:cNvPr id="14339" name="TextBox 26"/>
          <p:cNvSpPr txBox="1">
            <a:spLocks noChangeArrowheads="1"/>
          </p:cNvSpPr>
          <p:nvPr/>
        </p:nvSpPr>
        <p:spPr bwMode="auto">
          <a:xfrm>
            <a:off x="0" y="49213"/>
            <a:ext cx="914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FFFFFF"/>
                </a:solidFill>
                <a:latin typeface="Arial" panose="020B0604020202020204" pitchFamily="34" charset="0"/>
              </a:rPr>
              <a:t>Схема взаимодействия хозяйств населения с органами власти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07950" y="692150"/>
            <a:ext cx="8928100" cy="36036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/>
                </a:solidFill>
              </a:rPr>
              <a:t>Субсидии на возмещение части затрат на уплату процентов по кредитам и займам</a:t>
            </a:r>
          </a:p>
        </p:txBody>
      </p:sp>
      <p:cxnSp>
        <p:nvCxnSpPr>
          <p:cNvPr id="24" name="Прямая со стрелкой 23"/>
          <p:cNvCxnSpPr/>
          <p:nvPr/>
        </p:nvCxnSpPr>
        <p:spPr>
          <a:xfrm flipV="1">
            <a:off x="1925638" y="1565275"/>
            <a:ext cx="2500312" cy="79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4406900" y="1201738"/>
            <a:ext cx="4629150" cy="1214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/>
              <a:t>Кредитная организация</a:t>
            </a:r>
          </a:p>
        </p:txBody>
      </p:sp>
      <p:sp>
        <p:nvSpPr>
          <p:cNvPr id="14343" name="TextBox 54"/>
          <p:cNvSpPr txBox="1">
            <a:spLocks noChangeArrowheads="1"/>
          </p:cNvSpPr>
          <p:nvPr/>
        </p:nvSpPr>
        <p:spPr bwMode="auto">
          <a:xfrm>
            <a:off x="1893888" y="1187450"/>
            <a:ext cx="2508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000">
                <a:latin typeface="Arial" panose="020B0604020202020204" pitchFamily="34" charset="0"/>
              </a:rPr>
              <a:t>1. Заключение кредитного договора (договора займа)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406900" y="2816225"/>
            <a:ext cx="4629150" cy="98107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/>
              <a:t>Районные </a:t>
            </a:r>
            <a:r>
              <a:rPr lang="ru-RU" sz="2400" b="1"/>
              <a:t>сельхоз органы+</a:t>
            </a:r>
            <a:endParaRPr lang="ru-RU" sz="2400" b="1" dirty="0"/>
          </a:p>
        </p:txBody>
      </p:sp>
      <p:sp>
        <p:nvSpPr>
          <p:cNvPr id="14345" name="TextBox 54"/>
          <p:cNvSpPr txBox="1">
            <a:spLocks noChangeArrowheads="1"/>
          </p:cNvSpPr>
          <p:nvPr/>
        </p:nvSpPr>
        <p:spPr bwMode="auto">
          <a:xfrm>
            <a:off x="2084388" y="3451225"/>
            <a:ext cx="228917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000">
                <a:latin typeface="Arial" panose="020B0604020202020204" pitchFamily="34" charset="0"/>
              </a:rPr>
              <a:t>5. Проверка достоверности документов и предоставление (отказ в предоставлении) субсидии </a:t>
            </a:r>
          </a:p>
        </p:txBody>
      </p:sp>
      <p:cxnSp>
        <p:nvCxnSpPr>
          <p:cNvPr id="37" name="Прямая со стрелкой 36"/>
          <p:cNvCxnSpPr/>
          <p:nvPr/>
        </p:nvCxnSpPr>
        <p:spPr>
          <a:xfrm flipV="1">
            <a:off x="1919288" y="2992438"/>
            <a:ext cx="2508250" cy="47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7" name="TextBox 54"/>
          <p:cNvSpPr txBox="1">
            <a:spLocks noChangeArrowheads="1"/>
          </p:cNvSpPr>
          <p:nvPr/>
        </p:nvSpPr>
        <p:spPr bwMode="auto">
          <a:xfrm>
            <a:off x="1962150" y="3028950"/>
            <a:ext cx="2487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000">
                <a:latin typeface="Arial" panose="020B0604020202020204" pitchFamily="34" charset="0"/>
              </a:rPr>
              <a:t>4. Подача документов на получение субсидии</a:t>
            </a:r>
          </a:p>
        </p:txBody>
      </p:sp>
      <p:pic>
        <p:nvPicPr>
          <p:cNvPr id="14348" name="Picture 2" descr="http://www.1c-gendalf.ru/upload/medialibrary/3c6/3c64f2d5525b9c105d577c331664357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3413" y="1173163"/>
            <a:ext cx="2990851" cy="340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" name="Скругленный прямоугольник 86"/>
          <p:cNvSpPr/>
          <p:nvPr/>
        </p:nvSpPr>
        <p:spPr>
          <a:xfrm>
            <a:off x="107950" y="4975225"/>
            <a:ext cx="8928100" cy="58578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200" b="1" dirty="0"/>
              <a:t>Размер субсидий: </a:t>
            </a:r>
            <a:r>
              <a:rPr lang="ru-RU" sz="1200" b="1" dirty="0">
                <a:solidFill>
                  <a:srgbClr val="FF0000"/>
                </a:solidFill>
              </a:rPr>
              <a:t>- ставка рефинансирования (учетная ставка) Центрального банка Российской Федерации</a:t>
            </a:r>
            <a:r>
              <a:rPr lang="ru-RU" sz="1200" b="1" dirty="0"/>
              <a:t>.</a:t>
            </a: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107950" y="5614988"/>
            <a:ext cx="8928100" cy="5588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200" b="1" dirty="0"/>
              <a:t>В случае необходимости получения дополнительных разъяснений и консультаций Вы можете обращаться в управления (отделы) сельского хозяйства муниципальных образований или в отдел финансирования Департамента АПК                                                          (Святова Светлана Алексеевна, тел: (3452) 50-75-73)</a:t>
            </a:r>
          </a:p>
        </p:txBody>
      </p:sp>
      <p:cxnSp>
        <p:nvCxnSpPr>
          <p:cNvPr id="28" name="Прямая со стрелкой 27"/>
          <p:cNvCxnSpPr/>
          <p:nvPr/>
        </p:nvCxnSpPr>
        <p:spPr>
          <a:xfrm flipH="1">
            <a:off x="1970088" y="1773238"/>
            <a:ext cx="243681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2" name="TextBox 54"/>
          <p:cNvSpPr txBox="1">
            <a:spLocks noChangeArrowheads="1"/>
          </p:cNvSpPr>
          <p:nvPr/>
        </p:nvSpPr>
        <p:spPr bwMode="auto">
          <a:xfrm>
            <a:off x="2001838" y="1763713"/>
            <a:ext cx="24003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000">
                <a:latin typeface="Arial" panose="020B0604020202020204" pitchFamily="34" charset="0"/>
              </a:rPr>
              <a:t>2. Получение кредита (займа)</a:t>
            </a: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1970088" y="2154238"/>
            <a:ext cx="2432050" cy="31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4" name="TextBox 54"/>
          <p:cNvSpPr txBox="1">
            <a:spLocks noChangeArrowheads="1"/>
          </p:cNvSpPr>
          <p:nvPr/>
        </p:nvSpPr>
        <p:spPr bwMode="auto">
          <a:xfrm>
            <a:off x="2001838" y="2130425"/>
            <a:ext cx="2378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ru-RU" altLang="ru-RU" sz="1000">
                <a:latin typeface="Arial" panose="020B0604020202020204" pitchFamily="34" charset="0"/>
              </a:rPr>
              <a:t>3. Подтверждение целевого использования кредита (займа)</a:t>
            </a:r>
          </a:p>
        </p:txBody>
      </p:sp>
      <p:cxnSp>
        <p:nvCxnSpPr>
          <p:cNvPr id="35" name="Прямая со стрелкой 34"/>
          <p:cNvCxnSpPr/>
          <p:nvPr/>
        </p:nvCxnSpPr>
        <p:spPr>
          <a:xfrm flipH="1">
            <a:off x="1925638" y="3429000"/>
            <a:ext cx="245427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716463" y="2416175"/>
            <a:ext cx="0" cy="385763"/>
          </a:xfrm>
          <a:prstGeom prst="straightConnector1">
            <a:avLst/>
          </a:prstGeom>
          <a:ln w="38100">
            <a:solidFill>
              <a:srgbClr val="FFC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7" name="TextBox 54"/>
          <p:cNvSpPr txBox="1">
            <a:spLocks noChangeArrowheads="1"/>
          </p:cNvSpPr>
          <p:nvPr/>
        </p:nvSpPr>
        <p:spPr bwMode="auto">
          <a:xfrm>
            <a:off x="4873625" y="2416175"/>
            <a:ext cx="2979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000">
                <a:solidFill>
                  <a:srgbClr val="FF0000"/>
                </a:solidFill>
                <a:latin typeface="Arial" panose="020B0604020202020204" pitchFamily="34" charset="0"/>
              </a:rPr>
              <a:t>4. Возможна подача документов на получение субсидии  </a:t>
            </a:r>
            <a:r>
              <a:rPr lang="ru-RU" altLang="ru-RU" sz="1000" b="1">
                <a:solidFill>
                  <a:srgbClr val="FF0000"/>
                </a:solidFill>
                <a:latin typeface="Arial" panose="020B0604020202020204" pitchFamily="34" charset="0"/>
              </a:rPr>
              <a:t>кредитной организацией</a:t>
            </a:r>
          </a:p>
        </p:txBody>
      </p:sp>
    </p:spTree>
    <p:extLst>
      <p:ext uri="{BB962C8B-B14F-4D97-AF65-F5344CB8AC3E}">
        <p14:creationId xmlns:p14="http://schemas.microsoft.com/office/powerpoint/2010/main" val="747847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BE9FE1-2A89-4CF3-950E-8D2844685976}" type="slidenum">
              <a:rPr lang="ru-RU" altLang="ru-RU" sz="1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ru-RU" altLang="ru-RU" sz="1600" smtClean="0">
              <a:solidFill>
                <a:schemeClr val="bg1"/>
              </a:solidFill>
            </a:endParaRPr>
          </a:p>
        </p:txBody>
      </p:sp>
      <p:sp>
        <p:nvSpPr>
          <p:cNvPr id="16387" name="TextBox 26"/>
          <p:cNvSpPr txBox="1">
            <a:spLocks noChangeArrowheads="1"/>
          </p:cNvSpPr>
          <p:nvPr/>
        </p:nvSpPr>
        <p:spPr bwMode="auto">
          <a:xfrm>
            <a:off x="0" y="49213"/>
            <a:ext cx="914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FFFFFF"/>
                </a:solidFill>
                <a:latin typeface="Arial" panose="020B0604020202020204" pitchFamily="34" charset="0"/>
              </a:rPr>
              <a:t>Схема взаимодействия хозяйств населения с органами власти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42876" y="642918"/>
            <a:ext cx="8929718" cy="4349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/>
                </a:solidFill>
              </a:rPr>
              <a:t>Субсидии на приобретение новой сельскохозяйственной техники и оборудования</a:t>
            </a: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1897063" y="1627188"/>
            <a:ext cx="1666875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3578225" y="1211263"/>
            <a:ext cx="1998663" cy="8524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/>
              <a:t>Производитель техники (оборудования) или официальный дилер</a:t>
            </a:r>
          </a:p>
        </p:txBody>
      </p:sp>
      <p:sp>
        <p:nvSpPr>
          <p:cNvPr id="16391" name="TextBox 54"/>
          <p:cNvSpPr txBox="1">
            <a:spLocks noChangeArrowheads="1"/>
          </p:cNvSpPr>
          <p:nvPr/>
        </p:nvSpPr>
        <p:spPr bwMode="auto">
          <a:xfrm>
            <a:off x="1666875" y="1225550"/>
            <a:ext cx="2035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AutoNum type="arabicPeriod"/>
            </a:pPr>
            <a:r>
              <a:rPr lang="ru-RU" altLang="ru-RU" sz="1000">
                <a:latin typeface="Arial" panose="020B0604020202020204" pitchFamily="34" charset="0"/>
              </a:rPr>
              <a:t>Приобретение новой техники (оборудования)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570288" y="2246313"/>
            <a:ext cx="2006600" cy="60166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Районные сельхоз органы</a:t>
            </a:r>
          </a:p>
        </p:txBody>
      </p:sp>
      <p:sp>
        <p:nvSpPr>
          <p:cNvPr id="16393" name="TextBox 54"/>
          <p:cNvSpPr txBox="1">
            <a:spLocks noChangeArrowheads="1"/>
          </p:cNvSpPr>
          <p:nvPr/>
        </p:nvSpPr>
        <p:spPr bwMode="auto">
          <a:xfrm>
            <a:off x="1852613" y="2492375"/>
            <a:ext cx="169545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000">
                <a:latin typeface="Arial" panose="020B0604020202020204" pitchFamily="34" charset="0"/>
              </a:rPr>
              <a:t>2. Проверка и подтверждение данных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578225" y="3119438"/>
            <a:ext cx="1998663" cy="1166812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/>
              <a:t>Департамент АПК</a:t>
            </a:r>
          </a:p>
        </p:txBody>
      </p:sp>
      <p:sp>
        <p:nvSpPr>
          <p:cNvPr id="16395" name="TextBox 54"/>
          <p:cNvSpPr txBox="1">
            <a:spLocks noChangeArrowheads="1"/>
          </p:cNvSpPr>
          <p:nvPr/>
        </p:nvSpPr>
        <p:spPr bwMode="auto">
          <a:xfrm>
            <a:off x="1924050" y="3113088"/>
            <a:ext cx="1630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000">
                <a:latin typeface="Arial" panose="020B0604020202020204" pitchFamily="34" charset="0"/>
              </a:rPr>
              <a:t>3. Подача документов на получение субсидии</a:t>
            </a:r>
          </a:p>
        </p:txBody>
      </p:sp>
      <p:cxnSp>
        <p:nvCxnSpPr>
          <p:cNvPr id="42" name="Прямая со стрелкой 41"/>
          <p:cNvCxnSpPr/>
          <p:nvPr/>
        </p:nvCxnSpPr>
        <p:spPr>
          <a:xfrm flipV="1">
            <a:off x="1914525" y="2489200"/>
            <a:ext cx="1649413" cy="3175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7" name="TextBox 54"/>
          <p:cNvSpPr txBox="1">
            <a:spLocks noChangeArrowheads="1"/>
          </p:cNvSpPr>
          <p:nvPr/>
        </p:nvSpPr>
        <p:spPr bwMode="auto">
          <a:xfrm>
            <a:off x="1852613" y="3684588"/>
            <a:ext cx="16954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000">
                <a:latin typeface="Arial" panose="020B0604020202020204" pitchFamily="34" charset="0"/>
              </a:rPr>
              <a:t>4. Проверка документов</a:t>
            </a:r>
          </a:p>
        </p:txBody>
      </p:sp>
      <p:cxnSp>
        <p:nvCxnSpPr>
          <p:cNvPr id="62" name="Прямая со стрелкой 61"/>
          <p:cNvCxnSpPr/>
          <p:nvPr/>
        </p:nvCxnSpPr>
        <p:spPr>
          <a:xfrm flipH="1" flipV="1">
            <a:off x="1790700" y="3970338"/>
            <a:ext cx="1787525" cy="127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99" name="Picture 2" descr="http://www.1c-gendalf.ru/upload/medialibrary/3c6/3c64f2d5525b9c105d577c331664357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3450" y="1139825"/>
            <a:ext cx="3819525" cy="315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" name="Скругленный прямоугольник 86"/>
          <p:cNvSpPr/>
          <p:nvPr/>
        </p:nvSpPr>
        <p:spPr>
          <a:xfrm>
            <a:off x="107950" y="4576763"/>
            <a:ext cx="5468938" cy="690562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200" b="1" dirty="0"/>
              <a:t>Возмещение стоимости приобретения, в том числе на условиях лизинга, новой сельскохозяйственной техники и оборудования (в соответствии с утвержденным реестром) </a:t>
            </a:r>
            <a:r>
              <a:rPr lang="ru-RU" sz="1200" b="1" dirty="0">
                <a:solidFill>
                  <a:srgbClr val="FF0000"/>
                </a:solidFill>
              </a:rPr>
              <a:t>в размере 20% от их стоимости (без НДС)</a:t>
            </a:r>
            <a:r>
              <a:rPr lang="ru-RU" sz="1200" b="1" dirty="0"/>
              <a:t>.</a:t>
            </a: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107950" y="5386388"/>
            <a:ext cx="5468938" cy="7874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200" b="1" dirty="0"/>
              <a:t>В случае необходимости получения дополнительных разъяснений и консультаций Вы можете обращаться в управления (отделы) сельского хозяйства муниципальных образований или в отдел механизации Департамента АПК (Самохвалов Андрей Викторович, тел: (3452) 50-75-70</a:t>
            </a:r>
            <a:r>
              <a:rPr lang="ru-RU" sz="1200" dirty="0"/>
              <a:t>)</a:t>
            </a: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1897063" y="3500438"/>
            <a:ext cx="16510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672138" y="1671638"/>
          <a:ext cx="3411537" cy="44037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873"/>
                <a:gridCol w="3150664"/>
              </a:tblGrid>
              <a:tr h="1985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N п/п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Наименование техники и оборудования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</a:tr>
              <a:tr h="1985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1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dirty="0">
                          <a:effectLst/>
                        </a:rPr>
                        <a:t>Тракторы колесные сельскохозяйственного </a:t>
                      </a:r>
                      <a:r>
                        <a:rPr lang="ru-RU" sz="700" b="1" dirty="0" smtClean="0">
                          <a:effectLst/>
                        </a:rPr>
                        <a:t>назначения мощностью от 130 </a:t>
                      </a:r>
                      <a:r>
                        <a:rPr lang="ru-RU" sz="700" b="1" dirty="0" err="1" smtClean="0">
                          <a:effectLst/>
                        </a:rPr>
                        <a:t>л.с</a:t>
                      </a:r>
                      <a:r>
                        <a:rPr lang="ru-RU" sz="700" b="1" dirty="0" smtClean="0">
                          <a:effectLst/>
                        </a:rPr>
                        <a:t>.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</a:tr>
              <a:tr h="1985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2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Посевные многофункциональные сельскохозяйственные машины: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</a:tr>
              <a:tr h="1985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2.1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С рабочей шириной захвата 6 м и выше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</a:tr>
              <a:tr h="3127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2.2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Посевные многофункциональные комплексы в составе нескольких машин общей шириной захвата 6 м и выше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</a:tr>
              <a:tr h="4269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3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Многофункциональные культиваторы, глубокорыхлители, </a:t>
                      </a:r>
                      <a:r>
                        <a:rPr lang="ru-RU" sz="700" b="1" dirty="0" err="1">
                          <a:effectLst/>
                        </a:rPr>
                        <a:t>дискаторы</a:t>
                      </a:r>
                      <a:r>
                        <a:rPr lang="ru-RU" sz="700" b="1" dirty="0">
                          <a:effectLst/>
                        </a:rPr>
                        <a:t>, </a:t>
                      </a:r>
                      <a:r>
                        <a:rPr lang="ru-RU" sz="700" b="1" dirty="0" err="1">
                          <a:effectLst/>
                        </a:rPr>
                        <a:t>дисковаторы</a:t>
                      </a:r>
                      <a:r>
                        <a:rPr lang="ru-RU" sz="700" b="1" dirty="0">
                          <a:effectLst/>
                        </a:rPr>
                        <a:t>, дисковые бороны, дисковые плуги, дисковые </a:t>
                      </a:r>
                      <a:r>
                        <a:rPr lang="ru-RU" sz="700" b="1" dirty="0" err="1">
                          <a:effectLst/>
                        </a:rPr>
                        <a:t>мульчировщики</a:t>
                      </a:r>
                      <a:r>
                        <a:rPr lang="ru-RU" sz="700" b="1" dirty="0">
                          <a:effectLst/>
                        </a:rPr>
                        <a:t> рабочей шириной захвата от 5 м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</a:tr>
              <a:tr h="3127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4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Самоходные сельскохозяйственные машины для химической обработки посевов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</a:tr>
              <a:tr h="1985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5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Самоходные зерноуборочные комбайны 4-го класса и выше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</a:tr>
              <a:tr h="1985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6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Кормоуборочные комбайны самоходные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</a:tr>
              <a:tr h="6553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7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Кормозаготовительные комплексы в составе не менее 3 разноименных машин, многофункциональные прицепы (полуприцепы) сельскохозяйственного назначения с функциями подбора, транспортировки, выгрузки кормов или с функцией разбрасывания органических удобрений объемом не менее 40 м3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</a:tr>
              <a:tr h="1985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8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 err="1">
                          <a:effectLst/>
                        </a:rPr>
                        <a:t>Измельчители</a:t>
                      </a:r>
                      <a:r>
                        <a:rPr lang="ru-RU" sz="700" b="1" dirty="0">
                          <a:effectLst/>
                        </a:rPr>
                        <a:t>-смесители-раздатчики кормов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</a:tr>
              <a:tr h="1985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9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Дождевальные машины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</a:tr>
              <a:tr h="1985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10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Самоходные косилки (жатки)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</a:tr>
              <a:tr h="1985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11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Самоходные телескопические погрузчики сельскохозяйственного назначения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</a:tr>
              <a:tr h="1985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12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Плуги оборотные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</a:tr>
              <a:tr h="1985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13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Сеялки точного высева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</a:tr>
              <a:tr h="3127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14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</a:rPr>
                        <a:t>Тракторы гусеничные сельскохозяйственного назначения мощностью 300 </a:t>
                      </a:r>
                      <a:r>
                        <a:rPr lang="ru-RU" sz="700" b="1" dirty="0" err="1">
                          <a:effectLst/>
                        </a:rPr>
                        <a:t>л.с</a:t>
                      </a:r>
                      <a:r>
                        <a:rPr lang="ru-RU" sz="700" b="1" dirty="0">
                          <a:effectLst/>
                        </a:rPr>
                        <a:t>. и выше</a:t>
                      </a:r>
                      <a:endParaRPr lang="ru-RU" sz="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5654" marR="25654" marT="42205" marB="42205"/>
                </a:tc>
              </a:tr>
            </a:tbl>
          </a:graphicData>
        </a:graphic>
      </p:graphicFrame>
      <p:sp>
        <p:nvSpPr>
          <p:cNvPr id="30" name="Скругленный прямоугольник 29"/>
          <p:cNvSpPr/>
          <p:nvPr/>
        </p:nvSpPr>
        <p:spPr>
          <a:xfrm>
            <a:off x="5734050" y="1182688"/>
            <a:ext cx="3302000" cy="45085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200" dirty="0"/>
              <a:t>Реестр техники (оборудования) часть стоимости которой подлежит возмещению</a:t>
            </a:r>
          </a:p>
        </p:txBody>
      </p:sp>
      <p:sp>
        <p:nvSpPr>
          <p:cNvPr id="16460" name="TextBox 54"/>
          <p:cNvSpPr txBox="1">
            <a:spLocks noChangeArrowheads="1"/>
          </p:cNvSpPr>
          <p:nvPr/>
        </p:nvSpPr>
        <p:spPr bwMode="auto">
          <a:xfrm>
            <a:off x="1666875" y="1624013"/>
            <a:ext cx="19875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000">
                <a:latin typeface="Arial" panose="020B0604020202020204" pitchFamily="34" charset="0"/>
              </a:rPr>
              <a:t>Поставка техники (оборудования), предоставление подтверждающих документов</a:t>
            </a:r>
          </a:p>
        </p:txBody>
      </p:sp>
      <p:sp>
        <p:nvSpPr>
          <p:cNvPr id="16461" name="TextBox 54"/>
          <p:cNvSpPr txBox="1">
            <a:spLocks noChangeArrowheads="1"/>
          </p:cNvSpPr>
          <p:nvPr/>
        </p:nvSpPr>
        <p:spPr bwMode="auto">
          <a:xfrm>
            <a:off x="1836738" y="3970338"/>
            <a:ext cx="1695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000">
                <a:latin typeface="Arial" panose="020B0604020202020204" pitchFamily="34" charset="0"/>
              </a:rPr>
              <a:t>Выплата  (отказ в выплате) субсидии</a:t>
            </a:r>
          </a:p>
        </p:txBody>
      </p:sp>
    </p:spTree>
    <p:extLst>
      <p:ext uri="{BB962C8B-B14F-4D97-AF65-F5344CB8AC3E}">
        <p14:creationId xmlns:p14="http://schemas.microsoft.com/office/powerpoint/2010/main" val="1771611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238AD7-AAB9-429B-ACD6-3402A1FC9DB9}" type="slidenum">
              <a:rPr lang="ru-RU" altLang="ru-RU" sz="16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ru-RU" altLang="ru-RU" sz="1600" smtClean="0">
              <a:solidFill>
                <a:schemeClr val="bg1"/>
              </a:solidFill>
            </a:endParaRPr>
          </a:p>
        </p:txBody>
      </p:sp>
      <p:sp>
        <p:nvSpPr>
          <p:cNvPr id="20483" name="TextBox 26"/>
          <p:cNvSpPr txBox="1">
            <a:spLocks noChangeArrowheads="1"/>
          </p:cNvSpPr>
          <p:nvPr/>
        </p:nvSpPr>
        <p:spPr bwMode="auto">
          <a:xfrm>
            <a:off x="0" y="49213"/>
            <a:ext cx="914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FFFFFF"/>
                </a:solidFill>
                <a:latin typeface="Arial" panose="020B0604020202020204" pitchFamily="34" charset="0"/>
              </a:rPr>
              <a:t>Схема взаимодействия хозяйств населения с органами власти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42876" y="642918"/>
            <a:ext cx="8858280" cy="46355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/>
                </a:solidFill>
              </a:rPr>
              <a:t>Субсидии на приобретение племенных животных для воспроизводства</a:t>
            </a:r>
          </a:p>
        </p:txBody>
      </p:sp>
      <p:cxnSp>
        <p:nvCxnSpPr>
          <p:cNvPr id="24" name="Прямая со стрелкой 23"/>
          <p:cNvCxnSpPr/>
          <p:nvPr/>
        </p:nvCxnSpPr>
        <p:spPr>
          <a:xfrm flipV="1">
            <a:off x="1914525" y="1677988"/>
            <a:ext cx="2441575" cy="17462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4356100" y="1347788"/>
            <a:ext cx="4679950" cy="595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Племенное хозяйство Тюменской области </a:t>
            </a:r>
          </a:p>
          <a:p>
            <a:pPr algn="ctr">
              <a:defRPr/>
            </a:pPr>
            <a:r>
              <a:rPr lang="ru-RU" b="1" dirty="0"/>
              <a:t>или другого региона</a:t>
            </a:r>
          </a:p>
        </p:txBody>
      </p:sp>
      <p:sp>
        <p:nvSpPr>
          <p:cNvPr id="20487" name="TextBox 54"/>
          <p:cNvSpPr txBox="1">
            <a:spLocks noChangeArrowheads="1"/>
          </p:cNvSpPr>
          <p:nvPr/>
        </p:nvSpPr>
        <p:spPr bwMode="auto">
          <a:xfrm>
            <a:off x="1900238" y="1284288"/>
            <a:ext cx="2370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000">
                <a:latin typeface="Arial" panose="020B0604020202020204" pitchFamily="34" charset="0"/>
              </a:rPr>
              <a:t>1. Приобретение племенных животных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356100" y="2227263"/>
            <a:ext cx="4679950" cy="60166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/>
              <a:t>Районные сельхоз органы</a:t>
            </a:r>
          </a:p>
        </p:txBody>
      </p:sp>
      <p:sp>
        <p:nvSpPr>
          <p:cNvPr id="20489" name="TextBox 54"/>
          <p:cNvSpPr txBox="1">
            <a:spLocks noChangeArrowheads="1"/>
          </p:cNvSpPr>
          <p:nvPr/>
        </p:nvSpPr>
        <p:spPr bwMode="auto">
          <a:xfrm>
            <a:off x="1868488" y="2286000"/>
            <a:ext cx="24606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000">
                <a:latin typeface="Arial" panose="020B0604020202020204" pitchFamily="34" charset="0"/>
              </a:rPr>
              <a:t>2. Проверка и подтверждение данных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356100" y="3140075"/>
            <a:ext cx="4679950" cy="1166813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/>
              <a:t>Департамент АПК</a:t>
            </a:r>
          </a:p>
        </p:txBody>
      </p:sp>
      <p:sp>
        <p:nvSpPr>
          <p:cNvPr id="20491" name="TextBox 54"/>
          <p:cNvSpPr txBox="1">
            <a:spLocks noChangeArrowheads="1"/>
          </p:cNvSpPr>
          <p:nvPr/>
        </p:nvSpPr>
        <p:spPr bwMode="auto">
          <a:xfrm>
            <a:off x="1790700" y="3144838"/>
            <a:ext cx="2493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000">
                <a:latin typeface="Arial" panose="020B0604020202020204" pitchFamily="34" charset="0"/>
              </a:rPr>
              <a:t>3. Подача документов на получение субсидии</a:t>
            </a:r>
          </a:p>
        </p:txBody>
      </p:sp>
      <p:cxnSp>
        <p:nvCxnSpPr>
          <p:cNvPr id="42" name="Прямая со стрелкой 41"/>
          <p:cNvCxnSpPr>
            <a:endCxn id="27" idx="1"/>
          </p:cNvCxnSpPr>
          <p:nvPr/>
        </p:nvCxnSpPr>
        <p:spPr>
          <a:xfrm flipV="1">
            <a:off x="1914525" y="2528888"/>
            <a:ext cx="2441575" cy="1905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3" name="TextBox 54"/>
          <p:cNvSpPr txBox="1">
            <a:spLocks noChangeArrowheads="1"/>
          </p:cNvSpPr>
          <p:nvPr/>
        </p:nvSpPr>
        <p:spPr bwMode="auto">
          <a:xfrm>
            <a:off x="1914525" y="3771900"/>
            <a:ext cx="23685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000">
                <a:latin typeface="Arial" panose="020B0604020202020204" pitchFamily="34" charset="0"/>
              </a:rPr>
              <a:t>4. Проверка документов</a:t>
            </a:r>
          </a:p>
        </p:txBody>
      </p:sp>
      <p:cxnSp>
        <p:nvCxnSpPr>
          <p:cNvPr id="62" name="Прямая со стрелкой 61"/>
          <p:cNvCxnSpPr/>
          <p:nvPr/>
        </p:nvCxnSpPr>
        <p:spPr>
          <a:xfrm flipH="1">
            <a:off x="1897063" y="4005263"/>
            <a:ext cx="2459037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95" name="Picture 2" descr="http://www.1c-gendalf.ru/upload/medialibrary/3c6/3c64f2d5525b9c105d577c331664357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0113" y="1193800"/>
            <a:ext cx="3819526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" name="Скругленный прямоугольник 86"/>
          <p:cNvSpPr/>
          <p:nvPr/>
        </p:nvSpPr>
        <p:spPr>
          <a:xfrm>
            <a:off x="107950" y="5133975"/>
            <a:ext cx="8928100" cy="455613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200" b="1" dirty="0"/>
              <a:t>Возмещение </a:t>
            </a:r>
            <a:r>
              <a:rPr lang="ru-RU" sz="1200" b="1" dirty="0">
                <a:solidFill>
                  <a:srgbClr val="FF4747"/>
                </a:solidFill>
              </a:rPr>
              <a:t>50% стоимости приобретенных племенных животных (без НДС) </a:t>
            </a:r>
            <a:r>
              <a:rPr lang="ru-RU" sz="1200" b="1" dirty="0"/>
              <a:t>(крупно рогатый скот, овцы, козы, кролики).</a:t>
            </a: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107950" y="5614988"/>
            <a:ext cx="8928100" cy="5588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200" b="1" dirty="0"/>
              <a:t>В случае необходимости получения дополнительных разъяснений и консультаций Вы можете обращаться в управления (отделы) сельского хозяйства муниципальных образований или в отдел животноводства и племенного дела Департамента АПК           (Шульц Анастасия Витальевна, тел: (3452) 50-75-79)</a:t>
            </a: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1897063" y="3544888"/>
            <a:ext cx="2459037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9" name="TextBox 54"/>
          <p:cNvSpPr txBox="1">
            <a:spLocks noChangeArrowheads="1"/>
          </p:cNvSpPr>
          <p:nvPr/>
        </p:nvSpPr>
        <p:spPr bwMode="auto">
          <a:xfrm>
            <a:off x="1941513" y="1647825"/>
            <a:ext cx="2370137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000">
                <a:latin typeface="Arial" panose="020B0604020202020204" pitchFamily="34" charset="0"/>
              </a:rPr>
              <a:t>Поставка племенных животных, выдача подтверждающих документов</a:t>
            </a:r>
          </a:p>
        </p:txBody>
      </p:sp>
      <p:sp>
        <p:nvSpPr>
          <p:cNvPr id="20500" name="TextBox 54"/>
          <p:cNvSpPr txBox="1">
            <a:spLocks noChangeArrowheads="1"/>
          </p:cNvSpPr>
          <p:nvPr/>
        </p:nvSpPr>
        <p:spPr bwMode="auto">
          <a:xfrm>
            <a:off x="2024063" y="3970338"/>
            <a:ext cx="2368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000">
                <a:latin typeface="Arial" panose="020B0604020202020204" pitchFamily="34" charset="0"/>
              </a:rPr>
              <a:t>Выплата (отказ в выплате) субсидии</a:t>
            </a:r>
          </a:p>
        </p:txBody>
      </p:sp>
    </p:spTree>
    <p:extLst>
      <p:ext uri="{BB962C8B-B14F-4D97-AF65-F5344CB8AC3E}">
        <p14:creationId xmlns:p14="http://schemas.microsoft.com/office/powerpoint/2010/main" val="2628787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A520EB-3B9F-4018-AE8E-9A43CB0AD90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16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39752" y="2852936"/>
            <a:ext cx="45817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cs typeface="Arial" panose="020B0604020202020204" pitchFamily="34" charset="0"/>
              </a:rPr>
              <a:t>Спасибо за внимание!</a:t>
            </a:r>
            <a:endParaRPr lang="ru-RU" sz="36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553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A520EB-3B9F-4018-AE8E-9A43CB0AD90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2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3648" y="908720"/>
            <a:ext cx="6552728" cy="864096"/>
          </a:xfrm>
          <a:prstGeom prst="roundRect">
            <a:avLst>
              <a:gd name="adj" fmla="val 989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Малые формы хозяйствования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9958" y="2429337"/>
            <a:ext cx="2561842" cy="1584176"/>
          </a:xfrm>
          <a:prstGeom prst="roundRect">
            <a:avLst>
              <a:gd name="adj" fmla="val 989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Личные подсобные хозяйства</a:t>
            </a:r>
            <a:endParaRPr lang="ru-RU" sz="2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023828" y="2429337"/>
            <a:ext cx="2304255" cy="1595247"/>
          </a:xfrm>
          <a:prstGeom prst="roundRect">
            <a:avLst>
              <a:gd name="adj" fmla="val 989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</a:rPr>
              <a:t>Крестьянские (фермерские) хозяйства</a:t>
            </a:r>
            <a:endParaRPr lang="ru-RU" sz="2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80112" y="2420888"/>
            <a:ext cx="3384374" cy="1584176"/>
          </a:xfrm>
          <a:prstGeom prst="roundRect">
            <a:avLst>
              <a:gd name="adj" fmla="val 989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Сельскохозяйственные потребительские кооперативы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57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A520EB-3B9F-4018-AE8E-9A43CB0AD90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865223"/>
            <a:ext cx="8712968" cy="763577"/>
          </a:xfrm>
          <a:prstGeom prst="roundRect">
            <a:avLst>
              <a:gd name="adj" fmla="val 989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Личные подсобные хозяйства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9282" y="1784959"/>
            <a:ext cx="8712968" cy="338554"/>
          </a:xfrm>
          <a:prstGeom prst="rect">
            <a:avLst/>
          </a:prstGeom>
          <a:ln w="12700">
            <a:solidFill>
              <a:srgbClr val="FF7F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Century Gothic" pitchFamily="34" charset="0"/>
              </a:rPr>
              <a:t>Федеральный закон от 07.07.2003 </a:t>
            </a:r>
            <a:r>
              <a:rPr lang="ru-RU" sz="1600" b="1" u="sng" dirty="0" smtClean="0">
                <a:latin typeface="Century Gothic" pitchFamily="34" charset="0"/>
              </a:rPr>
              <a:t>№ 112-ФЗ </a:t>
            </a:r>
            <a:r>
              <a:rPr lang="ru-RU" sz="1600" b="1" dirty="0" smtClean="0">
                <a:latin typeface="Century Gothic" pitchFamily="34" charset="0"/>
              </a:rPr>
              <a:t>«О личном подсобном хозяйстве»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39282" y="2731272"/>
            <a:ext cx="8725206" cy="3293209"/>
          </a:xfrm>
          <a:prstGeom prst="rect">
            <a:avLst/>
          </a:prstGeom>
          <a:ln w="12700">
            <a:solidFill>
              <a:srgbClr val="FF7F00"/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/>
              <a:t>            Личное </a:t>
            </a:r>
            <a:r>
              <a:rPr lang="ru-RU" sz="1600" b="1" dirty="0"/>
              <a:t>подсобное хозяйство - форма непредпринимательской деятельности по производству и переработке сельскохозяйственной продукции</a:t>
            </a:r>
            <a:r>
              <a:rPr lang="ru-RU" sz="1600" b="1" dirty="0" smtClean="0"/>
              <a:t>.</a:t>
            </a:r>
          </a:p>
          <a:p>
            <a:pPr algn="just"/>
            <a:r>
              <a:rPr lang="ru-RU" sz="1600" b="1" dirty="0" smtClean="0"/>
              <a:t>           Личное </a:t>
            </a:r>
            <a:r>
              <a:rPr lang="ru-RU" sz="1600" b="1" dirty="0"/>
              <a:t>подсобное хозяйство ведется гражданином или гражданином и совместно проживающими с ним и (или) совместно осуществляющими с ним ведение личного подсобного хозяйства членами его семьи в целях удовлетворения личных потребностей на земельном участке, предоставленном и (или) приобретенном для ведения личного подсобного хозяйства</a:t>
            </a:r>
            <a:r>
              <a:rPr lang="ru-RU" sz="1600" b="1" dirty="0" smtClean="0"/>
              <a:t>.</a:t>
            </a:r>
          </a:p>
          <a:p>
            <a:pPr algn="just"/>
            <a:r>
              <a:rPr lang="ru-RU" sz="1600" b="1" dirty="0" smtClean="0"/>
              <a:t>           Сельскохозяйственная </a:t>
            </a:r>
            <a:r>
              <a:rPr lang="ru-RU" sz="1600" b="1" dirty="0"/>
              <a:t>продукция, произведенная и переработанная при ведении личного подсобного хозяйства, является собственностью граждан, ведущих личное подсобное хозяйство.</a:t>
            </a:r>
          </a:p>
          <a:p>
            <a:pPr algn="just"/>
            <a:r>
              <a:rPr lang="ru-RU" sz="1600" b="1" dirty="0"/>
              <a:t> </a:t>
            </a:r>
            <a:r>
              <a:rPr lang="ru-RU" sz="1600" b="1" dirty="0" smtClean="0"/>
              <a:t>          Реализация </a:t>
            </a:r>
            <a:r>
              <a:rPr lang="ru-RU" sz="1600" b="1" dirty="0"/>
              <a:t>гражданами, ведущими личное подсобное хозяйство, сельскохозяйственной продукции, произведенной и переработанной при ведении личного подсобного хозяйства, не является предпринимательской деятельностью</a:t>
            </a:r>
            <a:r>
              <a:rPr lang="ru-RU" sz="1600" b="1" dirty="0" smtClean="0"/>
              <a:t>.</a:t>
            </a:r>
            <a:endParaRPr lang="ru-RU" sz="16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39282" y="2226783"/>
            <a:ext cx="8712968" cy="369332"/>
          </a:xfrm>
          <a:prstGeom prst="rect">
            <a:avLst/>
          </a:prstGeom>
          <a:ln w="12700">
            <a:solidFill>
              <a:srgbClr val="FF7F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Century Gothic" pitchFamily="34" charset="0"/>
              </a:rPr>
              <a:t>Понятие личного подсобного хозяйства</a:t>
            </a:r>
          </a:p>
        </p:txBody>
      </p:sp>
    </p:spTree>
    <p:extLst>
      <p:ext uri="{BB962C8B-B14F-4D97-AF65-F5344CB8AC3E}">
        <p14:creationId xmlns:p14="http://schemas.microsoft.com/office/powerpoint/2010/main" val="378510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A520EB-3B9F-4018-AE8E-9A43CB0AD90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1700809"/>
            <a:ext cx="8769146" cy="4031873"/>
          </a:xfrm>
          <a:prstGeom prst="rect">
            <a:avLst/>
          </a:prstGeom>
          <a:ln w="12700">
            <a:solidFill>
              <a:schemeClr val="accent6"/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chemeClr val="tx2"/>
                </a:solidFill>
              </a:rPr>
              <a:t>1</a:t>
            </a:r>
            <a:r>
              <a:rPr lang="ru-RU" sz="1600" b="1" dirty="0">
                <a:solidFill>
                  <a:schemeClr val="tx2"/>
                </a:solidFill>
              </a:rPr>
              <a:t>. </a:t>
            </a:r>
            <a:r>
              <a:rPr lang="ru-RU" sz="1600" b="1" dirty="0" smtClean="0">
                <a:solidFill>
                  <a:schemeClr val="tx2"/>
                </a:solidFill>
              </a:rPr>
              <a:t>Зарегистрировать право на земельный участок.</a:t>
            </a:r>
            <a:endParaRPr lang="ru-RU" sz="1600" b="1" dirty="0">
              <a:solidFill>
                <a:schemeClr val="tx2"/>
              </a:solidFill>
            </a:endParaRPr>
          </a:p>
          <a:p>
            <a:pPr algn="just"/>
            <a:r>
              <a:rPr lang="ru-RU" sz="1600" b="1" dirty="0">
                <a:solidFill>
                  <a:schemeClr val="tx2"/>
                </a:solidFill>
              </a:rPr>
              <a:t>2. </a:t>
            </a:r>
            <a:r>
              <a:rPr lang="ru-RU" sz="1600" b="1" dirty="0" smtClean="0">
                <a:solidFill>
                  <a:schemeClr val="tx2"/>
                </a:solidFill>
              </a:rPr>
              <a:t>Регистрация </a:t>
            </a:r>
            <a:r>
              <a:rPr lang="ru-RU" sz="1600" b="1" dirty="0">
                <a:solidFill>
                  <a:schemeClr val="tx2"/>
                </a:solidFill>
              </a:rPr>
              <a:t>личного подсобного хозяйства не требуется.</a:t>
            </a:r>
          </a:p>
          <a:p>
            <a:pPr algn="just"/>
            <a:r>
              <a:rPr lang="ru-RU" sz="1600" dirty="0"/>
              <a:t>3. Земельные участки, находящиеся в государственной или муниципальной собственности, для ведения </a:t>
            </a:r>
            <a:r>
              <a:rPr lang="ru-RU" sz="1600" dirty="0" smtClean="0"/>
              <a:t>ЛПХ предоставляются </a:t>
            </a:r>
            <a:r>
              <a:rPr lang="ru-RU" sz="1600" dirty="0"/>
              <a:t>гражданам, которые зарегистрированы по месту постоянного проживания в сельских поселениях.</a:t>
            </a:r>
          </a:p>
          <a:p>
            <a:pPr algn="just"/>
            <a:r>
              <a:rPr lang="ru-RU" sz="1600" dirty="0"/>
              <a:t>4. Гражданам, которые зарегистрированы по месту постоянного проживания в городских поселениях, земельные участки, находящиеся в государственной или муниципальной собственности, для ведения </a:t>
            </a:r>
            <a:r>
              <a:rPr lang="ru-RU" sz="1600" dirty="0" smtClean="0"/>
              <a:t>ЛПХ предоставляются </a:t>
            </a:r>
            <a:r>
              <a:rPr lang="ru-RU" sz="1600" dirty="0"/>
              <a:t>при наличии свободных земельных </a:t>
            </a:r>
            <a:r>
              <a:rPr lang="ru-RU" sz="1600" dirty="0" smtClean="0"/>
              <a:t>участков.</a:t>
            </a:r>
            <a:endParaRPr lang="ru-RU" sz="1600" dirty="0"/>
          </a:p>
          <a:p>
            <a:pPr algn="just"/>
            <a:r>
              <a:rPr lang="ru-RU" sz="1600" dirty="0" smtClean="0"/>
              <a:t>5.</a:t>
            </a:r>
            <a:r>
              <a:rPr lang="ru-RU" sz="1600" b="1" dirty="0" smtClean="0"/>
              <a:t> </a:t>
            </a:r>
            <a:r>
              <a:rPr lang="ru-RU" sz="1600" dirty="0"/>
              <a:t>Для ведения </a:t>
            </a:r>
            <a:r>
              <a:rPr lang="ru-RU" sz="1600" dirty="0" smtClean="0"/>
              <a:t>ЛПХ могут </a:t>
            </a:r>
            <a:r>
              <a:rPr lang="ru-RU" sz="1600" dirty="0"/>
              <a:t>использоваться земельный участок в границах населенного пункта (приусадебный земельный участок) и земельный участок за пределами границ населенного пункта (полевой земельный участок</a:t>
            </a:r>
            <a:r>
              <a:rPr lang="ru-RU" sz="1600" dirty="0" smtClean="0"/>
              <a:t>).</a:t>
            </a:r>
          </a:p>
          <a:p>
            <a:pPr algn="just"/>
            <a:r>
              <a:rPr lang="ru-RU" sz="1600" dirty="0" smtClean="0"/>
              <a:t>6. Максимальный размер общей площади земельных участков, которые могут находиться одновременно на праве собственности и (или) ином праве у граждан, ведущих личное подсобное хозяйство, устанавливается в размере 0,5 га. Максимальный размер общей площади земельных участков может быть увеличен законом субъекта Российской Федерации, но не более чем в пять раз. </a:t>
            </a:r>
            <a:r>
              <a:rPr lang="ru-RU" sz="1600" b="1" dirty="0" smtClean="0">
                <a:solidFill>
                  <a:schemeClr val="tx2"/>
                </a:solidFill>
              </a:rPr>
              <a:t>Максимальный </a:t>
            </a:r>
            <a:r>
              <a:rPr lang="ru-RU" sz="1600" b="1" dirty="0">
                <a:solidFill>
                  <a:schemeClr val="tx2"/>
                </a:solidFill>
              </a:rPr>
              <a:t>размер </a:t>
            </a:r>
            <a:r>
              <a:rPr lang="ru-RU" sz="1600" b="1" dirty="0" smtClean="0">
                <a:solidFill>
                  <a:schemeClr val="tx2"/>
                </a:solidFill>
              </a:rPr>
              <a:t>в Тюменской области установлен в размере 2,5 га.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95936" y="9807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859336"/>
            <a:ext cx="8784976" cy="369332"/>
          </a:xfrm>
          <a:prstGeom prst="rect">
            <a:avLst/>
          </a:prstGeom>
          <a:ln>
            <a:solidFill>
              <a:schemeClr val="accent6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Что необходимо для ведения ЛПХ?</a:t>
            </a:r>
            <a:endParaRPr lang="ru-RU" b="1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86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A520EB-3B9F-4018-AE8E-9A43CB0AD90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865223"/>
            <a:ext cx="8712968" cy="763577"/>
          </a:xfrm>
          <a:prstGeom prst="roundRect">
            <a:avLst>
              <a:gd name="adj" fmla="val 989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Крестьянские (фермерские) хозяйства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9282" y="1784959"/>
            <a:ext cx="8712968" cy="1077218"/>
          </a:xfrm>
          <a:prstGeom prst="rect">
            <a:avLst/>
          </a:prstGeom>
          <a:ln w="12700">
            <a:solidFill>
              <a:srgbClr val="FF7F00"/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Century Gothic" pitchFamily="34" charset="0"/>
              </a:rPr>
              <a:t>Правовые, экономические и социальные основы создания и деятельности крестьянских (фермерских) хозяйств определены ст.86.1 Гражданского кодекса РФ и Федеральным законом от 11.06.2003 № 74 «О крестьянском (фермерском) хозяйстве».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5978" y="2962660"/>
            <a:ext cx="8712968" cy="1754326"/>
          </a:xfrm>
          <a:prstGeom prst="rect">
            <a:avLst/>
          </a:prstGeom>
          <a:ln w="12700">
            <a:solidFill>
              <a:srgbClr val="FF7F00"/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/>
              <a:t>            </a:t>
            </a:r>
            <a:r>
              <a:rPr lang="ru-RU" b="1" dirty="0" smtClean="0">
                <a:solidFill>
                  <a:schemeClr val="tx2"/>
                </a:solidFill>
              </a:rPr>
              <a:t>Виды крестьянского (фермерского) хозяйства: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chemeClr val="tx2"/>
                </a:solidFill>
              </a:rPr>
              <a:t>Индивидуальный предприниматель, являющийся главой КФХ.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chemeClr val="tx2"/>
                </a:solidFill>
              </a:rPr>
              <a:t>Договорное объединение членов КФХ </a:t>
            </a:r>
            <a:r>
              <a:rPr lang="ru-RU" dirty="0" smtClean="0">
                <a:solidFill>
                  <a:schemeClr val="tx2"/>
                </a:solidFill>
              </a:rPr>
              <a:t>(заключается соглашение о создании фермерского хозяйства).</a:t>
            </a: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chemeClr val="tx2"/>
                </a:solidFill>
              </a:rPr>
              <a:t>Коммерческое юридическое лицо </a:t>
            </a:r>
            <a:r>
              <a:rPr lang="ru-RU" dirty="0" smtClean="0">
                <a:solidFill>
                  <a:schemeClr val="tx2"/>
                </a:solidFill>
              </a:rPr>
              <a:t>(КФХ создается как собственник переданного ему его членами имущества).</a:t>
            </a:r>
            <a:endParaRPr lang="ru-RU" sz="1600" b="1" dirty="0">
              <a:solidFill>
                <a:schemeClr val="tx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5883" y="4957374"/>
            <a:ext cx="8784976" cy="923330"/>
          </a:xfrm>
          <a:prstGeom prst="rect">
            <a:avLst/>
          </a:prstGeom>
          <a:ln>
            <a:solidFill>
              <a:schemeClr val="accent6"/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Регистрация КФХ осуществляется в соответствии с ФЗ от 08.08.2001 №129-ФЗ </a:t>
            </a:r>
          </a:p>
          <a:p>
            <a:pPr algn="just"/>
            <a:r>
              <a:rPr lang="ru-RU" b="1" dirty="0" smtClean="0"/>
              <a:t>«О государственной регистрации юридических лиц и индивидуальных предпринимателей»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6353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A520EB-3B9F-4018-AE8E-9A43CB0AD90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20" y="898852"/>
            <a:ext cx="8712968" cy="2962196"/>
          </a:xfrm>
          <a:prstGeom prst="roundRect">
            <a:avLst>
              <a:gd name="adj" fmla="val 989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Гранты на создание и развитие крестьянского (фермерского) хозяйства и единовременная помощь на  бытовое обустройство начинающим фермерам Тюменской  области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6502" y="4293096"/>
            <a:ext cx="8496944" cy="1323439"/>
          </a:xfrm>
          <a:prstGeom prst="rect">
            <a:avLst/>
          </a:prstGeom>
          <a:ln w="12700">
            <a:solidFill>
              <a:srgbClr val="FF7F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Century Gothic" pitchFamily="34" charset="0"/>
              </a:rPr>
              <a:t>Постановление Правительства Тюменской области от </a:t>
            </a:r>
            <a:r>
              <a:rPr lang="ru-RU" sz="1600" b="1" dirty="0" smtClean="0">
                <a:latin typeface="Century Gothic" pitchFamily="34" charset="0"/>
              </a:rPr>
              <a:t>09.06.2012 г. </a:t>
            </a:r>
            <a:r>
              <a:rPr lang="ru-RU" sz="1600" b="1" u="sng" dirty="0">
                <a:latin typeface="Century Gothic" pitchFamily="34" charset="0"/>
              </a:rPr>
              <a:t>№ </a:t>
            </a:r>
            <a:r>
              <a:rPr lang="ru-RU" sz="1600" b="1" u="sng" dirty="0" smtClean="0">
                <a:latin typeface="Century Gothic" pitchFamily="34" charset="0"/>
              </a:rPr>
              <a:t>226-п</a:t>
            </a:r>
            <a:r>
              <a:rPr lang="ru-RU" sz="1600" b="1" dirty="0" smtClean="0">
                <a:latin typeface="Century Gothic" pitchFamily="34" charset="0"/>
              </a:rPr>
              <a:t> </a:t>
            </a:r>
          </a:p>
          <a:p>
            <a:pPr algn="ctr"/>
            <a:r>
              <a:rPr lang="ru-RU" sz="1600" b="1" dirty="0" smtClean="0">
                <a:latin typeface="Century Gothic" pitchFamily="34" charset="0"/>
              </a:rPr>
              <a:t>«Об </a:t>
            </a:r>
            <a:r>
              <a:rPr lang="ru-RU" sz="1600" b="1" dirty="0">
                <a:latin typeface="Century Gothic" pitchFamily="34" charset="0"/>
              </a:rPr>
              <a:t>утверждении порядка оказания государственной поддержки на предоставление грантов на создание и развитие крестьянского (фермерского) хозяйства и единовременной помощи на бытовое обустройство начинающим фермерам Тюменской области»</a:t>
            </a:r>
          </a:p>
        </p:txBody>
      </p:sp>
    </p:spTree>
    <p:extLst>
      <p:ext uri="{BB962C8B-B14F-4D97-AF65-F5344CB8AC3E}">
        <p14:creationId xmlns:p14="http://schemas.microsoft.com/office/powerpoint/2010/main" val="135691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A520EB-3B9F-4018-AE8E-9A43CB0AD90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16632"/>
            <a:ext cx="8496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ранты и единовременная  помощь для начинающих фермеров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62018" y="629072"/>
            <a:ext cx="8458454" cy="369332"/>
          </a:xfrm>
          <a:prstGeom prst="rect">
            <a:avLst/>
          </a:prstGeom>
          <a:ln w="12700">
            <a:solidFill>
              <a:schemeClr val="accent6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Century Gothic" pitchFamily="34" charset="0"/>
              </a:rPr>
              <a:t>ГРАНТЫ</a:t>
            </a:r>
            <a:endParaRPr lang="ru-RU" b="1" dirty="0">
              <a:latin typeface="Century Gothic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95536" y="4301480"/>
            <a:ext cx="8424936" cy="369332"/>
          </a:xfrm>
          <a:prstGeom prst="rect">
            <a:avLst/>
          </a:prstGeom>
          <a:ln w="12700">
            <a:solidFill>
              <a:schemeClr val="accent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Century Gothic" pitchFamily="34" charset="0"/>
              </a:rPr>
              <a:t>ЕДИНОВРЕМЕННАЯ ПОМОЩЬ</a:t>
            </a:r>
            <a:endParaRPr lang="ru-RU" b="1" dirty="0">
              <a:latin typeface="Century Gothic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971600" y="1070412"/>
            <a:ext cx="35745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6"/>
              </a:buClr>
              <a:buFont typeface="Wingdings" pitchFamily="2" charset="2"/>
              <a:buChar char="ü"/>
            </a:pPr>
            <a:r>
              <a:rPr lang="ru-RU" sz="1200" dirty="0" smtClean="0">
                <a:latin typeface="Century Gothic" pitchFamily="34" charset="0"/>
              </a:rPr>
              <a:t> приобретение </a:t>
            </a:r>
            <a:r>
              <a:rPr lang="ru-RU" sz="1200" dirty="0">
                <a:latin typeface="Century Gothic" pitchFamily="34" charset="0"/>
              </a:rPr>
              <a:t>земельных участков из земель сельскохозяйственного назначения</a:t>
            </a:r>
            <a:endParaRPr lang="ru-RU" sz="12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971600" y="1720225"/>
            <a:ext cx="37597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6"/>
              </a:buClr>
              <a:buFont typeface="Wingdings" pitchFamily="2" charset="2"/>
              <a:buChar char="ü"/>
            </a:pPr>
            <a:r>
              <a:rPr lang="ru-RU" sz="1200" dirty="0" smtClean="0">
                <a:latin typeface="Century Gothic" pitchFamily="34" charset="0"/>
              </a:rPr>
              <a:t> разработка </a:t>
            </a:r>
            <a:r>
              <a:rPr lang="ru-RU" sz="1200" dirty="0">
                <a:latin typeface="Century Gothic" pitchFamily="34" charset="0"/>
              </a:rPr>
              <a:t>проектной документации для строительства (реконструкции) производственных  </a:t>
            </a:r>
            <a:r>
              <a:rPr lang="ru-RU" sz="1200" dirty="0" smtClean="0">
                <a:latin typeface="Century Gothic" pitchFamily="34" charset="0"/>
              </a:rPr>
              <a:t>объектов</a:t>
            </a:r>
            <a:endParaRPr lang="ru-RU" sz="12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971600" y="2510572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accent6"/>
              </a:buClr>
              <a:buFont typeface="Wingdings" pitchFamily="2" charset="2"/>
              <a:buChar char="ü"/>
            </a:pPr>
            <a:r>
              <a:rPr lang="ru-RU" sz="1200" dirty="0" smtClean="0">
                <a:latin typeface="Century Gothic" pitchFamily="34" charset="0"/>
              </a:rPr>
              <a:t> приобретение</a:t>
            </a:r>
            <a:r>
              <a:rPr lang="ru-RU" sz="1200" dirty="0">
                <a:latin typeface="Century Gothic" pitchFamily="34" charset="0"/>
              </a:rPr>
              <a:t>, строительство, ремонт и переустройство производственных объектов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971600" y="3086636"/>
            <a:ext cx="39781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6"/>
              </a:buClr>
              <a:buFont typeface="Wingdings" pitchFamily="2" charset="2"/>
              <a:buChar char="ü"/>
            </a:pPr>
            <a:r>
              <a:rPr lang="ru-RU" sz="1200" dirty="0" smtClean="0">
                <a:latin typeface="Century Gothic" pitchFamily="34" charset="0"/>
              </a:rPr>
              <a:t> строительство </a:t>
            </a:r>
            <a:r>
              <a:rPr lang="ru-RU" sz="1200" dirty="0">
                <a:latin typeface="Century Gothic" pitchFamily="34" charset="0"/>
              </a:rPr>
              <a:t>дорог и подъездов к производственным </a:t>
            </a:r>
            <a:r>
              <a:rPr lang="ru-RU" sz="1200" dirty="0" smtClean="0">
                <a:latin typeface="Century Gothic" pitchFamily="34" charset="0"/>
              </a:rPr>
              <a:t>объектам</a:t>
            </a:r>
            <a:endParaRPr lang="ru-RU" sz="12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5574753" y="1057640"/>
            <a:ext cx="33897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6"/>
              </a:buClr>
              <a:buFont typeface="Wingdings" pitchFamily="2" charset="2"/>
              <a:buChar char="ü"/>
            </a:pPr>
            <a:r>
              <a:rPr lang="ru-RU" sz="1200" dirty="0" smtClean="0">
                <a:latin typeface="Century Gothic" pitchFamily="34" charset="0"/>
              </a:rPr>
              <a:t> подключение </a:t>
            </a:r>
            <a:r>
              <a:rPr lang="ru-RU" sz="1200" dirty="0">
                <a:latin typeface="Century Gothic" pitchFamily="34" charset="0"/>
              </a:rPr>
              <a:t>производственных объектов к инженерных сетям – электро-, водо-, газо- и теплоснабжения, дорожной </a:t>
            </a:r>
            <a:r>
              <a:rPr lang="ru-RU" sz="1200" dirty="0" smtClean="0">
                <a:latin typeface="Century Gothic" pitchFamily="34" charset="0"/>
              </a:rPr>
              <a:t>инфраструктуре</a:t>
            </a:r>
            <a:endParaRPr lang="ru-RU" sz="12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5597450" y="2048907"/>
            <a:ext cx="33670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6"/>
              </a:buClr>
              <a:buFont typeface="Wingdings" pitchFamily="2" charset="2"/>
              <a:buChar char="ü"/>
              <a:tabLst>
                <a:tab pos="536575" algn="l"/>
              </a:tabLst>
            </a:pPr>
            <a:r>
              <a:rPr lang="ru-RU" sz="1200" dirty="0" smtClean="0">
                <a:latin typeface="Century Gothic" pitchFamily="34" charset="0"/>
              </a:rPr>
              <a:t> приобретение </a:t>
            </a:r>
            <a:r>
              <a:rPr lang="ru-RU" sz="1200" dirty="0">
                <a:latin typeface="Century Gothic" pitchFamily="34" charset="0"/>
              </a:rPr>
              <a:t>сельскохозяйственных животных</a:t>
            </a:r>
            <a:endParaRPr lang="ru-RU" sz="12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5579293" y="2768987"/>
            <a:ext cx="36012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6"/>
              </a:buClr>
              <a:buFont typeface="Wingdings" pitchFamily="2" charset="2"/>
              <a:buChar char="ü"/>
            </a:pPr>
            <a:r>
              <a:rPr lang="ru-RU" sz="1200" dirty="0" smtClean="0">
                <a:latin typeface="Century Gothic" pitchFamily="34" charset="0"/>
              </a:rPr>
              <a:t> приобретение </a:t>
            </a:r>
            <a:r>
              <a:rPr lang="ru-RU" sz="1200" dirty="0">
                <a:latin typeface="Century Gothic" pitchFamily="34" charset="0"/>
              </a:rPr>
              <a:t>сельскохозяйственной техники и инвентаря</a:t>
            </a:r>
            <a:endParaRPr lang="ru-RU" sz="12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5597451" y="3448417"/>
            <a:ext cx="37990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6"/>
              </a:buClr>
              <a:buFont typeface="Wingdings" pitchFamily="2" charset="2"/>
              <a:buChar char="ü"/>
              <a:tabLst>
                <a:tab pos="268288" algn="l"/>
              </a:tabLst>
            </a:pPr>
            <a:r>
              <a:rPr lang="ru-RU" sz="1200" dirty="0" smtClean="0">
                <a:latin typeface="Century Gothic" pitchFamily="34" charset="0"/>
              </a:rPr>
              <a:t> приобретение </a:t>
            </a:r>
            <a:r>
              <a:rPr lang="ru-RU" sz="1200" dirty="0">
                <a:latin typeface="Century Gothic" pitchFamily="34" charset="0"/>
              </a:rPr>
              <a:t>семян и посадочного материала для закладки многолетних </a:t>
            </a:r>
            <a:r>
              <a:rPr lang="ru-RU" sz="1200" dirty="0" smtClean="0">
                <a:latin typeface="Century Gothic" pitchFamily="34" charset="0"/>
              </a:rPr>
              <a:t>насаждений</a:t>
            </a:r>
            <a:endParaRPr lang="ru-RU" sz="1200" dirty="0">
              <a:latin typeface="Century Gothic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971600" y="374574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accent6"/>
              </a:buClr>
              <a:buFont typeface="Wingdings" pitchFamily="2" charset="2"/>
              <a:buChar char="ü"/>
            </a:pPr>
            <a:r>
              <a:rPr lang="ru-RU" sz="1200" dirty="0" smtClean="0">
                <a:latin typeface="Century Gothic" pitchFamily="34" charset="0"/>
              </a:rPr>
              <a:t> приобретение </a:t>
            </a:r>
            <a:r>
              <a:rPr lang="ru-RU" sz="1200" dirty="0">
                <a:latin typeface="Century Gothic" pitchFamily="34" charset="0"/>
              </a:rPr>
              <a:t>удобрений и ядохимикатов</a:t>
            </a:r>
            <a:endParaRPr lang="ru-RU" sz="1200" dirty="0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flipV="1">
            <a:off x="4612510" y="1070412"/>
            <a:ext cx="0" cy="306000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4608004" y="4814988"/>
            <a:ext cx="0" cy="144000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Группа 40"/>
          <p:cNvGrpSpPr/>
          <p:nvPr/>
        </p:nvGrpSpPr>
        <p:grpSpPr>
          <a:xfrm>
            <a:off x="863672" y="4742820"/>
            <a:ext cx="8532864" cy="1502998"/>
            <a:chOff x="863672" y="5006294"/>
            <a:chExt cx="8532864" cy="1502998"/>
          </a:xfrm>
        </p:grpSpPr>
        <p:sp>
          <p:nvSpPr>
            <p:cNvPr id="42" name="Прямоугольник 41"/>
            <p:cNvSpPr/>
            <p:nvPr/>
          </p:nvSpPr>
          <p:spPr>
            <a:xfrm>
              <a:off x="5508104" y="5892864"/>
              <a:ext cx="3375794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Clr>
                  <a:schemeClr val="accent1"/>
                </a:buClr>
                <a:buFont typeface="Wingdings" pitchFamily="2" charset="2"/>
                <a:buChar char="ü"/>
              </a:pPr>
              <a:r>
                <a:rPr lang="ru-RU" sz="1300" dirty="0" smtClean="0">
                  <a:latin typeface="Century Gothic" pitchFamily="34" charset="0"/>
                </a:rPr>
                <a:t> подключение </a:t>
              </a:r>
              <a:r>
                <a:rPr lang="ru-RU" sz="1300" dirty="0">
                  <a:latin typeface="Century Gothic" pitchFamily="34" charset="0"/>
                </a:rPr>
                <a:t>жилья к сетям инженерной </a:t>
              </a:r>
              <a:r>
                <a:rPr lang="ru-RU" sz="1300" dirty="0" smtClean="0">
                  <a:latin typeface="Century Gothic" pitchFamily="34" charset="0"/>
                </a:rPr>
                <a:t>инфраструктуры</a:t>
              </a:r>
              <a:endParaRPr lang="ru-RU" sz="1300" dirty="0">
                <a:latin typeface="Century Gothic" pitchFamily="34" charset="0"/>
              </a:endParaRPr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1619672" y="5096797"/>
              <a:ext cx="2913469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Clr>
                  <a:schemeClr val="accent1"/>
                </a:buClr>
                <a:buFont typeface="Wingdings" pitchFamily="2" charset="2"/>
                <a:buChar char="ü"/>
              </a:pPr>
              <a:r>
                <a:rPr lang="ru-RU" sz="1300" dirty="0" smtClean="0">
                  <a:latin typeface="Century Gothic" pitchFamily="34" charset="0"/>
                </a:rPr>
                <a:t> приобретение</a:t>
              </a:r>
              <a:r>
                <a:rPr lang="ru-RU" sz="1300" dirty="0">
                  <a:latin typeface="Century Gothic" pitchFamily="34" charset="0"/>
                </a:rPr>
                <a:t>, строительство и ремонт собственного жилья</a:t>
              </a:r>
              <a:endParaRPr lang="ru-RU" sz="1300" dirty="0"/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1619672" y="5897273"/>
              <a:ext cx="3018402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Clr>
                  <a:schemeClr val="accent1"/>
                </a:buClr>
                <a:buFont typeface="Wingdings" pitchFamily="2" charset="2"/>
                <a:buChar char="ü"/>
              </a:pPr>
              <a:r>
                <a:rPr lang="ru-RU" sz="1300" dirty="0" smtClean="0">
                  <a:latin typeface="Century Gothic" pitchFamily="34" charset="0"/>
                </a:rPr>
                <a:t> приобретение </a:t>
              </a:r>
              <a:r>
                <a:rPr lang="ru-RU" sz="1300" dirty="0">
                  <a:latin typeface="Century Gothic" pitchFamily="34" charset="0"/>
                </a:rPr>
                <a:t>одного грузопассажирского автомобиля</a:t>
              </a:r>
              <a:endParaRPr lang="ru-RU" sz="1300" dirty="0"/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5504424" y="5096797"/>
              <a:ext cx="3892112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Clr>
                  <a:schemeClr val="accent1"/>
                </a:buClr>
                <a:buFont typeface="Wingdings" pitchFamily="2" charset="2"/>
                <a:buChar char="ü"/>
              </a:pPr>
              <a:r>
                <a:rPr lang="ru-RU" sz="1300" dirty="0" smtClean="0">
                  <a:latin typeface="Century Gothic" pitchFamily="34" charset="0"/>
                </a:rPr>
                <a:t> приобретение </a:t>
              </a:r>
              <a:r>
                <a:rPr lang="ru-RU" sz="1300" dirty="0">
                  <a:latin typeface="Century Gothic" pitchFamily="34" charset="0"/>
                </a:rPr>
                <a:t>и доставка предметов домашней мебели и т.д.</a:t>
              </a:r>
              <a:endParaRPr lang="ru-RU" sz="1300" dirty="0"/>
            </a:p>
          </p:txBody>
        </p:sp>
        <p:pic>
          <p:nvPicPr>
            <p:cNvPr id="46" name="Picture 5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17" t="-3897" r="13093" b="3897"/>
            <a:stretch/>
          </p:blipFill>
          <p:spPr bwMode="auto">
            <a:xfrm>
              <a:off x="863672" y="5006294"/>
              <a:ext cx="756000" cy="742253"/>
            </a:xfrm>
            <a:prstGeom prst="flowChartConnector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47" name="Picture 6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385"/>
            <a:stretch/>
          </p:blipFill>
          <p:spPr bwMode="auto">
            <a:xfrm>
              <a:off x="899592" y="5798382"/>
              <a:ext cx="756000" cy="676269"/>
            </a:xfrm>
            <a:prstGeom prst="flowChartConnector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48" name="Picture 7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56" r="27423"/>
            <a:stretch/>
          </p:blipFill>
          <p:spPr bwMode="auto">
            <a:xfrm>
              <a:off x="4731339" y="5013256"/>
              <a:ext cx="774991" cy="720000"/>
            </a:xfrm>
            <a:prstGeom prst="flowChartConnector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49" name="Picture 8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99" r="14599"/>
            <a:stretch/>
          </p:blipFill>
          <p:spPr bwMode="auto">
            <a:xfrm>
              <a:off x="4737445" y="5788492"/>
              <a:ext cx="763790" cy="720800"/>
            </a:xfrm>
            <a:prstGeom prst="flowChartConnector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pic>
        <p:nvPicPr>
          <p:cNvPr id="50" name="Picture 9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69"/>
          <a:stretch/>
        </p:blipFill>
        <p:spPr bwMode="auto">
          <a:xfrm>
            <a:off x="251520" y="1034476"/>
            <a:ext cx="609686" cy="612000"/>
          </a:xfrm>
          <a:prstGeom prst="flowChartConnector">
            <a:avLst/>
          </a:prstGeom>
          <a:noFill/>
          <a:ln w="12700">
            <a:solidFill>
              <a:schemeClr val="accent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1" name="Picture 10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9" t="2429" r="40338" b="-2429"/>
          <a:stretch/>
        </p:blipFill>
        <p:spPr bwMode="auto">
          <a:xfrm>
            <a:off x="251521" y="1672877"/>
            <a:ext cx="609686" cy="612000"/>
          </a:xfrm>
          <a:prstGeom prst="flowChartConnector">
            <a:avLst/>
          </a:prstGeom>
          <a:noFill/>
          <a:ln w="12700">
            <a:solidFill>
              <a:schemeClr val="accent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2" name="Picture 11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83"/>
          <a:stretch/>
        </p:blipFill>
        <p:spPr bwMode="auto">
          <a:xfrm>
            <a:off x="251520" y="2342262"/>
            <a:ext cx="610301" cy="600358"/>
          </a:xfrm>
          <a:prstGeom prst="flowChartConnector">
            <a:avLst/>
          </a:prstGeom>
          <a:noFill/>
          <a:ln w="12700">
            <a:solidFill>
              <a:schemeClr val="accent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3" name="Picture 12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79" t="312" r="40157" b="-312"/>
          <a:stretch/>
        </p:blipFill>
        <p:spPr bwMode="auto">
          <a:xfrm>
            <a:off x="257742" y="2978692"/>
            <a:ext cx="620073" cy="612000"/>
          </a:xfrm>
          <a:prstGeom prst="flowChartConnector">
            <a:avLst/>
          </a:prstGeom>
          <a:noFill/>
          <a:ln w="12700">
            <a:solidFill>
              <a:schemeClr val="accent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4" name="Picture 13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4"/>
          <a:stretch/>
        </p:blipFill>
        <p:spPr bwMode="auto">
          <a:xfrm>
            <a:off x="270275" y="3626764"/>
            <a:ext cx="611509" cy="612000"/>
          </a:xfrm>
          <a:prstGeom prst="flowChartConnector">
            <a:avLst/>
          </a:prstGeom>
          <a:noFill/>
          <a:ln w="12700">
            <a:solidFill>
              <a:schemeClr val="accent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5" name="Picture 14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80"/>
          <a:stretch/>
        </p:blipFill>
        <p:spPr bwMode="auto">
          <a:xfrm>
            <a:off x="4795658" y="1070412"/>
            <a:ext cx="712446" cy="651718"/>
          </a:xfrm>
          <a:prstGeom prst="flowChartConnector">
            <a:avLst/>
          </a:prstGeom>
          <a:noFill/>
          <a:ln w="12700">
            <a:solidFill>
              <a:schemeClr val="accent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6" name="Picture 15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8094" y="1862500"/>
            <a:ext cx="725506" cy="686209"/>
          </a:xfrm>
          <a:prstGeom prst="flowChartConnector">
            <a:avLst/>
          </a:prstGeom>
          <a:noFill/>
          <a:ln w="12700">
            <a:solidFill>
              <a:schemeClr val="accent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7" name="Picture 16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-637" r="8539" b="637"/>
          <a:stretch/>
        </p:blipFill>
        <p:spPr bwMode="auto">
          <a:xfrm>
            <a:off x="4818094" y="2654588"/>
            <a:ext cx="732508" cy="677866"/>
          </a:xfrm>
          <a:prstGeom prst="flowChartConnector">
            <a:avLst/>
          </a:prstGeom>
          <a:noFill/>
          <a:ln w="12700">
            <a:solidFill>
              <a:schemeClr val="accent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8" name="Picture 1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454" y="3393390"/>
            <a:ext cx="747033" cy="704701"/>
          </a:xfrm>
          <a:prstGeom prst="flowChartConnector">
            <a:avLst/>
          </a:prstGeom>
          <a:noFill/>
          <a:ln w="12700">
            <a:solidFill>
              <a:schemeClr val="accent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836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A520EB-3B9F-4018-AE8E-9A43CB0AD90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8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11760" y="928671"/>
            <a:ext cx="3960440" cy="556114"/>
          </a:xfrm>
          <a:prstGeom prst="roundRect">
            <a:avLst>
              <a:gd name="adj" fmla="val 989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Условия предоставления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5971" y="1772816"/>
            <a:ext cx="8712968" cy="3970318"/>
          </a:xfrm>
          <a:prstGeom prst="rect">
            <a:avLst/>
          </a:prstGeom>
          <a:ln w="12700">
            <a:solidFill>
              <a:srgbClr val="FF7F00"/>
            </a:solidFill>
            <a:prstDash val="dash"/>
          </a:ln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Является гражданином РФ.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Зарегистрирован главой КФХ в качестве индивидуального предпринимателя. Деятельность на дату подачи заявки не превышает 24 месяцев со дня регистрации.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Не осуществляет предпринимательскую деятельность в течение последних 3-х лет и не являлся учредителем коммерческой организации, за исключением КФХ, главой которого он является.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Ранее не являлся получателем грантов на развитие малого и среднего предпринимательства, в т.ч. на создание и развитие КФХ, семейных животноводческих ферм, выплат на содействие </a:t>
            </a:r>
            <a:r>
              <a:rPr lang="ru-RU" dirty="0" err="1" smtClean="0">
                <a:solidFill>
                  <a:schemeClr val="tx2"/>
                </a:solidFill>
              </a:rPr>
              <a:t>самозанятости</a:t>
            </a:r>
            <a:r>
              <a:rPr lang="ru-RU" dirty="0" smtClean="0">
                <a:solidFill>
                  <a:schemeClr val="tx2"/>
                </a:solidFill>
              </a:rPr>
              <a:t> безработных граждан, субсидий, в рамках федерального закона «О развитии малого и среднего предпринимательства в Российской Федерации», а также единовременной помощи на бытовое обустройство.</a:t>
            </a:r>
          </a:p>
          <a:p>
            <a:pPr marL="342900" indent="-342900" algn="just">
              <a:buAutoNum type="arabicPeriod" startAt="5"/>
            </a:pPr>
            <a:r>
              <a:rPr lang="ru-RU" dirty="0" smtClean="0">
                <a:solidFill>
                  <a:schemeClr val="tx2"/>
                </a:solidFill>
              </a:rPr>
              <a:t>Постоянно проживает (или обязуется переехать на постоянное место жительства в муниципальное образование по месту нахождения и регистрации хозяйства).</a:t>
            </a:r>
            <a:endParaRPr lang="ru-RU" sz="1600" dirty="0">
              <a:solidFill>
                <a:schemeClr val="tx2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142852"/>
            <a:ext cx="86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Гранты и единовременная  помощь для начинающих фермеров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53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A520EB-3B9F-4018-AE8E-9A43CB0AD90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99792" y="642918"/>
            <a:ext cx="3502742" cy="500066"/>
          </a:xfrm>
          <a:prstGeom prst="roundRect">
            <a:avLst>
              <a:gd name="adj" fmla="val 989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Критерии оценки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142852"/>
            <a:ext cx="86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Гранты и единовременная  помощь для начинающих фермеров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223297"/>
              </p:ext>
            </p:extLst>
          </p:nvPr>
        </p:nvGraphicFramePr>
        <p:xfrm>
          <a:off x="107505" y="1214422"/>
          <a:ext cx="8928991" cy="5000660"/>
        </p:xfrm>
        <a:graphic>
          <a:graphicData uri="http://schemas.openxmlformats.org/drawingml/2006/table">
            <a:tbl>
              <a:tblPr/>
              <a:tblGrid>
                <a:gridCol w="2243898"/>
                <a:gridCol w="1985061"/>
                <a:gridCol w="2417091"/>
                <a:gridCol w="2282941"/>
              </a:tblGrid>
              <a:tr h="12625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Критерии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257" marR="602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93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0257" marR="602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0257" marR="602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0257" marR="602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Стоимость реализации проекта по бизнес-плану</a:t>
                      </a:r>
                    </a:p>
                  </a:txBody>
                  <a:tcPr marL="60257" marR="602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 1,5</a:t>
                      </a: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млн руб.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 1,51 до </a:t>
                      </a: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2,5 млн. руб.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свыше 2,5 млн руб.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5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Период окупаемости проекта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свыше</a:t>
                      </a: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лет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 3 до 5 лет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 3 лет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0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Создание рабочих мест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3-5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свыше 5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1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Направления использования средств в соответствии с бизнес-планом</a:t>
                      </a:r>
                    </a:p>
                  </a:txBody>
                  <a:tcPr marL="60257" marR="602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инженерная инфраструктура, приобретение материальных ресурсов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организация производственной базы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модернизация и расширение действующего</a:t>
                      </a: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производства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409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Уровень профессиональной подготовки начинающего фермера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Обучающие курсы по тематике сельскохозяйственного производства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Среднее профессиональное образование, полученное в образовательных организациях, осуществляющих подготовку кадров в области сельского хозяйства</a:t>
                      </a: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Высшее образование, полученное в образовательных организациях, осуществляющих подготовку кадров в области сельского хозяйства</a:t>
                      </a: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Направление деятельности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*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Козоводство и овцеводство</a:t>
                      </a:r>
                    </a:p>
                  </a:txBody>
                  <a:tcPr marL="60257" marR="602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Мясо-молочное скотоводство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257" marR="602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Мясное скотоводство</a:t>
                      </a:r>
                    </a:p>
                  </a:txBody>
                  <a:tcPr marL="60257" marR="602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886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Arial" pitchFamily="34" charset="0"/>
                          <a:cs typeface="Arial" pitchFamily="34" charset="0"/>
                        </a:rPr>
                        <a:t>Опыт работы</a:t>
                      </a:r>
                      <a:endParaRPr lang="ru-RU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57" marR="602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 3 до 5 лет</a:t>
                      </a:r>
                    </a:p>
                  </a:txBody>
                  <a:tcPr marL="60257" marR="602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Arial" pitchFamily="34" charset="0"/>
                          <a:cs typeface="Arial" pitchFamily="34" charset="0"/>
                        </a:rPr>
                        <a:t>от 5 до 10 лет</a:t>
                      </a:r>
                      <a:endParaRPr lang="ru-RU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0257" marR="602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свыше 10 лет</a:t>
                      </a:r>
                    </a:p>
                  </a:txBody>
                  <a:tcPr marL="60257" marR="602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353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09.04.2012 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5722</TotalTime>
  <Words>1867</Words>
  <Application>Microsoft Office PowerPoint</Application>
  <PresentationFormat>Экран (4:3)</PresentationFormat>
  <Paragraphs>256</Paragraphs>
  <Slides>16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Arial Black</vt:lpstr>
      <vt:lpstr>Calibri</vt:lpstr>
      <vt:lpstr>Century Gothic</vt:lpstr>
      <vt:lpstr>Times New Roman</vt:lpstr>
      <vt:lpstr>Verdana</vt:lpstr>
      <vt:lpstr>Wingdings</vt:lpstr>
      <vt:lpstr>презентация 09.04.2012 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Субсидирование отрасли молочного животноводства в 2015 году</dc:title>
  <dc:creator>Бетляев Рустем Османович</dc:creator>
  <cp:lastModifiedBy>Курманова Зульфия Закиевна</cp:lastModifiedBy>
  <cp:revision>399</cp:revision>
  <cp:lastPrinted>2016-03-25T04:58:38Z</cp:lastPrinted>
  <dcterms:created xsi:type="dcterms:W3CDTF">2015-03-18T08:57:21Z</dcterms:created>
  <dcterms:modified xsi:type="dcterms:W3CDTF">2016-03-28T05:32:10Z</dcterms:modified>
</cp:coreProperties>
</file>