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74" r:id="rId3"/>
    <p:sldId id="321" r:id="rId4"/>
    <p:sldId id="295" r:id="rId5"/>
    <p:sldId id="298" r:id="rId6"/>
    <p:sldId id="348" r:id="rId7"/>
    <p:sldId id="316" r:id="rId8"/>
    <p:sldId id="315" r:id="rId9"/>
    <p:sldId id="305" r:id="rId10"/>
    <p:sldId id="375" r:id="rId1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F14"/>
    <a:srgbClr val="FFFFFF"/>
    <a:srgbClr val="FF7F00"/>
    <a:srgbClr val="005696"/>
    <a:srgbClr val="9966FF"/>
    <a:srgbClr val="B1AD01"/>
    <a:srgbClr val="ABC1C5"/>
    <a:srgbClr val="660066"/>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5" autoAdjust="0"/>
    <p:restoredTop sz="94102" autoAdjust="0"/>
  </p:normalViewPr>
  <p:slideViewPr>
    <p:cSldViewPr>
      <p:cViewPr>
        <p:scale>
          <a:sx n="110" d="100"/>
          <a:sy n="110" d="100"/>
        </p:scale>
        <p:origin x="-2082"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CB4CD4A-642F-454E-912D-648872089623}" type="datetimeFigureOut">
              <a:rPr lang="ru-RU" smtClean="0"/>
              <a:t>28.03.2016</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1314597-2F06-4DE4-B24D-0F92169941E9}" type="slidenum">
              <a:rPr lang="ru-RU" smtClean="0"/>
              <a:t>‹#›</a:t>
            </a:fld>
            <a:endParaRPr lang="ru-RU"/>
          </a:p>
        </p:txBody>
      </p:sp>
    </p:spTree>
    <p:extLst>
      <p:ext uri="{BB962C8B-B14F-4D97-AF65-F5344CB8AC3E}">
        <p14:creationId xmlns:p14="http://schemas.microsoft.com/office/powerpoint/2010/main" val="337742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E1CB31-9BDB-4960-987B-E97F8A815118}" type="slidenum">
              <a:rPr lang="en-US"/>
              <a:pPr/>
              <a:t>‹#›</a:t>
            </a:fld>
            <a:endParaRPr lang="en-US"/>
          </a:p>
        </p:txBody>
      </p:sp>
    </p:spTree>
    <p:extLst>
      <p:ext uri="{BB962C8B-B14F-4D97-AF65-F5344CB8AC3E}">
        <p14:creationId xmlns:p14="http://schemas.microsoft.com/office/powerpoint/2010/main" val="27256820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3</a:t>
            </a:fld>
            <a:endParaRPr lang="en-US"/>
          </a:p>
        </p:txBody>
      </p:sp>
    </p:spTree>
    <p:extLst>
      <p:ext uri="{BB962C8B-B14F-4D97-AF65-F5344CB8AC3E}">
        <p14:creationId xmlns:p14="http://schemas.microsoft.com/office/powerpoint/2010/main" val="35356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4</a:t>
            </a:fld>
            <a:endParaRPr lang="en-US"/>
          </a:p>
        </p:txBody>
      </p:sp>
    </p:spTree>
    <p:extLst>
      <p:ext uri="{BB962C8B-B14F-4D97-AF65-F5344CB8AC3E}">
        <p14:creationId xmlns:p14="http://schemas.microsoft.com/office/powerpoint/2010/main" val="77219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5</a:t>
            </a:fld>
            <a:endParaRPr lang="en-US"/>
          </a:p>
        </p:txBody>
      </p:sp>
    </p:spTree>
    <p:extLst>
      <p:ext uri="{BB962C8B-B14F-4D97-AF65-F5344CB8AC3E}">
        <p14:creationId xmlns:p14="http://schemas.microsoft.com/office/powerpoint/2010/main" val="416052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7</a:t>
            </a:fld>
            <a:endParaRPr lang="en-US"/>
          </a:p>
        </p:txBody>
      </p:sp>
    </p:spTree>
    <p:extLst>
      <p:ext uri="{BB962C8B-B14F-4D97-AF65-F5344CB8AC3E}">
        <p14:creationId xmlns:p14="http://schemas.microsoft.com/office/powerpoint/2010/main" val="266506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8</a:t>
            </a:fld>
            <a:endParaRPr lang="en-US"/>
          </a:p>
        </p:txBody>
      </p:sp>
    </p:spTree>
    <p:extLst>
      <p:ext uri="{BB962C8B-B14F-4D97-AF65-F5344CB8AC3E}">
        <p14:creationId xmlns:p14="http://schemas.microsoft.com/office/powerpoint/2010/main" val="263303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E1CB31-9BDB-4960-987B-E97F8A815118}" type="slidenum">
              <a:rPr lang="en-US" smtClean="0"/>
              <a:pPr/>
              <a:t>10</a:t>
            </a:fld>
            <a:endParaRPr lang="en-US"/>
          </a:p>
        </p:txBody>
      </p:sp>
    </p:spTree>
    <p:extLst>
      <p:ext uri="{BB962C8B-B14F-4D97-AF65-F5344CB8AC3E}">
        <p14:creationId xmlns:p14="http://schemas.microsoft.com/office/powerpoint/2010/main" val="353562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108" name="Freeform 12"/>
          <p:cNvSpPr>
            <a:spLocks/>
          </p:cNvSpPr>
          <p:nvPr/>
        </p:nvSpPr>
        <p:spPr bwMode="gray">
          <a:xfrm>
            <a:off x="-9525" y="2997200"/>
            <a:ext cx="2205038" cy="2663825"/>
          </a:xfrm>
          <a:custGeom>
            <a:avLst/>
            <a:gdLst>
              <a:gd name="T0" fmla="*/ 0 w 1406"/>
              <a:gd name="T1" fmla="*/ 1678 h 1678"/>
              <a:gd name="T2" fmla="*/ 0 w 1406"/>
              <a:gd name="T3" fmla="*/ 1134 h 1678"/>
              <a:gd name="T4" fmla="*/ 1406 w 1406"/>
              <a:gd name="T5" fmla="*/ 0 h 1678"/>
              <a:gd name="T6" fmla="*/ 1406 w 1406"/>
              <a:gd name="T7" fmla="*/ 91 h 1678"/>
              <a:gd name="T8" fmla="*/ 0 w 1406"/>
              <a:gd name="T9" fmla="*/ 1678 h 1678"/>
            </a:gdLst>
            <a:ahLst/>
            <a:cxnLst>
              <a:cxn ang="0">
                <a:pos x="T0" y="T1"/>
              </a:cxn>
              <a:cxn ang="0">
                <a:pos x="T2" y="T3"/>
              </a:cxn>
              <a:cxn ang="0">
                <a:pos x="T4" y="T5"/>
              </a:cxn>
              <a:cxn ang="0">
                <a:pos x="T6" y="T7"/>
              </a:cxn>
              <a:cxn ang="0">
                <a:pos x="T8" y="T9"/>
              </a:cxn>
            </a:cxnLst>
            <a:rect l="0" t="0" r="r" b="b"/>
            <a:pathLst>
              <a:path w="1406" h="1678">
                <a:moveTo>
                  <a:pt x="0" y="1678"/>
                </a:moveTo>
                <a:lnTo>
                  <a:pt x="0" y="1134"/>
                </a:lnTo>
                <a:lnTo>
                  <a:pt x="1406" y="0"/>
                </a:lnTo>
                <a:lnTo>
                  <a:pt x="1406" y="91"/>
                </a:lnTo>
                <a:lnTo>
                  <a:pt x="0" y="1678"/>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4103" name="Picture 7"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447800" y="1782763"/>
            <a:ext cx="7359650" cy="1609725"/>
          </a:xfrm>
          <a:prstGeom prst="rect">
            <a:avLst/>
          </a:prstGeom>
          <a:noFill/>
          <a:extLst>
            <a:ext uri="{909E8E84-426E-40DD-AFC4-6F175D3DCCD1}">
              <a14:hiddenFill xmlns:a14="http://schemas.microsoft.com/office/drawing/2010/main">
                <a:solidFill>
                  <a:srgbClr val="FFFFFF"/>
                </a:solidFill>
              </a14:hiddenFill>
            </a:ext>
          </a:extLst>
        </p:spPr>
      </p:pic>
      <p:sp>
        <p:nvSpPr>
          <p:cNvPr id="4104" name="Freeform 8"/>
          <p:cNvSpPr>
            <a:spLocks/>
          </p:cNvSpPr>
          <p:nvPr/>
        </p:nvSpPr>
        <p:spPr bwMode="gray">
          <a:xfrm>
            <a:off x="568325" y="-9525"/>
            <a:ext cx="1784350" cy="6875463"/>
          </a:xfrm>
          <a:custGeom>
            <a:avLst/>
            <a:gdLst>
              <a:gd name="T0" fmla="*/ 0 w 1124"/>
              <a:gd name="T1" fmla="*/ 0 h 4343"/>
              <a:gd name="T2" fmla="*/ 490 w 1124"/>
              <a:gd name="T3" fmla="*/ 2 h 4343"/>
              <a:gd name="T4" fmla="*/ 1124 w 1124"/>
              <a:gd name="T5" fmla="*/ 1373 h 4343"/>
              <a:gd name="T6" fmla="*/ 1124 w 1124"/>
              <a:gd name="T7" fmla="*/ 2036 h 4343"/>
              <a:gd name="T8" fmla="*/ 889 w 1124"/>
              <a:gd name="T9" fmla="*/ 4343 h 4343"/>
              <a:gd name="T10" fmla="*/ 526 w 1124"/>
              <a:gd name="T11" fmla="*/ 4343 h 4343"/>
              <a:gd name="T12" fmla="*/ 1079 w 1124"/>
              <a:gd name="T13" fmla="*/ 2031 h 4343"/>
              <a:gd name="T14" fmla="*/ 1079 w 1124"/>
              <a:gd name="T15" fmla="*/ 1383 h 4343"/>
              <a:gd name="T16" fmla="*/ 0 w 1124"/>
              <a:gd name="T17" fmla="*/ 0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4343">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5" name="Freeform 9"/>
          <p:cNvSpPr>
            <a:spLocks/>
          </p:cNvSpPr>
          <p:nvPr/>
        </p:nvSpPr>
        <p:spPr bwMode="gray">
          <a:xfrm>
            <a:off x="-12700" y="-9525"/>
            <a:ext cx="2392363" cy="6880225"/>
          </a:xfrm>
          <a:custGeom>
            <a:avLst/>
            <a:gdLst>
              <a:gd name="T0" fmla="*/ 181 w 1507"/>
              <a:gd name="T1" fmla="*/ 0 h 4334"/>
              <a:gd name="T2" fmla="*/ 1507 w 1507"/>
              <a:gd name="T3" fmla="*/ 1379 h 4334"/>
              <a:gd name="T4" fmla="*/ 1507 w 1507"/>
              <a:gd name="T5" fmla="*/ 2036 h 4334"/>
              <a:gd name="T6" fmla="*/ 727 w 1507"/>
              <a:gd name="T7" fmla="*/ 4334 h 4334"/>
              <a:gd name="T8" fmla="*/ 2 w 1507"/>
              <a:gd name="T9" fmla="*/ 4334 h 4334"/>
              <a:gd name="T10" fmla="*/ 2 w 1507"/>
              <a:gd name="T11" fmla="*/ 4162 h 4334"/>
              <a:gd name="T12" fmla="*/ 1441 w 1507"/>
              <a:gd name="T13" fmla="*/ 1936 h 4334"/>
              <a:gd name="T14" fmla="*/ 1441 w 1507"/>
              <a:gd name="T15" fmla="*/ 1447 h 4334"/>
              <a:gd name="T16" fmla="*/ 8 w 1507"/>
              <a:gd name="T17" fmla="*/ 434 h 4334"/>
              <a:gd name="T18" fmla="*/ 0 w 1507"/>
              <a:gd name="T19" fmla="*/ 6 h 4334"/>
              <a:gd name="T20" fmla="*/ 181 w 1507"/>
              <a:gd name="T21" fmla="*/ 0 h 4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7" h="4334">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6" name="Freeform 10"/>
          <p:cNvSpPr>
            <a:spLocks/>
          </p:cNvSpPr>
          <p:nvPr/>
        </p:nvSpPr>
        <p:spPr bwMode="gray">
          <a:xfrm>
            <a:off x="2557463" y="0"/>
            <a:ext cx="3022600" cy="6858000"/>
          </a:xfrm>
          <a:custGeom>
            <a:avLst/>
            <a:gdLst>
              <a:gd name="T0" fmla="*/ 1904 w 1904"/>
              <a:gd name="T1" fmla="*/ 0 h 4354"/>
              <a:gd name="T2" fmla="*/ 1178 w 1904"/>
              <a:gd name="T3" fmla="*/ 0 h 4354"/>
              <a:gd name="T4" fmla="*/ 0 w 1904"/>
              <a:gd name="T5" fmla="*/ 1342 h 4354"/>
              <a:gd name="T6" fmla="*/ 0 w 1904"/>
              <a:gd name="T7" fmla="*/ 1950 h 4354"/>
              <a:gd name="T8" fmla="*/ 498 w 1904"/>
              <a:gd name="T9" fmla="*/ 4354 h 4354"/>
              <a:gd name="T10" fmla="*/ 1088 w 1904"/>
              <a:gd name="T11" fmla="*/ 4354 h 4354"/>
              <a:gd name="T12" fmla="*/ 44 w 1904"/>
              <a:gd name="T13" fmla="*/ 1985 h 4354"/>
              <a:gd name="T14" fmla="*/ 44 w 1904"/>
              <a:gd name="T15" fmla="*/ 1361 h 4354"/>
              <a:gd name="T16" fmla="*/ 1904 w 1904"/>
              <a:gd name="T17"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4" h="4354">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7" name="Freeform 11"/>
          <p:cNvSpPr>
            <a:spLocks/>
          </p:cNvSpPr>
          <p:nvPr/>
        </p:nvSpPr>
        <p:spPr bwMode="gray">
          <a:xfrm>
            <a:off x="2959100" y="-14288"/>
            <a:ext cx="2711450" cy="1887538"/>
          </a:xfrm>
          <a:custGeom>
            <a:avLst/>
            <a:gdLst>
              <a:gd name="T0" fmla="*/ 1708 w 1708"/>
              <a:gd name="T1" fmla="*/ 1 h 1189"/>
              <a:gd name="T2" fmla="*/ 1379 w 1708"/>
              <a:gd name="T3" fmla="*/ 0 h 1189"/>
              <a:gd name="T4" fmla="*/ 0 w 1708"/>
              <a:gd name="T5" fmla="*/ 1189 h 1189"/>
              <a:gd name="T6" fmla="*/ 1708 w 1708"/>
              <a:gd name="T7" fmla="*/ 1 h 1189"/>
            </a:gdLst>
            <a:ahLst/>
            <a:cxnLst>
              <a:cxn ang="0">
                <a:pos x="T0" y="T1"/>
              </a:cxn>
              <a:cxn ang="0">
                <a:pos x="T2" y="T3"/>
              </a:cxn>
              <a:cxn ang="0">
                <a:pos x="T4" y="T5"/>
              </a:cxn>
              <a:cxn ang="0">
                <a:pos x="T6" y="T7"/>
              </a:cxn>
            </a:cxnLst>
            <a:rect l="0" t="0" r="r" b="b"/>
            <a:pathLst>
              <a:path w="1708" h="1189">
                <a:moveTo>
                  <a:pt x="1708" y="1"/>
                </a:moveTo>
                <a:lnTo>
                  <a:pt x="1379" y="0"/>
                </a:lnTo>
                <a:lnTo>
                  <a:pt x="0" y="1189"/>
                </a:lnTo>
                <a:lnTo>
                  <a:pt x="1708" y="1"/>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9" name="Freeform 13"/>
          <p:cNvSpPr>
            <a:spLocks/>
          </p:cNvSpPr>
          <p:nvPr/>
        </p:nvSpPr>
        <p:spPr bwMode="gray">
          <a:xfrm>
            <a:off x="2498725" y="-9525"/>
            <a:ext cx="6105525" cy="6867525"/>
          </a:xfrm>
          <a:custGeom>
            <a:avLst/>
            <a:gdLst>
              <a:gd name="T0" fmla="*/ 3665 w 3846"/>
              <a:gd name="T1" fmla="*/ 0 h 4354"/>
              <a:gd name="T2" fmla="*/ 2122 w 3846"/>
              <a:gd name="T3" fmla="*/ 0 h 4354"/>
              <a:gd name="T4" fmla="*/ 0 w 3846"/>
              <a:gd name="T5" fmla="*/ 1339 h 4354"/>
              <a:gd name="T6" fmla="*/ 0 w 3846"/>
              <a:gd name="T7" fmla="*/ 1950 h 4354"/>
              <a:gd name="T8" fmla="*/ 1215 w 3846"/>
              <a:gd name="T9" fmla="*/ 4354 h 4354"/>
              <a:gd name="T10" fmla="*/ 1941 w 3846"/>
              <a:gd name="T11" fmla="*/ 4354 h 4354"/>
              <a:gd name="T12" fmla="*/ 72 w 3846"/>
              <a:gd name="T13" fmla="*/ 1877 h 4354"/>
              <a:gd name="T14" fmla="*/ 72 w 3846"/>
              <a:gd name="T15" fmla="*/ 1361 h 4354"/>
              <a:gd name="T16" fmla="*/ 3846 w 3846"/>
              <a:gd name="T17" fmla="*/ 0 h 4354"/>
              <a:gd name="T18" fmla="*/ 2122 w 3846"/>
              <a:gd name="T19" fmla="*/ 0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6" h="4354">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0" name="Freeform 14"/>
          <p:cNvSpPr>
            <a:spLocks/>
          </p:cNvSpPr>
          <p:nvPr/>
        </p:nvSpPr>
        <p:spPr bwMode="gray">
          <a:xfrm>
            <a:off x="-9525" y="185738"/>
            <a:ext cx="2246313" cy="5984875"/>
          </a:xfrm>
          <a:custGeom>
            <a:avLst/>
            <a:gdLst>
              <a:gd name="T0" fmla="*/ 0 w 1415"/>
              <a:gd name="T1" fmla="*/ 0 h 3770"/>
              <a:gd name="T2" fmla="*/ 1415 w 1415"/>
              <a:gd name="T3" fmla="*/ 1197 h 3770"/>
              <a:gd name="T4" fmla="*/ 1415 w 1415"/>
              <a:gd name="T5" fmla="*/ 1862 h 3770"/>
              <a:gd name="T6" fmla="*/ 0 w 1415"/>
              <a:gd name="T7" fmla="*/ 3770 h 3770"/>
              <a:gd name="T8" fmla="*/ 0 w 1415"/>
              <a:gd name="T9" fmla="*/ 3272 h 3770"/>
              <a:gd name="T10" fmla="*/ 1376 w 1415"/>
              <a:gd name="T11" fmla="*/ 1801 h 3770"/>
              <a:gd name="T12" fmla="*/ 1376 w 1415"/>
              <a:gd name="T13" fmla="*/ 1272 h 3770"/>
              <a:gd name="T14" fmla="*/ 6 w 1415"/>
              <a:gd name="T15" fmla="*/ 962 h 3770"/>
              <a:gd name="T16" fmla="*/ 0 w 1415"/>
              <a:gd name="T17"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5" h="377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1" name="Freeform 15"/>
          <p:cNvSpPr>
            <a:spLocks/>
          </p:cNvSpPr>
          <p:nvPr/>
        </p:nvSpPr>
        <p:spPr bwMode="gray">
          <a:xfrm>
            <a:off x="2608263" y="642938"/>
            <a:ext cx="6540500" cy="6215062"/>
          </a:xfrm>
          <a:custGeom>
            <a:avLst/>
            <a:gdLst>
              <a:gd name="T0" fmla="*/ 4115 w 4120"/>
              <a:gd name="T1" fmla="*/ 0 h 3915"/>
              <a:gd name="T2" fmla="*/ 4120 w 4120"/>
              <a:gd name="T3" fmla="*/ 500 h 3915"/>
              <a:gd name="T4" fmla="*/ 61 w 4120"/>
              <a:gd name="T5" fmla="*/ 1059 h 3915"/>
              <a:gd name="T6" fmla="*/ 61 w 4120"/>
              <a:gd name="T7" fmla="*/ 1466 h 3915"/>
              <a:gd name="T8" fmla="*/ 2419 w 4120"/>
              <a:gd name="T9" fmla="*/ 3915 h 3915"/>
              <a:gd name="T10" fmla="*/ 1830 w 4120"/>
              <a:gd name="T11" fmla="*/ 3915 h 3915"/>
              <a:gd name="T12" fmla="*/ 0 w 4120"/>
              <a:gd name="T13" fmla="*/ 1449 h 3915"/>
              <a:gd name="T14" fmla="*/ 0 w 4120"/>
              <a:gd name="T15" fmla="*/ 967 h 3915"/>
              <a:gd name="T16" fmla="*/ 4115 w 4120"/>
              <a:gd name="T17" fmla="*/ 0 h 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0" h="3915">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2" name="Freeform 16"/>
          <p:cNvSpPr>
            <a:spLocks/>
          </p:cNvSpPr>
          <p:nvPr/>
        </p:nvSpPr>
        <p:spPr bwMode="gray">
          <a:xfrm>
            <a:off x="2586038" y="-17463"/>
            <a:ext cx="6557962" cy="6875463"/>
          </a:xfrm>
          <a:custGeom>
            <a:avLst/>
            <a:gdLst>
              <a:gd name="T0" fmla="*/ 4131 w 4131"/>
              <a:gd name="T1" fmla="*/ 0 h 4348"/>
              <a:gd name="T2" fmla="*/ 4126 w 4131"/>
              <a:gd name="T3" fmla="*/ 494 h 4348"/>
              <a:gd name="T4" fmla="*/ 55 w 4131"/>
              <a:gd name="T5" fmla="*/ 1404 h 4348"/>
              <a:gd name="T6" fmla="*/ 55 w 4131"/>
              <a:gd name="T7" fmla="*/ 1853 h 4348"/>
              <a:gd name="T8" fmla="*/ 3156 w 4131"/>
              <a:gd name="T9" fmla="*/ 4348 h 4348"/>
              <a:gd name="T10" fmla="*/ 2067 w 4131"/>
              <a:gd name="T11" fmla="*/ 4348 h 4348"/>
              <a:gd name="T12" fmla="*/ 0 w 4131"/>
              <a:gd name="T13" fmla="*/ 1882 h 4348"/>
              <a:gd name="T14" fmla="*/ 0 w 4131"/>
              <a:gd name="T15" fmla="*/ 1355 h 4348"/>
              <a:gd name="T16" fmla="*/ 3615 w 4131"/>
              <a:gd name="T17" fmla="*/ 0 h 4348"/>
              <a:gd name="T18" fmla="*/ 4131 w 4131"/>
              <a:gd name="T19" fmla="*/ 0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1" h="4348">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3" name="Freeform 17"/>
          <p:cNvSpPr>
            <a:spLocks/>
          </p:cNvSpPr>
          <p:nvPr/>
        </p:nvSpPr>
        <p:spPr bwMode="gray">
          <a:xfrm>
            <a:off x="2771775" y="-26988"/>
            <a:ext cx="5761038" cy="2087563"/>
          </a:xfrm>
          <a:custGeom>
            <a:avLst/>
            <a:gdLst>
              <a:gd name="T0" fmla="*/ 0 w 3629"/>
              <a:gd name="T1" fmla="*/ 1315 h 1315"/>
              <a:gd name="T2" fmla="*/ 2858 w 3629"/>
              <a:gd name="T3" fmla="*/ 0 h 1315"/>
              <a:gd name="T4" fmla="*/ 3629 w 3629"/>
              <a:gd name="T5" fmla="*/ 0 h 1315"/>
              <a:gd name="T6" fmla="*/ 0 w 3629"/>
              <a:gd name="T7" fmla="*/ 1315 h 1315"/>
            </a:gdLst>
            <a:ahLst/>
            <a:cxnLst>
              <a:cxn ang="0">
                <a:pos x="T0" y="T1"/>
              </a:cxn>
              <a:cxn ang="0">
                <a:pos x="T2" y="T3"/>
              </a:cxn>
              <a:cxn ang="0">
                <a:pos x="T4" y="T5"/>
              </a:cxn>
              <a:cxn ang="0">
                <a:pos x="T6" y="T7"/>
              </a:cxn>
            </a:cxnLst>
            <a:rect l="0" t="0" r="r" b="b"/>
            <a:pathLst>
              <a:path w="3629" h="1315">
                <a:moveTo>
                  <a:pt x="0" y="1315"/>
                </a:moveTo>
                <a:lnTo>
                  <a:pt x="2858" y="0"/>
                </a:lnTo>
                <a:lnTo>
                  <a:pt x="3629" y="0"/>
                </a:lnTo>
                <a:lnTo>
                  <a:pt x="0" y="1315"/>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14" name="Freeform 18"/>
          <p:cNvSpPr>
            <a:spLocks/>
          </p:cNvSpPr>
          <p:nvPr/>
        </p:nvSpPr>
        <p:spPr bwMode="gray">
          <a:xfrm>
            <a:off x="2555875" y="2924175"/>
            <a:ext cx="3384550" cy="3944938"/>
          </a:xfrm>
          <a:custGeom>
            <a:avLst/>
            <a:gdLst>
              <a:gd name="T0" fmla="*/ 0 w 2132"/>
              <a:gd name="T1" fmla="*/ 0 h 2495"/>
              <a:gd name="T2" fmla="*/ 2132 w 2132"/>
              <a:gd name="T3" fmla="*/ 2495 h 2495"/>
              <a:gd name="T4" fmla="*/ 1814 w 2132"/>
              <a:gd name="T5" fmla="*/ 2495 h 2495"/>
              <a:gd name="T6" fmla="*/ 0 w 2132"/>
              <a:gd name="T7" fmla="*/ 0 h 2495"/>
            </a:gdLst>
            <a:ahLst/>
            <a:cxnLst>
              <a:cxn ang="0">
                <a:pos x="T0" y="T1"/>
              </a:cxn>
              <a:cxn ang="0">
                <a:pos x="T2" y="T3"/>
              </a:cxn>
              <a:cxn ang="0">
                <a:pos x="T4" y="T5"/>
              </a:cxn>
              <a:cxn ang="0">
                <a:pos x="T6" y="T7"/>
              </a:cxn>
            </a:cxnLst>
            <a:rect l="0" t="0" r="r" b="b"/>
            <a:pathLst>
              <a:path w="2132" h="2495">
                <a:moveTo>
                  <a:pt x="0" y="0"/>
                </a:moveTo>
                <a:lnTo>
                  <a:pt x="2132" y="2495"/>
                </a:lnTo>
                <a:lnTo>
                  <a:pt x="1814" y="2495"/>
                </a:lnTo>
                <a:lnTo>
                  <a:pt x="0" y="0"/>
                </a:lnTo>
                <a:close/>
              </a:path>
            </a:pathLst>
          </a:custGeom>
          <a:solidFill>
            <a:srgbClr val="FFFFFF">
              <a:alpha val="35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20" name="Freeform 24"/>
          <p:cNvSpPr>
            <a:spLocks/>
          </p:cNvSpPr>
          <p:nvPr/>
        </p:nvSpPr>
        <p:spPr bwMode="gray">
          <a:xfrm>
            <a:off x="-19050" y="180975"/>
            <a:ext cx="2262188" cy="1914525"/>
          </a:xfrm>
          <a:custGeom>
            <a:avLst/>
            <a:gdLst>
              <a:gd name="T0" fmla="*/ 1425 w 1425"/>
              <a:gd name="T1" fmla="*/ 1206 h 1206"/>
              <a:gd name="T2" fmla="*/ 0 w 1425"/>
              <a:gd name="T3" fmla="*/ 0 h 1206"/>
              <a:gd name="T4" fmla="*/ 0 w 1425"/>
              <a:gd name="T5" fmla="*/ 186 h 1206"/>
              <a:gd name="T6" fmla="*/ 1425 w 1425"/>
              <a:gd name="T7" fmla="*/ 1206 h 1206"/>
            </a:gdLst>
            <a:ahLst/>
            <a:cxnLst>
              <a:cxn ang="0">
                <a:pos x="T0" y="T1"/>
              </a:cxn>
              <a:cxn ang="0">
                <a:pos x="T2" y="T3"/>
              </a:cxn>
              <a:cxn ang="0">
                <a:pos x="T4" y="T5"/>
              </a:cxn>
              <a:cxn ang="0">
                <a:pos x="T6" y="T7"/>
              </a:cxn>
            </a:cxnLst>
            <a:rect l="0" t="0" r="r" b="b"/>
            <a:pathLst>
              <a:path w="1425" h="1206">
                <a:moveTo>
                  <a:pt x="1425" y="1206"/>
                </a:moveTo>
                <a:lnTo>
                  <a:pt x="0" y="0"/>
                </a:lnTo>
                <a:lnTo>
                  <a:pt x="0" y="186"/>
                </a:lnTo>
                <a:lnTo>
                  <a:pt x="1425" y="1206"/>
                </a:lnTo>
                <a:close/>
              </a:path>
            </a:pathLst>
          </a:custGeom>
          <a:solidFill>
            <a:srgbClr val="333333">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21" name="Freeform 25"/>
          <p:cNvSpPr>
            <a:spLocks/>
          </p:cNvSpPr>
          <p:nvPr/>
        </p:nvSpPr>
        <p:spPr bwMode="gray">
          <a:xfrm>
            <a:off x="-12700" y="3105150"/>
            <a:ext cx="2327275" cy="3762375"/>
          </a:xfrm>
          <a:custGeom>
            <a:avLst/>
            <a:gdLst>
              <a:gd name="T0" fmla="*/ 0 w 1466"/>
              <a:gd name="T1" fmla="*/ 2248 h 2370"/>
              <a:gd name="T2" fmla="*/ 1466 w 1466"/>
              <a:gd name="T3" fmla="*/ 0 h 2370"/>
              <a:gd name="T4" fmla="*/ 194 w 1466"/>
              <a:gd name="T5" fmla="*/ 2370 h 2370"/>
              <a:gd name="T6" fmla="*/ 4 w 1466"/>
              <a:gd name="T7" fmla="*/ 2364 h 2370"/>
              <a:gd name="T8" fmla="*/ 0 w 1466"/>
              <a:gd name="T9" fmla="*/ 2248 h 2370"/>
            </a:gdLst>
            <a:ahLst/>
            <a:cxnLst>
              <a:cxn ang="0">
                <a:pos x="T0" y="T1"/>
              </a:cxn>
              <a:cxn ang="0">
                <a:pos x="T2" y="T3"/>
              </a:cxn>
              <a:cxn ang="0">
                <a:pos x="T4" y="T5"/>
              </a:cxn>
              <a:cxn ang="0">
                <a:pos x="T6" y="T7"/>
              </a:cxn>
              <a:cxn ang="0">
                <a:pos x="T8" y="T9"/>
              </a:cxn>
            </a:cxnLst>
            <a:rect l="0" t="0" r="r" b="b"/>
            <a:pathLst>
              <a:path w="1466" h="2370">
                <a:moveTo>
                  <a:pt x="0" y="2248"/>
                </a:moveTo>
                <a:lnTo>
                  <a:pt x="1466" y="0"/>
                </a:lnTo>
                <a:lnTo>
                  <a:pt x="194" y="2370"/>
                </a:lnTo>
                <a:lnTo>
                  <a:pt x="4" y="2364"/>
                </a:lnTo>
                <a:lnTo>
                  <a:pt x="0" y="2248"/>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22" name="Freeform 26"/>
          <p:cNvSpPr>
            <a:spLocks/>
          </p:cNvSpPr>
          <p:nvPr/>
        </p:nvSpPr>
        <p:spPr bwMode="gray">
          <a:xfrm>
            <a:off x="-9525" y="1403350"/>
            <a:ext cx="2317750" cy="5265738"/>
          </a:xfrm>
          <a:custGeom>
            <a:avLst/>
            <a:gdLst>
              <a:gd name="T0" fmla="*/ 6 w 1460"/>
              <a:gd name="T1" fmla="*/ 0 h 3317"/>
              <a:gd name="T2" fmla="*/ 6 w 1460"/>
              <a:gd name="T3" fmla="*/ 643 h 3317"/>
              <a:gd name="T4" fmla="*/ 1410 w 1460"/>
              <a:gd name="T5" fmla="*/ 564 h 3317"/>
              <a:gd name="T6" fmla="*/ 1410 w 1460"/>
              <a:gd name="T7" fmla="*/ 1049 h 3317"/>
              <a:gd name="T8" fmla="*/ 0 w 1460"/>
              <a:gd name="T9" fmla="*/ 2852 h 3317"/>
              <a:gd name="T10" fmla="*/ 0 w 1460"/>
              <a:gd name="T11" fmla="*/ 3317 h 3317"/>
              <a:gd name="T12" fmla="*/ 1460 w 1460"/>
              <a:gd name="T13" fmla="*/ 1062 h 3317"/>
              <a:gd name="T14" fmla="*/ 1460 w 1460"/>
              <a:gd name="T15" fmla="*/ 505 h 3317"/>
              <a:gd name="T16" fmla="*/ 6 w 1460"/>
              <a:gd name="T17" fmla="*/ 0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3317">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4132" name="Group 36"/>
          <p:cNvGrpSpPr>
            <a:grpSpLocks/>
          </p:cNvGrpSpPr>
          <p:nvPr/>
        </p:nvGrpSpPr>
        <p:grpSpPr bwMode="auto">
          <a:xfrm>
            <a:off x="0" y="-19050"/>
            <a:ext cx="9153525" cy="6886575"/>
            <a:chOff x="0" y="0"/>
            <a:chExt cx="5760" cy="4326"/>
          </a:xfrm>
        </p:grpSpPr>
        <p:pic>
          <p:nvPicPr>
            <p:cNvPr id="4131" name="Picture 35" descr="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5760" cy="4326"/>
            </a:xfrm>
            <a:prstGeom prst="rect">
              <a:avLst/>
            </a:prstGeom>
            <a:noFill/>
            <a:extLst>
              <a:ext uri="{909E8E84-426E-40DD-AFC4-6F175D3DCCD1}">
                <a14:hiddenFill xmlns:a14="http://schemas.microsoft.com/office/drawing/2010/main">
                  <a:solidFill>
                    <a:srgbClr val="FFFFFF"/>
                  </a:solidFill>
                </a14:hiddenFill>
              </a:ext>
            </a:extLst>
          </p:spPr>
        </p:pic>
        <p:sp>
          <p:nvSpPr>
            <p:cNvPr id="4123" name="Rectangle 27"/>
            <p:cNvSpPr>
              <a:spLocks noChangeArrowheads="1"/>
            </p:cNvSpPr>
            <p:nvPr userDrawn="1"/>
          </p:nvSpPr>
          <p:spPr bwMode="gray">
            <a:xfrm>
              <a:off x="212" y="462"/>
              <a:ext cx="5334" cy="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pic>
        <p:nvPicPr>
          <p:cNvPr id="4115" name="Picture 19"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141788" y="4041775"/>
            <a:ext cx="415925" cy="415925"/>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4098" name="Rectangle 2"/>
          <p:cNvSpPr>
            <a:spLocks noGrp="1" noChangeArrowheads="1"/>
          </p:cNvSpPr>
          <p:nvPr>
            <p:ph type="ctrTitle"/>
          </p:nvPr>
        </p:nvSpPr>
        <p:spPr>
          <a:xfrm>
            <a:off x="985838" y="3787775"/>
            <a:ext cx="7772400" cy="885825"/>
          </a:xfrm>
        </p:spPr>
        <p:txBody>
          <a:bodyPr/>
          <a:lstStyle>
            <a:lvl1pPr algn="r">
              <a:defRPr/>
            </a:lvl1pPr>
          </a:lstStyle>
          <a:p>
            <a:pPr lvl="0"/>
            <a:r>
              <a:rPr lang="ru-RU" noProof="0" smtClean="0"/>
              <a:t>Образец заголовка</a:t>
            </a:r>
            <a:endParaRPr lang="en-US" noProof="0" smtClean="0"/>
          </a:p>
        </p:txBody>
      </p:sp>
      <p:sp>
        <p:nvSpPr>
          <p:cNvPr id="4099" name="Rectangle 3"/>
          <p:cNvSpPr>
            <a:spLocks noGrp="1" noChangeArrowheads="1"/>
          </p:cNvSpPr>
          <p:nvPr>
            <p:ph type="subTitle" idx="1"/>
          </p:nvPr>
        </p:nvSpPr>
        <p:spPr>
          <a:xfrm>
            <a:off x="4629150" y="3505200"/>
            <a:ext cx="4129088" cy="457200"/>
          </a:xfrm>
        </p:spPr>
        <p:txBody>
          <a:bodyPr/>
          <a:lstStyle>
            <a:lvl1pPr marL="0" indent="0" algn="dist">
              <a:buFontTx/>
              <a:buNone/>
              <a:defRPr sz="2000" b="1">
                <a:solidFill>
                  <a:srgbClr val="777777"/>
                </a:solidFill>
              </a:defRPr>
            </a:lvl1pPr>
          </a:lstStyle>
          <a:p>
            <a:pPr lvl="0"/>
            <a:r>
              <a:rPr lang="ru-RU" noProof="0" smtClean="0"/>
              <a:t>Образец подзаголовка</a:t>
            </a:r>
            <a:endParaRPr lang="en-US" noProof="0" smtClean="0"/>
          </a:p>
        </p:txBody>
      </p:sp>
      <p:sp>
        <p:nvSpPr>
          <p:cNvPr id="4125" name="Text Box 29"/>
          <p:cNvSpPr txBox="1">
            <a:spLocks noChangeArrowheads="1"/>
          </p:cNvSpPr>
          <p:nvPr/>
        </p:nvSpPr>
        <p:spPr bwMode="gray">
          <a:xfrm>
            <a:off x="7561263" y="5476875"/>
            <a:ext cx="119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a:solidFill>
                  <a:srgbClr val="FF7F00"/>
                </a:solidFill>
                <a:latin typeface="Arial Black" pitchFamily="34" charset="0"/>
              </a:rPr>
              <a:t>L/O/G/O</a:t>
            </a:r>
          </a:p>
        </p:txBody>
      </p:sp>
      <p:sp>
        <p:nvSpPr>
          <p:cNvPr id="4126" name="Text Box 30"/>
          <p:cNvSpPr txBox="1">
            <a:spLocks noChangeArrowheads="1"/>
          </p:cNvSpPr>
          <p:nvPr/>
        </p:nvSpPr>
        <p:spPr bwMode="gray">
          <a:xfrm>
            <a:off x="6618288" y="5781675"/>
            <a:ext cx="213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600">
                <a:latin typeface="Times New Roman" pitchFamily="18" charset="0"/>
              </a:rPr>
              <a:t>www.themegallery.com</a:t>
            </a:r>
          </a:p>
        </p:txBody>
      </p:sp>
      <p:sp>
        <p:nvSpPr>
          <p:cNvPr id="4101"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a:lvl1pPr>
          </a:lstStyle>
          <a:p>
            <a:fld id="{0D8F554F-4BC3-4B4A-AE2B-AF844BA24158}" type="slidenum">
              <a:rPr lang="en-US"/>
              <a:pPr/>
              <a:t>‹#›</a:t>
            </a:fld>
            <a:endParaRPr lang="en-US"/>
          </a:p>
        </p:txBody>
      </p:sp>
      <p:sp>
        <p:nvSpPr>
          <p:cNvPr id="4146" name="Rectangle 50"/>
          <p:cNvSpPr>
            <a:spLocks noChangeArrowheads="1"/>
          </p:cNvSpPr>
          <p:nvPr/>
        </p:nvSpPr>
        <p:spPr bwMode="gray">
          <a:xfrm>
            <a:off x="341313" y="722313"/>
            <a:ext cx="8478837" cy="541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8ACBABB-47E7-4E8E-8BDC-4A20284CB035}" type="slidenum">
              <a:rPr lang="en-US"/>
              <a:pPr/>
              <a:t>‹#›</a:t>
            </a:fld>
            <a:endParaRPr lang="en-US"/>
          </a:p>
        </p:txBody>
      </p:sp>
    </p:spTree>
    <p:extLst>
      <p:ext uri="{BB962C8B-B14F-4D97-AF65-F5344CB8AC3E}">
        <p14:creationId xmlns:p14="http://schemas.microsoft.com/office/powerpoint/2010/main" val="33831179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8438"/>
            <a:ext cx="2057400" cy="5927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8438"/>
            <a:ext cx="6019800" cy="5927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086E113-2E9F-4A46-AE64-04661A2C6177}" type="slidenum">
              <a:rPr lang="en-US"/>
              <a:pPr/>
              <a:t>‹#›</a:t>
            </a:fld>
            <a:endParaRPr lang="en-US"/>
          </a:p>
        </p:txBody>
      </p:sp>
    </p:spTree>
    <p:extLst>
      <p:ext uri="{BB962C8B-B14F-4D97-AF65-F5344CB8AC3E}">
        <p14:creationId xmlns:p14="http://schemas.microsoft.com/office/powerpoint/2010/main" val="28647782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288" y="198438"/>
            <a:ext cx="6302375"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83325"/>
            <a:ext cx="2133600" cy="3048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83325"/>
            <a:ext cx="2895600" cy="30480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83325"/>
            <a:ext cx="2133600" cy="304800"/>
          </a:xfrm>
        </p:spPr>
        <p:txBody>
          <a:bodyPr/>
          <a:lstStyle>
            <a:lvl1pPr>
              <a:defRPr/>
            </a:lvl1pPr>
          </a:lstStyle>
          <a:p>
            <a:fld id="{942559A0-8D06-450E-A0C1-2C6358F8959B}" type="slidenum">
              <a:rPr lang="en-US"/>
              <a:pPr/>
              <a:t>‹#›</a:t>
            </a:fld>
            <a:endParaRPr lang="en-US"/>
          </a:p>
        </p:txBody>
      </p:sp>
    </p:spTree>
    <p:extLst>
      <p:ext uri="{BB962C8B-B14F-4D97-AF65-F5344CB8AC3E}">
        <p14:creationId xmlns:p14="http://schemas.microsoft.com/office/powerpoint/2010/main" val="3611432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3FC475B-30DA-45F4-88EE-2B4AA492D51E}" type="slidenum">
              <a:rPr lang="en-US"/>
              <a:pPr/>
              <a:t>‹#›</a:t>
            </a:fld>
            <a:endParaRPr lang="en-US"/>
          </a:p>
        </p:txBody>
      </p:sp>
    </p:spTree>
    <p:extLst>
      <p:ext uri="{BB962C8B-B14F-4D97-AF65-F5344CB8AC3E}">
        <p14:creationId xmlns:p14="http://schemas.microsoft.com/office/powerpoint/2010/main" val="25444302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691E774-EBAD-4F67-BFE8-54001C82201C}" type="slidenum">
              <a:rPr lang="en-US"/>
              <a:pPr/>
              <a:t>‹#›</a:t>
            </a:fld>
            <a:endParaRPr lang="en-US"/>
          </a:p>
        </p:txBody>
      </p:sp>
    </p:spTree>
    <p:extLst>
      <p:ext uri="{BB962C8B-B14F-4D97-AF65-F5344CB8AC3E}">
        <p14:creationId xmlns:p14="http://schemas.microsoft.com/office/powerpoint/2010/main" val="24858928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C6A2445-4AE4-48BB-95A4-18ECD7F64BD9}" type="slidenum">
              <a:rPr lang="en-US"/>
              <a:pPr/>
              <a:t>‹#›</a:t>
            </a:fld>
            <a:endParaRPr lang="en-US"/>
          </a:p>
        </p:txBody>
      </p:sp>
    </p:spTree>
    <p:extLst>
      <p:ext uri="{BB962C8B-B14F-4D97-AF65-F5344CB8AC3E}">
        <p14:creationId xmlns:p14="http://schemas.microsoft.com/office/powerpoint/2010/main" val="29111327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AC63C8C-1DE5-41ED-B839-FDF8B00D8336}" type="slidenum">
              <a:rPr lang="en-US"/>
              <a:pPr/>
              <a:t>‹#›</a:t>
            </a:fld>
            <a:endParaRPr lang="en-US"/>
          </a:p>
        </p:txBody>
      </p:sp>
    </p:spTree>
    <p:extLst>
      <p:ext uri="{BB962C8B-B14F-4D97-AF65-F5344CB8AC3E}">
        <p14:creationId xmlns:p14="http://schemas.microsoft.com/office/powerpoint/2010/main" val="828029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B2FE0A9-C0AC-45EE-ADF6-DD8334D5F24A}" type="slidenum">
              <a:rPr lang="en-US"/>
              <a:pPr/>
              <a:t>‹#›</a:t>
            </a:fld>
            <a:endParaRPr lang="en-US"/>
          </a:p>
        </p:txBody>
      </p:sp>
    </p:spTree>
    <p:extLst>
      <p:ext uri="{BB962C8B-B14F-4D97-AF65-F5344CB8AC3E}">
        <p14:creationId xmlns:p14="http://schemas.microsoft.com/office/powerpoint/2010/main" val="3389618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01A3EEF3-9F6D-4470-9E6A-39C548F83BE9}" type="slidenum">
              <a:rPr lang="en-US"/>
              <a:pPr/>
              <a:t>‹#›</a:t>
            </a:fld>
            <a:endParaRPr lang="en-US"/>
          </a:p>
        </p:txBody>
      </p:sp>
    </p:spTree>
    <p:extLst>
      <p:ext uri="{BB962C8B-B14F-4D97-AF65-F5344CB8AC3E}">
        <p14:creationId xmlns:p14="http://schemas.microsoft.com/office/powerpoint/2010/main" val="23190667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AD5993B-E3A5-47DF-B65F-F5616AD559EF}" type="slidenum">
              <a:rPr lang="en-US"/>
              <a:pPr/>
              <a:t>‹#›</a:t>
            </a:fld>
            <a:endParaRPr lang="en-US"/>
          </a:p>
        </p:txBody>
      </p:sp>
    </p:spTree>
    <p:extLst>
      <p:ext uri="{BB962C8B-B14F-4D97-AF65-F5344CB8AC3E}">
        <p14:creationId xmlns:p14="http://schemas.microsoft.com/office/powerpoint/2010/main" val="32289797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D3449C8-0C0E-4440-8F60-429F1D1A16AC}" type="slidenum">
              <a:rPr lang="en-US"/>
              <a:pPr/>
              <a:t>‹#›</a:t>
            </a:fld>
            <a:endParaRPr lang="en-US"/>
          </a:p>
        </p:txBody>
      </p:sp>
    </p:spTree>
    <p:extLst>
      <p:ext uri="{BB962C8B-B14F-4D97-AF65-F5344CB8AC3E}">
        <p14:creationId xmlns:p14="http://schemas.microsoft.com/office/powerpoint/2010/main" val="19810825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Freeform 9"/>
          <p:cNvSpPr>
            <a:spLocks/>
          </p:cNvSpPr>
          <p:nvPr/>
        </p:nvSpPr>
        <p:spPr bwMode="gray">
          <a:xfrm>
            <a:off x="7658100" y="0"/>
            <a:ext cx="1104900" cy="6848475"/>
          </a:xfrm>
          <a:custGeom>
            <a:avLst/>
            <a:gdLst>
              <a:gd name="T0" fmla="*/ 312 w 696"/>
              <a:gd name="T1" fmla="*/ 0 h 4314"/>
              <a:gd name="T2" fmla="*/ 528 w 696"/>
              <a:gd name="T3" fmla="*/ 444 h 4314"/>
              <a:gd name="T4" fmla="*/ 696 w 696"/>
              <a:gd name="T5" fmla="*/ 960 h 4314"/>
              <a:gd name="T6" fmla="*/ 426 w 696"/>
              <a:gd name="T7" fmla="*/ 4314 h 4314"/>
              <a:gd name="T8" fmla="*/ 108 w 696"/>
              <a:gd name="T9" fmla="*/ 4314 h 4314"/>
              <a:gd name="T10" fmla="*/ 648 w 696"/>
              <a:gd name="T11" fmla="*/ 960 h 4314"/>
              <a:gd name="T12" fmla="*/ 456 w 696"/>
              <a:gd name="T13" fmla="*/ 432 h 4314"/>
              <a:gd name="T14" fmla="*/ 0 w 696"/>
              <a:gd name="T15" fmla="*/ 0 h 4314"/>
              <a:gd name="T16" fmla="*/ 312 w 696"/>
              <a:gd name="T17" fmla="*/ 0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4314">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4" name="Freeform 10"/>
          <p:cNvSpPr>
            <a:spLocks/>
          </p:cNvSpPr>
          <p:nvPr/>
        </p:nvSpPr>
        <p:spPr bwMode="gray">
          <a:xfrm>
            <a:off x="1066800" y="0"/>
            <a:ext cx="7543800" cy="6858000"/>
          </a:xfrm>
          <a:custGeom>
            <a:avLst/>
            <a:gdLst>
              <a:gd name="T0" fmla="*/ 0 w 4752"/>
              <a:gd name="T1" fmla="*/ 0 h 4320"/>
              <a:gd name="T2" fmla="*/ 1536 w 4752"/>
              <a:gd name="T3" fmla="*/ 0 h 4320"/>
              <a:gd name="T4" fmla="*/ 4590 w 4752"/>
              <a:gd name="T5" fmla="*/ 450 h 4320"/>
              <a:gd name="T6" fmla="*/ 4752 w 4752"/>
              <a:gd name="T7" fmla="*/ 972 h 4320"/>
              <a:gd name="T8" fmla="*/ 3600 w 4752"/>
              <a:gd name="T9" fmla="*/ 4320 h 4320"/>
              <a:gd name="T10" fmla="*/ 3312 w 4752"/>
              <a:gd name="T11" fmla="*/ 4320 h 4320"/>
              <a:gd name="T12" fmla="*/ 4712 w 4752"/>
              <a:gd name="T13" fmla="*/ 994 h 4320"/>
              <a:gd name="T14" fmla="*/ 4518 w 4752"/>
              <a:gd name="T15" fmla="*/ 524 h 4320"/>
              <a:gd name="T16" fmla="*/ 0 w 4752"/>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2" h="432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5" name="Freeform 11"/>
          <p:cNvSpPr>
            <a:spLocks/>
          </p:cNvSpPr>
          <p:nvPr/>
        </p:nvSpPr>
        <p:spPr bwMode="gray">
          <a:xfrm>
            <a:off x="5486400" y="1657350"/>
            <a:ext cx="2990850" cy="5200650"/>
          </a:xfrm>
          <a:custGeom>
            <a:avLst/>
            <a:gdLst>
              <a:gd name="T0" fmla="*/ 384 w 1884"/>
              <a:gd name="T1" fmla="*/ 3276 h 3276"/>
              <a:gd name="T2" fmla="*/ 1884 w 1884"/>
              <a:gd name="T3" fmla="*/ 0 h 3276"/>
              <a:gd name="T4" fmla="*/ 0 w 1884"/>
              <a:gd name="T5" fmla="*/ 3276 h 3276"/>
              <a:gd name="T6" fmla="*/ 384 w 1884"/>
              <a:gd name="T7" fmla="*/ 3276 h 3276"/>
            </a:gdLst>
            <a:ahLst/>
            <a:cxnLst>
              <a:cxn ang="0">
                <a:pos x="T0" y="T1"/>
              </a:cxn>
              <a:cxn ang="0">
                <a:pos x="T2" y="T3"/>
              </a:cxn>
              <a:cxn ang="0">
                <a:pos x="T4" y="T5"/>
              </a:cxn>
              <a:cxn ang="0">
                <a:pos x="T6" y="T7"/>
              </a:cxn>
            </a:cxnLst>
            <a:rect l="0" t="0" r="r" b="b"/>
            <a:pathLst>
              <a:path w="1884" h="3276">
                <a:moveTo>
                  <a:pt x="384" y="3276"/>
                </a:moveTo>
                <a:lnTo>
                  <a:pt x="1884" y="0"/>
                </a:lnTo>
                <a:lnTo>
                  <a:pt x="0" y="3276"/>
                </a:lnTo>
                <a:lnTo>
                  <a:pt x="384" y="3276"/>
                </a:lnTo>
                <a:close/>
              </a:path>
            </a:pathLst>
          </a:custGeom>
          <a:solidFill>
            <a:srgbClr val="E0E0E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6" name="Freeform 12"/>
          <p:cNvSpPr>
            <a:spLocks/>
          </p:cNvSpPr>
          <p:nvPr/>
        </p:nvSpPr>
        <p:spPr bwMode="gray">
          <a:xfrm>
            <a:off x="3429000" y="0"/>
            <a:ext cx="5172075" cy="6858000"/>
          </a:xfrm>
          <a:custGeom>
            <a:avLst/>
            <a:gdLst>
              <a:gd name="T0" fmla="*/ 0 w 3258"/>
              <a:gd name="T1" fmla="*/ 0 h 4320"/>
              <a:gd name="T2" fmla="*/ 3082 w 3258"/>
              <a:gd name="T3" fmla="*/ 475 h 4320"/>
              <a:gd name="T4" fmla="*/ 3210 w 3258"/>
              <a:gd name="T5" fmla="*/ 936 h 4320"/>
              <a:gd name="T6" fmla="*/ 1728 w 3258"/>
              <a:gd name="T7" fmla="*/ 4320 h 4320"/>
              <a:gd name="T8" fmla="*/ 1872 w 3258"/>
              <a:gd name="T9" fmla="*/ 4320 h 4320"/>
              <a:gd name="T10" fmla="*/ 3258 w 3258"/>
              <a:gd name="T11" fmla="*/ 912 h 4320"/>
              <a:gd name="T12" fmla="*/ 3120 w 3258"/>
              <a:gd name="T13" fmla="*/ 432 h 4320"/>
              <a:gd name="T14" fmla="*/ 1296 w 3258"/>
              <a:gd name="T15" fmla="*/ 0 h 4320"/>
              <a:gd name="T16" fmla="*/ 0 w 32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8" h="432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8" name="Freeform 14"/>
          <p:cNvSpPr>
            <a:spLocks/>
          </p:cNvSpPr>
          <p:nvPr/>
        </p:nvSpPr>
        <p:spPr bwMode="gray">
          <a:xfrm>
            <a:off x="8382000" y="0"/>
            <a:ext cx="762000" cy="1143000"/>
          </a:xfrm>
          <a:custGeom>
            <a:avLst/>
            <a:gdLst>
              <a:gd name="T0" fmla="*/ 48 w 480"/>
              <a:gd name="T1" fmla="*/ 0 h 720"/>
              <a:gd name="T2" fmla="*/ 0 w 480"/>
              <a:gd name="T3" fmla="*/ 96 h 720"/>
              <a:gd name="T4" fmla="*/ 354 w 480"/>
              <a:gd name="T5" fmla="*/ 690 h 720"/>
              <a:gd name="T6" fmla="*/ 480 w 480"/>
              <a:gd name="T7" fmla="*/ 720 h 720"/>
              <a:gd name="T8" fmla="*/ 480 w 480"/>
              <a:gd name="T9" fmla="*/ 576 h 720"/>
              <a:gd name="T10" fmla="*/ 48 w 480"/>
              <a:gd name="T11" fmla="*/ 96 h 720"/>
              <a:gd name="T12" fmla="*/ 89 w 480"/>
              <a:gd name="T13" fmla="*/ 0 h 720"/>
              <a:gd name="T14" fmla="*/ 48 w 480"/>
              <a:gd name="T15" fmla="*/ 0 h 7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720">
                <a:moveTo>
                  <a:pt x="48" y="0"/>
                </a:moveTo>
                <a:lnTo>
                  <a:pt x="0" y="96"/>
                </a:lnTo>
                <a:lnTo>
                  <a:pt x="354" y="690"/>
                </a:lnTo>
                <a:lnTo>
                  <a:pt x="480" y="720"/>
                </a:lnTo>
                <a:lnTo>
                  <a:pt x="480" y="576"/>
                </a:lnTo>
                <a:lnTo>
                  <a:pt x="48" y="96"/>
                </a:lnTo>
                <a:lnTo>
                  <a:pt x="89" y="0"/>
                </a:lnTo>
                <a:lnTo>
                  <a:pt x="48"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9" name="Freeform 15"/>
          <p:cNvSpPr>
            <a:spLocks/>
          </p:cNvSpPr>
          <p:nvPr/>
        </p:nvSpPr>
        <p:spPr bwMode="gray">
          <a:xfrm>
            <a:off x="8610600" y="228600"/>
            <a:ext cx="533400" cy="533400"/>
          </a:xfrm>
          <a:custGeom>
            <a:avLst/>
            <a:gdLst>
              <a:gd name="T0" fmla="*/ 336 w 336"/>
              <a:gd name="T1" fmla="*/ 336 h 336"/>
              <a:gd name="T2" fmla="*/ 0 w 336"/>
              <a:gd name="T3" fmla="*/ 0 h 336"/>
              <a:gd name="T4" fmla="*/ 336 w 336"/>
              <a:gd name="T5" fmla="*/ 240 h 336"/>
              <a:gd name="T6" fmla="*/ 336 w 336"/>
              <a:gd name="T7" fmla="*/ 336 h 336"/>
            </a:gdLst>
            <a:ahLst/>
            <a:cxnLst>
              <a:cxn ang="0">
                <a:pos x="T0" y="T1"/>
              </a:cxn>
              <a:cxn ang="0">
                <a:pos x="T2" y="T3"/>
              </a:cxn>
              <a:cxn ang="0">
                <a:pos x="T4" y="T5"/>
              </a:cxn>
              <a:cxn ang="0">
                <a:pos x="T6" y="T7"/>
              </a:cxn>
            </a:cxnLst>
            <a:rect l="0" t="0" r="r" b="b"/>
            <a:pathLst>
              <a:path w="336" h="336">
                <a:moveTo>
                  <a:pt x="336" y="336"/>
                </a:moveTo>
                <a:lnTo>
                  <a:pt x="0" y="0"/>
                </a:lnTo>
                <a:lnTo>
                  <a:pt x="336" y="240"/>
                </a:lnTo>
                <a:lnTo>
                  <a:pt x="336" y="336"/>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73" name="Group 49"/>
          <p:cNvGrpSpPr>
            <a:grpSpLocks/>
          </p:cNvGrpSpPr>
          <p:nvPr/>
        </p:nvGrpSpPr>
        <p:grpSpPr bwMode="auto">
          <a:xfrm>
            <a:off x="5562600" y="0"/>
            <a:ext cx="3267075" cy="6858000"/>
            <a:chOff x="3504" y="0"/>
            <a:chExt cx="2058" cy="4320"/>
          </a:xfrm>
        </p:grpSpPr>
        <p:sp>
          <p:nvSpPr>
            <p:cNvPr id="1037" name="Freeform 13"/>
            <p:cNvSpPr>
              <a:spLocks/>
            </p:cNvSpPr>
            <p:nvPr userDrawn="1"/>
          </p:nvSpPr>
          <p:spPr bwMode="gray">
            <a:xfrm>
              <a:off x="3504" y="0"/>
              <a:ext cx="2058" cy="4320"/>
            </a:xfrm>
            <a:custGeom>
              <a:avLst/>
              <a:gdLst>
                <a:gd name="T0" fmla="*/ 0 w 2058"/>
                <a:gd name="T1" fmla="*/ 0 h 4320"/>
                <a:gd name="T2" fmla="*/ 1056 w 2058"/>
                <a:gd name="T3" fmla="*/ 0 h 4320"/>
                <a:gd name="T4" fmla="*/ 1854 w 2058"/>
                <a:gd name="T5" fmla="*/ 402 h 4320"/>
                <a:gd name="T6" fmla="*/ 2058 w 2058"/>
                <a:gd name="T7" fmla="*/ 972 h 4320"/>
                <a:gd name="T8" fmla="*/ 1296 w 2058"/>
                <a:gd name="T9" fmla="*/ 4320 h 4320"/>
                <a:gd name="T10" fmla="*/ 720 w 2058"/>
                <a:gd name="T11" fmla="*/ 4320 h 4320"/>
                <a:gd name="T12" fmla="*/ 1920 w 2058"/>
                <a:gd name="T13" fmla="*/ 912 h 4320"/>
                <a:gd name="T14" fmla="*/ 1776 w 2058"/>
                <a:gd name="T15" fmla="*/ 432 h 4320"/>
                <a:gd name="T16" fmla="*/ 0 w 2058"/>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8" h="432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7" name="Freeform 23"/>
            <p:cNvSpPr>
              <a:spLocks/>
            </p:cNvSpPr>
            <p:nvPr userDrawn="1"/>
          </p:nvSpPr>
          <p:spPr bwMode="gray">
            <a:xfrm>
              <a:off x="4217" y="1056"/>
              <a:ext cx="1152" cy="3264"/>
            </a:xfrm>
            <a:custGeom>
              <a:avLst/>
              <a:gdLst>
                <a:gd name="T0" fmla="*/ 0 w 1152"/>
                <a:gd name="T1" fmla="*/ 3264 h 3264"/>
                <a:gd name="T2" fmla="*/ 1152 w 1152"/>
                <a:gd name="T3" fmla="*/ 0 h 3264"/>
                <a:gd name="T4" fmla="*/ 96 w 1152"/>
                <a:gd name="T5" fmla="*/ 3264 h 3264"/>
                <a:gd name="T6" fmla="*/ 0 w 1152"/>
                <a:gd name="T7" fmla="*/ 3264 h 3264"/>
              </a:gdLst>
              <a:ahLst/>
              <a:cxnLst>
                <a:cxn ang="0">
                  <a:pos x="T0" y="T1"/>
                </a:cxn>
                <a:cxn ang="0">
                  <a:pos x="T2" y="T3"/>
                </a:cxn>
                <a:cxn ang="0">
                  <a:pos x="T4" y="T5"/>
                </a:cxn>
                <a:cxn ang="0">
                  <a:pos x="T6" y="T7"/>
                </a:cxn>
              </a:cxnLst>
              <a:rect l="0" t="0" r="r" b="b"/>
              <a:pathLst>
                <a:path w="1152" h="3264">
                  <a:moveTo>
                    <a:pt x="0" y="3264"/>
                  </a:moveTo>
                  <a:lnTo>
                    <a:pt x="1152" y="0"/>
                  </a:lnTo>
                  <a:lnTo>
                    <a:pt x="96" y="3264"/>
                  </a:lnTo>
                  <a:lnTo>
                    <a:pt x="0" y="326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1046" name="Group 22"/>
          <p:cNvGrpSpPr>
            <a:grpSpLocks/>
          </p:cNvGrpSpPr>
          <p:nvPr/>
        </p:nvGrpSpPr>
        <p:grpSpPr bwMode="auto">
          <a:xfrm>
            <a:off x="142875" y="765175"/>
            <a:ext cx="8858250" cy="5943600"/>
            <a:chOff x="90" y="480"/>
            <a:chExt cx="5580" cy="3744"/>
          </a:xfrm>
        </p:grpSpPr>
        <p:sp>
          <p:nvSpPr>
            <p:cNvPr id="1040" name="Rectangle 16"/>
            <p:cNvSpPr>
              <a:spLocks noChangeArrowheads="1"/>
            </p:cNvSpPr>
            <p:nvPr userDrawn="1"/>
          </p:nvSpPr>
          <p:spPr bwMode="gray">
            <a:xfrm>
              <a:off x="90" y="480"/>
              <a:ext cx="5580" cy="3744"/>
            </a:xfrm>
            <a:prstGeom prst="rect">
              <a:avLst/>
            </a:prstGeom>
            <a:solidFill>
              <a:srgbClr val="FFFFFF">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1" name="Rectangle 17"/>
            <p:cNvSpPr>
              <a:spLocks noChangeArrowheads="1"/>
            </p:cNvSpPr>
            <p:nvPr userDrawn="1"/>
          </p:nvSpPr>
          <p:spPr bwMode="gray">
            <a:xfrm>
              <a:off x="90" y="480"/>
              <a:ext cx="5580" cy="3744"/>
            </a:xfrm>
            <a:prstGeom prst="rect">
              <a:avLst/>
            </a:prstGeom>
            <a:solidFill>
              <a:srgbClr val="FFFFFF">
                <a:alpha val="69000"/>
              </a:srgbClr>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042" name="Rectangle 18"/>
          <p:cNvSpPr>
            <a:spLocks noChangeArrowheads="1"/>
          </p:cNvSpPr>
          <p:nvPr/>
        </p:nvSpPr>
        <p:spPr bwMode="gray">
          <a:xfrm>
            <a:off x="381000" y="676275"/>
            <a:ext cx="6248400" cy="152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043" name="Picture 1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500063" y="577850"/>
            <a:ext cx="371475" cy="3714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903288" y="198438"/>
            <a:ext cx="6302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83325"/>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833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5E961AB-D52E-4D3F-86BF-A30251EED6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ApevalinaOS@72to.ru" TargetMode="External"/><Relationship Id="rId5" Type="http://schemas.openxmlformats.org/officeDocument/2006/relationships/hyperlink" Target="mailto:AverinaEV@72to.ru"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pevalinaOS@72to.ru" TargetMode="External"/><Relationship Id="rId5" Type="http://schemas.openxmlformats.org/officeDocument/2006/relationships/hyperlink" Target="mailto:AverinaEV@72to.ru"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139952" y="3933510"/>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228184" y="5472590"/>
            <a:ext cx="2448272" cy="6480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261" y="4077072"/>
            <a:ext cx="9699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635896" y="2363396"/>
            <a:ext cx="5076056" cy="1569660"/>
          </a:xfrm>
          <a:prstGeom prst="rect">
            <a:avLst/>
          </a:prstGeom>
        </p:spPr>
        <p:txBody>
          <a:bodyPr wrap="square">
            <a:spAutoFit/>
          </a:bodyPr>
          <a:lstStyle/>
          <a:p>
            <a:pPr algn="ctr"/>
            <a:r>
              <a:rPr lang="ru-RU" sz="3200" b="1" dirty="0">
                <a:solidFill>
                  <a:schemeClr val="accent1"/>
                </a:solidFill>
                <a:latin typeface="Century Gothic" pitchFamily="34" charset="0"/>
              </a:rPr>
              <a:t>Г</a:t>
            </a:r>
            <a:r>
              <a:rPr lang="ru-RU" sz="3200" b="1" dirty="0" smtClean="0">
                <a:solidFill>
                  <a:schemeClr val="accent1"/>
                </a:solidFill>
                <a:latin typeface="Century Gothic" pitchFamily="34" charset="0"/>
              </a:rPr>
              <a:t>осударственная поддержка в Тюменской области</a:t>
            </a:r>
            <a:endParaRPr lang="ru-RU" sz="3200" b="1" dirty="0">
              <a:solidFill>
                <a:schemeClr val="accent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528" y="404664"/>
            <a:ext cx="7416824" cy="1143000"/>
          </a:xfrm>
        </p:spPr>
        <p:txBody>
          <a:bodyPr/>
          <a:lstStyle/>
          <a:p>
            <a:r>
              <a:rPr lang="ru-RU" sz="2800" dirty="0" smtClean="0">
                <a:latin typeface="Century Gothic" pitchFamily="34" charset="0"/>
              </a:rPr>
              <a:t>Господдержка субъектов малого </a:t>
            </a:r>
            <a:br>
              <a:rPr lang="ru-RU" sz="2800" dirty="0" smtClean="0">
                <a:latin typeface="Century Gothic" pitchFamily="34" charset="0"/>
              </a:rPr>
            </a:br>
            <a:r>
              <a:rPr lang="ru-RU" sz="2800" dirty="0" smtClean="0">
                <a:latin typeface="Century Gothic" pitchFamily="34" charset="0"/>
              </a:rPr>
              <a:t>и среднего предпринимательства </a:t>
            </a:r>
            <a:endParaRPr lang="ru-RU" sz="2800" dirty="0">
              <a:latin typeface="Century Gothic" pitchFamily="34" charset="0"/>
            </a:endParaRPr>
          </a:p>
        </p:txBody>
      </p:sp>
      <p:sp>
        <p:nvSpPr>
          <p:cNvPr id="5" name="Объект 2"/>
          <p:cNvSpPr>
            <a:spLocks noGrp="1"/>
          </p:cNvSpPr>
          <p:nvPr>
            <p:ph idx="1"/>
          </p:nvPr>
        </p:nvSpPr>
        <p:spPr>
          <a:xfrm>
            <a:off x="313184" y="1484784"/>
            <a:ext cx="4330824" cy="2548880"/>
          </a:xfrm>
        </p:spPr>
        <p:txBody>
          <a:bodyPr>
            <a:noAutofit/>
          </a:bodyPr>
          <a:lstStyle/>
          <a:p>
            <a:pPr marL="0" indent="0" algn="ctr">
              <a:buNone/>
            </a:pPr>
            <a:r>
              <a:rPr lang="ru-RU" sz="2400" b="1" dirty="0" smtClean="0">
                <a:ln w="10541" cmpd="sng">
                  <a:noFill/>
                  <a:prstDash val="solid"/>
                </a:ln>
                <a:solidFill>
                  <a:schemeClr val="accent2">
                    <a:lumMod val="75000"/>
                  </a:schemeClr>
                </a:solidFill>
                <a:latin typeface="Century Gothic" pitchFamily="34" charset="0"/>
              </a:rPr>
              <a:t>Департамент инвестиционной политики и государственной поддержки предпринимательства Тюменской области</a:t>
            </a:r>
            <a:endParaRPr lang="ru-RU" sz="2400" b="1" dirty="0">
              <a:ln w="10541" cmpd="sng">
                <a:noFill/>
                <a:prstDash val="solid"/>
              </a:ln>
              <a:solidFill>
                <a:schemeClr val="accent2">
                  <a:lumMod val="75000"/>
                </a:schemeClr>
              </a:solidFill>
              <a:latin typeface="Century Gothic" pitchFamily="34" charset="0"/>
            </a:endParaRPr>
          </a:p>
        </p:txBody>
      </p:sp>
      <p:sp>
        <p:nvSpPr>
          <p:cNvPr id="6" name="Прямоугольник 5"/>
          <p:cNvSpPr/>
          <p:nvPr/>
        </p:nvSpPr>
        <p:spPr>
          <a:xfrm>
            <a:off x="35496" y="3995772"/>
            <a:ext cx="4968552" cy="369332"/>
          </a:xfrm>
          <a:prstGeom prst="rect">
            <a:avLst/>
          </a:prstGeom>
          <a:noFill/>
        </p:spPr>
        <p:txBody>
          <a:bodyPr wrap="square" lIns="91440" tIns="45720" rIns="91440" bIns="45720">
            <a:spAutoFit/>
          </a:bodyPr>
          <a:lstStyle/>
          <a:p>
            <a:pPr algn="ctr"/>
            <a:r>
              <a:rPr lang="ru-RU" b="1" dirty="0">
                <a:ln w="10541" cmpd="sng">
                  <a:noFill/>
                  <a:prstDash val="solid"/>
                </a:ln>
                <a:solidFill>
                  <a:schemeClr val="accent2">
                    <a:lumMod val="75000"/>
                  </a:schemeClr>
                </a:solidFill>
                <a:latin typeface="Century Gothic" pitchFamily="34" charset="0"/>
              </a:rPr>
              <a:t>г</a:t>
            </a:r>
            <a:r>
              <a:rPr lang="ru-RU" b="1" dirty="0" smtClean="0">
                <a:ln w="10541" cmpd="sng">
                  <a:noFill/>
                  <a:prstDash val="solid"/>
                </a:ln>
                <a:solidFill>
                  <a:schemeClr val="accent2">
                    <a:lumMod val="75000"/>
                  </a:schemeClr>
                </a:solidFill>
                <a:latin typeface="Century Gothic" pitchFamily="34" charset="0"/>
              </a:rPr>
              <a:t>. Тюмень, ул. Республики, д. 24, 5 этаж</a:t>
            </a:r>
            <a:endParaRPr lang="ru-RU" b="1" dirty="0">
              <a:ln w="10541" cmpd="sng">
                <a:noFill/>
                <a:prstDash val="solid"/>
              </a:ln>
              <a:solidFill>
                <a:schemeClr val="accent2">
                  <a:lumMod val="75000"/>
                </a:schemeClr>
              </a:solidFill>
              <a:latin typeface="Century Gothic" pitchFamily="34" charset="0"/>
            </a:endParaRPr>
          </a:p>
        </p:txBody>
      </p:sp>
      <p:pic>
        <p:nvPicPr>
          <p:cNvPr id="78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91" t="29160" r="10519" b="23885"/>
          <a:stretch/>
        </p:blipFill>
        <p:spPr bwMode="auto">
          <a:xfrm>
            <a:off x="5076056" y="1412776"/>
            <a:ext cx="3528392" cy="304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6321125"/>
            <a:ext cx="432048" cy="34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bwMode="gray">
          <a:xfrm>
            <a:off x="349781" y="4653136"/>
            <a:ext cx="8496944"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endParaRPr lang="ru-RU" sz="1800" dirty="0">
              <a:latin typeface="Century Gothic" pitchFamily="34" charset="0"/>
            </a:endParaRPr>
          </a:p>
          <a:p>
            <a:r>
              <a:rPr lang="ru-RU" sz="1800" dirty="0">
                <a:latin typeface="Century Gothic" pitchFamily="34" charset="0"/>
              </a:rPr>
              <a:t>Отдел государственной поддержки малого </a:t>
            </a:r>
            <a:r>
              <a:rPr lang="ru-RU" sz="1800" dirty="0" smtClean="0">
                <a:latin typeface="Century Gothic" pitchFamily="34" charset="0"/>
              </a:rPr>
              <a:t>предпринимательства:</a:t>
            </a:r>
          </a:p>
          <a:p>
            <a:r>
              <a:rPr lang="ru-RU" sz="1800" dirty="0" smtClean="0">
                <a:latin typeface="Century Gothic" pitchFamily="34" charset="0"/>
              </a:rPr>
              <a:t> </a:t>
            </a:r>
            <a:endParaRPr lang="ru-RU" sz="1800" dirty="0">
              <a:latin typeface="Century Gothic" pitchFamily="34" charset="0"/>
            </a:endParaRPr>
          </a:p>
        </p:txBody>
      </p:sp>
      <p:sp>
        <p:nvSpPr>
          <p:cNvPr id="12" name="Заголовок 1"/>
          <p:cNvSpPr txBox="1">
            <a:spLocks/>
          </p:cNvSpPr>
          <p:nvPr/>
        </p:nvSpPr>
        <p:spPr bwMode="gray">
          <a:xfrm>
            <a:off x="179512" y="5060942"/>
            <a:ext cx="4390701" cy="153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pPr algn="ctr"/>
            <a:endParaRPr lang="ru-RU" sz="1800" dirty="0">
              <a:latin typeface="Century Gothic" pitchFamily="34" charset="0"/>
            </a:endParaRPr>
          </a:p>
          <a:p>
            <a:pPr algn="ctr"/>
            <a:endParaRPr lang="ru-RU" sz="1800" dirty="0" smtClean="0">
              <a:solidFill>
                <a:srgbClr val="0070C0"/>
              </a:solidFill>
              <a:latin typeface="Century Gothic" pitchFamily="34" charset="0"/>
            </a:endParaRPr>
          </a:p>
          <a:p>
            <a:pPr algn="ctr"/>
            <a:r>
              <a:rPr lang="ru-RU" sz="1800" dirty="0" smtClean="0">
                <a:solidFill>
                  <a:srgbClr val="0070C0"/>
                </a:solidFill>
                <a:latin typeface="Century Gothic" pitchFamily="34" charset="0"/>
              </a:rPr>
              <a:t>Аверина Елена Викторовна, </a:t>
            </a:r>
          </a:p>
          <a:p>
            <a:pPr algn="ctr"/>
            <a:r>
              <a:rPr lang="ru-RU" sz="1400" dirty="0">
                <a:solidFill>
                  <a:srgbClr val="0070C0"/>
                </a:solidFill>
                <a:latin typeface="Century Gothic" pitchFamily="34" charset="0"/>
              </a:rPr>
              <a:t>заместитель начальника управления государственной поддержки, </a:t>
            </a:r>
            <a:endParaRPr lang="ru-RU" sz="1400" dirty="0" smtClean="0">
              <a:solidFill>
                <a:srgbClr val="0070C0"/>
              </a:solidFill>
              <a:latin typeface="Century Gothic" pitchFamily="34" charset="0"/>
            </a:endParaRPr>
          </a:p>
          <a:p>
            <a:pPr algn="ctr"/>
            <a:r>
              <a:rPr lang="ru-RU" sz="1400" dirty="0" smtClean="0">
                <a:solidFill>
                  <a:srgbClr val="0070C0"/>
                </a:solidFill>
                <a:latin typeface="Century Gothic" pitchFamily="34" charset="0"/>
              </a:rPr>
              <a:t>начальник </a:t>
            </a:r>
            <a:r>
              <a:rPr lang="ru-RU" sz="1400" dirty="0">
                <a:solidFill>
                  <a:srgbClr val="0070C0"/>
                </a:solidFill>
                <a:latin typeface="Century Gothic" pitchFamily="34" charset="0"/>
              </a:rPr>
              <a:t>отдела </a:t>
            </a:r>
            <a:endParaRPr lang="ru-RU" sz="1400" dirty="0" smtClean="0">
              <a:solidFill>
                <a:srgbClr val="0070C0"/>
              </a:solidFill>
              <a:latin typeface="Century Gothic" pitchFamily="34" charset="0"/>
            </a:endParaRPr>
          </a:p>
          <a:p>
            <a:pPr algn="ctr"/>
            <a:r>
              <a:rPr lang="ru-RU" sz="1400" dirty="0" smtClean="0">
                <a:solidFill>
                  <a:srgbClr val="0070C0"/>
                </a:solidFill>
                <a:latin typeface="Century Gothic" pitchFamily="34" charset="0"/>
              </a:rPr>
              <a:t>(3452) 55-66-54,  </a:t>
            </a:r>
            <a:r>
              <a:rPr lang="en-US" sz="1400" dirty="0" smtClean="0">
                <a:solidFill>
                  <a:srgbClr val="0070C0"/>
                </a:solidFill>
                <a:latin typeface="Century Gothic" pitchFamily="34" charset="0"/>
                <a:hlinkClick r:id="rId5"/>
              </a:rPr>
              <a:t>AverinaEV@72to.ru</a:t>
            </a:r>
            <a:r>
              <a:rPr lang="ru-RU" sz="1400" dirty="0" smtClean="0">
                <a:solidFill>
                  <a:srgbClr val="0070C0"/>
                </a:solidFill>
                <a:latin typeface="Century Gothic" pitchFamily="34" charset="0"/>
              </a:rPr>
              <a:t>, </a:t>
            </a:r>
            <a:r>
              <a:rPr lang="ru-RU" sz="1400" dirty="0" err="1" smtClean="0">
                <a:solidFill>
                  <a:srgbClr val="0070C0"/>
                </a:solidFill>
                <a:latin typeface="Century Gothic" pitchFamily="34" charset="0"/>
              </a:rPr>
              <a:t>каб</a:t>
            </a:r>
            <a:r>
              <a:rPr lang="ru-RU" sz="1400" dirty="0" smtClean="0">
                <a:solidFill>
                  <a:srgbClr val="0070C0"/>
                </a:solidFill>
                <a:latin typeface="Century Gothic" pitchFamily="34" charset="0"/>
              </a:rPr>
              <a:t>. 518</a:t>
            </a:r>
          </a:p>
          <a:p>
            <a:pPr algn="ctr"/>
            <a:endParaRPr lang="ru-RU" sz="1800" dirty="0" smtClean="0">
              <a:solidFill>
                <a:srgbClr val="0070C0"/>
              </a:solidFill>
              <a:latin typeface="Century Gothic" pitchFamily="34" charset="0"/>
            </a:endParaRPr>
          </a:p>
          <a:p>
            <a:pPr algn="ctr"/>
            <a:endParaRPr lang="ru-RU" sz="1800" dirty="0" smtClean="0">
              <a:latin typeface="Century Gothic" pitchFamily="34" charset="0"/>
            </a:endParaRPr>
          </a:p>
          <a:p>
            <a:pPr algn="ctr"/>
            <a:r>
              <a:rPr lang="ru-RU" sz="1800" dirty="0" smtClean="0">
                <a:latin typeface="Century Gothic" pitchFamily="34" charset="0"/>
              </a:rPr>
              <a:t> </a:t>
            </a:r>
            <a:endParaRPr lang="ru-RU" sz="1800" dirty="0">
              <a:latin typeface="Century Gothic" pitchFamily="34" charset="0"/>
            </a:endParaRPr>
          </a:p>
        </p:txBody>
      </p:sp>
      <p:sp>
        <p:nvSpPr>
          <p:cNvPr id="8" name="Прямоугольник 7"/>
          <p:cNvSpPr/>
          <p:nvPr/>
        </p:nvSpPr>
        <p:spPr>
          <a:xfrm>
            <a:off x="4462709" y="5085185"/>
            <a:ext cx="4573787" cy="1231106"/>
          </a:xfrm>
          <a:prstGeom prst="rect">
            <a:avLst/>
          </a:prstGeom>
        </p:spPr>
        <p:txBody>
          <a:bodyPr wrap="square">
            <a:spAutoFit/>
          </a:bodyPr>
          <a:lstStyle/>
          <a:p>
            <a:pPr algn="ctr"/>
            <a:r>
              <a:rPr lang="ru-RU" b="1" dirty="0">
                <a:solidFill>
                  <a:srgbClr val="0070C0"/>
                </a:solidFill>
                <a:latin typeface="Century Gothic" pitchFamily="34" charset="0"/>
              </a:rPr>
              <a:t>Апевалина Олеся Сергеевна</a:t>
            </a:r>
            <a:r>
              <a:rPr lang="ru-RU" b="1" dirty="0" smtClean="0">
                <a:solidFill>
                  <a:srgbClr val="0070C0"/>
                </a:solidFill>
                <a:latin typeface="Century Gothic" pitchFamily="34" charset="0"/>
              </a:rPr>
              <a:t>,</a:t>
            </a:r>
          </a:p>
          <a:p>
            <a:pPr algn="ctr"/>
            <a:r>
              <a:rPr lang="ru-RU" sz="1400" b="1" dirty="0">
                <a:solidFill>
                  <a:srgbClr val="0070C0"/>
                </a:solidFill>
                <a:latin typeface="Century Gothic" pitchFamily="34" charset="0"/>
              </a:rPr>
              <a:t> </a:t>
            </a:r>
            <a:r>
              <a:rPr lang="ru-RU" sz="1400" b="1" dirty="0" smtClean="0">
                <a:solidFill>
                  <a:srgbClr val="0070C0"/>
                </a:solidFill>
                <a:latin typeface="Century Gothic" pitchFamily="34" charset="0"/>
              </a:rPr>
              <a:t>специалист отдела</a:t>
            </a:r>
          </a:p>
          <a:p>
            <a:pPr algn="ctr"/>
            <a:endParaRPr lang="ru-RU" sz="1400" b="1" dirty="0">
              <a:solidFill>
                <a:srgbClr val="0070C0"/>
              </a:solidFill>
              <a:latin typeface="Century Gothic" pitchFamily="34" charset="0"/>
            </a:endParaRPr>
          </a:p>
          <a:p>
            <a:pPr algn="ctr"/>
            <a:endParaRPr lang="ru-RU" sz="1400" b="1" dirty="0">
              <a:solidFill>
                <a:srgbClr val="0070C0"/>
              </a:solidFill>
              <a:latin typeface="Century Gothic" pitchFamily="34" charset="0"/>
            </a:endParaRPr>
          </a:p>
          <a:p>
            <a:pPr algn="ctr"/>
            <a:r>
              <a:rPr lang="ru-RU" sz="1400" b="1" dirty="0">
                <a:solidFill>
                  <a:srgbClr val="0070C0"/>
                </a:solidFill>
                <a:latin typeface="Century Gothic" pitchFamily="34" charset="0"/>
              </a:rPr>
              <a:t>(3452) 55-66-52,  </a:t>
            </a:r>
            <a:r>
              <a:rPr lang="en-US" sz="1400" b="1" dirty="0" smtClean="0">
                <a:solidFill>
                  <a:srgbClr val="0070C0"/>
                </a:solidFill>
                <a:latin typeface="Century Gothic" pitchFamily="34" charset="0"/>
                <a:hlinkClick r:id="rId6"/>
              </a:rPr>
              <a:t>ApevalinaOS@72to.ru</a:t>
            </a:r>
            <a:r>
              <a:rPr lang="ru-RU" sz="1400" b="1" dirty="0" smtClean="0">
                <a:solidFill>
                  <a:srgbClr val="0070C0"/>
                </a:solidFill>
                <a:latin typeface="Century Gothic" pitchFamily="34" charset="0"/>
              </a:rPr>
              <a:t>, </a:t>
            </a:r>
            <a:r>
              <a:rPr lang="ru-RU" sz="1400" b="1" dirty="0" err="1" smtClean="0">
                <a:solidFill>
                  <a:srgbClr val="0070C0"/>
                </a:solidFill>
                <a:latin typeface="Century Gothic" pitchFamily="34" charset="0"/>
              </a:rPr>
              <a:t>каб</a:t>
            </a:r>
            <a:r>
              <a:rPr lang="ru-RU" sz="1400" b="1" dirty="0" smtClean="0">
                <a:solidFill>
                  <a:srgbClr val="0070C0"/>
                </a:solidFill>
                <a:latin typeface="Century Gothic" pitchFamily="34" charset="0"/>
              </a:rPr>
              <a:t>. 518а </a:t>
            </a:r>
            <a:endParaRPr lang="en-US" sz="1400" b="1" dirty="0">
              <a:solidFill>
                <a:srgbClr val="0070C0"/>
              </a:solidFill>
              <a:latin typeface="Century Gothic" pitchFamily="34" charset="0"/>
            </a:endParaRPr>
          </a:p>
        </p:txBody>
      </p:sp>
      <p:cxnSp>
        <p:nvCxnSpPr>
          <p:cNvPr id="14" name="Прямая соединительная линия 13"/>
          <p:cNvCxnSpPr/>
          <p:nvPr/>
        </p:nvCxnSpPr>
        <p:spPr>
          <a:xfrm>
            <a:off x="4498205" y="5085184"/>
            <a:ext cx="1787" cy="1292663"/>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a:xfrm>
            <a:off x="6902896" y="6453336"/>
            <a:ext cx="2133600" cy="304800"/>
          </a:xfrm>
        </p:spPr>
        <p:txBody>
          <a:bodyPr/>
          <a:lstStyle/>
          <a:p>
            <a:fld id="{73FC475B-30DA-45F4-88EE-2B4AA492D51E}" type="slidenum">
              <a:rPr lang="en-US" smtClean="0">
                <a:latin typeface="Century Gothic" pitchFamily="34" charset="0"/>
              </a:rPr>
              <a:pPr/>
              <a:t>10</a:t>
            </a:fld>
            <a:endParaRPr lang="en-US" dirty="0">
              <a:latin typeface="Century Gothic" pitchFamily="34" charset="0"/>
            </a:endParaRPr>
          </a:p>
        </p:txBody>
      </p:sp>
    </p:spTree>
    <p:extLst>
      <p:ext uri="{BB962C8B-B14F-4D97-AF65-F5344CB8AC3E}">
        <p14:creationId xmlns:p14="http://schemas.microsoft.com/office/powerpoint/2010/main" val="17790597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44624"/>
            <a:ext cx="6302375" cy="1143000"/>
          </a:xfrm>
        </p:spPr>
        <p:txBody>
          <a:bodyPr/>
          <a:lstStyle/>
          <a:p>
            <a:r>
              <a:rPr lang="ru-RU" sz="3600" dirty="0" smtClean="0">
                <a:solidFill>
                  <a:srgbClr val="EA7F14"/>
                </a:solidFill>
                <a:latin typeface="Century Gothic" panose="020B0502020202020204" pitchFamily="34" charset="0"/>
              </a:rPr>
              <a:t>Содержание</a:t>
            </a:r>
            <a:endParaRPr lang="ru-RU" sz="3600" dirty="0">
              <a:solidFill>
                <a:srgbClr val="EA7F14"/>
              </a:solidFill>
              <a:latin typeface="Century Gothic" panose="020B0502020202020204" pitchFamily="34" charset="0"/>
            </a:endParaRPr>
          </a:p>
        </p:txBody>
      </p:sp>
      <p:sp>
        <p:nvSpPr>
          <p:cNvPr id="4" name="Номер слайда 3"/>
          <p:cNvSpPr>
            <a:spLocks noGrp="1"/>
          </p:cNvSpPr>
          <p:nvPr>
            <p:ph type="sldNum" sz="quarter" idx="12"/>
          </p:nvPr>
        </p:nvSpPr>
        <p:spPr>
          <a:xfrm>
            <a:off x="6902896" y="6436568"/>
            <a:ext cx="2133600" cy="304800"/>
          </a:xfrm>
        </p:spPr>
        <p:txBody>
          <a:bodyPr/>
          <a:lstStyle/>
          <a:p>
            <a:fld id="{73FC475B-30DA-45F4-88EE-2B4AA492D51E}" type="slidenum">
              <a:rPr lang="en-US" smtClean="0">
                <a:latin typeface="Century Gothic" panose="020B0502020202020204" pitchFamily="34" charset="0"/>
              </a:rPr>
              <a:pPr/>
              <a:t>2</a:t>
            </a:fld>
            <a:endParaRPr lang="en-US" dirty="0">
              <a:latin typeface="Century Gothic" panose="020B0502020202020204" pitchFamily="34" charset="0"/>
            </a:endParaRPr>
          </a:p>
        </p:txBody>
      </p:sp>
      <p:sp>
        <p:nvSpPr>
          <p:cNvPr id="25" name="Text Box 22"/>
          <p:cNvSpPr txBox="1">
            <a:spLocks noChangeArrowheads="1"/>
          </p:cNvSpPr>
          <p:nvPr/>
        </p:nvSpPr>
        <p:spPr bwMode="black">
          <a:xfrm>
            <a:off x="179512" y="868933"/>
            <a:ext cx="8712968"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Законодательные </a:t>
            </a:r>
            <a:r>
              <a:rPr lang="ru-RU" altLang="ru-RU" sz="1400" b="1" dirty="0" smtClean="0">
                <a:latin typeface="Century Gothic" panose="020B0502020202020204" pitchFamily="34" charset="0"/>
              </a:rPr>
              <a:t>инициативы </a:t>
            </a:r>
            <a:r>
              <a:rPr lang="ru-RU" altLang="ru-RU" sz="1400" b="1" dirty="0">
                <a:latin typeface="Century Gothic" panose="020B0502020202020204" pitchFamily="34" charset="0"/>
              </a:rPr>
              <a:t>Тюменской </a:t>
            </a:r>
            <a:r>
              <a:rPr lang="ru-RU" altLang="ru-RU" sz="1400" b="1" dirty="0" smtClean="0">
                <a:latin typeface="Century Gothic" panose="020B0502020202020204" pitchFamily="34" charset="0"/>
              </a:rPr>
              <a:t>области…………………………………………………....4</a:t>
            </a: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Алгоритм регистрации субъекта </a:t>
            </a:r>
            <a:r>
              <a:rPr lang="ru-RU" altLang="ru-RU" sz="1400" b="1" dirty="0" smtClean="0">
                <a:latin typeface="Century Gothic" panose="020B0502020202020204" pitchFamily="34" charset="0"/>
              </a:rPr>
              <a:t>предпринимательства……………………………………….........5</a:t>
            </a:r>
            <a:endParaRPr lang="en-US"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Господдержка субъектов малого</a:t>
            </a:r>
            <a:r>
              <a:rPr lang="ru-RU" altLang="ru-RU" sz="1100" b="1" dirty="0">
                <a:latin typeface="Century Gothic" panose="020B0502020202020204" pitchFamily="34" charset="0"/>
              </a:rPr>
              <a:t> </a:t>
            </a:r>
            <a:r>
              <a:rPr lang="ru-RU" altLang="ru-RU" sz="1400" b="1" dirty="0">
                <a:latin typeface="Century Gothic" panose="020B0502020202020204" pitchFamily="34" charset="0"/>
              </a:rPr>
              <a:t>и </a:t>
            </a:r>
            <a:r>
              <a:rPr lang="ru-RU" altLang="ru-RU" sz="1400" b="1" dirty="0" smtClean="0">
                <a:latin typeface="Century Gothic" panose="020B0502020202020204" pitchFamily="34" charset="0"/>
              </a:rPr>
              <a:t>среднего предпринимательства…………………………….6</a:t>
            </a: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Господдержка субъектов деятельности в сфере </a:t>
            </a:r>
            <a:r>
              <a:rPr lang="ru-RU" altLang="ru-RU" sz="1400" b="1" dirty="0" smtClean="0">
                <a:latin typeface="Century Gothic" panose="020B0502020202020204" pitchFamily="34" charset="0"/>
              </a:rPr>
              <a:t>промышленности, управляющих </a:t>
            </a:r>
            <a:r>
              <a:rPr lang="ru-RU" altLang="ru-RU" sz="1400" b="1" dirty="0">
                <a:latin typeface="Century Gothic" panose="020B0502020202020204" pitchFamily="34" charset="0"/>
              </a:rPr>
              <a:t>компаний индустриальных парков</a:t>
            </a:r>
            <a:r>
              <a:rPr lang="ru-RU" altLang="ru-RU" sz="1400" b="1" dirty="0" smtClean="0">
                <a:latin typeface="Century Gothic" panose="020B0502020202020204" pitchFamily="34" charset="0"/>
              </a:rPr>
              <a:t>………………………………………………………………………....13</a:t>
            </a: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Господдержка </a:t>
            </a:r>
            <a:r>
              <a:rPr lang="ru-RU" altLang="ru-RU" sz="1400" b="1" dirty="0" smtClean="0">
                <a:latin typeface="Century Gothic" panose="020B0502020202020204" pitchFamily="34" charset="0"/>
              </a:rPr>
              <a:t>инвесторов……...……………………………………………………………………………18</a:t>
            </a:r>
          </a:p>
          <a:p>
            <a:pPr marL="180975" indent="-180975" algn="just">
              <a:spcBef>
                <a:spcPct val="50000"/>
              </a:spcBef>
              <a:buClr>
                <a:schemeClr val="accent6"/>
              </a:buClr>
              <a:buFont typeface="Wingdings" panose="05000000000000000000" pitchFamily="2" charset="2"/>
              <a:buChar char="Ø"/>
              <a:tabLst>
                <a:tab pos="266700" algn="l"/>
              </a:tabLst>
            </a:pPr>
            <a:r>
              <a:rPr lang="ru-RU" sz="1400" b="1" dirty="0">
                <a:latin typeface="Century Gothic" panose="020B0502020202020204" pitchFamily="34" charset="0"/>
              </a:rPr>
              <a:t>Субсидии местным бюджетам</a:t>
            </a:r>
            <a:r>
              <a:rPr lang="ru-RU" sz="600" b="1" dirty="0">
                <a:latin typeface="Century Gothic" panose="020B0502020202020204" pitchFamily="34" charset="0"/>
              </a:rPr>
              <a:t> </a:t>
            </a:r>
            <a:r>
              <a:rPr lang="ru-RU" sz="1400" b="1" dirty="0">
                <a:latin typeface="Century Gothic" panose="020B0502020202020204" pitchFamily="34" charset="0"/>
              </a:rPr>
              <a:t>на развитие инвестиционной деятельности</a:t>
            </a:r>
            <a:r>
              <a:rPr lang="ru-RU" sz="1400" b="1" dirty="0" smtClean="0">
                <a:latin typeface="Century Gothic" panose="020B0502020202020204" pitchFamily="34" charset="0"/>
              </a:rPr>
              <a:t>………………….20</a:t>
            </a:r>
            <a:endParaRPr 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sz="1400" b="1" dirty="0" smtClean="0">
                <a:latin typeface="Century Gothic" panose="020B0502020202020204" pitchFamily="34" charset="0"/>
              </a:rPr>
              <a:t>Господдержка </a:t>
            </a:r>
            <a:r>
              <a:rPr lang="ru-RU" sz="1400" b="1" dirty="0">
                <a:latin typeface="Century Gothic" panose="020B0502020202020204" pitchFamily="34" charset="0"/>
              </a:rPr>
              <a:t>субъектов нефтегазового </a:t>
            </a:r>
            <a:r>
              <a:rPr lang="ru-RU" sz="1400" b="1" dirty="0" smtClean="0">
                <a:latin typeface="Century Gothic" panose="020B0502020202020204" pitchFamily="34" charset="0"/>
              </a:rPr>
              <a:t>сектора………………………………………………...…23</a:t>
            </a:r>
          </a:p>
          <a:p>
            <a:pPr marL="180975" indent="-180975" algn="just">
              <a:spcBef>
                <a:spcPct val="50000"/>
              </a:spcBef>
              <a:buClr>
                <a:schemeClr val="accent6"/>
              </a:buClr>
              <a:buFont typeface="Wingdings" panose="05000000000000000000" pitchFamily="2" charset="2"/>
              <a:buChar char="Ø"/>
              <a:tabLst>
                <a:tab pos="266700" algn="l"/>
              </a:tabLst>
            </a:pPr>
            <a:r>
              <a:rPr lang="ru-RU" sz="1400" b="1" dirty="0">
                <a:latin typeface="Century Gothic" panose="020B0502020202020204" pitchFamily="34" charset="0"/>
              </a:rPr>
              <a:t>Господдержка субъектов туристской индустрии……………………………………………………..</a:t>
            </a:r>
            <a:r>
              <a:rPr lang="ru-RU" sz="1400" b="1" dirty="0" smtClean="0">
                <a:latin typeface="Century Gothic" panose="020B0502020202020204" pitchFamily="34" charset="0"/>
              </a:rPr>
              <a:t>26</a:t>
            </a:r>
            <a:endParaRPr 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sz="1400" b="1" dirty="0" smtClean="0">
                <a:latin typeface="Century Gothic" panose="020B0502020202020204" pitchFamily="34" charset="0"/>
              </a:rPr>
              <a:t>Господдержка </a:t>
            </a:r>
            <a:r>
              <a:rPr lang="ru-RU" sz="1400" b="1" dirty="0">
                <a:latin typeface="Century Gothic" panose="020B0502020202020204" pitchFamily="34" charset="0"/>
              </a:rPr>
              <a:t>субъектов предпринимательства инновационной сферы </a:t>
            </a:r>
            <a:r>
              <a:rPr lang="ru-RU" sz="1400" b="1" dirty="0" smtClean="0">
                <a:latin typeface="Century Gothic" panose="020B0502020202020204" pitchFamily="34" charset="0"/>
              </a:rPr>
              <a:t>…………………....28</a:t>
            </a:r>
            <a:endParaRPr 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Предоставление </a:t>
            </a:r>
            <a:r>
              <a:rPr lang="ru-RU" altLang="ru-RU" sz="1400" b="1" dirty="0" smtClean="0">
                <a:latin typeface="Century Gothic" panose="020B0502020202020204" pitchFamily="34" charset="0"/>
              </a:rPr>
              <a:t>целевых и </a:t>
            </a:r>
            <a:r>
              <a:rPr lang="ru-RU" altLang="ru-RU" sz="1400" b="1" dirty="0">
                <a:latin typeface="Century Gothic" panose="020B0502020202020204" pitchFamily="34" charset="0"/>
              </a:rPr>
              <a:t>инвестиционных</a:t>
            </a:r>
            <a:r>
              <a:rPr lang="ru-RU" altLang="ru-RU" sz="1100" b="1" dirty="0">
                <a:latin typeface="Century Gothic" panose="020B0502020202020204" pitchFamily="34" charset="0"/>
              </a:rPr>
              <a:t> </a:t>
            </a:r>
            <a:r>
              <a:rPr lang="ru-RU" altLang="ru-RU" sz="1400" b="1" dirty="0" smtClean="0">
                <a:latin typeface="Century Gothic" panose="020B0502020202020204" pitchFamily="34" charset="0"/>
              </a:rPr>
              <a:t>займов………………………………………………...33</a:t>
            </a:r>
            <a:endParaRPr lang="ru-RU"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Сопровождение инвестиционного проекта по принципу «одного окна</a:t>
            </a:r>
            <a:r>
              <a:rPr lang="ru-RU" altLang="ru-RU" sz="1400" b="1" dirty="0" smtClean="0">
                <a:latin typeface="Century Gothic" panose="020B0502020202020204" pitchFamily="34" charset="0"/>
              </a:rPr>
              <a:t>»……………………….35</a:t>
            </a:r>
            <a:endParaRPr lang="ru-RU"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Предоставление </a:t>
            </a:r>
            <a:r>
              <a:rPr lang="ru-RU" altLang="ru-RU" sz="1400" b="1" dirty="0" err="1" smtClean="0">
                <a:latin typeface="Century Gothic" panose="020B0502020202020204" pitchFamily="34" charset="0"/>
              </a:rPr>
              <a:t>микрозаймов</a:t>
            </a:r>
            <a:r>
              <a:rPr lang="ru-RU" altLang="ru-RU" sz="1400" b="1" dirty="0" smtClean="0">
                <a:latin typeface="Century Gothic" panose="020B0502020202020204" pitchFamily="34" charset="0"/>
              </a:rPr>
              <a:t>……………………………………………………………………………...36</a:t>
            </a:r>
            <a:endParaRPr lang="ru-RU"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smtClean="0">
                <a:latin typeface="Century Gothic" panose="020B0502020202020204" pitchFamily="34" charset="0"/>
              </a:rPr>
              <a:t>Поддержка начинающих </a:t>
            </a:r>
            <a:r>
              <a:rPr lang="ru-RU" altLang="ru-RU" sz="1400" b="1" dirty="0">
                <a:latin typeface="Century Gothic" panose="020B0502020202020204" pitchFamily="34" charset="0"/>
              </a:rPr>
              <a:t>и действующих </a:t>
            </a:r>
            <a:r>
              <a:rPr lang="ru-RU" altLang="ru-RU" sz="1400" b="1" dirty="0" smtClean="0">
                <a:latin typeface="Century Gothic" panose="020B0502020202020204" pitchFamily="34" charset="0"/>
              </a:rPr>
              <a:t>предпринимателей…………………………………….38</a:t>
            </a:r>
          </a:p>
          <a:p>
            <a:pPr marL="180975" indent="-180975" algn="just">
              <a:buClr>
                <a:schemeClr val="accent6"/>
              </a:buClr>
              <a:buFont typeface="Wingdings" panose="05000000000000000000" pitchFamily="2" charset="2"/>
              <a:buChar char="Ø"/>
              <a:tabLst>
                <a:tab pos="266700" algn="l"/>
              </a:tabLst>
            </a:pPr>
            <a:endParaRPr lang="ru-RU" sz="700" b="1" dirty="0" smtClean="0">
              <a:latin typeface="Century Gothic" panose="020B0502020202020204" pitchFamily="34" charset="0"/>
            </a:endParaRPr>
          </a:p>
          <a:p>
            <a:pPr marL="180975" indent="-180975" algn="just">
              <a:buClr>
                <a:schemeClr val="accent6"/>
              </a:buClr>
              <a:buFont typeface="Wingdings" panose="05000000000000000000" pitchFamily="2" charset="2"/>
              <a:buChar char="Ø"/>
              <a:tabLst>
                <a:tab pos="266700" algn="l"/>
              </a:tabLst>
            </a:pPr>
            <a:r>
              <a:rPr lang="ru-RU" sz="1400" b="1" dirty="0" smtClean="0">
                <a:latin typeface="Century Gothic" panose="020B0502020202020204" pitchFamily="34" charset="0"/>
              </a:rPr>
              <a:t>Поддержка </a:t>
            </a:r>
            <a:r>
              <a:rPr lang="ru-RU" sz="1400" b="1" dirty="0">
                <a:latin typeface="Century Gothic" panose="020B0502020202020204" pitchFamily="34" charset="0"/>
              </a:rPr>
              <a:t>внешнеэкономической деятельности субъектов </a:t>
            </a:r>
            <a:r>
              <a:rPr lang="ru-RU" sz="1400" b="1" dirty="0" smtClean="0">
                <a:latin typeface="Century Gothic" panose="020B0502020202020204" pitchFamily="34" charset="0"/>
              </a:rPr>
              <a:t>МСП………………………………39</a:t>
            </a:r>
            <a:endParaRPr lang="ru-RU"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a:latin typeface="Century Gothic" panose="020B0502020202020204" pitchFamily="34" charset="0"/>
              </a:rPr>
              <a:t>Имущественная и консультационная поддержка субъектов </a:t>
            </a:r>
            <a:r>
              <a:rPr lang="ru-RU" altLang="ru-RU" sz="1400" b="1" dirty="0" smtClean="0">
                <a:latin typeface="Century Gothic" panose="020B0502020202020204" pitchFamily="34" charset="0"/>
              </a:rPr>
              <a:t>МСП………………………............40</a:t>
            </a:r>
            <a:endParaRPr lang="ru-RU" altLang="ru-RU" sz="1400" b="1" dirty="0">
              <a:latin typeface="Century Gothic" panose="020B0502020202020204" pitchFamily="34" charset="0"/>
            </a:endParaRPr>
          </a:p>
          <a:p>
            <a:pPr marL="180975" indent="-180975" algn="just">
              <a:spcBef>
                <a:spcPct val="50000"/>
              </a:spcBef>
              <a:buClr>
                <a:schemeClr val="accent6"/>
              </a:buClr>
              <a:buFont typeface="Wingdings" panose="05000000000000000000" pitchFamily="2" charset="2"/>
              <a:buChar char="Ø"/>
              <a:tabLst>
                <a:tab pos="266700" algn="l"/>
              </a:tabLst>
            </a:pPr>
            <a:r>
              <a:rPr lang="ru-RU" altLang="ru-RU" sz="1400" b="1" dirty="0" smtClean="0">
                <a:latin typeface="Century Gothic" panose="020B0502020202020204" pitchFamily="34" charset="0"/>
              </a:rPr>
              <a:t>Господдержка</a:t>
            </a:r>
            <a:r>
              <a:rPr lang="ru-RU" altLang="ru-RU" sz="1100" b="1" dirty="0" smtClean="0">
                <a:latin typeface="Century Gothic" panose="020B0502020202020204" pitchFamily="34" charset="0"/>
              </a:rPr>
              <a:t>,</a:t>
            </a:r>
            <a:r>
              <a:rPr lang="ru-RU" altLang="ru-RU" sz="100" b="1" dirty="0" smtClean="0">
                <a:latin typeface="Century Gothic" panose="020B0502020202020204" pitchFamily="34" charset="0"/>
              </a:rPr>
              <a:t> </a:t>
            </a:r>
            <a:r>
              <a:rPr lang="ru-RU" altLang="ru-RU" sz="1400" b="1" dirty="0" smtClean="0">
                <a:latin typeface="Century Gothic" panose="020B0502020202020204" pitchFamily="34" charset="0"/>
              </a:rPr>
              <a:t>оказываемая</a:t>
            </a:r>
            <a:r>
              <a:rPr lang="ru-RU" altLang="ru-RU" sz="100" b="1" dirty="0" smtClean="0">
                <a:latin typeface="Century Gothic" panose="020B0502020202020204" pitchFamily="34" charset="0"/>
              </a:rPr>
              <a:t> </a:t>
            </a:r>
            <a:r>
              <a:rPr lang="ru-RU" altLang="ru-RU" sz="1400" b="1" dirty="0" smtClean="0">
                <a:latin typeface="Century Gothic" panose="020B0502020202020204" pitchFamily="34" charset="0"/>
              </a:rPr>
              <a:t>Департаментом</a:t>
            </a:r>
            <a:r>
              <a:rPr lang="ru-RU" altLang="ru-RU" sz="100" b="1" dirty="0" smtClean="0">
                <a:latin typeface="Century Gothic" panose="020B0502020202020204" pitchFamily="34" charset="0"/>
              </a:rPr>
              <a:t> </a:t>
            </a:r>
            <a:r>
              <a:rPr lang="ru-RU" altLang="ru-RU" sz="1400" b="1" dirty="0">
                <a:latin typeface="Century Gothic" panose="020B0502020202020204" pitchFamily="34" charset="0"/>
              </a:rPr>
              <a:t>агропромышленного</a:t>
            </a:r>
            <a:r>
              <a:rPr lang="ru-RU" altLang="ru-RU" sz="100" b="1" dirty="0">
                <a:latin typeface="Century Gothic" panose="020B0502020202020204" pitchFamily="34" charset="0"/>
              </a:rPr>
              <a:t> </a:t>
            </a:r>
            <a:r>
              <a:rPr lang="ru-RU" altLang="ru-RU" sz="1400" b="1" dirty="0">
                <a:latin typeface="Century Gothic" panose="020B0502020202020204" pitchFamily="34" charset="0"/>
              </a:rPr>
              <a:t>комплекса</a:t>
            </a:r>
            <a:r>
              <a:rPr lang="ru-RU" altLang="ru-RU" sz="100" b="1" dirty="0">
                <a:latin typeface="Century Gothic" panose="020B0502020202020204" pitchFamily="34" charset="0"/>
              </a:rPr>
              <a:t> </a:t>
            </a:r>
            <a:r>
              <a:rPr lang="ru-RU" altLang="ru-RU" sz="1400" b="1" dirty="0">
                <a:latin typeface="Century Gothic" panose="020B0502020202020204" pitchFamily="34" charset="0"/>
              </a:rPr>
              <a:t>Тюменской</a:t>
            </a:r>
            <a:r>
              <a:rPr lang="ru-RU" altLang="ru-RU" sz="100" b="1" dirty="0">
                <a:latin typeface="Century Gothic" panose="020B0502020202020204" pitchFamily="34" charset="0"/>
              </a:rPr>
              <a:t> </a:t>
            </a:r>
            <a:r>
              <a:rPr lang="ru-RU" altLang="ru-RU" sz="1400" b="1" dirty="0" smtClean="0">
                <a:latin typeface="Century Gothic" panose="020B0502020202020204" pitchFamily="34" charset="0"/>
              </a:rPr>
              <a:t>области……………………………………………………………………………………………………………..41</a:t>
            </a:r>
            <a:endParaRPr lang="ru-RU" sz="1400" b="1" dirty="0">
              <a:latin typeface="Century Gothic" panose="020B0502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6346646"/>
            <a:ext cx="432049" cy="34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2384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528" y="404664"/>
            <a:ext cx="7416824" cy="1143000"/>
          </a:xfrm>
        </p:spPr>
        <p:txBody>
          <a:bodyPr/>
          <a:lstStyle/>
          <a:p>
            <a:r>
              <a:rPr lang="ru-RU" sz="2800" dirty="0" smtClean="0">
                <a:latin typeface="Century Gothic" pitchFamily="34" charset="0"/>
              </a:rPr>
              <a:t>Господдержка субъектов малого </a:t>
            </a:r>
            <a:br>
              <a:rPr lang="ru-RU" sz="2800" dirty="0" smtClean="0">
                <a:latin typeface="Century Gothic" pitchFamily="34" charset="0"/>
              </a:rPr>
            </a:br>
            <a:r>
              <a:rPr lang="ru-RU" sz="2800" dirty="0" smtClean="0">
                <a:latin typeface="Century Gothic" pitchFamily="34" charset="0"/>
              </a:rPr>
              <a:t>и среднего предпринимательства </a:t>
            </a:r>
            <a:endParaRPr lang="ru-RU" sz="2800" dirty="0">
              <a:latin typeface="Century Gothic" pitchFamily="34" charset="0"/>
            </a:endParaRPr>
          </a:p>
        </p:txBody>
      </p:sp>
      <p:sp>
        <p:nvSpPr>
          <p:cNvPr id="5" name="Объект 2"/>
          <p:cNvSpPr>
            <a:spLocks noGrp="1"/>
          </p:cNvSpPr>
          <p:nvPr>
            <p:ph idx="1"/>
          </p:nvPr>
        </p:nvSpPr>
        <p:spPr>
          <a:xfrm>
            <a:off x="313184" y="1484784"/>
            <a:ext cx="4330824" cy="2548880"/>
          </a:xfrm>
        </p:spPr>
        <p:txBody>
          <a:bodyPr>
            <a:noAutofit/>
          </a:bodyPr>
          <a:lstStyle/>
          <a:p>
            <a:pPr marL="0" indent="0" algn="ctr">
              <a:buNone/>
            </a:pPr>
            <a:r>
              <a:rPr lang="ru-RU" sz="2400" b="1" dirty="0" smtClean="0">
                <a:ln w="10541" cmpd="sng">
                  <a:noFill/>
                  <a:prstDash val="solid"/>
                </a:ln>
                <a:solidFill>
                  <a:schemeClr val="accent2">
                    <a:lumMod val="75000"/>
                  </a:schemeClr>
                </a:solidFill>
                <a:latin typeface="Century Gothic" pitchFamily="34" charset="0"/>
              </a:rPr>
              <a:t>Департамент инвестиционной политики и государственной поддержки предпринимательства Тюменской области</a:t>
            </a:r>
            <a:endParaRPr lang="ru-RU" sz="2400" b="1" dirty="0">
              <a:ln w="10541" cmpd="sng">
                <a:noFill/>
                <a:prstDash val="solid"/>
              </a:ln>
              <a:solidFill>
                <a:schemeClr val="accent2">
                  <a:lumMod val="75000"/>
                </a:schemeClr>
              </a:solidFill>
              <a:latin typeface="Century Gothic" pitchFamily="34" charset="0"/>
            </a:endParaRPr>
          </a:p>
        </p:txBody>
      </p:sp>
      <p:sp>
        <p:nvSpPr>
          <p:cNvPr id="6" name="Прямоугольник 5"/>
          <p:cNvSpPr/>
          <p:nvPr/>
        </p:nvSpPr>
        <p:spPr>
          <a:xfrm>
            <a:off x="35496" y="3995772"/>
            <a:ext cx="4968552" cy="369332"/>
          </a:xfrm>
          <a:prstGeom prst="rect">
            <a:avLst/>
          </a:prstGeom>
          <a:noFill/>
        </p:spPr>
        <p:txBody>
          <a:bodyPr wrap="square" lIns="91440" tIns="45720" rIns="91440" bIns="45720">
            <a:spAutoFit/>
          </a:bodyPr>
          <a:lstStyle/>
          <a:p>
            <a:pPr algn="ctr"/>
            <a:r>
              <a:rPr lang="ru-RU" b="1" dirty="0">
                <a:ln w="10541" cmpd="sng">
                  <a:noFill/>
                  <a:prstDash val="solid"/>
                </a:ln>
                <a:solidFill>
                  <a:schemeClr val="accent2">
                    <a:lumMod val="75000"/>
                  </a:schemeClr>
                </a:solidFill>
                <a:latin typeface="Century Gothic" pitchFamily="34" charset="0"/>
              </a:rPr>
              <a:t>г</a:t>
            </a:r>
            <a:r>
              <a:rPr lang="ru-RU" b="1" dirty="0" smtClean="0">
                <a:ln w="10541" cmpd="sng">
                  <a:noFill/>
                  <a:prstDash val="solid"/>
                </a:ln>
                <a:solidFill>
                  <a:schemeClr val="accent2">
                    <a:lumMod val="75000"/>
                  </a:schemeClr>
                </a:solidFill>
                <a:latin typeface="Century Gothic" pitchFamily="34" charset="0"/>
              </a:rPr>
              <a:t>. Тюмень, ул. Республики, д. 24, 5 этаж</a:t>
            </a:r>
            <a:endParaRPr lang="ru-RU" b="1" dirty="0">
              <a:ln w="10541" cmpd="sng">
                <a:noFill/>
                <a:prstDash val="solid"/>
              </a:ln>
              <a:solidFill>
                <a:schemeClr val="accent2">
                  <a:lumMod val="75000"/>
                </a:schemeClr>
              </a:solidFill>
              <a:latin typeface="Century Gothic" pitchFamily="34" charset="0"/>
            </a:endParaRPr>
          </a:p>
        </p:txBody>
      </p:sp>
      <p:pic>
        <p:nvPicPr>
          <p:cNvPr id="78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91" t="29160" r="10519" b="23885"/>
          <a:stretch/>
        </p:blipFill>
        <p:spPr bwMode="auto">
          <a:xfrm>
            <a:off x="5076056" y="1412776"/>
            <a:ext cx="3528392" cy="304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6321125"/>
            <a:ext cx="432048" cy="34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bwMode="gray">
          <a:xfrm>
            <a:off x="349781" y="4653136"/>
            <a:ext cx="8496944" cy="4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endParaRPr lang="ru-RU" sz="1800" dirty="0">
              <a:latin typeface="Century Gothic" pitchFamily="34" charset="0"/>
            </a:endParaRPr>
          </a:p>
          <a:p>
            <a:r>
              <a:rPr lang="ru-RU" sz="1800" dirty="0">
                <a:latin typeface="Century Gothic" pitchFamily="34" charset="0"/>
              </a:rPr>
              <a:t>Отдел государственной поддержки малого </a:t>
            </a:r>
            <a:r>
              <a:rPr lang="ru-RU" sz="1800" dirty="0" smtClean="0">
                <a:latin typeface="Century Gothic" pitchFamily="34" charset="0"/>
              </a:rPr>
              <a:t>предпринимательства:</a:t>
            </a:r>
          </a:p>
          <a:p>
            <a:r>
              <a:rPr lang="ru-RU" sz="1800" dirty="0" smtClean="0">
                <a:latin typeface="Century Gothic" pitchFamily="34" charset="0"/>
              </a:rPr>
              <a:t> </a:t>
            </a:r>
            <a:endParaRPr lang="ru-RU" sz="1800" dirty="0">
              <a:latin typeface="Century Gothic" pitchFamily="34" charset="0"/>
            </a:endParaRPr>
          </a:p>
        </p:txBody>
      </p:sp>
      <p:sp>
        <p:nvSpPr>
          <p:cNvPr id="12" name="Заголовок 1"/>
          <p:cNvSpPr txBox="1">
            <a:spLocks/>
          </p:cNvSpPr>
          <p:nvPr/>
        </p:nvSpPr>
        <p:spPr bwMode="gray">
          <a:xfrm>
            <a:off x="179512" y="5060942"/>
            <a:ext cx="4390701" cy="153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pPr algn="ctr"/>
            <a:endParaRPr lang="ru-RU" sz="1800" dirty="0">
              <a:latin typeface="Century Gothic" pitchFamily="34" charset="0"/>
            </a:endParaRPr>
          </a:p>
          <a:p>
            <a:pPr algn="ctr"/>
            <a:endParaRPr lang="ru-RU" sz="1800" dirty="0" smtClean="0">
              <a:solidFill>
                <a:srgbClr val="0070C0"/>
              </a:solidFill>
              <a:latin typeface="Century Gothic" pitchFamily="34" charset="0"/>
            </a:endParaRPr>
          </a:p>
          <a:p>
            <a:pPr algn="ctr"/>
            <a:r>
              <a:rPr lang="ru-RU" sz="1800" dirty="0" smtClean="0">
                <a:solidFill>
                  <a:srgbClr val="0070C0"/>
                </a:solidFill>
                <a:latin typeface="Century Gothic" pitchFamily="34" charset="0"/>
              </a:rPr>
              <a:t>Аверина Елена Викторовна, </a:t>
            </a:r>
          </a:p>
          <a:p>
            <a:pPr algn="ctr"/>
            <a:r>
              <a:rPr lang="ru-RU" sz="1400" dirty="0">
                <a:solidFill>
                  <a:srgbClr val="0070C0"/>
                </a:solidFill>
                <a:latin typeface="Century Gothic" pitchFamily="34" charset="0"/>
              </a:rPr>
              <a:t>заместитель начальника управления государственной поддержки, </a:t>
            </a:r>
            <a:endParaRPr lang="ru-RU" sz="1400" dirty="0" smtClean="0">
              <a:solidFill>
                <a:srgbClr val="0070C0"/>
              </a:solidFill>
              <a:latin typeface="Century Gothic" pitchFamily="34" charset="0"/>
            </a:endParaRPr>
          </a:p>
          <a:p>
            <a:pPr algn="ctr"/>
            <a:r>
              <a:rPr lang="ru-RU" sz="1400" dirty="0" smtClean="0">
                <a:solidFill>
                  <a:srgbClr val="0070C0"/>
                </a:solidFill>
                <a:latin typeface="Century Gothic" pitchFamily="34" charset="0"/>
              </a:rPr>
              <a:t>начальник </a:t>
            </a:r>
            <a:r>
              <a:rPr lang="ru-RU" sz="1400" dirty="0">
                <a:solidFill>
                  <a:srgbClr val="0070C0"/>
                </a:solidFill>
                <a:latin typeface="Century Gothic" pitchFamily="34" charset="0"/>
              </a:rPr>
              <a:t>отдела </a:t>
            </a:r>
            <a:endParaRPr lang="ru-RU" sz="1400" dirty="0" smtClean="0">
              <a:solidFill>
                <a:srgbClr val="0070C0"/>
              </a:solidFill>
              <a:latin typeface="Century Gothic" pitchFamily="34" charset="0"/>
            </a:endParaRPr>
          </a:p>
          <a:p>
            <a:pPr algn="ctr"/>
            <a:r>
              <a:rPr lang="ru-RU" sz="1400" dirty="0" smtClean="0">
                <a:solidFill>
                  <a:srgbClr val="0070C0"/>
                </a:solidFill>
                <a:latin typeface="Century Gothic" pitchFamily="34" charset="0"/>
              </a:rPr>
              <a:t>(3452) 55-66-54,  </a:t>
            </a:r>
            <a:r>
              <a:rPr lang="en-US" sz="1400" dirty="0" smtClean="0">
                <a:solidFill>
                  <a:srgbClr val="0070C0"/>
                </a:solidFill>
                <a:latin typeface="Century Gothic" pitchFamily="34" charset="0"/>
                <a:hlinkClick r:id="rId5"/>
              </a:rPr>
              <a:t>AverinaEV@72to.ru</a:t>
            </a:r>
            <a:r>
              <a:rPr lang="ru-RU" sz="1400" dirty="0" smtClean="0">
                <a:solidFill>
                  <a:srgbClr val="0070C0"/>
                </a:solidFill>
                <a:latin typeface="Century Gothic" pitchFamily="34" charset="0"/>
              </a:rPr>
              <a:t>, </a:t>
            </a:r>
            <a:r>
              <a:rPr lang="ru-RU" sz="1400" dirty="0" err="1" smtClean="0">
                <a:solidFill>
                  <a:srgbClr val="0070C0"/>
                </a:solidFill>
                <a:latin typeface="Century Gothic" pitchFamily="34" charset="0"/>
              </a:rPr>
              <a:t>каб</a:t>
            </a:r>
            <a:r>
              <a:rPr lang="ru-RU" sz="1400" dirty="0" smtClean="0">
                <a:solidFill>
                  <a:srgbClr val="0070C0"/>
                </a:solidFill>
                <a:latin typeface="Century Gothic" pitchFamily="34" charset="0"/>
              </a:rPr>
              <a:t>. 518</a:t>
            </a:r>
          </a:p>
          <a:p>
            <a:pPr algn="ctr"/>
            <a:endParaRPr lang="ru-RU" sz="1800" dirty="0" smtClean="0">
              <a:solidFill>
                <a:srgbClr val="0070C0"/>
              </a:solidFill>
              <a:latin typeface="Century Gothic" pitchFamily="34" charset="0"/>
            </a:endParaRPr>
          </a:p>
          <a:p>
            <a:pPr algn="ctr"/>
            <a:endParaRPr lang="ru-RU" sz="1800" dirty="0" smtClean="0">
              <a:latin typeface="Century Gothic" pitchFamily="34" charset="0"/>
            </a:endParaRPr>
          </a:p>
          <a:p>
            <a:pPr algn="ctr"/>
            <a:r>
              <a:rPr lang="ru-RU" sz="1800" dirty="0" smtClean="0">
                <a:latin typeface="Century Gothic" pitchFamily="34" charset="0"/>
              </a:rPr>
              <a:t> </a:t>
            </a:r>
            <a:endParaRPr lang="ru-RU" sz="1800" dirty="0">
              <a:latin typeface="Century Gothic" pitchFamily="34" charset="0"/>
            </a:endParaRPr>
          </a:p>
        </p:txBody>
      </p:sp>
      <p:sp>
        <p:nvSpPr>
          <p:cNvPr id="8" name="Прямоугольник 7"/>
          <p:cNvSpPr/>
          <p:nvPr/>
        </p:nvSpPr>
        <p:spPr>
          <a:xfrm>
            <a:off x="4462709" y="5085185"/>
            <a:ext cx="4573787" cy="1231106"/>
          </a:xfrm>
          <a:prstGeom prst="rect">
            <a:avLst/>
          </a:prstGeom>
        </p:spPr>
        <p:txBody>
          <a:bodyPr wrap="square">
            <a:spAutoFit/>
          </a:bodyPr>
          <a:lstStyle/>
          <a:p>
            <a:pPr algn="ctr"/>
            <a:r>
              <a:rPr lang="ru-RU" b="1" dirty="0">
                <a:solidFill>
                  <a:srgbClr val="0070C0"/>
                </a:solidFill>
                <a:latin typeface="Century Gothic" pitchFamily="34" charset="0"/>
              </a:rPr>
              <a:t>Апевалина Олеся Сергеевна</a:t>
            </a:r>
            <a:r>
              <a:rPr lang="ru-RU" b="1" dirty="0" smtClean="0">
                <a:solidFill>
                  <a:srgbClr val="0070C0"/>
                </a:solidFill>
                <a:latin typeface="Century Gothic" pitchFamily="34" charset="0"/>
              </a:rPr>
              <a:t>,</a:t>
            </a:r>
          </a:p>
          <a:p>
            <a:pPr algn="ctr"/>
            <a:r>
              <a:rPr lang="ru-RU" sz="1400" b="1" dirty="0">
                <a:solidFill>
                  <a:srgbClr val="0070C0"/>
                </a:solidFill>
                <a:latin typeface="Century Gothic" pitchFamily="34" charset="0"/>
              </a:rPr>
              <a:t> </a:t>
            </a:r>
            <a:r>
              <a:rPr lang="ru-RU" sz="1400" b="1" dirty="0" smtClean="0">
                <a:solidFill>
                  <a:srgbClr val="0070C0"/>
                </a:solidFill>
                <a:latin typeface="Century Gothic" pitchFamily="34" charset="0"/>
              </a:rPr>
              <a:t>специалист отдела</a:t>
            </a:r>
          </a:p>
          <a:p>
            <a:pPr algn="ctr"/>
            <a:endParaRPr lang="ru-RU" sz="1400" b="1" dirty="0">
              <a:solidFill>
                <a:srgbClr val="0070C0"/>
              </a:solidFill>
              <a:latin typeface="Century Gothic" pitchFamily="34" charset="0"/>
            </a:endParaRPr>
          </a:p>
          <a:p>
            <a:pPr algn="ctr"/>
            <a:endParaRPr lang="ru-RU" sz="1400" b="1" dirty="0">
              <a:solidFill>
                <a:srgbClr val="0070C0"/>
              </a:solidFill>
              <a:latin typeface="Century Gothic" pitchFamily="34" charset="0"/>
            </a:endParaRPr>
          </a:p>
          <a:p>
            <a:pPr algn="ctr"/>
            <a:r>
              <a:rPr lang="ru-RU" sz="1400" b="1" dirty="0">
                <a:solidFill>
                  <a:srgbClr val="0070C0"/>
                </a:solidFill>
                <a:latin typeface="Century Gothic" pitchFamily="34" charset="0"/>
              </a:rPr>
              <a:t>(3452) 55-66-52,  </a:t>
            </a:r>
            <a:r>
              <a:rPr lang="en-US" sz="1400" b="1" dirty="0" smtClean="0">
                <a:solidFill>
                  <a:srgbClr val="0070C0"/>
                </a:solidFill>
                <a:latin typeface="Century Gothic" pitchFamily="34" charset="0"/>
                <a:hlinkClick r:id="rId6"/>
              </a:rPr>
              <a:t>ApevalinaOS@72to.ru</a:t>
            </a:r>
            <a:r>
              <a:rPr lang="ru-RU" sz="1400" b="1" dirty="0" smtClean="0">
                <a:solidFill>
                  <a:srgbClr val="0070C0"/>
                </a:solidFill>
                <a:latin typeface="Century Gothic" pitchFamily="34" charset="0"/>
              </a:rPr>
              <a:t>, </a:t>
            </a:r>
            <a:r>
              <a:rPr lang="ru-RU" sz="1400" b="1" dirty="0" err="1" smtClean="0">
                <a:solidFill>
                  <a:srgbClr val="0070C0"/>
                </a:solidFill>
                <a:latin typeface="Century Gothic" pitchFamily="34" charset="0"/>
              </a:rPr>
              <a:t>каб</a:t>
            </a:r>
            <a:r>
              <a:rPr lang="ru-RU" sz="1400" b="1" dirty="0" smtClean="0">
                <a:solidFill>
                  <a:srgbClr val="0070C0"/>
                </a:solidFill>
                <a:latin typeface="Century Gothic" pitchFamily="34" charset="0"/>
              </a:rPr>
              <a:t>. 518а </a:t>
            </a:r>
            <a:endParaRPr lang="en-US" sz="1400" b="1" dirty="0">
              <a:solidFill>
                <a:srgbClr val="0070C0"/>
              </a:solidFill>
              <a:latin typeface="Century Gothic" pitchFamily="34" charset="0"/>
            </a:endParaRPr>
          </a:p>
        </p:txBody>
      </p:sp>
      <p:cxnSp>
        <p:nvCxnSpPr>
          <p:cNvPr id="14" name="Прямая соединительная линия 13"/>
          <p:cNvCxnSpPr/>
          <p:nvPr/>
        </p:nvCxnSpPr>
        <p:spPr>
          <a:xfrm>
            <a:off x="4498205" y="5085184"/>
            <a:ext cx="1787" cy="1292663"/>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a:xfrm>
            <a:off x="6902896" y="6453336"/>
            <a:ext cx="2133600" cy="304800"/>
          </a:xfrm>
        </p:spPr>
        <p:txBody>
          <a:bodyPr/>
          <a:lstStyle/>
          <a:p>
            <a:fld id="{73FC475B-30DA-45F4-88EE-2B4AA492D51E}" type="slidenum">
              <a:rPr lang="en-US" smtClean="0">
                <a:latin typeface="Century Gothic" pitchFamily="34" charset="0"/>
              </a:rPr>
              <a:pPr/>
              <a:t>3</a:t>
            </a:fld>
            <a:endParaRPr lang="en-US" dirty="0">
              <a:latin typeface="Century Gothic" pitchFamily="34" charset="0"/>
            </a:endParaRPr>
          </a:p>
        </p:txBody>
      </p:sp>
    </p:spTree>
    <p:extLst>
      <p:ext uri="{BB962C8B-B14F-4D97-AF65-F5344CB8AC3E}">
        <p14:creationId xmlns:p14="http://schemas.microsoft.com/office/powerpoint/2010/main" val="18718762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528" y="260648"/>
            <a:ext cx="8712968" cy="1143000"/>
          </a:xfrm>
        </p:spPr>
        <p:txBody>
          <a:bodyPr/>
          <a:lstStyle/>
          <a:p>
            <a:r>
              <a:rPr lang="ru-RU" sz="2400" dirty="0" smtClean="0">
                <a:latin typeface="Century Gothic" pitchFamily="34" charset="0"/>
              </a:rPr>
              <a:t>Субъекты предпринимательства, </a:t>
            </a:r>
            <a:br>
              <a:rPr lang="ru-RU" sz="2400" dirty="0" smtClean="0">
                <a:latin typeface="Century Gothic" pitchFamily="34" charset="0"/>
              </a:rPr>
            </a:br>
            <a:r>
              <a:rPr lang="ru-RU" sz="2400" dirty="0" smtClean="0">
                <a:latin typeface="Century Gothic" pitchFamily="34" charset="0"/>
              </a:rPr>
              <a:t>которые могут получить господдержку</a:t>
            </a:r>
            <a:endParaRPr lang="ru-RU" sz="2400" dirty="0">
              <a:latin typeface="Century Gothic" pitchFamily="34" charset="0"/>
            </a:endParaRPr>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42" y="6262944"/>
            <a:ext cx="537679" cy="42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2"/>
          <p:cNvSpPr>
            <a:spLocks noGrp="1"/>
          </p:cNvSpPr>
          <p:nvPr>
            <p:ph idx="1"/>
          </p:nvPr>
        </p:nvSpPr>
        <p:spPr>
          <a:xfrm>
            <a:off x="335159" y="1268760"/>
            <a:ext cx="8473650" cy="864096"/>
          </a:xfrm>
          <a:ln w="22225">
            <a:solidFill>
              <a:schemeClr val="accent1"/>
            </a:solidFill>
            <a:prstDash val="dash"/>
          </a:ln>
        </p:spPr>
        <p:txBody>
          <a:bodyPr anchor="ctr">
            <a:noAutofit/>
          </a:bodyPr>
          <a:lstStyle/>
          <a:p>
            <a:pPr marL="0" indent="0" algn="ctr">
              <a:spcBef>
                <a:spcPts val="0"/>
              </a:spcBef>
              <a:buNone/>
            </a:pPr>
            <a:r>
              <a:rPr lang="ru-RU" sz="1500" spc="100" dirty="0" smtClean="0">
                <a:latin typeface="Century Gothic" pitchFamily="34" charset="0"/>
              </a:rPr>
              <a:t>Субъекты малого и среднего предпринимательства (МСП) </a:t>
            </a:r>
          </a:p>
          <a:p>
            <a:pPr marL="0" indent="0" algn="ctr">
              <a:spcBef>
                <a:spcPts val="0"/>
              </a:spcBef>
              <a:buNone/>
            </a:pPr>
            <a:r>
              <a:rPr lang="ru-RU" sz="1500" spc="100" dirty="0">
                <a:latin typeface="Century Gothic" pitchFamily="34" charset="0"/>
              </a:rPr>
              <a:t>(</a:t>
            </a:r>
            <a:r>
              <a:rPr lang="ru-RU" sz="1500" spc="100" dirty="0" smtClean="0">
                <a:latin typeface="Century Gothic" pitchFamily="34" charset="0"/>
              </a:rPr>
              <a:t>ст</a:t>
            </a:r>
            <a:r>
              <a:rPr lang="ru-RU" sz="1500" spc="100" dirty="0">
                <a:latin typeface="Century Gothic" pitchFamily="34" charset="0"/>
              </a:rPr>
              <a:t>. </a:t>
            </a:r>
            <a:r>
              <a:rPr lang="ru-RU" sz="1500" spc="100" dirty="0" smtClean="0">
                <a:latin typeface="Century Gothic" pitchFamily="34" charset="0"/>
              </a:rPr>
              <a:t>4 Федерального </a:t>
            </a:r>
            <a:r>
              <a:rPr lang="ru-RU" sz="1500" spc="100" dirty="0">
                <a:latin typeface="Century Gothic" pitchFamily="34" charset="0"/>
              </a:rPr>
              <a:t>закона от </a:t>
            </a:r>
            <a:r>
              <a:rPr lang="ru-RU" sz="1500" spc="100" dirty="0" smtClean="0">
                <a:latin typeface="Century Gothic" pitchFamily="34" charset="0"/>
              </a:rPr>
              <a:t>24.07.07 г. </a:t>
            </a:r>
            <a:r>
              <a:rPr lang="ru-RU" sz="1500" spc="100" dirty="0">
                <a:latin typeface="Century Gothic" pitchFamily="34" charset="0"/>
              </a:rPr>
              <a:t>№ </a:t>
            </a:r>
            <a:r>
              <a:rPr lang="ru-RU" sz="1500" spc="100" dirty="0" smtClean="0">
                <a:latin typeface="Century Gothic" pitchFamily="34" charset="0"/>
              </a:rPr>
              <a:t>209-ФЗ</a:t>
            </a:r>
            <a:r>
              <a:rPr lang="ru-RU" sz="1500" spc="100" dirty="0">
                <a:latin typeface="Century Gothic" pitchFamily="34" charset="0"/>
              </a:rPr>
              <a:t>), </a:t>
            </a:r>
            <a:r>
              <a:rPr lang="ru-RU" sz="1500" b="1" spc="100" dirty="0" smtClean="0">
                <a:latin typeface="Century Gothic" pitchFamily="34" charset="0"/>
              </a:rPr>
              <a:t>зарегистрированные </a:t>
            </a:r>
            <a:r>
              <a:rPr lang="ru-RU" sz="1500" b="1" spc="100" dirty="0">
                <a:latin typeface="Century Gothic" pitchFamily="34" charset="0"/>
              </a:rPr>
              <a:t>и осуществляющие свою деятельность в Тюменской </a:t>
            </a:r>
            <a:r>
              <a:rPr lang="ru-RU" sz="1500" b="1" spc="100" dirty="0" smtClean="0">
                <a:latin typeface="Century Gothic" pitchFamily="34" charset="0"/>
              </a:rPr>
              <a:t>области</a:t>
            </a:r>
          </a:p>
        </p:txBody>
      </p:sp>
      <p:grpSp>
        <p:nvGrpSpPr>
          <p:cNvPr id="7" name="Группа 6"/>
          <p:cNvGrpSpPr/>
          <p:nvPr/>
        </p:nvGrpSpPr>
        <p:grpSpPr>
          <a:xfrm>
            <a:off x="263391" y="2204864"/>
            <a:ext cx="8545418" cy="4114667"/>
            <a:chOff x="277124" y="1918573"/>
            <a:chExt cx="8545418" cy="4114667"/>
          </a:xfrm>
        </p:grpSpPr>
        <p:grpSp>
          <p:nvGrpSpPr>
            <p:cNvPr id="13" name="Группа 12"/>
            <p:cNvGrpSpPr/>
            <p:nvPr/>
          </p:nvGrpSpPr>
          <p:grpSpPr>
            <a:xfrm>
              <a:off x="372703" y="3828981"/>
              <a:ext cx="1806575" cy="930275"/>
              <a:chOff x="1223963" y="2300288"/>
              <a:chExt cx="1806575" cy="930275"/>
            </a:xfrm>
          </p:grpSpPr>
          <p:sp>
            <p:nvSpPr>
              <p:cNvPr id="14" name="AutoShape 8"/>
              <p:cNvSpPr>
                <a:spLocks noChangeArrowheads="1"/>
              </p:cNvSpPr>
              <p:nvPr/>
            </p:nvSpPr>
            <p:spPr bwMode="ltGray">
              <a:xfrm>
                <a:off x="1223963" y="2300288"/>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15" name="Rectangle 10"/>
              <p:cNvSpPr>
                <a:spLocks noChangeArrowheads="1"/>
              </p:cNvSpPr>
              <p:nvPr/>
            </p:nvSpPr>
            <p:spPr bwMode="black">
              <a:xfrm>
                <a:off x="1250950" y="2543175"/>
                <a:ext cx="1730375"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600" b="1" dirty="0">
                    <a:solidFill>
                      <a:srgbClr val="F8F8F8"/>
                    </a:solidFill>
                    <a:latin typeface="Century Gothic" pitchFamily="34" charset="0"/>
                  </a:rPr>
                  <a:t>Малые предприятия</a:t>
                </a:r>
              </a:p>
            </p:txBody>
          </p:sp>
          <p:pic>
            <p:nvPicPr>
              <p:cNvPr id="16" name="Picture 2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32727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Группа 16"/>
            <p:cNvGrpSpPr/>
            <p:nvPr/>
          </p:nvGrpSpPr>
          <p:grpSpPr>
            <a:xfrm>
              <a:off x="2396443" y="3845024"/>
              <a:ext cx="1806575" cy="930275"/>
              <a:chOff x="1223963" y="2300288"/>
              <a:chExt cx="1806575" cy="930275"/>
            </a:xfrm>
          </p:grpSpPr>
          <p:sp>
            <p:nvSpPr>
              <p:cNvPr id="18" name="AutoShape 8"/>
              <p:cNvSpPr>
                <a:spLocks noChangeArrowheads="1"/>
              </p:cNvSpPr>
              <p:nvPr/>
            </p:nvSpPr>
            <p:spPr bwMode="ltGray">
              <a:xfrm>
                <a:off x="1223963" y="2300288"/>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19" name="Rectangle 10"/>
              <p:cNvSpPr>
                <a:spLocks noChangeArrowheads="1"/>
              </p:cNvSpPr>
              <p:nvPr/>
            </p:nvSpPr>
            <p:spPr bwMode="black">
              <a:xfrm>
                <a:off x="1250950" y="2543175"/>
                <a:ext cx="173037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dirty="0" smtClean="0">
                    <a:solidFill>
                      <a:srgbClr val="F8F8F8"/>
                    </a:solidFill>
                  </a:rPr>
                  <a:t>16-100</a:t>
                </a:r>
                <a:endParaRPr lang="en-US" sz="2400" b="1" dirty="0">
                  <a:solidFill>
                    <a:srgbClr val="F8F8F8"/>
                  </a:solidFill>
                </a:endParaRPr>
              </a:p>
            </p:txBody>
          </p:sp>
          <p:pic>
            <p:nvPicPr>
              <p:cNvPr id="20" name="Picture 2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32727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Группа 20"/>
            <p:cNvGrpSpPr/>
            <p:nvPr/>
          </p:nvGrpSpPr>
          <p:grpSpPr>
            <a:xfrm>
              <a:off x="4384285" y="3872011"/>
              <a:ext cx="1806575" cy="930275"/>
              <a:chOff x="1223963" y="2300288"/>
              <a:chExt cx="1806575" cy="930275"/>
            </a:xfrm>
          </p:grpSpPr>
          <p:sp>
            <p:nvSpPr>
              <p:cNvPr id="22" name="AutoShape 8"/>
              <p:cNvSpPr>
                <a:spLocks noChangeArrowheads="1"/>
              </p:cNvSpPr>
              <p:nvPr/>
            </p:nvSpPr>
            <p:spPr bwMode="ltGray">
              <a:xfrm>
                <a:off x="1223963" y="2300288"/>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23" name="Rectangle 10"/>
              <p:cNvSpPr>
                <a:spLocks noChangeArrowheads="1"/>
              </p:cNvSpPr>
              <p:nvPr/>
            </p:nvSpPr>
            <p:spPr bwMode="black">
              <a:xfrm>
                <a:off x="1250950" y="2543175"/>
                <a:ext cx="173037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dirty="0" smtClean="0">
                    <a:solidFill>
                      <a:srgbClr val="F8F8F8"/>
                    </a:solidFill>
                  </a:rPr>
                  <a:t>800 млн.</a:t>
                </a:r>
                <a:endParaRPr lang="en-US" sz="2400" b="1" dirty="0">
                  <a:solidFill>
                    <a:srgbClr val="F8F8F8"/>
                  </a:solidFill>
                </a:endParaRPr>
              </a:p>
            </p:txBody>
          </p:sp>
          <p:pic>
            <p:nvPicPr>
              <p:cNvPr id="24" name="Picture 2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32727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Группа 24"/>
            <p:cNvGrpSpPr/>
            <p:nvPr/>
          </p:nvGrpSpPr>
          <p:grpSpPr>
            <a:xfrm>
              <a:off x="6457814" y="3882955"/>
              <a:ext cx="2285980" cy="768568"/>
              <a:chOff x="1250950" y="2327275"/>
              <a:chExt cx="1730375" cy="768568"/>
            </a:xfrm>
          </p:grpSpPr>
          <p:sp>
            <p:nvSpPr>
              <p:cNvPr id="27" name="Rectangle 10"/>
              <p:cNvSpPr>
                <a:spLocks noChangeArrowheads="1"/>
              </p:cNvSpPr>
              <p:nvPr/>
            </p:nvSpPr>
            <p:spPr bwMode="black">
              <a:xfrm>
                <a:off x="1250950" y="2449512"/>
                <a:ext cx="1730375"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200" b="1" dirty="0" smtClean="0">
                    <a:latin typeface="Century Gothic" pitchFamily="34" charset="0"/>
                  </a:rPr>
                  <a:t>иностранные юридические лица</a:t>
                </a:r>
                <a:r>
                  <a:rPr lang="ru-RU" sz="1200" b="1" dirty="0">
                    <a:latin typeface="Century Gothic" pitchFamily="34" charset="0"/>
                  </a:rPr>
                  <a:t/>
                </a:r>
                <a:br>
                  <a:rPr lang="ru-RU" sz="1200" b="1" dirty="0">
                    <a:latin typeface="Century Gothic" pitchFamily="34" charset="0"/>
                  </a:rPr>
                </a:br>
                <a:r>
                  <a:rPr lang="ru-RU" sz="1200" b="1" dirty="0">
                    <a:latin typeface="Century Gothic" pitchFamily="34" charset="0"/>
                  </a:rPr>
                  <a:t> ≤ 49 %</a:t>
                </a:r>
              </a:p>
            </p:txBody>
          </p:sp>
          <p:pic>
            <p:nvPicPr>
              <p:cNvPr id="28" name="Picture 2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32727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Группа 28"/>
            <p:cNvGrpSpPr/>
            <p:nvPr/>
          </p:nvGrpSpPr>
          <p:grpSpPr>
            <a:xfrm>
              <a:off x="277124" y="2650947"/>
              <a:ext cx="1991770" cy="1003321"/>
              <a:chOff x="1153564" y="3748088"/>
              <a:chExt cx="1991770" cy="930275"/>
            </a:xfrm>
          </p:grpSpPr>
          <p:sp>
            <p:nvSpPr>
              <p:cNvPr id="30" name="AutoShape 12"/>
              <p:cNvSpPr>
                <a:spLocks noChangeArrowheads="1"/>
              </p:cNvSpPr>
              <p:nvPr/>
            </p:nvSpPr>
            <p:spPr bwMode="gray">
              <a:xfrm>
                <a:off x="1247775" y="3748088"/>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31" name="Text Box 17"/>
              <p:cNvSpPr txBox="1">
                <a:spLocks noChangeArrowheads="1"/>
              </p:cNvSpPr>
              <p:nvPr/>
            </p:nvSpPr>
            <p:spPr bwMode="black">
              <a:xfrm>
                <a:off x="1153564" y="3927314"/>
                <a:ext cx="1991770"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1600" b="1" dirty="0" smtClean="0">
                    <a:solidFill>
                      <a:srgbClr val="F8F8F8"/>
                    </a:solidFill>
                    <a:latin typeface="Century Gothic" pitchFamily="34" charset="0"/>
                  </a:rPr>
                  <a:t>Микро-предприятия</a:t>
                </a:r>
                <a:endParaRPr lang="ru-RU" sz="1600" b="1" dirty="0">
                  <a:solidFill>
                    <a:srgbClr val="F8F8F8"/>
                  </a:solidFill>
                  <a:latin typeface="Century Gothic" pitchFamily="34" charset="0"/>
                </a:endParaRPr>
              </a:p>
            </p:txBody>
          </p:sp>
          <p:pic>
            <p:nvPicPr>
              <p:cNvPr id="32"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378142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Группа 32"/>
            <p:cNvGrpSpPr/>
            <p:nvPr/>
          </p:nvGrpSpPr>
          <p:grpSpPr>
            <a:xfrm>
              <a:off x="2385329" y="2650947"/>
              <a:ext cx="1806575" cy="1003162"/>
              <a:chOff x="1247775" y="3748088"/>
              <a:chExt cx="1806575" cy="930275"/>
            </a:xfrm>
          </p:grpSpPr>
          <p:sp>
            <p:nvSpPr>
              <p:cNvPr id="34" name="AutoShape 12"/>
              <p:cNvSpPr>
                <a:spLocks noChangeArrowheads="1"/>
              </p:cNvSpPr>
              <p:nvPr/>
            </p:nvSpPr>
            <p:spPr bwMode="gray">
              <a:xfrm>
                <a:off x="1247775" y="3748088"/>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35" name="Text Box 17"/>
              <p:cNvSpPr txBox="1">
                <a:spLocks noChangeArrowheads="1"/>
              </p:cNvSpPr>
              <p:nvPr/>
            </p:nvSpPr>
            <p:spPr bwMode="black">
              <a:xfrm>
                <a:off x="1270000" y="4008438"/>
                <a:ext cx="174307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400" b="1" dirty="0" smtClean="0">
                    <a:solidFill>
                      <a:srgbClr val="F8F8F8"/>
                    </a:solidFill>
                  </a:rPr>
                  <a:t>1-15</a:t>
                </a:r>
                <a:endParaRPr lang="en-US" sz="2400" b="1" dirty="0">
                  <a:solidFill>
                    <a:srgbClr val="F8F8F8"/>
                  </a:solidFill>
                </a:endParaRPr>
              </a:p>
            </p:txBody>
          </p:sp>
          <p:pic>
            <p:nvPicPr>
              <p:cNvPr id="36"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3781425"/>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Группа 36"/>
            <p:cNvGrpSpPr/>
            <p:nvPr/>
          </p:nvGrpSpPr>
          <p:grpSpPr>
            <a:xfrm>
              <a:off x="4408722" y="2650947"/>
              <a:ext cx="1806575" cy="1008885"/>
              <a:chOff x="1247775" y="3675202"/>
              <a:chExt cx="1806575" cy="1008885"/>
            </a:xfrm>
          </p:grpSpPr>
          <p:sp>
            <p:nvSpPr>
              <p:cNvPr id="38" name="AutoShape 12"/>
              <p:cNvSpPr>
                <a:spLocks noChangeArrowheads="1"/>
              </p:cNvSpPr>
              <p:nvPr/>
            </p:nvSpPr>
            <p:spPr bwMode="gray">
              <a:xfrm>
                <a:off x="1247775" y="3675202"/>
                <a:ext cx="1806575" cy="100888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39" name="Text Box 17"/>
              <p:cNvSpPr txBox="1">
                <a:spLocks noChangeArrowheads="1"/>
              </p:cNvSpPr>
              <p:nvPr/>
            </p:nvSpPr>
            <p:spPr bwMode="black">
              <a:xfrm>
                <a:off x="1270000" y="4008438"/>
                <a:ext cx="174307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400" b="1" dirty="0" smtClean="0">
                    <a:solidFill>
                      <a:srgbClr val="F8F8F8"/>
                    </a:solidFill>
                  </a:rPr>
                  <a:t>120 млн.</a:t>
                </a:r>
                <a:endParaRPr lang="en-US" sz="2400" b="1" dirty="0">
                  <a:solidFill>
                    <a:srgbClr val="F8F8F8"/>
                  </a:solidFill>
                </a:endParaRPr>
              </a:p>
            </p:txBody>
          </p:sp>
          <p:pic>
            <p:nvPicPr>
              <p:cNvPr id="40"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3704724"/>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Группа 44"/>
            <p:cNvGrpSpPr/>
            <p:nvPr/>
          </p:nvGrpSpPr>
          <p:grpSpPr>
            <a:xfrm>
              <a:off x="362085" y="4899718"/>
              <a:ext cx="1806575" cy="930275"/>
              <a:chOff x="1236663" y="5241925"/>
              <a:chExt cx="1806575" cy="930275"/>
            </a:xfrm>
          </p:grpSpPr>
          <p:sp>
            <p:nvSpPr>
              <p:cNvPr id="46" name="AutoShape 15"/>
              <p:cNvSpPr>
                <a:spLocks noChangeArrowheads="1"/>
              </p:cNvSpPr>
              <p:nvPr/>
            </p:nvSpPr>
            <p:spPr bwMode="ltGray">
              <a:xfrm>
                <a:off x="1236663" y="52419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47" name="Text Box 18"/>
              <p:cNvSpPr txBox="1">
                <a:spLocks noChangeArrowheads="1"/>
              </p:cNvSpPr>
              <p:nvPr/>
            </p:nvSpPr>
            <p:spPr bwMode="black">
              <a:xfrm>
                <a:off x="1277938" y="5486400"/>
                <a:ext cx="1711325"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600" b="1" dirty="0">
                    <a:solidFill>
                      <a:srgbClr val="F8F8F8"/>
                    </a:solidFill>
                    <a:latin typeface="Century Gothic" pitchFamily="34" charset="0"/>
                  </a:rPr>
                  <a:t>Средние предприятия</a:t>
                </a:r>
              </a:p>
            </p:txBody>
          </p:sp>
          <p:pic>
            <p:nvPicPr>
              <p:cNvPr id="48" name="Picture 2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276850"/>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Группа 48"/>
            <p:cNvGrpSpPr/>
            <p:nvPr/>
          </p:nvGrpSpPr>
          <p:grpSpPr>
            <a:xfrm>
              <a:off x="2410410" y="4907655"/>
              <a:ext cx="1806575" cy="930275"/>
              <a:chOff x="1236663" y="5241925"/>
              <a:chExt cx="1806575" cy="930275"/>
            </a:xfrm>
          </p:grpSpPr>
          <p:sp>
            <p:nvSpPr>
              <p:cNvPr id="50" name="AutoShape 15"/>
              <p:cNvSpPr>
                <a:spLocks noChangeArrowheads="1"/>
              </p:cNvSpPr>
              <p:nvPr/>
            </p:nvSpPr>
            <p:spPr bwMode="ltGray">
              <a:xfrm>
                <a:off x="1236663" y="52419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51" name="Text Box 18"/>
              <p:cNvSpPr txBox="1">
                <a:spLocks noChangeArrowheads="1"/>
              </p:cNvSpPr>
              <p:nvPr/>
            </p:nvSpPr>
            <p:spPr bwMode="black">
              <a:xfrm>
                <a:off x="1277938" y="5486400"/>
                <a:ext cx="171132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400" b="1" dirty="0" smtClean="0">
                    <a:solidFill>
                      <a:srgbClr val="F8F8F8"/>
                    </a:solidFill>
                  </a:rPr>
                  <a:t>101-250</a:t>
                </a:r>
                <a:endParaRPr lang="en-US" sz="2400" b="1" dirty="0">
                  <a:solidFill>
                    <a:srgbClr val="F8F8F8"/>
                  </a:solidFill>
                </a:endParaRPr>
              </a:p>
            </p:txBody>
          </p:sp>
          <p:pic>
            <p:nvPicPr>
              <p:cNvPr id="52" name="Picture 2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276850"/>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Группа 52"/>
            <p:cNvGrpSpPr/>
            <p:nvPr/>
          </p:nvGrpSpPr>
          <p:grpSpPr>
            <a:xfrm>
              <a:off x="4384284" y="4934642"/>
              <a:ext cx="1806575" cy="930275"/>
              <a:chOff x="1236663" y="5241925"/>
              <a:chExt cx="1806575" cy="930275"/>
            </a:xfrm>
          </p:grpSpPr>
          <p:sp>
            <p:nvSpPr>
              <p:cNvPr id="54" name="AutoShape 15"/>
              <p:cNvSpPr>
                <a:spLocks noChangeArrowheads="1"/>
              </p:cNvSpPr>
              <p:nvPr/>
            </p:nvSpPr>
            <p:spPr bwMode="ltGray">
              <a:xfrm>
                <a:off x="1236663" y="52419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55" name="Text Box 18"/>
              <p:cNvSpPr txBox="1">
                <a:spLocks noChangeArrowheads="1"/>
              </p:cNvSpPr>
              <p:nvPr/>
            </p:nvSpPr>
            <p:spPr bwMode="black">
              <a:xfrm>
                <a:off x="1277938" y="5486400"/>
                <a:ext cx="1711325"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2400" b="1" dirty="0" smtClean="0">
                    <a:solidFill>
                      <a:srgbClr val="F8F8F8"/>
                    </a:solidFill>
                  </a:rPr>
                  <a:t>2 млрд.</a:t>
                </a:r>
                <a:endParaRPr lang="en-US" sz="2400" b="1" dirty="0">
                  <a:solidFill>
                    <a:srgbClr val="F8F8F8"/>
                  </a:solidFill>
                </a:endParaRPr>
              </a:p>
            </p:txBody>
          </p:sp>
          <p:pic>
            <p:nvPicPr>
              <p:cNvPr id="56" name="Picture 2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276850"/>
                <a:ext cx="1689100" cy="244475"/>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 Box 18"/>
            <p:cNvSpPr txBox="1">
              <a:spLocks noChangeArrowheads="1"/>
            </p:cNvSpPr>
            <p:nvPr/>
          </p:nvSpPr>
          <p:spPr bwMode="black">
            <a:xfrm>
              <a:off x="6413886" y="4952462"/>
              <a:ext cx="2329980"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1200" b="1" dirty="0" smtClean="0">
                  <a:latin typeface="Century Gothic" pitchFamily="34" charset="0"/>
                </a:rPr>
                <a:t>одно </a:t>
              </a:r>
              <a:r>
                <a:rPr lang="ru-RU" sz="1200" b="1" dirty="0">
                  <a:latin typeface="Century Gothic" pitchFamily="34" charset="0"/>
                </a:rPr>
                <a:t>или </a:t>
              </a:r>
              <a:r>
                <a:rPr lang="ru-RU" sz="1200" b="1" dirty="0" smtClean="0">
                  <a:latin typeface="Century Gothic" pitchFamily="34" charset="0"/>
                </a:rPr>
                <a:t>несколько юридических лиц, </a:t>
              </a:r>
              <a:r>
                <a:rPr lang="ru-RU" sz="1200" b="1" dirty="0">
                  <a:latin typeface="Century Gothic" pitchFamily="34" charset="0"/>
                </a:rPr>
                <a:t>не являющихся малыми и средними </a:t>
              </a:r>
              <a:br>
                <a:rPr lang="ru-RU" sz="1200" b="1" dirty="0">
                  <a:latin typeface="Century Gothic" pitchFamily="34" charset="0"/>
                </a:rPr>
              </a:br>
              <a:r>
                <a:rPr lang="ru-RU" sz="1200" b="1" dirty="0">
                  <a:latin typeface="Century Gothic" pitchFamily="34" charset="0"/>
                </a:rPr>
                <a:t>≤ 49 %</a:t>
              </a:r>
            </a:p>
          </p:txBody>
        </p:sp>
        <p:cxnSp>
          <p:nvCxnSpPr>
            <p:cNvPr id="123904" name="Прямая соединительная линия 123903"/>
            <p:cNvCxnSpPr/>
            <p:nvPr/>
          </p:nvCxnSpPr>
          <p:spPr>
            <a:xfrm flipV="1">
              <a:off x="2285899" y="1988840"/>
              <a:ext cx="0" cy="404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V="1">
              <a:off x="6372172" y="1990582"/>
              <a:ext cx="0" cy="574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H="1" flipV="1">
              <a:off x="4281016" y="1988840"/>
              <a:ext cx="2952" cy="404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flipH="1">
              <a:off x="362086" y="2564904"/>
              <a:ext cx="84535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H="1">
              <a:off x="364869" y="3764905"/>
              <a:ext cx="8443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H="1">
              <a:off x="348892" y="4860182"/>
              <a:ext cx="8459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H="1">
              <a:off x="403360" y="5951021"/>
              <a:ext cx="8405449"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 Box 17"/>
            <p:cNvSpPr txBox="1">
              <a:spLocks noChangeArrowheads="1"/>
            </p:cNvSpPr>
            <p:nvPr/>
          </p:nvSpPr>
          <p:spPr bwMode="black">
            <a:xfrm>
              <a:off x="6379065" y="2564904"/>
              <a:ext cx="2443477"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1200" b="1" dirty="0" smtClean="0">
                  <a:latin typeface="Century Gothic" pitchFamily="34" charset="0"/>
                </a:rPr>
                <a:t>государство, субъекты </a:t>
              </a:r>
              <a:r>
                <a:rPr lang="ru-RU" sz="1200" b="1" dirty="0">
                  <a:latin typeface="Century Gothic" pitchFamily="34" charset="0"/>
                </a:rPr>
                <a:t>РФ, </a:t>
              </a:r>
              <a:r>
                <a:rPr lang="ru-RU" sz="1200" b="1" dirty="0" smtClean="0">
                  <a:latin typeface="Century Gothic" pitchFamily="34" charset="0"/>
                </a:rPr>
                <a:t>муниципальные образования, фонды, общественные </a:t>
              </a:r>
              <a:r>
                <a:rPr lang="ru-RU" sz="1200" b="1" dirty="0">
                  <a:latin typeface="Century Gothic" pitchFamily="34" charset="0"/>
                </a:rPr>
                <a:t>и </a:t>
              </a:r>
              <a:r>
                <a:rPr lang="ru-RU" sz="1200" b="1" dirty="0" smtClean="0">
                  <a:latin typeface="Century Gothic" pitchFamily="34" charset="0"/>
                </a:rPr>
                <a:t>религиозные организации  </a:t>
              </a:r>
              <a:r>
                <a:rPr lang="ru-RU" sz="1200" b="1" dirty="0">
                  <a:latin typeface="Century Gothic" pitchFamily="34" charset="0"/>
                </a:rPr>
                <a:t/>
              </a:r>
              <a:br>
                <a:rPr lang="ru-RU" sz="1200" b="1" dirty="0">
                  <a:latin typeface="Century Gothic" pitchFamily="34" charset="0"/>
                </a:rPr>
              </a:br>
              <a:r>
                <a:rPr lang="ru-RU" sz="1200" b="1" dirty="0">
                  <a:latin typeface="Century Gothic" pitchFamily="34" charset="0"/>
                </a:rPr>
                <a:t>≤ 25 </a:t>
              </a:r>
              <a:r>
                <a:rPr lang="ru-RU" sz="1200" b="1" dirty="0" smtClean="0">
                  <a:latin typeface="Century Gothic" pitchFamily="34" charset="0"/>
                </a:rPr>
                <a:t>%</a:t>
              </a:r>
              <a:endParaRPr lang="ru-RU" sz="1200" b="1" dirty="0">
                <a:latin typeface="Century Gothic" pitchFamily="34" charset="0"/>
              </a:endParaRPr>
            </a:p>
          </p:txBody>
        </p:sp>
        <p:sp>
          <p:nvSpPr>
            <p:cNvPr id="123921" name="Прямоугольник 123920"/>
            <p:cNvSpPr/>
            <p:nvPr/>
          </p:nvSpPr>
          <p:spPr>
            <a:xfrm>
              <a:off x="2339752" y="1988840"/>
              <a:ext cx="1988468" cy="461665"/>
            </a:xfrm>
            <a:prstGeom prst="rect">
              <a:avLst/>
            </a:prstGeom>
          </p:spPr>
          <p:txBody>
            <a:bodyPr wrap="square">
              <a:spAutoFit/>
            </a:bodyPr>
            <a:lstStyle/>
            <a:p>
              <a:pPr algn="ctr"/>
              <a:r>
                <a:rPr lang="ru-RU" sz="1200" b="1" dirty="0">
                  <a:latin typeface="Century Gothic" pitchFamily="34" charset="0"/>
                </a:rPr>
                <a:t>Средняя численность работников, чел.</a:t>
              </a:r>
            </a:p>
          </p:txBody>
        </p:sp>
        <p:sp>
          <p:nvSpPr>
            <p:cNvPr id="123922" name="Прямоугольник 123921"/>
            <p:cNvSpPr/>
            <p:nvPr/>
          </p:nvSpPr>
          <p:spPr>
            <a:xfrm>
              <a:off x="4275506" y="1918573"/>
              <a:ext cx="2073006" cy="646331"/>
            </a:xfrm>
            <a:prstGeom prst="rect">
              <a:avLst/>
            </a:prstGeom>
          </p:spPr>
          <p:txBody>
            <a:bodyPr wrap="square">
              <a:spAutoFit/>
            </a:bodyPr>
            <a:lstStyle/>
            <a:p>
              <a:pPr algn="ctr"/>
              <a:r>
                <a:rPr lang="ru-RU" sz="1200" b="1" dirty="0">
                  <a:latin typeface="Century Gothic" pitchFamily="34" charset="0"/>
                </a:rPr>
                <a:t>Выручка от реализации товаров (работ, </a:t>
              </a:r>
              <a:r>
                <a:rPr lang="ru-RU" sz="1200" b="1" dirty="0" smtClean="0">
                  <a:latin typeface="Century Gothic" pitchFamily="34" charset="0"/>
                </a:rPr>
                <a:t>   услуг</a:t>
              </a:r>
              <a:r>
                <a:rPr lang="ru-RU" sz="1200" b="1" dirty="0">
                  <a:latin typeface="Century Gothic" pitchFamily="34" charset="0"/>
                </a:rPr>
                <a:t>), руб</a:t>
              </a:r>
              <a:r>
                <a:rPr lang="ru-RU" sz="1200" b="1" dirty="0" smtClean="0">
                  <a:latin typeface="Century Gothic" pitchFamily="34" charset="0"/>
                </a:rPr>
                <a:t>.*</a:t>
              </a:r>
              <a:endParaRPr lang="ru-RU" sz="1200" b="1" dirty="0">
                <a:latin typeface="Century Gothic" pitchFamily="34" charset="0"/>
              </a:endParaRPr>
            </a:p>
          </p:txBody>
        </p:sp>
        <p:sp>
          <p:nvSpPr>
            <p:cNvPr id="123923" name="Прямоугольник 123922"/>
            <p:cNvSpPr/>
            <p:nvPr/>
          </p:nvSpPr>
          <p:spPr>
            <a:xfrm>
              <a:off x="6486995" y="1988840"/>
              <a:ext cx="2243787" cy="461665"/>
            </a:xfrm>
            <a:prstGeom prst="rect">
              <a:avLst/>
            </a:prstGeom>
          </p:spPr>
          <p:txBody>
            <a:bodyPr wrap="square">
              <a:spAutoFit/>
            </a:bodyPr>
            <a:lstStyle/>
            <a:p>
              <a:pPr algn="ctr"/>
              <a:r>
                <a:rPr lang="ru-RU" sz="1200" b="1" dirty="0">
                  <a:latin typeface="Century Gothic" pitchFamily="34" charset="0"/>
                </a:rPr>
                <a:t>Доля участия в уставном капитале</a:t>
              </a:r>
            </a:p>
          </p:txBody>
        </p:sp>
        <p:sp>
          <p:nvSpPr>
            <p:cNvPr id="5" name="Правая фигурная скобка 4"/>
            <p:cNvSpPr/>
            <p:nvPr/>
          </p:nvSpPr>
          <p:spPr>
            <a:xfrm>
              <a:off x="6228184" y="2603074"/>
              <a:ext cx="229630" cy="3234856"/>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
        <p:nvSpPr>
          <p:cNvPr id="8" name="Номер слайда 7"/>
          <p:cNvSpPr>
            <a:spLocks noGrp="1"/>
          </p:cNvSpPr>
          <p:nvPr>
            <p:ph type="sldNum" sz="quarter" idx="12"/>
          </p:nvPr>
        </p:nvSpPr>
        <p:spPr>
          <a:xfrm>
            <a:off x="7914839" y="6436568"/>
            <a:ext cx="1121657" cy="304800"/>
          </a:xfrm>
        </p:spPr>
        <p:txBody>
          <a:bodyPr/>
          <a:lstStyle/>
          <a:p>
            <a:fld id="{73FC475B-30DA-45F4-88EE-2B4AA492D51E}" type="slidenum">
              <a:rPr lang="en-US" smtClean="0">
                <a:latin typeface="Century Gothic" pitchFamily="34" charset="0"/>
              </a:rPr>
              <a:pPr/>
              <a:t>4</a:t>
            </a:fld>
            <a:endParaRPr lang="en-US" dirty="0">
              <a:latin typeface="Century Gothic" pitchFamily="34" charset="0"/>
            </a:endParaRPr>
          </a:p>
        </p:txBody>
      </p:sp>
      <p:sp>
        <p:nvSpPr>
          <p:cNvPr id="9" name="Прямоугольник 8"/>
          <p:cNvSpPr/>
          <p:nvPr/>
        </p:nvSpPr>
        <p:spPr>
          <a:xfrm>
            <a:off x="696698" y="6315997"/>
            <a:ext cx="7763734" cy="400110"/>
          </a:xfrm>
          <a:prstGeom prst="rect">
            <a:avLst/>
          </a:prstGeom>
        </p:spPr>
        <p:txBody>
          <a:bodyPr wrap="square">
            <a:spAutoFit/>
          </a:bodyPr>
          <a:lstStyle/>
          <a:p>
            <a:r>
              <a:rPr lang="ru-RU" sz="1000" b="1" dirty="0" smtClean="0">
                <a:latin typeface="Century Gothic" pitchFamily="34" charset="0"/>
              </a:rPr>
              <a:t>*</a:t>
            </a:r>
            <a:r>
              <a:rPr lang="ru-RU" sz="1000" dirty="0" smtClean="0">
                <a:latin typeface="Century Gothic" pitchFamily="34" charset="0"/>
              </a:rPr>
              <a:t> – Постановление Правительства </a:t>
            </a:r>
            <a:r>
              <a:rPr lang="ru-RU" sz="1000" dirty="0">
                <a:latin typeface="Century Gothic" pitchFamily="34" charset="0"/>
              </a:rPr>
              <a:t>Российской </a:t>
            </a:r>
            <a:r>
              <a:rPr lang="ru-RU" sz="1000" dirty="0" smtClean="0">
                <a:latin typeface="Century Gothic" pitchFamily="34" charset="0"/>
              </a:rPr>
              <a:t>Федерации от 13.07.2015 </a:t>
            </a:r>
            <a:r>
              <a:rPr lang="ru-RU" sz="1000" dirty="0">
                <a:latin typeface="Century Gothic" pitchFamily="34" charset="0"/>
              </a:rPr>
              <a:t>г. № </a:t>
            </a:r>
            <a:r>
              <a:rPr lang="ru-RU" sz="1000" dirty="0" smtClean="0">
                <a:latin typeface="Century Gothic" pitchFamily="34" charset="0"/>
              </a:rPr>
              <a:t>702 </a:t>
            </a:r>
            <a:r>
              <a:rPr lang="ru-RU" sz="1000" dirty="0">
                <a:latin typeface="Century Gothic" pitchFamily="34" charset="0"/>
              </a:rPr>
              <a:t>«О предельных значениях выручки от реализации товаров (работ, услуг) для каждой категории субъектов малого и среднего </a:t>
            </a:r>
            <a:r>
              <a:rPr lang="ru-RU" sz="1000" dirty="0" smtClean="0">
                <a:latin typeface="Century Gothic" pitchFamily="34" charset="0"/>
              </a:rPr>
              <a:t>предпринимательства»</a:t>
            </a:r>
            <a:endParaRPr lang="ru-RU" sz="1000" dirty="0"/>
          </a:p>
        </p:txBody>
      </p:sp>
    </p:spTree>
    <p:extLst>
      <p:ext uri="{BB962C8B-B14F-4D97-AF65-F5344CB8AC3E}">
        <p14:creationId xmlns:p14="http://schemas.microsoft.com/office/powerpoint/2010/main" val="17262833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Стрелка вниз 73"/>
          <p:cNvSpPr/>
          <p:nvPr/>
        </p:nvSpPr>
        <p:spPr>
          <a:xfrm rot="10800000">
            <a:off x="3803429" y="1549484"/>
            <a:ext cx="1601958" cy="1015418"/>
          </a:xfrm>
          <a:prstGeom prst="downArrow">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latin typeface="Century Gothic" pitchFamily="34" charset="0"/>
            </a:endParaRPr>
          </a:p>
          <a:p>
            <a:pPr algn="ctr"/>
            <a:endParaRPr lang="ru-RU" sz="1400" dirty="0" smtClean="0">
              <a:solidFill>
                <a:schemeClr val="tx1"/>
              </a:solidFill>
              <a:latin typeface="Century Gothic" pitchFamily="34" charset="0"/>
            </a:endParaRPr>
          </a:p>
          <a:p>
            <a:pPr algn="ctr"/>
            <a:endParaRPr lang="ru-RU" sz="1400" dirty="0">
              <a:solidFill>
                <a:schemeClr val="tx1"/>
              </a:solidFill>
              <a:latin typeface="Century Gothic" pitchFamily="34" charset="0"/>
            </a:endParaRPr>
          </a:p>
        </p:txBody>
      </p:sp>
      <p:sp>
        <p:nvSpPr>
          <p:cNvPr id="65" name="Стрелка вниз 64"/>
          <p:cNvSpPr/>
          <p:nvPr/>
        </p:nvSpPr>
        <p:spPr>
          <a:xfrm>
            <a:off x="3834138" y="4632263"/>
            <a:ext cx="1601958" cy="1028985"/>
          </a:xfrm>
          <a:prstGeom prst="downArrow">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tx1"/>
              </a:solidFill>
              <a:latin typeface="Century Gothic" pitchFamily="34" charset="0"/>
            </a:endParaRPr>
          </a:p>
          <a:p>
            <a:pPr algn="ctr"/>
            <a:endParaRPr lang="ru-RU" sz="1400" dirty="0" smtClean="0">
              <a:solidFill>
                <a:schemeClr val="tx1"/>
              </a:solidFill>
              <a:latin typeface="Century Gothic" pitchFamily="34" charset="0"/>
            </a:endParaRPr>
          </a:p>
          <a:p>
            <a:pPr algn="ctr"/>
            <a:endParaRPr lang="ru-RU" sz="1400" dirty="0">
              <a:solidFill>
                <a:schemeClr val="tx1"/>
              </a:solidFill>
              <a:latin typeface="Century Gothic" pitchFamily="34" charset="0"/>
            </a:endParaRPr>
          </a:p>
        </p:txBody>
      </p:sp>
      <p:grpSp>
        <p:nvGrpSpPr>
          <p:cNvPr id="69" name="Группа 68"/>
          <p:cNvGrpSpPr/>
          <p:nvPr/>
        </p:nvGrpSpPr>
        <p:grpSpPr>
          <a:xfrm>
            <a:off x="3326765" y="2349160"/>
            <a:ext cx="2541379" cy="2520000"/>
            <a:chOff x="3565036" y="1734013"/>
            <a:chExt cx="2541379" cy="2520000"/>
          </a:xfrm>
        </p:grpSpPr>
        <p:sp>
          <p:nvSpPr>
            <p:cNvPr id="70" name="Овал 69"/>
            <p:cNvSpPr/>
            <p:nvPr/>
          </p:nvSpPr>
          <p:spPr>
            <a:xfrm>
              <a:off x="3586415" y="1734013"/>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8284"/>
            <a:stretch/>
          </p:blipFill>
          <p:spPr bwMode="auto">
            <a:xfrm>
              <a:off x="3565036" y="1734013"/>
              <a:ext cx="1302104"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Прямоугольник 4"/>
          <p:cNvSpPr/>
          <p:nvPr/>
        </p:nvSpPr>
        <p:spPr>
          <a:xfrm>
            <a:off x="4932040" y="764704"/>
            <a:ext cx="2232248" cy="2160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528" y="269776"/>
            <a:ext cx="7128792" cy="854968"/>
          </a:xfrm>
        </p:spPr>
        <p:txBody>
          <a:bodyPr/>
          <a:lstStyle/>
          <a:p>
            <a:r>
              <a:rPr lang="ru-RU" sz="2800" dirty="0" smtClean="0">
                <a:latin typeface="Century Gothic" pitchFamily="34" charset="0"/>
              </a:rPr>
              <a:t>Развитие лизинга оборудования</a:t>
            </a:r>
            <a:endParaRPr lang="ru-RU" sz="2800" dirty="0">
              <a:latin typeface="Century Gothic"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6148892"/>
            <a:ext cx="681695"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Группа 7"/>
          <p:cNvGrpSpPr/>
          <p:nvPr/>
        </p:nvGrpSpPr>
        <p:grpSpPr>
          <a:xfrm>
            <a:off x="179512" y="1549485"/>
            <a:ext cx="8856984" cy="3888432"/>
            <a:chOff x="251520" y="1221965"/>
            <a:chExt cx="8856984" cy="3888432"/>
          </a:xfrm>
        </p:grpSpPr>
        <p:sp>
          <p:nvSpPr>
            <p:cNvPr id="17" name="Line 20"/>
            <p:cNvSpPr>
              <a:spLocks noChangeShapeType="1"/>
            </p:cNvSpPr>
            <p:nvPr/>
          </p:nvSpPr>
          <p:spPr bwMode="auto">
            <a:xfrm flipH="1">
              <a:off x="3349937" y="4062904"/>
              <a:ext cx="285504" cy="24184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 name="Line 22"/>
            <p:cNvSpPr>
              <a:spLocks noChangeShapeType="1"/>
            </p:cNvSpPr>
            <p:nvPr/>
          </p:nvSpPr>
          <p:spPr bwMode="auto">
            <a:xfrm rot="2103433" flipH="1">
              <a:off x="2993858" y="3108407"/>
              <a:ext cx="324000" cy="206813"/>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 name="Line 50"/>
            <p:cNvSpPr>
              <a:spLocks noChangeShapeType="1"/>
            </p:cNvSpPr>
            <p:nvPr/>
          </p:nvSpPr>
          <p:spPr bwMode="auto">
            <a:xfrm rot="2147097" flipV="1">
              <a:off x="5760184" y="2093437"/>
              <a:ext cx="43181" cy="383549"/>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 name="Line 24"/>
            <p:cNvSpPr>
              <a:spLocks noChangeShapeType="1"/>
            </p:cNvSpPr>
            <p:nvPr/>
          </p:nvSpPr>
          <p:spPr bwMode="auto">
            <a:xfrm rot="4384254" flipV="1">
              <a:off x="5785187" y="3944124"/>
              <a:ext cx="284400" cy="24120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 name="Line 19"/>
            <p:cNvSpPr>
              <a:spLocks noChangeShapeType="1"/>
            </p:cNvSpPr>
            <p:nvPr/>
          </p:nvSpPr>
          <p:spPr bwMode="auto">
            <a:xfrm flipH="1" flipV="1">
              <a:off x="3435790" y="2132855"/>
              <a:ext cx="252000" cy="288032"/>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9" name="Группа 8"/>
            <p:cNvGrpSpPr/>
            <p:nvPr/>
          </p:nvGrpSpPr>
          <p:grpSpPr>
            <a:xfrm>
              <a:off x="6264202" y="2690071"/>
              <a:ext cx="2844302" cy="930925"/>
              <a:chOff x="6264202" y="2690071"/>
              <a:chExt cx="2844302" cy="930925"/>
            </a:xfrm>
          </p:grpSpPr>
          <p:grpSp>
            <p:nvGrpSpPr>
              <p:cNvPr id="56" name="Группа 55"/>
              <p:cNvGrpSpPr/>
              <p:nvPr/>
            </p:nvGrpSpPr>
            <p:grpSpPr>
              <a:xfrm>
                <a:off x="6361405" y="2690071"/>
                <a:ext cx="2664000" cy="930925"/>
                <a:chOff x="6540566" y="2446166"/>
                <a:chExt cx="1559825" cy="763342"/>
              </a:xfrm>
            </p:grpSpPr>
            <p:sp>
              <p:nvSpPr>
                <p:cNvPr id="58" name="AutoShape 44"/>
                <p:cNvSpPr>
                  <a:spLocks noChangeArrowheads="1"/>
                </p:cNvSpPr>
                <p:nvPr/>
              </p:nvSpPr>
              <p:spPr bwMode="gray">
                <a:xfrm flipH="1">
                  <a:off x="6540566" y="2446166"/>
                  <a:ext cx="1559825" cy="763342"/>
                </a:xfrm>
                <a:prstGeom prst="roundRect">
                  <a:avLst>
                    <a:gd name="adj" fmla="val 50000"/>
                  </a:avLst>
                </a:prstGeom>
                <a:solidFill>
                  <a:srgbClr val="B2B2B2"/>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59" name="AutoShape 45"/>
                <p:cNvSpPr>
                  <a:spLocks noChangeArrowheads="1"/>
                </p:cNvSpPr>
                <p:nvPr/>
              </p:nvSpPr>
              <p:spPr bwMode="ltGray">
                <a:xfrm flipH="1">
                  <a:off x="6573344" y="2490859"/>
                  <a:ext cx="1488563" cy="661444"/>
                </a:xfrm>
                <a:prstGeom prst="roundRect">
                  <a:avLst>
                    <a:gd name="adj" fmla="val 50000"/>
                  </a:avLst>
                </a:prstGeom>
                <a:solidFill>
                  <a:schemeClr val="accent2">
                    <a:alpha val="70000"/>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57" name="Rectangle 49"/>
              <p:cNvSpPr>
                <a:spLocks noChangeArrowheads="1"/>
              </p:cNvSpPr>
              <p:nvPr/>
            </p:nvSpPr>
            <p:spPr bwMode="auto">
              <a:xfrm>
                <a:off x="6264202" y="2741440"/>
                <a:ext cx="28443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a:latin typeface="Century Gothic" panose="020B0502020202020204" pitchFamily="34" charset="0"/>
                  </a:rPr>
                  <a:t>не может превышать 50% первоначальной стоимости предмета лизинга по </a:t>
                </a:r>
                <a:r>
                  <a:rPr lang="ru-RU" sz="1200" dirty="0" smtClean="0">
                    <a:latin typeface="Century Gothic" panose="020B0502020202020204" pitchFamily="34" charset="0"/>
                  </a:rPr>
                  <a:t>договору купли-продажи</a:t>
                </a:r>
                <a:endParaRPr lang="ru-RU" sz="1200" dirty="0">
                  <a:latin typeface="Century Gothic" panose="020B0502020202020204" pitchFamily="34" charset="0"/>
                </a:endParaRPr>
              </a:p>
            </p:txBody>
          </p:sp>
        </p:grpSp>
        <p:grpSp>
          <p:nvGrpSpPr>
            <p:cNvPr id="12" name="Group 6"/>
            <p:cNvGrpSpPr>
              <a:grpSpLocks/>
            </p:cNvGrpSpPr>
            <p:nvPr/>
          </p:nvGrpSpPr>
          <p:grpSpPr bwMode="auto">
            <a:xfrm rot="17866498" flipH="1" flipV="1">
              <a:off x="4223303" y="3603828"/>
              <a:ext cx="2336225" cy="578578"/>
              <a:chOff x="2532" y="1051"/>
              <a:chExt cx="924" cy="246"/>
            </a:xfrm>
          </p:grpSpPr>
          <p:grpSp>
            <p:nvGrpSpPr>
              <p:cNvPr id="46" name="Group 7"/>
              <p:cNvGrpSpPr>
                <a:grpSpLocks/>
              </p:cNvGrpSpPr>
              <p:nvPr/>
            </p:nvGrpSpPr>
            <p:grpSpPr bwMode="auto">
              <a:xfrm>
                <a:off x="2532" y="1051"/>
                <a:ext cx="743" cy="185"/>
                <a:chOff x="1565" y="2568"/>
                <a:chExt cx="1118" cy="279"/>
              </a:xfrm>
            </p:grpSpPr>
            <p:sp>
              <p:nvSpPr>
                <p:cNvPr id="52" name="AutoShape 8"/>
                <p:cNvSpPr>
                  <a:spLocks noChangeArrowheads="1"/>
                </p:cNvSpPr>
                <p:nvPr/>
              </p:nvSpPr>
              <p:spPr bwMode="white">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3" name="AutoShape 9"/>
                <p:cNvSpPr>
                  <a:spLocks noChangeArrowheads="1"/>
                </p:cNvSpPr>
                <p:nvPr/>
              </p:nvSpPr>
              <p:spPr bwMode="white">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 name="AutoShape 10"/>
                <p:cNvSpPr>
                  <a:spLocks noChangeArrowheads="1"/>
                </p:cNvSpPr>
                <p:nvPr/>
              </p:nvSpPr>
              <p:spPr bwMode="white">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5" name="AutoShape 11"/>
                <p:cNvSpPr>
                  <a:spLocks noChangeArrowheads="1"/>
                </p:cNvSpPr>
                <p:nvPr/>
              </p:nvSpPr>
              <p:spPr bwMode="white">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47" name="Group 12"/>
              <p:cNvGrpSpPr>
                <a:grpSpLocks/>
              </p:cNvGrpSpPr>
              <p:nvPr/>
            </p:nvGrpSpPr>
            <p:grpSpPr bwMode="auto">
              <a:xfrm rot="1353540">
                <a:off x="2679" y="1128"/>
                <a:ext cx="777" cy="169"/>
                <a:chOff x="1565" y="2568"/>
                <a:chExt cx="1169" cy="252"/>
              </a:xfrm>
            </p:grpSpPr>
            <p:sp>
              <p:nvSpPr>
                <p:cNvPr id="48" name="AutoShape 13"/>
                <p:cNvSpPr>
                  <a:spLocks noChangeArrowheads="1"/>
                </p:cNvSpPr>
                <p:nvPr/>
              </p:nvSpPr>
              <p:spPr bwMode="white">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 name="AutoShape 14"/>
                <p:cNvSpPr>
                  <a:spLocks noChangeArrowheads="1"/>
                </p:cNvSpPr>
                <p:nvPr/>
              </p:nvSpPr>
              <p:spPr bwMode="white">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0" name="AutoShape 15"/>
                <p:cNvSpPr>
                  <a:spLocks noChangeArrowheads="1"/>
                </p:cNvSpPr>
                <p:nvPr/>
              </p:nvSpPr>
              <p:spPr bwMode="white">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 name="AutoShape 16"/>
                <p:cNvSpPr>
                  <a:spLocks noChangeArrowheads="1"/>
                </p:cNvSpPr>
                <p:nvPr/>
              </p:nvSpPr>
              <p:spPr bwMode="white">
                <a:xfrm rot="6906312">
                  <a:off x="2212" y="2299"/>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14" name="Text Box 18"/>
            <p:cNvSpPr txBox="1">
              <a:spLocks noChangeArrowheads="1"/>
            </p:cNvSpPr>
            <p:nvPr/>
          </p:nvSpPr>
          <p:spPr bwMode="auto">
            <a:xfrm>
              <a:off x="4644008" y="2552687"/>
              <a:ext cx="1332826" cy="16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1200" b="1" dirty="0">
                  <a:solidFill>
                    <a:srgbClr val="000000"/>
                  </a:solidFill>
                  <a:latin typeface="Century Gothic" pitchFamily="34" charset="0"/>
                </a:rPr>
                <a:t>возмещение затрат по уплате первого взноса при заключении договора лизинга </a:t>
              </a:r>
            </a:p>
          </p:txBody>
        </p:sp>
        <p:grpSp>
          <p:nvGrpSpPr>
            <p:cNvPr id="15" name="Группа 14"/>
            <p:cNvGrpSpPr/>
            <p:nvPr/>
          </p:nvGrpSpPr>
          <p:grpSpPr>
            <a:xfrm>
              <a:off x="251520" y="4054702"/>
              <a:ext cx="3184270" cy="1055695"/>
              <a:chOff x="251520" y="4054702"/>
              <a:chExt cx="3184270" cy="1055695"/>
            </a:xfrm>
          </p:grpSpPr>
          <p:grpSp>
            <p:nvGrpSpPr>
              <p:cNvPr id="42" name="Группа 41"/>
              <p:cNvGrpSpPr/>
              <p:nvPr/>
            </p:nvGrpSpPr>
            <p:grpSpPr>
              <a:xfrm>
                <a:off x="251520" y="4054702"/>
                <a:ext cx="3184270" cy="1055695"/>
                <a:chOff x="1140357" y="1643634"/>
                <a:chExt cx="1557458" cy="763341"/>
              </a:xfrm>
            </p:grpSpPr>
            <p:sp>
              <p:nvSpPr>
                <p:cNvPr id="44" name="AutoShape 26"/>
                <p:cNvSpPr>
                  <a:spLocks noChangeArrowheads="1"/>
                </p:cNvSpPr>
                <p:nvPr/>
              </p:nvSpPr>
              <p:spPr bwMode="gray">
                <a:xfrm>
                  <a:off x="1140357" y="1643634"/>
                  <a:ext cx="1557458" cy="763341"/>
                </a:xfrm>
                <a:prstGeom prst="roundRect">
                  <a:avLst>
                    <a:gd name="adj" fmla="val 50000"/>
                  </a:avLst>
                </a:prstGeom>
                <a:solidFill>
                  <a:srgbClr val="C0C0C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45" name="AutoShape 27"/>
                <p:cNvSpPr>
                  <a:spLocks noChangeArrowheads="1"/>
                </p:cNvSpPr>
                <p:nvPr/>
              </p:nvSpPr>
              <p:spPr bwMode="gray">
                <a:xfrm>
                  <a:off x="1199649" y="1693464"/>
                  <a:ext cx="1455161" cy="661444"/>
                </a:xfrm>
                <a:prstGeom prst="roundRect">
                  <a:avLst>
                    <a:gd name="adj" fmla="val 50000"/>
                  </a:avLst>
                </a:prstGeom>
                <a:solidFill>
                  <a:schemeClr val="hlink">
                    <a:alpha val="96001"/>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dirty="0"/>
                </a:p>
              </p:txBody>
            </p:sp>
          </p:grpSp>
          <p:sp>
            <p:nvSpPr>
              <p:cNvPr id="43" name="Rectangle 30"/>
              <p:cNvSpPr>
                <a:spLocks noChangeArrowheads="1"/>
              </p:cNvSpPr>
              <p:nvPr/>
            </p:nvSpPr>
            <p:spPr bwMode="black">
              <a:xfrm rot="10800000" flipV="1">
                <a:off x="395536" y="4181600"/>
                <a:ext cx="29763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a:latin typeface="Century Gothic" panose="020B0502020202020204" pitchFamily="34" charset="0"/>
                  </a:rPr>
                  <a:t>с</a:t>
                </a:r>
                <a:r>
                  <a:rPr lang="ru-RU" sz="1200" dirty="0" smtClean="0">
                    <a:latin typeface="Century Gothic" panose="020B0502020202020204" pitchFamily="34" charset="0"/>
                  </a:rPr>
                  <a:t> учетом затрат </a:t>
                </a:r>
                <a:r>
                  <a:rPr lang="ru-RU" sz="1200" dirty="0">
                    <a:latin typeface="Century Gothic" panose="020B0502020202020204" pitchFamily="34" charset="0"/>
                  </a:rPr>
                  <a:t>на монтаж оборудования, за исключением части лизинговых платежей на покрытие дохода лизингодателя</a:t>
                </a:r>
              </a:p>
            </p:txBody>
          </p:sp>
        </p:grpSp>
        <p:grpSp>
          <p:nvGrpSpPr>
            <p:cNvPr id="21" name="Группа 20"/>
            <p:cNvGrpSpPr/>
            <p:nvPr/>
          </p:nvGrpSpPr>
          <p:grpSpPr>
            <a:xfrm>
              <a:off x="323529" y="1221965"/>
              <a:ext cx="3368223" cy="887572"/>
              <a:chOff x="323529" y="1221965"/>
              <a:chExt cx="3368223" cy="887572"/>
            </a:xfrm>
          </p:grpSpPr>
          <p:grpSp>
            <p:nvGrpSpPr>
              <p:cNvPr id="38" name="Группа 37"/>
              <p:cNvGrpSpPr/>
              <p:nvPr/>
            </p:nvGrpSpPr>
            <p:grpSpPr>
              <a:xfrm>
                <a:off x="323529" y="1221965"/>
                <a:ext cx="3368223" cy="887572"/>
                <a:chOff x="1119124" y="1607742"/>
                <a:chExt cx="1584892" cy="763341"/>
              </a:xfrm>
            </p:grpSpPr>
            <p:sp>
              <p:nvSpPr>
                <p:cNvPr id="40" name="AutoShape 26"/>
                <p:cNvSpPr>
                  <a:spLocks noChangeArrowheads="1"/>
                </p:cNvSpPr>
                <p:nvPr/>
              </p:nvSpPr>
              <p:spPr bwMode="gray">
                <a:xfrm>
                  <a:off x="1119124" y="1607742"/>
                  <a:ext cx="1584892" cy="763341"/>
                </a:xfrm>
                <a:prstGeom prst="roundRect">
                  <a:avLst>
                    <a:gd name="adj" fmla="val 50000"/>
                  </a:avLst>
                </a:prstGeom>
                <a:solidFill>
                  <a:srgbClr val="C0C0C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41" name="AutoShape 27"/>
                <p:cNvSpPr>
                  <a:spLocks noChangeArrowheads="1"/>
                </p:cNvSpPr>
                <p:nvPr/>
              </p:nvSpPr>
              <p:spPr bwMode="gray">
                <a:xfrm>
                  <a:off x="1153006" y="1652434"/>
                  <a:ext cx="1490380" cy="661444"/>
                </a:xfrm>
                <a:prstGeom prst="roundRect">
                  <a:avLst>
                    <a:gd name="adj" fmla="val 50000"/>
                  </a:avLst>
                </a:prstGeom>
                <a:solidFill>
                  <a:schemeClr val="hlink">
                    <a:alpha val="96001"/>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9" name="Rectangle 30"/>
              <p:cNvSpPr>
                <a:spLocks noChangeArrowheads="1"/>
              </p:cNvSpPr>
              <p:nvPr/>
            </p:nvSpPr>
            <p:spPr bwMode="black">
              <a:xfrm rot="10800000" flipV="1">
                <a:off x="467545" y="1269865"/>
                <a:ext cx="3093815" cy="74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ru-RU" sz="1200" dirty="0">
                    <a:solidFill>
                      <a:srgbClr val="000000"/>
                    </a:solidFill>
                    <a:latin typeface="Century Gothic" pitchFamily="34" charset="0"/>
                  </a:rPr>
                  <a:t>не более </a:t>
                </a:r>
                <a:r>
                  <a:rPr lang="ru-RU" dirty="0" smtClean="0">
                    <a:solidFill>
                      <a:srgbClr val="000000"/>
                    </a:solidFill>
                    <a:latin typeface="Century Gothic" pitchFamily="34" charset="0"/>
                  </a:rPr>
                  <a:t>¾ </a:t>
                </a:r>
                <a:r>
                  <a:rPr lang="ru-RU" sz="1200" dirty="0" smtClean="0">
                    <a:solidFill>
                      <a:srgbClr val="000000"/>
                    </a:solidFill>
                    <a:latin typeface="Century Gothic" pitchFamily="34" charset="0"/>
                  </a:rPr>
                  <a:t>ключевой </a:t>
                </a:r>
                <a:r>
                  <a:rPr lang="ru-RU" sz="1200" dirty="0">
                    <a:solidFill>
                      <a:srgbClr val="000000"/>
                    </a:solidFill>
                    <a:latin typeface="Century Gothic" pitchFamily="34" charset="0"/>
                  </a:rPr>
                  <a:t>ставки Банка России, действовавшей на момент уплаты лизингового платежа </a:t>
                </a:r>
              </a:p>
            </p:txBody>
          </p:sp>
        </p:grpSp>
        <p:grpSp>
          <p:nvGrpSpPr>
            <p:cNvPr id="22" name="Группа 21"/>
            <p:cNvGrpSpPr/>
            <p:nvPr/>
          </p:nvGrpSpPr>
          <p:grpSpPr>
            <a:xfrm>
              <a:off x="288495" y="2611208"/>
              <a:ext cx="2642626" cy="1066337"/>
              <a:chOff x="288495" y="2611208"/>
              <a:chExt cx="2642626" cy="1066337"/>
            </a:xfrm>
          </p:grpSpPr>
          <p:grpSp>
            <p:nvGrpSpPr>
              <p:cNvPr id="34" name="Группа 33"/>
              <p:cNvGrpSpPr/>
              <p:nvPr/>
            </p:nvGrpSpPr>
            <p:grpSpPr>
              <a:xfrm>
                <a:off x="288495" y="2611208"/>
                <a:ext cx="2642626" cy="1066337"/>
                <a:chOff x="974632" y="2897631"/>
                <a:chExt cx="1584892" cy="763342"/>
              </a:xfrm>
            </p:grpSpPr>
            <p:sp>
              <p:nvSpPr>
                <p:cNvPr id="36" name="AutoShape 32"/>
                <p:cNvSpPr>
                  <a:spLocks noChangeArrowheads="1"/>
                </p:cNvSpPr>
                <p:nvPr/>
              </p:nvSpPr>
              <p:spPr bwMode="gray">
                <a:xfrm>
                  <a:off x="974632" y="2897631"/>
                  <a:ext cx="1584892" cy="763342"/>
                </a:xfrm>
                <a:prstGeom prst="roundRect">
                  <a:avLst>
                    <a:gd name="adj" fmla="val 50000"/>
                  </a:avLst>
                </a:prstGeom>
                <a:solidFill>
                  <a:srgbClr val="C0C0C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37" name="AutoShape 33"/>
                <p:cNvSpPr>
                  <a:spLocks noChangeArrowheads="1"/>
                </p:cNvSpPr>
                <p:nvPr/>
              </p:nvSpPr>
              <p:spPr bwMode="gray">
                <a:xfrm>
                  <a:off x="1016779" y="2947981"/>
                  <a:ext cx="1490380" cy="661444"/>
                </a:xfrm>
                <a:prstGeom prst="roundRect">
                  <a:avLst>
                    <a:gd name="adj" fmla="val 50000"/>
                  </a:avLst>
                </a:prstGeom>
                <a:solidFill>
                  <a:schemeClr val="hlink">
                    <a:alpha val="96001"/>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5" name="Rectangle 34"/>
              <p:cNvSpPr>
                <a:spLocks noChangeArrowheads="1"/>
              </p:cNvSpPr>
              <p:nvPr/>
            </p:nvSpPr>
            <p:spPr bwMode="black">
              <a:xfrm>
                <a:off x="467544" y="2732405"/>
                <a:ext cx="23762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a:latin typeface="Century Gothic" panose="020B0502020202020204" pitchFamily="34" charset="0"/>
                  </a:rPr>
                  <a:t>не </a:t>
                </a:r>
                <a:r>
                  <a:rPr lang="ru-RU" sz="1200" dirty="0" smtClean="0">
                    <a:latin typeface="Century Gothic" panose="020B0502020202020204" pitchFamily="34" charset="0"/>
                  </a:rPr>
                  <a:t>более</a:t>
                </a:r>
                <a:r>
                  <a:rPr lang="en-US" sz="1200" dirty="0" smtClean="0">
                    <a:latin typeface="Century Gothic" panose="020B0502020202020204" pitchFamily="34" charset="0"/>
                  </a:rPr>
                  <a:t> </a:t>
                </a:r>
                <a:r>
                  <a:rPr lang="ru-RU" sz="1200" dirty="0">
                    <a:latin typeface="Century Gothic" panose="020B0502020202020204" pitchFamily="34" charset="0"/>
                  </a:rPr>
                  <a:t>70 % от фактически произведенных затрат на уплату лизинговых платежей в текущем году</a:t>
                </a:r>
              </a:p>
            </p:txBody>
          </p:sp>
        </p:grpSp>
        <p:grpSp>
          <p:nvGrpSpPr>
            <p:cNvPr id="23" name="Группа 22"/>
            <p:cNvGrpSpPr/>
            <p:nvPr/>
          </p:nvGrpSpPr>
          <p:grpSpPr>
            <a:xfrm>
              <a:off x="5664288" y="1221965"/>
              <a:ext cx="3144688" cy="957251"/>
              <a:chOff x="5664288" y="1221965"/>
              <a:chExt cx="3144688" cy="957251"/>
            </a:xfrm>
          </p:grpSpPr>
          <p:grpSp>
            <p:nvGrpSpPr>
              <p:cNvPr id="30" name="Группа 29"/>
              <p:cNvGrpSpPr/>
              <p:nvPr/>
            </p:nvGrpSpPr>
            <p:grpSpPr>
              <a:xfrm>
                <a:off x="5664288" y="1221965"/>
                <a:ext cx="3144688" cy="957251"/>
                <a:chOff x="6053846" y="1250205"/>
                <a:chExt cx="1583075" cy="763341"/>
              </a:xfrm>
            </p:grpSpPr>
            <p:sp>
              <p:nvSpPr>
                <p:cNvPr id="32" name="AutoShape 41"/>
                <p:cNvSpPr>
                  <a:spLocks noChangeArrowheads="1"/>
                </p:cNvSpPr>
                <p:nvPr/>
              </p:nvSpPr>
              <p:spPr bwMode="gray">
                <a:xfrm flipH="1">
                  <a:off x="6053846" y="1250205"/>
                  <a:ext cx="1583075" cy="763341"/>
                </a:xfrm>
                <a:prstGeom prst="roundRect">
                  <a:avLst>
                    <a:gd name="adj" fmla="val 50000"/>
                  </a:avLst>
                </a:prstGeom>
                <a:solidFill>
                  <a:srgbClr val="B2B2B2"/>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33" name="AutoShape 42"/>
                <p:cNvSpPr>
                  <a:spLocks noChangeArrowheads="1"/>
                </p:cNvSpPr>
                <p:nvPr/>
              </p:nvSpPr>
              <p:spPr bwMode="ltGray">
                <a:xfrm flipH="1">
                  <a:off x="6095650" y="1293109"/>
                  <a:ext cx="1488562" cy="661444"/>
                </a:xfrm>
                <a:prstGeom prst="roundRect">
                  <a:avLst>
                    <a:gd name="adj" fmla="val 50000"/>
                  </a:avLst>
                </a:prstGeom>
                <a:solidFill>
                  <a:schemeClr val="accent2">
                    <a:alpha val="70000"/>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1" name="Rectangle 43"/>
              <p:cNvSpPr>
                <a:spLocks noChangeArrowheads="1"/>
              </p:cNvSpPr>
              <p:nvPr/>
            </p:nvSpPr>
            <p:spPr bwMode="auto">
              <a:xfrm>
                <a:off x="5790778" y="1430969"/>
                <a:ext cx="2840181" cy="52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a:latin typeface="Century Gothic" panose="020B0502020202020204" pitchFamily="34" charset="0"/>
                  </a:rPr>
                  <a:t>до 5 млн. рублей по каждому договору лизинга</a:t>
                </a:r>
              </a:p>
            </p:txBody>
          </p:sp>
        </p:grpSp>
        <p:grpSp>
          <p:nvGrpSpPr>
            <p:cNvPr id="25" name="Группа 24"/>
            <p:cNvGrpSpPr/>
            <p:nvPr/>
          </p:nvGrpSpPr>
          <p:grpSpPr>
            <a:xfrm>
              <a:off x="5903655" y="4037584"/>
              <a:ext cx="3024000" cy="1054800"/>
              <a:chOff x="5903655" y="4037584"/>
              <a:chExt cx="3024000" cy="1054800"/>
            </a:xfrm>
          </p:grpSpPr>
          <p:grpSp>
            <p:nvGrpSpPr>
              <p:cNvPr id="26" name="Группа 25"/>
              <p:cNvGrpSpPr/>
              <p:nvPr/>
            </p:nvGrpSpPr>
            <p:grpSpPr>
              <a:xfrm>
                <a:off x="5903655" y="4037584"/>
                <a:ext cx="3024000" cy="1054800"/>
                <a:chOff x="6292408" y="3582687"/>
                <a:chExt cx="1528077" cy="763342"/>
              </a:xfrm>
            </p:grpSpPr>
            <p:sp>
              <p:nvSpPr>
                <p:cNvPr id="28" name="AutoShape 47"/>
                <p:cNvSpPr>
                  <a:spLocks noChangeArrowheads="1"/>
                </p:cNvSpPr>
                <p:nvPr/>
              </p:nvSpPr>
              <p:spPr bwMode="gray">
                <a:xfrm flipH="1">
                  <a:off x="6292408" y="3582687"/>
                  <a:ext cx="1528077" cy="763342"/>
                </a:xfrm>
                <a:prstGeom prst="roundRect">
                  <a:avLst>
                    <a:gd name="adj" fmla="val 50000"/>
                  </a:avLst>
                </a:prstGeom>
                <a:solidFill>
                  <a:srgbClr val="B2B2B2"/>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chemeClr val="tx1"/>
                      </a:solidFill>
                      <a:round/>
                      <a:headEnd/>
                      <a:tailEnd/>
                    </a14:hiddenLine>
                  </a:ext>
                </a:extLst>
              </p:spPr>
              <p:txBody>
                <a:bodyPr wrap="none" anchor="ctr"/>
                <a:lstStyle/>
                <a:p>
                  <a:endParaRPr lang="ru-RU"/>
                </a:p>
              </p:txBody>
            </p:sp>
            <p:sp>
              <p:nvSpPr>
                <p:cNvPr id="29" name="AutoShape 48"/>
                <p:cNvSpPr>
                  <a:spLocks noChangeArrowheads="1"/>
                </p:cNvSpPr>
                <p:nvPr/>
              </p:nvSpPr>
              <p:spPr bwMode="ltGray">
                <a:xfrm flipH="1">
                  <a:off x="6350534" y="3643916"/>
                  <a:ext cx="1409980" cy="661444"/>
                </a:xfrm>
                <a:prstGeom prst="roundRect">
                  <a:avLst>
                    <a:gd name="adj" fmla="val 50000"/>
                  </a:avLst>
                </a:prstGeom>
                <a:solidFill>
                  <a:schemeClr val="accent2">
                    <a:alpha val="70000"/>
                  </a:schemeClr>
                </a:soli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7" name="Rectangle 46"/>
              <p:cNvSpPr>
                <a:spLocks noChangeArrowheads="1"/>
              </p:cNvSpPr>
              <p:nvPr/>
            </p:nvSpPr>
            <p:spPr bwMode="auto">
              <a:xfrm>
                <a:off x="5992861" y="4207103"/>
                <a:ext cx="2711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smtClean="0">
                    <a:latin typeface="Century Gothic" panose="020B0502020202020204" pitchFamily="34" charset="0"/>
                  </a:rPr>
                  <a:t>стоимость </a:t>
                </a:r>
                <a:r>
                  <a:rPr lang="ru-RU" sz="1200" dirty="0">
                    <a:latin typeface="Century Gothic" panose="020B0502020202020204" pitchFamily="34" charset="0"/>
                  </a:rPr>
                  <a:t>предмета лизинга и сумма первого взноса принимается к возмещению </a:t>
                </a:r>
                <a:endParaRPr lang="ru-RU" sz="1200" dirty="0" smtClean="0">
                  <a:latin typeface="Century Gothic" panose="020B0502020202020204" pitchFamily="34" charset="0"/>
                </a:endParaRPr>
              </a:p>
              <a:p>
                <a:pPr lvl="0" algn="ctr"/>
                <a:r>
                  <a:rPr lang="ru-RU" sz="1200" dirty="0" smtClean="0">
                    <a:latin typeface="Century Gothic" panose="020B0502020202020204" pitchFamily="34" charset="0"/>
                  </a:rPr>
                  <a:t>без </a:t>
                </a:r>
                <a:r>
                  <a:rPr lang="ru-RU" sz="1200" dirty="0">
                    <a:latin typeface="Century Gothic" panose="020B0502020202020204" pitchFamily="34" charset="0"/>
                  </a:rPr>
                  <a:t>НДС</a:t>
                </a:r>
              </a:p>
            </p:txBody>
          </p:sp>
        </p:grpSp>
        <p:sp>
          <p:nvSpPr>
            <p:cNvPr id="13" name="Text Box 17"/>
            <p:cNvSpPr txBox="1">
              <a:spLocks noChangeArrowheads="1"/>
            </p:cNvSpPr>
            <p:nvPr/>
          </p:nvSpPr>
          <p:spPr bwMode="black">
            <a:xfrm>
              <a:off x="3183526" y="2542733"/>
              <a:ext cx="15173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ru-RU" sz="1200" b="1" dirty="0">
                  <a:solidFill>
                    <a:srgbClr val="000000"/>
                  </a:solidFill>
                  <a:latin typeface="Century Gothic" pitchFamily="34" charset="0"/>
                </a:rPr>
                <a:t>возмещение части затрат, связанных с уплатой </a:t>
              </a:r>
              <a:r>
                <a:rPr lang="ru-RU" sz="1200" b="1" dirty="0" smtClean="0">
                  <a:solidFill>
                    <a:srgbClr val="000000"/>
                  </a:solidFill>
                  <a:latin typeface="Century Gothic" pitchFamily="34" charset="0"/>
                </a:rPr>
                <a:t>лизинговых </a:t>
              </a:r>
              <a:r>
                <a:rPr lang="ru-RU" sz="1200" b="1" dirty="0">
                  <a:solidFill>
                    <a:srgbClr val="000000"/>
                  </a:solidFill>
                  <a:latin typeface="Century Gothic" pitchFamily="34" charset="0"/>
                </a:rPr>
                <a:t>платежей по договорам </a:t>
              </a:r>
              <a:r>
                <a:rPr lang="ru-RU" sz="1200" b="1" dirty="0" smtClean="0">
                  <a:solidFill>
                    <a:srgbClr val="000000"/>
                  </a:solidFill>
                  <a:latin typeface="Century Gothic" pitchFamily="34" charset="0"/>
                </a:rPr>
                <a:t>лизинга</a:t>
              </a:r>
              <a:endParaRPr lang="ru-RU" sz="1200" b="1" dirty="0">
                <a:solidFill>
                  <a:srgbClr val="000000"/>
                </a:solidFill>
                <a:latin typeface="Century Gothic" pitchFamily="34" charset="0"/>
              </a:endParaRPr>
            </a:p>
          </p:txBody>
        </p:sp>
      </p:grpSp>
      <p:sp>
        <p:nvSpPr>
          <p:cNvPr id="62" name="Rectangle 53"/>
          <p:cNvSpPr>
            <a:spLocks noChangeArrowheads="1"/>
          </p:cNvSpPr>
          <p:nvPr/>
        </p:nvSpPr>
        <p:spPr bwMode="auto">
          <a:xfrm flipH="1">
            <a:off x="216488" y="1104999"/>
            <a:ext cx="8748000" cy="307777"/>
          </a:xfrm>
          <a:prstGeom prst="rect">
            <a:avLst/>
          </a:prstGeom>
          <a:noFill/>
          <a:ln w="22225" algn="ctr">
            <a:solidFill>
              <a:schemeClr val="accent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wrap="square">
            <a:spAutoFit/>
          </a:bodyPr>
          <a:lstStyle/>
          <a:p>
            <a:pPr algn="ctr" eaLnBrk="0" hangingPunct="0"/>
            <a:r>
              <a:rPr lang="ru-RU" sz="1400" b="1" dirty="0">
                <a:latin typeface="Century Gothic" pitchFamily="34" charset="0"/>
              </a:rPr>
              <a:t>Годовой размер субсидии субъекту предпринимательства не может превышать 15 млн. </a:t>
            </a:r>
            <a:r>
              <a:rPr lang="ru-RU" sz="1400" b="1" dirty="0" smtClean="0">
                <a:latin typeface="Century Gothic" pitchFamily="34" charset="0"/>
              </a:rPr>
              <a:t>руб.</a:t>
            </a:r>
            <a:endParaRPr lang="en-US" sz="1400" dirty="0">
              <a:latin typeface="Century Gothic" pitchFamily="34" charset="0"/>
            </a:endParaRPr>
          </a:p>
        </p:txBody>
      </p:sp>
      <p:sp>
        <p:nvSpPr>
          <p:cNvPr id="63" name="Прямоугольник 62"/>
          <p:cNvSpPr/>
          <p:nvPr/>
        </p:nvSpPr>
        <p:spPr>
          <a:xfrm>
            <a:off x="1113799" y="5704800"/>
            <a:ext cx="7300624" cy="892552"/>
          </a:xfrm>
          <a:prstGeom prst="rect">
            <a:avLst/>
          </a:prstGeom>
          <a:ln w="12700">
            <a:solidFill>
              <a:schemeClr val="accent1"/>
            </a:solidFill>
            <a:prstDash val="dash"/>
          </a:ln>
        </p:spPr>
        <p:txBody>
          <a:bodyPr wrap="square">
            <a:spAutoFit/>
          </a:bodyPr>
          <a:lstStyle/>
          <a:p>
            <a:pPr algn="ctr"/>
            <a:r>
              <a:rPr lang="ru-RU" sz="1300" dirty="0">
                <a:latin typeface="Century Gothic" pitchFamily="34" charset="0"/>
              </a:rPr>
              <a:t>Постановление Правительства Тюменской области от </a:t>
            </a:r>
            <a:r>
              <a:rPr lang="ru-RU" sz="1300" dirty="0" smtClean="0">
                <a:latin typeface="Century Gothic" pitchFamily="34" charset="0"/>
              </a:rPr>
              <a:t>01.04.2008 </a:t>
            </a:r>
            <a:r>
              <a:rPr lang="ru-RU" sz="1300" dirty="0">
                <a:latin typeface="Century Gothic" pitchFamily="34" charset="0"/>
              </a:rPr>
              <a:t>г. № 99-п </a:t>
            </a:r>
            <a:endParaRPr lang="ru-RU" sz="1300" dirty="0" smtClean="0">
              <a:latin typeface="Century Gothic" pitchFamily="34" charset="0"/>
            </a:endParaRPr>
          </a:p>
          <a:p>
            <a:pPr algn="ctr"/>
            <a:r>
              <a:rPr lang="ru-RU" sz="1300" b="1" dirty="0" smtClean="0">
                <a:latin typeface="Century Gothic" pitchFamily="34" charset="0"/>
              </a:rPr>
              <a:t>«</a:t>
            </a:r>
            <a:r>
              <a:rPr lang="ru-RU" sz="1300" b="1" dirty="0">
                <a:latin typeface="Century Gothic" pitchFamily="34" charset="0"/>
              </a:rPr>
              <a:t>О порядке отбора субъектов малого и среднего предпринимательства для предоставления государственной поддержки в форме субсидии</a:t>
            </a:r>
            <a:r>
              <a:rPr lang="ru-RU" sz="1300" b="1" dirty="0" smtClean="0">
                <a:latin typeface="Century Gothic" pitchFamily="34" charset="0"/>
              </a:rPr>
              <a:t>» </a:t>
            </a:r>
          </a:p>
          <a:p>
            <a:pPr algn="ctr"/>
            <a:r>
              <a:rPr lang="ru-RU" sz="1300" dirty="0" smtClean="0">
                <a:latin typeface="Century Gothic" pitchFamily="34" charset="0"/>
              </a:rPr>
              <a:t>(далее – Постановление № 99-п)</a:t>
            </a:r>
            <a:endParaRPr lang="ru-RU" sz="1300" dirty="0">
              <a:latin typeface="Century Gothic" pitchFamily="34" charset="0"/>
            </a:endParaRPr>
          </a:p>
        </p:txBody>
      </p:sp>
      <p:sp>
        <p:nvSpPr>
          <p:cNvPr id="64" name="Rectangle 30"/>
          <p:cNvSpPr>
            <a:spLocks noChangeArrowheads="1"/>
          </p:cNvSpPr>
          <p:nvPr/>
        </p:nvSpPr>
        <p:spPr bwMode="black">
          <a:xfrm rot="10800000" flipV="1">
            <a:off x="3851921" y="4941168"/>
            <a:ext cx="1561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ru-RU" sz="1200" dirty="0" smtClean="0">
                <a:latin typeface="Century Gothic" panose="020B0502020202020204" pitchFamily="34" charset="0"/>
              </a:rPr>
              <a:t>БОЛЕЕ ПОДРОБНО</a:t>
            </a:r>
            <a:endParaRPr lang="ru-RU" sz="1200" dirty="0">
              <a:latin typeface="Century Gothic" panose="020B0502020202020204" pitchFamily="34" charset="0"/>
            </a:endParaRPr>
          </a:p>
        </p:txBody>
      </p:sp>
      <p:sp>
        <p:nvSpPr>
          <p:cNvPr id="73" name="Line 22"/>
          <p:cNvSpPr>
            <a:spLocks noChangeShapeType="1"/>
          </p:cNvSpPr>
          <p:nvPr/>
        </p:nvSpPr>
        <p:spPr bwMode="auto">
          <a:xfrm rot="2103433" flipV="1">
            <a:off x="5960147" y="3387721"/>
            <a:ext cx="304278" cy="232928"/>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Номер слайда 6"/>
          <p:cNvSpPr>
            <a:spLocks noGrp="1"/>
          </p:cNvSpPr>
          <p:nvPr>
            <p:ph type="sldNum" sz="quarter" idx="12"/>
          </p:nvPr>
        </p:nvSpPr>
        <p:spPr>
          <a:xfrm>
            <a:off x="6902896" y="6436568"/>
            <a:ext cx="2133600" cy="304800"/>
          </a:xfrm>
        </p:spPr>
        <p:txBody>
          <a:bodyPr/>
          <a:lstStyle/>
          <a:p>
            <a:fld id="{73FC475B-30DA-45F4-88EE-2B4AA492D51E}" type="slidenum">
              <a:rPr lang="en-US" smtClean="0">
                <a:latin typeface="Century Gothic" pitchFamily="34" charset="0"/>
              </a:rPr>
              <a:pPr/>
              <a:t>5</a:t>
            </a:fld>
            <a:endParaRPr lang="en-US" dirty="0">
              <a:latin typeface="Century Gothic" pitchFamily="34" charset="0"/>
            </a:endParaRPr>
          </a:p>
        </p:txBody>
      </p:sp>
    </p:spTree>
    <p:extLst>
      <p:ext uri="{BB962C8B-B14F-4D97-AF65-F5344CB8AC3E}">
        <p14:creationId xmlns:p14="http://schemas.microsoft.com/office/powerpoint/2010/main" val="14122266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902896" y="6436568"/>
            <a:ext cx="2133600" cy="304800"/>
          </a:xfrm>
        </p:spPr>
        <p:txBody>
          <a:bodyPr/>
          <a:lstStyle/>
          <a:p>
            <a:fld id="{73FC475B-30DA-45F4-88EE-2B4AA492D51E}" type="slidenum">
              <a:rPr lang="en-US" smtClean="0">
                <a:latin typeface="Century Gothic" pitchFamily="34" charset="0"/>
              </a:rPr>
              <a:pPr/>
              <a:t>6</a:t>
            </a:fld>
            <a:endParaRPr lang="en-US" dirty="0">
              <a:latin typeface="Century Gothic" pitchFamily="34" charset="0"/>
            </a:endParaRPr>
          </a:p>
        </p:txBody>
      </p:sp>
      <p:sp>
        <p:nvSpPr>
          <p:cNvPr id="5" name="Прямоугольник 4"/>
          <p:cNvSpPr/>
          <p:nvPr/>
        </p:nvSpPr>
        <p:spPr>
          <a:xfrm>
            <a:off x="323528"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1520" y="188640"/>
            <a:ext cx="6552728" cy="1143000"/>
          </a:xfrm>
        </p:spPr>
        <p:txBody>
          <a:bodyPr/>
          <a:lstStyle/>
          <a:p>
            <a:r>
              <a:rPr lang="ru-RU" sz="2800" dirty="0" smtClean="0">
                <a:latin typeface="Century Gothic" pitchFamily="34" charset="0"/>
              </a:rPr>
              <a:t>Условия получения господдержки</a:t>
            </a:r>
            <a:endParaRPr lang="ru-RU" sz="2800" dirty="0">
              <a:latin typeface="Century Gothic" pitchFamily="34" charset="0"/>
            </a:endParaRPr>
          </a:p>
        </p:txBody>
      </p:sp>
      <p:sp>
        <p:nvSpPr>
          <p:cNvPr id="6" name="Прямоугольник 5"/>
          <p:cNvSpPr/>
          <p:nvPr/>
        </p:nvSpPr>
        <p:spPr>
          <a:xfrm>
            <a:off x="251520" y="980728"/>
            <a:ext cx="8640959" cy="400110"/>
          </a:xfrm>
          <a:prstGeom prst="rect">
            <a:avLst/>
          </a:prstGeom>
          <a:ln>
            <a:solidFill>
              <a:srgbClr val="FF7F00"/>
            </a:solidFill>
            <a:prstDash val="dash"/>
          </a:ln>
        </p:spPr>
        <p:txBody>
          <a:bodyPr wrap="square">
            <a:spAutoFit/>
          </a:bodyPr>
          <a:lstStyle/>
          <a:p>
            <a:pPr algn="ctr"/>
            <a:r>
              <a:rPr lang="ru-RU" sz="1000" b="1" dirty="0">
                <a:latin typeface="Century Gothic" pitchFamily="34" charset="0"/>
              </a:rPr>
              <a:t>Предоставление </a:t>
            </a:r>
            <a:r>
              <a:rPr lang="ru-RU" sz="1000" b="1" dirty="0" smtClean="0">
                <a:latin typeface="Century Gothic" pitchFamily="34" charset="0"/>
              </a:rPr>
              <a:t>господдержки </a:t>
            </a:r>
            <a:r>
              <a:rPr lang="ru-RU" sz="1000" b="1" dirty="0">
                <a:latin typeface="Century Gothic" pitchFamily="34" charset="0"/>
              </a:rPr>
              <a:t>в текущем финансовом году осуществляется в </a:t>
            </a:r>
            <a:r>
              <a:rPr lang="ru-RU" sz="1000" b="1" dirty="0" smtClean="0">
                <a:latin typeface="Century Gothic" pitchFamily="34" charset="0"/>
              </a:rPr>
              <a:t>отношении затрат, </a:t>
            </a:r>
            <a:r>
              <a:rPr lang="ru-RU" sz="1000" b="1" dirty="0">
                <a:latin typeface="Century Gothic" pitchFamily="34" charset="0"/>
              </a:rPr>
              <a:t>произведенных субъектами </a:t>
            </a:r>
            <a:r>
              <a:rPr lang="ru-RU" sz="1000" b="1" dirty="0" smtClean="0">
                <a:latin typeface="Century Gothic" pitchFamily="34" charset="0"/>
              </a:rPr>
              <a:t>МСП в </a:t>
            </a:r>
            <a:r>
              <a:rPr lang="ru-RU" sz="1000" b="1" dirty="0">
                <a:latin typeface="Century Gothic" pitchFamily="34" charset="0"/>
              </a:rPr>
              <a:t>период </a:t>
            </a:r>
            <a:r>
              <a:rPr lang="ru-RU" sz="1000" b="1" u="sng" dirty="0">
                <a:latin typeface="Century Gothic" pitchFamily="34" charset="0"/>
              </a:rPr>
              <a:t>с 1 ноября года</a:t>
            </a:r>
            <a:r>
              <a:rPr lang="ru-RU" sz="1000" b="1" dirty="0">
                <a:latin typeface="Century Gothic" pitchFamily="34" charset="0"/>
              </a:rPr>
              <a:t>, предшествующего текущему финансовому году, </a:t>
            </a:r>
            <a:r>
              <a:rPr lang="ru-RU" sz="1000" b="1" u="sng" dirty="0">
                <a:latin typeface="Century Gothic" pitchFamily="34" charset="0"/>
              </a:rPr>
              <a:t>по </a:t>
            </a:r>
            <a:r>
              <a:rPr lang="ru-RU" sz="1000" b="1" u="sng" dirty="0" smtClean="0">
                <a:latin typeface="Century Gothic" pitchFamily="34" charset="0"/>
              </a:rPr>
              <a:t>31 </a:t>
            </a:r>
            <a:r>
              <a:rPr lang="ru-RU" sz="1000" b="1" u="sng" dirty="0">
                <a:latin typeface="Century Gothic" pitchFamily="34" charset="0"/>
              </a:rPr>
              <a:t>октября</a:t>
            </a:r>
            <a:r>
              <a:rPr lang="ru-RU" sz="1000" b="1" dirty="0">
                <a:latin typeface="Century Gothic" pitchFamily="34" charset="0"/>
              </a:rPr>
              <a:t> текущего финансового </a:t>
            </a:r>
            <a:r>
              <a:rPr lang="ru-RU" sz="1000" b="1" dirty="0" smtClean="0">
                <a:latin typeface="Century Gothic" pitchFamily="34" charset="0"/>
              </a:rPr>
              <a:t>года</a:t>
            </a:r>
            <a:endParaRPr lang="ru-RU" sz="1000" b="1" dirty="0">
              <a:latin typeface="Century Gothic" pitchFamily="34" charset="0"/>
            </a:endParaRPr>
          </a:p>
        </p:txBody>
      </p:sp>
      <p:grpSp>
        <p:nvGrpSpPr>
          <p:cNvPr id="57" name="Группа 56"/>
          <p:cNvGrpSpPr/>
          <p:nvPr/>
        </p:nvGrpSpPr>
        <p:grpSpPr>
          <a:xfrm>
            <a:off x="1363341" y="1412776"/>
            <a:ext cx="6449019" cy="508915"/>
            <a:chOff x="1363341" y="1412776"/>
            <a:chExt cx="6449019" cy="508915"/>
          </a:xfrm>
        </p:grpSpPr>
        <p:sp>
          <p:nvSpPr>
            <p:cNvPr id="15" name="Левая фигурная скобка 14"/>
            <p:cNvSpPr/>
            <p:nvPr/>
          </p:nvSpPr>
          <p:spPr>
            <a:xfrm rot="16200000">
              <a:off x="5521525" y="134912"/>
              <a:ext cx="220882" cy="3352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Прямоугольник 16"/>
            <p:cNvSpPr/>
            <p:nvPr/>
          </p:nvSpPr>
          <p:spPr>
            <a:xfrm>
              <a:off x="2557863" y="1447006"/>
              <a:ext cx="619080" cy="215444"/>
            </a:xfrm>
            <a:prstGeom prst="rect">
              <a:avLst/>
            </a:prstGeom>
          </p:spPr>
          <p:txBody>
            <a:bodyPr wrap="none">
              <a:spAutoFit/>
            </a:bodyPr>
            <a:lstStyle/>
            <a:p>
              <a:r>
                <a:rPr lang="ru-RU" sz="800" b="1" dirty="0" smtClean="0">
                  <a:latin typeface="Century Gothic" pitchFamily="34" charset="0"/>
                </a:rPr>
                <a:t>2015 год</a:t>
              </a:r>
              <a:endParaRPr lang="ru-RU" sz="800" b="1" dirty="0"/>
            </a:p>
          </p:txBody>
        </p:sp>
        <p:sp>
          <p:nvSpPr>
            <p:cNvPr id="18" name="Прямоугольник 17"/>
            <p:cNvSpPr/>
            <p:nvPr/>
          </p:nvSpPr>
          <p:spPr>
            <a:xfrm>
              <a:off x="6951475" y="1412776"/>
              <a:ext cx="713657" cy="215444"/>
            </a:xfrm>
            <a:prstGeom prst="rect">
              <a:avLst/>
            </a:prstGeom>
          </p:spPr>
          <p:txBody>
            <a:bodyPr wrap="none">
              <a:spAutoFit/>
            </a:bodyPr>
            <a:lstStyle/>
            <a:p>
              <a:r>
                <a:rPr lang="ru-RU" sz="800" dirty="0" smtClean="0">
                  <a:latin typeface="Century Gothic" pitchFamily="34" charset="0"/>
                </a:rPr>
                <a:t>31 октября</a:t>
              </a:r>
              <a:endParaRPr lang="ru-RU" sz="800" dirty="0"/>
            </a:p>
          </p:txBody>
        </p:sp>
        <p:grpSp>
          <p:nvGrpSpPr>
            <p:cNvPr id="20" name="Группа 19"/>
            <p:cNvGrpSpPr/>
            <p:nvPr/>
          </p:nvGrpSpPr>
          <p:grpSpPr>
            <a:xfrm>
              <a:off x="1363341" y="1574042"/>
              <a:ext cx="3096344" cy="96306"/>
              <a:chOff x="467544" y="1808840"/>
              <a:chExt cx="3096344" cy="192612"/>
            </a:xfrm>
          </p:grpSpPr>
          <p:cxnSp>
            <p:nvCxnSpPr>
              <p:cNvPr id="8" name="Прямая соединительная линия 7"/>
              <p:cNvCxnSpPr/>
              <p:nvPr/>
            </p:nvCxnSpPr>
            <p:spPr>
              <a:xfrm flipV="1">
                <a:off x="467544" y="1916832"/>
                <a:ext cx="3096344" cy="7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67544" y="1808840"/>
                <a:ext cx="0" cy="180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563888" y="1808840"/>
                <a:ext cx="0" cy="180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059832" y="1821452"/>
                <a:ext cx="0" cy="18000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3" name="Прямоугольник 22"/>
            <p:cNvSpPr/>
            <p:nvPr/>
          </p:nvSpPr>
          <p:spPr>
            <a:xfrm>
              <a:off x="6087441" y="1444282"/>
              <a:ext cx="619080" cy="215444"/>
            </a:xfrm>
            <a:prstGeom prst="rect">
              <a:avLst/>
            </a:prstGeom>
          </p:spPr>
          <p:txBody>
            <a:bodyPr wrap="none">
              <a:spAutoFit/>
            </a:bodyPr>
            <a:lstStyle/>
            <a:p>
              <a:r>
                <a:rPr lang="ru-RU" sz="800" b="1" dirty="0" smtClean="0">
                  <a:latin typeface="Century Gothic" pitchFamily="34" charset="0"/>
                </a:rPr>
                <a:t>2016 год</a:t>
              </a:r>
              <a:endParaRPr lang="ru-RU" sz="800" b="1" dirty="0"/>
            </a:p>
          </p:txBody>
        </p:sp>
        <p:sp>
          <p:nvSpPr>
            <p:cNvPr id="24" name="Прямоугольник 23"/>
            <p:cNvSpPr/>
            <p:nvPr/>
          </p:nvSpPr>
          <p:spPr>
            <a:xfrm>
              <a:off x="3642079" y="1412776"/>
              <a:ext cx="627095" cy="215444"/>
            </a:xfrm>
            <a:prstGeom prst="rect">
              <a:avLst/>
            </a:prstGeom>
          </p:spPr>
          <p:txBody>
            <a:bodyPr wrap="none">
              <a:spAutoFit/>
            </a:bodyPr>
            <a:lstStyle/>
            <a:p>
              <a:r>
                <a:rPr lang="ru-RU" sz="800" dirty="0" smtClean="0">
                  <a:latin typeface="Century Gothic" pitchFamily="34" charset="0"/>
                </a:rPr>
                <a:t>1 ноября</a:t>
              </a:r>
              <a:endParaRPr lang="ru-RU" sz="800" dirty="0"/>
            </a:p>
          </p:txBody>
        </p:sp>
        <p:grpSp>
          <p:nvGrpSpPr>
            <p:cNvPr id="25" name="Группа 24"/>
            <p:cNvGrpSpPr/>
            <p:nvPr/>
          </p:nvGrpSpPr>
          <p:grpSpPr>
            <a:xfrm>
              <a:off x="4716016" y="1574042"/>
              <a:ext cx="3096344" cy="96306"/>
              <a:chOff x="467544" y="1808840"/>
              <a:chExt cx="3096344" cy="192612"/>
            </a:xfrm>
          </p:grpSpPr>
          <p:cxnSp>
            <p:nvCxnSpPr>
              <p:cNvPr id="26" name="Прямая соединительная линия 25"/>
              <p:cNvCxnSpPr/>
              <p:nvPr/>
            </p:nvCxnSpPr>
            <p:spPr>
              <a:xfrm flipV="1">
                <a:off x="467544" y="1916832"/>
                <a:ext cx="3096344" cy="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67544" y="1808840"/>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563888" y="1808840"/>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059832" y="1821452"/>
                <a:ext cx="0" cy="1800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Прямоугольник 29"/>
            <p:cNvSpPr/>
            <p:nvPr/>
          </p:nvSpPr>
          <p:spPr>
            <a:xfrm>
              <a:off x="5195783" y="1628800"/>
              <a:ext cx="888385" cy="230832"/>
            </a:xfrm>
            <a:prstGeom prst="rect">
              <a:avLst/>
            </a:prstGeom>
          </p:spPr>
          <p:txBody>
            <a:bodyPr wrap="none">
              <a:spAutoFit/>
            </a:bodyPr>
            <a:lstStyle/>
            <a:p>
              <a:r>
                <a:rPr lang="ru-RU" sz="900" b="1" dirty="0" smtClean="0">
                  <a:latin typeface="Century Gothic" pitchFamily="34" charset="0"/>
                </a:rPr>
                <a:t>возмещаем</a:t>
              </a:r>
              <a:endParaRPr lang="ru-RU" sz="900" b="1" dirty="0"/>
            </a:p>
          </p:txBody>
        </p:sp>
      </p:grpSp>
      <p:grpSp>
        <p:nvGrpSpPr>
          <p:cNvPr id="47" name="Группа 46"/>
          <p:cNvGrpSpPr/>
          <p:nvPr/>
        </p:nvGrpSpPr>
        <p:grpSpPr>
          <a:xfrm>
            <a:off x="177302" y="2165955"/>
            <a:ext cx="8715178" cy="830997"/>
            <a:chOff x="414455" y="2571481"/>
            <a:chExt cx="8476049" cy="1657521"/>
          </a:xfrm>
        </p:grpSpPr>
        <p:sp>
          <p:nvSpPr>
            <p:cNvPr id="48" name="AutoShape 3"/>
            <p:cNvSpPr>
              <a:spLocks noChangeArrowheads="1"/>
            </p:cNvSpPr>
            <p:nvPr/>
          </p:nvSpPr>
          <p:spPr bwMode="ltGray">
            <a:xfrm>
              <a:off x="1269092" y="2649091"/>
              <a:ext cx="7551380" cy="1502302"/>
            </a:xfrm>
            <a:prstGeom prst="roundRect">
              <a:avLst>
                <a:gd name="adj" fmla="val 16449"/>
              </a:avLst>
            </a:prstGeom>
            <a:noFill/>
            <a:ln w="25400">
              <a:solidFill>
                <a:schemeClr val="bg1">
                  <a:lumMod val="50000"/>
                </a:schemeClr>
              </a:solidFill>
            </a:ln>
            <a:effectLst/>
            <a:extLst/>
          </p:spPr>
          <p:txBody>
            <a:bodyPr wrap="none" anchor="ctr"/>
            <a:lstStyle/>
            <a:p>
              <a:endParaRPr lang="ru-RU"/>
            </a:p>
          </p:txBody>
        </p:sp>
        <p:sp>
          <p:nvSpPr>
            <p:cNvPr id="49" name="Rectangle 6"/>
            <p:cNvSpPr>
              <a:spLocks noChangeArrowheads="1"/>
            </p:cNvSpPr>
            <p:nvPr/>
          </p:nvSpPr>
          <p:spPr bwMode="gray">
            <a:xfrm>
              <a:off x="2099468" y="2571481"/>
              <a:ext cx="6791036" cy="165752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buClr>
                  <a:schemeClr val="bg1">
                    <a:lumMod val="50000"/>
                  </a:schemeClr>
                </a:buClr>
                <a:buFont typeface="Wingdings" pitchFamily="2" charset="2"/>
                <a:buChar char="ü"/>
              </a:pPr>
              <a:r>
                <a:rPr lang="ru-RU" sz="1200" b="1" dirty="0" smtClean="0">
                  <a:latin typeface="Century Gothic" pitchFamily="34" charset="0"/>
                </a:rPr>
                <a:t>со </a:t>
              </a:r>
              <a:r>
                <a:rPr lang="ru-RU" sz="1200" b="1" dirty="0">
                  <a:latin typeface="Century Gothic" pitchFamily="34" charset="0"/>
                </a:rPr>
                <a:t>дня заключения которых до 1 января текущего финансового года прошло не более трех </a:t>
              </a:r>
              <a:r>
                <a:rPr lang="ru-RU" sz="1200" b="1" dirty="0" smtClean="0">
                  <a:latin typeface="Century Gothic" pitchFamily="34" charset="0"/>
                </a:rPr>
                <a:t>лет</a:t>
              </a:r>
            </a:p>
            <a:p>
              <a:pPr marL="171450" indent="-171450">
                <a:buClr>
                  <a:schemeClr val="bg1">
                    <a:lumMod val="50000"/>
                  </a:schemeClr>
                </a:buClr>
                <a:buFont typeface="Wingdings" pitchFamily="2" charset="2"/>
                <a:buChar char="ü"/>
              </a:pPr>
              <a:r>
                <a:rPr lang="ru-RU" sz="1200" b="1" dirty="0">
                  <a:latin typeface="Century Gothic" pitchFamily="34" charset="0"/>
                </a:rPr>
                <a:t>п</a:t>
              </a:r>
              <a:r>
                <a:rPr lang="ru-RU" sz="1200" b="1" dirty="0" smtClean="0">
                  <a:latin typeface="Century Gothic" pitchFamily="34" charset="0"/>
                </a:rPr>
                <a:t>редметом которых выступает оборудование, относящееся </a:t>
              </a:r>
              <a:r>
                <a:rPr lang="ru-RU" sz="1200" b="1" dirty="0">
                  <a:latin typeface="Century Gothic" pitchFamily="34" charset="0"/>
                </a:rPr>
                <a:t>ко второй и выше амортизационным группам Классификации основных средств</a:t>
              </a:r>
            </a:p>
          </p:txBody>
        </p:sp>
        <p:grpSp>
          <p:nvGrpSpPr>
            <p:cNvPr id="50" name="Группа 49"/>
            <p:cNvGrpSpPr/>
            <p:nvPr/>
          </p:nvGrpSpPr>
          <p:grpSpPr>
            <a:xfrm>
              <a:off x="414455" y="2898121"/>
              <a:ext cx="1709274" cy="1043624"/>
              <a:chOff x="1166053" y="2177260"/>
              <a:chExt cx="1864485" cy="788003"/>
            </a:xfrm>
          </p:grpSpPr>
          <p:sp>
            <p:nvSpPr>
              <p:cNvPr id="51" name="AutoShape 8"/>
              <p:cNvSpPr>
                <a:spLocks noChangeArrowheads="1"/>
              </p:cNvSpPr>
              <p:nvPr/>
            </p:nvSpPr>
            <p:spPr bwMode="ltGray">
              <a:xfrm>
                <a:off x="1223963" y="2190305"/>
                <a:ext cx="1806575" cy="774958"/>
              </a:xfrm>
              <a:prstGeom prst="roundRect">
                <a:avLst>
                  <a:gd name="adj" fmla="val 16667"/>
                </a:avLst>
              </a:prstGeom>
              <a:gradFill rotWithShape="1">
                <a:gsLst>
                  <a:gs pos="0">
                    <a:schemeClr val="bg1">
                      <a:lumMod val="75000"/>
                    </a:schemeClr>
                  </a:gs>
                  <a:gs pos="100000">
                    <a:schemeClr val="bg1">
                      <a:lumMod val="50000"/>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52" name="Rectangle 10"/>
              <p:cNvSpPr>
                <a:spLocks noChangeArrowheads="1"/>
              </p:cNvSpPr>
              <p:nvPr/>
            </p:nvSpPr>
            <p:spPr bwMode="black">
              <a:xfrm>
                <a:off x="1166053" y="2177260"/>
                <a:ext cx="1864484" cy="7880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400" b="1" dirty="0" smtClean="0">
                    <a:solidFill>
                      <a:srgbClr val="F8F8F8"/>
                    </a:solidFill>
                    <a:latin typeface="Century Gothic" pitchFamily="34" charset="0"/>
                  </a:rPr>
                  <a:t> по договорам лизинга</a:t>
                </a:r>
                <a:endParaRPr lang="en-US" sz="1400" b="1" dirty="0">
                  <a:solidFill>
                    <a:srgbClr val="F8F8F8"/>
                  </a:solidFill>
                  <a:latin typeface="Century Gothic" pitchFamily="34" charset="0"/>
                </a:endParaRPr>
              </a:p>
            </p:txBody>
          </p:sp>
          <p:pic>
            <p:nvPicPr>
              <p:cNvPr id="53" name="Picture 2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190304"/>
                <a:ext cx="1689100" cy="24447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8" name="Группа 57"/>
          <p:cNvGrpSpPr/>
          <p:nvPr/>
        </p:nvGrpSpPr>
        <p:grpSpPr>
          <a:xfrm>
            <a:off x="226240" y="3933056"/>
            <a:ext cx="9134292" cy="2482058"/>
            <a:chOff x="226240" y="2858522"/>
            <a:chExt cx="9134292" cy="2482058"/>
          </a:xfrm>
        </p:grpSpPr>
        <p:grpSp>
          <p:nvGrpSpPr>
            <p:cNvPr id="39" name="Группа 38"/>
            <p:cNvGrpSpPr/>
            <p:nvPr/>
          </p:nvGrpSpPr>
          <p:grpSpPr>
            <a:xfrm>
              <a:off x="251520" y="3233078"/>
              <a:ext cx="8568952" cy="1569660"/>
              <a:chOff x="251520" y="3233078"/>
              <a:chExt cx="8568952" cy="1569660"/>
            </a:xfrm>
          </p:grpSpPr>
          <p:sp>
            <p:nvSpPr>
              <p:cNvPr id="31" name="AutoShape 3"/>
              <p:cNvSpPr>
                <a:spLocks noChangeArrowheads="1"/>
              </p:cNvSpPr>
              <p:nvPr/>
            </p:nvSpPr>
            <p:spPr bwMode="ltGray">
              <a:xfrm>
                <a:off x="1063601" y="3233078"/>
                <a:ext cx="7756871" cy="1403696"/>
              </a:xfrm>
              <a:prstGeom prst="roundRect">
                <a:avLst>
                  <a:gd name="adj" fmla="val 16449"/>
                </a:avLst>
              </a:prstGeom>
              <a:noFill/>
              <a:ln w="25400">
                <a:solidFill>
                  <a:schemeClr val="accent6"/>
                </a:solidFill>
              </a:ln>
              <a:effectLst/>
              <a:extLst/>
            </p:spPr>
            <p:txBody>
              <a:bodyPr wrap="none" anchor="ctr"/>
              <a:lstStyle/>
              <a:p>
                <a:endParaRPr lang="ru-RU"/>
              </a:p>
            </p:txBody>
          </p:sp>
          <p:sp>
            <p:nvSpPr>
              <p:cNvPr id="32" name="Rectangle 6"/>
              <p:cNvSpPr>
                <a:spLocks noChangeArrowheads="1"/>
              </p:cNvSpPr>
              <p:nvPr/>
            </p:nvSpPr>
            <p:spPr bwMode="gray">
              <a:xfrm>
                <a:off x="1907704" y="3233078"/>
                <a:ext cx="6869240"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buClr>
                    <a:schemeClr val="accent6"/>
                  </a:buClr>
                  <a:buFont typeface="Wingdings" pitchFamily="2" charset="2"/>
                  <a:buChar char="ü"/>
                </a:pPr>
                <a:r>
                  <a:rPr lang="ru-RU" sz="1200" b="1" dirty="0" smtClean="0">
                    <a:latin typeface="Century Gothic" pitchFamily="34" charset="0"/>
                  </a:rPr>
                  <a:t>бывшее </a:t>
                </a:r>
                <a:r>
                  <a:rPr lang="ru-RU" sz="1200" b="1" dirty="0">
                    <a:latin typeface="Century Gothic" pitchFamily="34" charset="0"/>
                  </a:rPr>
                  <a:t>в эксплуатации </a:t>
                </a:r>
                <a:r>
                  <a:rPr lang="ru-RU" sz="1200" b="1" dirty="0" smtClean="0">
                    <a:latin typeface="Century Gothic" pitchFamily="34" charset="0"/>
                  </a:rPr>
                  <a:t>оборудование</a:t>
                </a:r>
                <a:endParaRPr lang="ru-RU" sz="1200" dirty="0" smtClean="0">
                  <a:solidFill>
                    <a:srgbClr val="080808"/>
                  </a:solidFill>
                  <a:latin typeface="Century Gothic" pitchFamily="34" charset="0"/>
                </a:endParaRPr>
              </a:p>
              <a:p>
                <a:pPr marL="171450" indent="-171450">
                  <a:buClr>
                    <a:schemeClr val="accent6"/>
                  </a:buClr>
                  <a:buFont typeface="Wingdings" pitchFamily="2" charset="2"/>
                  <a:buChar char="ü"/>
                </a:pPr>
                <a:r>
                  <a:rPr lang="ru-RU" sz="1200" b="1" dirty="0">
                    <a:latin typeface="Century Gothic" pitchFamily="34" charset="0"/>
                  </a:rPr>
                  <a:t>физически изношенное </a:t>
                </a:r>
                <a:r>
                  <a:rPr lang="ru-RU" sz="1200" b="1" dirty="0" smtClean="0">
                    <a:latin typeface="Century Gothic" pitchFamily="34" charset="0"/>
                  </a:rPr>
                  <a:t>оборудование</a:t>
                </a:r>
              </a:p>
              <a:p>
                <a:pPr marL="171450" indent="-171450">
                  <a:buClr>
                    <a:schemeClr val="accent6"/>
                  </a:buClr>
                  <a:buFont typeface="Wingdings" pitchFamily="2" charset="2"/>
                  <a:buChar char="ü"/>
                </a:pPr>
                <a:r>
                  <a:rPr lang="ru-RU" sz="1200" b="1" dirty="0">
                    <a:latin typeface="Century Gothic" pitchFamily="34" charset="0"/>
                  </a:rPr>
                  <a:t>морально устаревшее </a:t>
                </a:r>
                <a:r>
                  <a:rPr lang="ru-RU" sz="1200" b="1" dirty="0" smtClean="0">
                    <a:latin typeface="Century Gothic" pitchFamily="34" charset="0"/>
                  </a:rPr>
                  <a:t>оборудование</a:t>
                </a:r>
                <a:endParaRPr lang="ru-RU" sz="1200" b="1" dirty="0">
                  <a:latin typeface="Century Gothic" pitchFamily="34" charset="0"/>
                </a:endParaRPr>
              </a:p>
              <a:p>
                <a:pPr marL="171450" indent="-171450">
                  <a:buClr>
                    <a:schemeClr val="accent6"/>
                  </a:buClr>
                  <a:buFont typeface="Wingdings" pitchFamily="2" charset="2"/>
                  <a:buChar char="ü"/>
                </a:pPr>
                <a:r>
                  <a:rPr lang="ru-RU" sz="1200" b="1" dirty="0" smtClean="0">
                    <a:latin typeface="Century Gothic" pitchFamily="34" charset="0"/>
                  </a:rPr>
                  <a:t>транспортные </a:t>
                </a:r>
                <a:r>
                  <a:rPr lang="ru-RU" sz="1200" b="1" dirty="0">
                    <a:latin typeface="Century Gothic" pitchFamily="34" charset="0"/>
                  </a:rPr>
                  <a:t>средства и самоходные </a:t>
                </a:r>
                <a:r>
                  <a:rPr lang="ru-RU" sz="1200" b="1" dirty="0" smtClean="0">
                    <a:latin typeface="Century Gothic" pitchFamily="34" charset="0"/>
                  </a:rPr>
                  <a:t>машины</a:t>
                </a:r>
                <a:endParaRPr lang="ru-RU" sz="1200" dirty="0" smtClean="0">
                  <a:solidFill>
                    <a:srgbClr val="080808"/>
                  </a:solidFill>
                  <a:latin typeface="Century Gothic" pitchFamily="34" charset="0"/>
                </a:endParaRPr>
              </a:p>
              <a:p>
                <a:pPr marL="171450" indent="-171450">
                  <a:buClr>
                    <a:schemeClr val="accent6"/>
                  </a:buClr>
                  <a:buFont typeface="Wingdings" pitchFamily="2" charset="2"/>
                  <a:buChar char="ü"/>
                </a:pPr>
                <a:r>
                  <a:rPr lang="ru-RU" sz="1200" b="1" dirty="0">
                    <a:solidFill>
                      <a:srgbClr val="080808"/>
                    </a:solidFill>
                    <a:latin typeface="Century Gothic" pitchFamily="34" charset="0"/>
                  </a:rPr>
                  <a:t>оборудование, предназначенное для </a:t>
                </a:r>
                <a:r>
                  <a:rPr lang="ru-RU" sz="1200" b="1" dirty="0" smtClean="0">
                    <a:solidFill>
                      <a:srgbClr val="080808"/>
                    </a:solidFill>
                    <a:latin typeface="Century Gothic" pitchFamily="34" charset="0"/>
                  </a:rPr>
                  <a:t>оптовой </a:t>
                </a:r>
                <a:r>
                  <a:rPr lang="ru-RU" sz="1200" b="1" dirty="0">
                    <a:solidFill>
                      <a:srgbClr val="080808"/>
                    </a:solidFill>
                    <a:latin typeface="Century Gothic" pitchFamily="34" charset="0"/>
                  </a:rPr>
                  <a:t>и розничной торговой </a:t>
                </a:r>
                <a:r>
                  <a:rPr lang="ru-RU" sz="1200" b="1" dirty="0" smtClean="0">
                    <a:solidFill>
                      <a:srgbClr val="080808"/>
                    </a:solidFill>
                    <a:latin typeface="Century Gothic" pitchFamily="34" charset="0"/>
                  </a:rPr>
                  <a:t>деятельности</a:t>
                </a:r>
              </a:p>
              <a:p>
                <a:pPr marL="171450" indent="-171450">
                  <a:buClr>
                    <a:schemeClr val="accent6"/>
                  </a:buClr>
                  <a:buFont typeface="Wingdings" pitchFamily="2" charset="2"/>
                  <a:buChar char="ü"/>
                </a:pPr>
                <a:r>
                  <a:rPr lang="ru-RU" sz="1200" b="1" dirty="0">
                    <a:latin typeface="Century Gothic" pitchFamily="34" charset="0"/>
                  </a:rPr>
                  <a:t>тренажеры и мебель, оборудование, предназначенное для технического обслуживания и ремонта транспортных средств, шиномонтажное </a:t>
                </a:r>
                <a:r>
                  <a:rPr lang="ru-RU" sz="1200" b="1" dirty="0" smtClean="0">
                    <a:latin typeface="Century Gothic" pitchFamily="34" charset="0"/>
                  </a:rPr>
                  <a:t>оборудование</a:t>
                </a:r>
                <a:endParaRPr lang="ru-RU" sz="1200" b="1" dirty="0">
                  <a:latin typeface="Century Gothic" pitchFamily="34" charset="0"/>
                </a:endParaRPr>
              </a:p>
              <a:p>
                <a:pPr marL="171450" indent="-171450">
                  <a:buClr>
                    <a:schemeClr val="accent1"/>
                  </a:buClr>
                  <a:buFont typeface="Wingdings" pitchFamily="2" charset="2"/>
                  <a:buChar char="ü"/>
                </a:pPr>
                <a:endParaRPr lang="en-US" sz="1200" b="1" dirty="0">
                  <a:solidFill>
                    <a:srgbClr val="080808"/>
                  </a:solidFill>
                  <a:latin typeface="Century Gothic" pitchFamily="34" charset="0"/>
                </a:endParaRPr>
              </a:p>
            </p:txBody>
          </p:sp>
          <p:grpSp>
            <p:nvGrpSpPr>
              <p:cNvPr id="33" name="Группа 32"/>
              <p:cNvGrpSpPr/>
              <p:nvPr/>
            </p:nvGrpSpPr>
            <p:grpSpPr>
              <a:xfrm>
                <a:off x="251520" y="3305085"/>
                <a:ext cx="1656184" cy="1232047"/>
                <a:chOff x="988322" y="2484546"/>
                <a:chExt cx="1806575" cy="930275"/>
              </a:xfrm>
            </p:grpSpPr>
            <p:sp>
              <p:nvSpPr>
                <p:cNvPr id="34" name="AutoShape 8"/>
                <p:cNvSpPr>
                  <a:spLocks noChangeArrowheads="1"/>
                </p:cNvSpPr>
                <p:nvPr/>
              </p:nvSpPr>
              <p:spPr bwMode="ltGray">
                <a:xfrm>
                  <a:off x="988322" y="2484546"/>
                  <a:ext cx="1806575" cy="930275"/>
                </a:xfrm>
                <a:prstGeom prst="roundRect">
                  <a:avLst>
                    <a:gd name="adj" fmla="val 16667"/>
                  </a:avLst>
                </a:prstGeom>
                <a:gradFill rotWithShape="1">
                  <a:gsLst>
                    <a:gs pos="0">
                      <a:schemeClr val="accent6"/>
                    </a:gs>
                    <a:gs pos="100000">
                      <a:schemeClr val="accent6">
                        <a:lumMod val="75000"/>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35" name="Rectangle 10"/>
                <p:cNvSpPr>
                  <a:spLocks noChangeArrowheads="1"/>
                </p:cNvSpPr>
                <p:nvPr/>
              </p:nvSpPr>
              <p:spPr bwMode="black">
                <a:xfrm>
                  <a:off x="1064522" y="2667483"/>
                  <a:ext cx="1730375" cy="55774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400" b="1" dirty="0" smtClean="0">
                      <a:solidFill>
                        <a:srgbClr val="F8F8F8"/>
                      </a:solidFill>
                      <a:latin typeface="Century Gothic" pitchFamily="34" charset="0"/>
                    </a:rPr>
                    <a:t>предметом лизинга является</a:t>
                  </a:r>
                  <a:endParaRPr lang="en-US" sz="1400" b="1" dirty="0">
                    <a:solidFill>
                      <a:srgbClr val="F8F8F8"/>
                    </a:solidFill>
                    <a:latin typeface="Century Gothic" pitchFamily="34" charset="0"/>
                  </a:endParaRPr>
                </a:p>
              </p:txBody>
            </p:sp>
            <p:pic>
              <p:nvPicPr>
                <p:cNvPr id="36" name="Picture 2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060" y="2484548"/>
                  <a:ext cx="1689100" cy="2444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Группа 39"/>
            <p:cNvGrpSpPr/>
            <p:nvPr/>
          </p:nvGrpSpPr>
          <p:grpSpPr>
            <a:xfrm>
              <a:off x="226240" y="4716213"/>
              <a:ext cx="8605943" cy="624367"/>
              <a:chOff x="214529" y="3107225"/>
              <a:chExt cx="8605943" cy="1245374"/>
            </a:xfrm>
          </p:grpSpPr>
          <p:sp>
            <p:nvSpPr>
              <p:cNvPr id="41" name="AutoShape 3"/>
              <p:cNvSpPr>
                <a:spLocks noChangeArrowheads="1"/>
              </p:cNvSpPr>
              <p:nvPr/>
            </p:nvSpPr>
            <p:spPr bwMode="ltGray">
              <a:xfrm>
                <a:off x="1051892" y="3107225"/>
                <a:ext cx="7768580" cy="1245374"/>
              </a:xfrm>
              <a:prstGeom prst="roundRect">
                <a:avLst>
                  <a:gd name="adj" fmla="val 16449"/>
                </a:avLst>
              </a:prstGeom>
              <a:noFill/>
              <a:ln w="25400">
                <a:solidFill>
                  <a:schemeClr val="accent6"/>
                </a:solidFill>
              </a:ln>
              <a:effectLst/>
              <a:extLst/>
            </p:spPr>
            <p:txBody>
              <a:bodyPr wrap="none" anchor="ctr"/>
              <a:lstStyle/>
              <a:p>
                <a:endParaRPr lang="ru-RU"/>
              </a:p>
            </p:txBody>
          </p:sp>
          <p:sp>
            <p:nvSpPr>
              <p:cNvPr id="42" name="Rectangle 6"/>
              <p:cNvSpPr>
                <a:spLocks noChangeArrowheads="1"/>
              </p:cNvSpPr>
              <p:nvPr/>
            </p:nvSpPr>
            <p:spPr bwMode="gray">
              <a:xfrm>
                <a:off x="1895993" y="3279809"/>
                <a:ext cx="6696744" cy="92084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buClr>
                    <a:schemeClr val="accent6"/>
                  </a:buClr>
                  <a:buFont typeface="Wingdings" pitchFamily="2" charset="2"/>
                  <a:buChar char="ü"/>
                </a:pPr>
                <a:r>
                  <a:rPr lang="ru-RU" sz="1200" b="1" dirty="0">
                    <a:latin typeface="Century Gothic" pitchFamily="34" charset="0"/>
                  </a:rPr>
                  <a:t>аффилированным лицом по отношению к лизингодателю или к предыдущему собственнику оборудования, приобретаемого в лизинг</a:t>
                </a:r>
                <a:endParaRPr lang="en-US" sz="1200" b="1" dirty="0">
                  <a:solidFill>
                    <a:srgbClr val="080808"/>
                  </a:solidFill>
                  <a:latin typeface="Century Gothic" pitchFamily="34" charset="0"/>
                </a:endParaRPr>
              </a:p>
            </p:txBody>
          </p:sp>
          <p:grpSp>
            <p:nvGrpSpPr>
              <p:cNvPr id="43" name="Группа 42"/>
              <p:cNvGrpSpPr/>
              <p:nvPr/>
            </p:nvGrpSpPr>
            <p:grpSpPr>
              <a:xfrm>
                <a:off x="214529" y="3223270"/>
                <a:ext cx="1681462" cy="1100162"/>
                <a:chOff x="947974" y="2422779"/>
                <a:chExt cx="1834151" cy="830696"/>
              </a:xfrm>
            </p:grpSpPr>
            <p:sp>
              <p:nvSpPr>
                <p:cNvPr id="44" name="AutoShape 8"/>
                <p:cNvSpPr>
                  <a:spLocks noChangeArrowheads="1"/>
                </p:cNvSpPr>
                <p:nvPr/>
              </p:nvSpPr>
              <p:spPr bwMode="ltGray">
                <a:xfrm>
                  <a:off x="947974" y="2422779"/>
                  <a:ext cx="1806576" cy="765099"/>
                </a:xfrm>
                <a:prstGeom prst="roundRect">
                  <a:avLst>
                    <a:gd name="adj" fmla="val 16667"/>
                  </a:avLst>
                </a:prstGeom>
                <a:gradFill rotWithShape="1">
                  <a:gsLst>
                    <a:gs pos="0">
                      <a:schemeClr val="accent6"/>
                    </a:gs>
                    <a:gs pos="100000">
                      <a:schemeClr val="accent6">
                        <a:lumMod val="75000"/>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45" name="Rectangle 10"/>
                <p:cNvSpPr>
                  <a:spLocks noChangeArrowheads="1"/>
                </p:cNvSpPr>
                <p:nvPr/>
              </p:nvSpPr>
              <p:spPr bwMode="black">
                <a:xfrm>
                  <a:off x="1051749" y="2465468"/>
                  <a:ext cx="1730376" cy="78800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400" b="1" dirty="0" smtClean="0">
                      <a:solidFill>
                        <a:srgbClr val="F8F8F8"/>
                      </a:solidFill>
                      <a:latin typeface="Century Gothic" pitchFamily="34" charset="0"/>
                    </a:rPr>
                    <a:t>субъект МСП является</a:t>
                  </a:r>
                  <a:endParaRPr lang="en-US" sz="1400" b="1" dirty="0">
                    <a:solidFill>
                      <a:srgbClr val="F8F8F8"/>
                    </a:solidFill>
                    <a:latin typeface="Century Gothic" pitchFamily="34" charset="0"/>
                  </a:endParaRPr>
                </a:p>
              </p:txBody>
            </p:sp>
            <p:pic>
              <p:nvPicPr>
                <p:cNvPr id="46" name="Picture 2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70" y="2438350"/>
                  <a:ext cx="1708910" cy="2473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5" name="Заголовок 1"/>
            <p:cNvSpPr txBox="1">
              <a:spLocks/>
            </p:cNvSpPr>
            <p:nvPr/>
          </p:nvSpPr>
          <p:spPr bwMode="gray">
            <a:xfrm>
              <a:off x="791580" y="2858522"/>
              <a:ext cx="8568952" cy="3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r>
                <a:rPr lang="ru-RU" sz="2000" dirty="0" smtClean="0">
                  <a:latin typeface="Century Gothic" pitchFamily="34" charset="0"/>
                </a:rPr>
                <a:t>Господдержка не предоставляется если:</a:t>
              </a:r>
              <a:endParaRPr lang="ru-RU" sz="2000" dirty="0">
                <a:latin typeface="Century Gothic" pitchFamily="34" charset="0"/>
              </a:endParaRPr>
            </a:p>
          </p:txBody>
        </p:sp>
      </p:grpSp>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6415114"/>
            <a:ext cx="360039" cy="28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Заголовок 1"/>
          <p:cNvSpPr txBox="1">
            <a:spLocks/>
          </p:cNvSpPr>
          <p:nvPr/>
        </p:nvSpPr>
        <p:spPr bwMode="gray">
          <a:xfrm>
            <a:off x="791580" y="1823240"/>
            <a:ext cx="8568952" cy="3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r>
              <a:rPr lang="ru-RU" sz="2000" dirty="0" smtClean="0">
                <a:latin typeface="Century Gothic" pitchFamily="34" charset="0"/>
              </a:rPr>
              <a:t>Господдержка предоставляется:</a:t>
            </a:r>
            <a:endParaRPr lang="ru-RU" sz="2000" dirty="0">
              <a:latin typeface="Century Gothic" pitchFamily="34" charset="0"/>
            </a:endParaRPr>
          </a:p>
        </p:txBody>
      </p:sp>
      <p:grpSp>
        <p:nvGrpSpPr>
          <p:cNvPr id="61" name="Группа 60"/>
          <p:cNvGrpSpPr/>
          <p:nvPr/>
        </p:nvGrpSpPr>
        <p:grpSpPr>
          <a:xfrm>
            <a:off x="179512" y="3030048"/>
            <a:ext cx="8652670" cy="831000"/>
            <a:chOff x="414455" y="2837784"/>
            <a:chExt cx="8652670" cy="1657528"/>
          </a:xfrm>
        </p:grpSpPr>
        <p:sp>
          <p:nvSpPr>
            <p:cNvPr id="62" name="AutoShape 3"/>
            <p:cNvSpPr>
              <a:spLocks noChangeArrowheads="1"/>
            </p:cNvSpPr>
            <p:nvPr/>
          </p:nvSpPr>
          <p:spPr bwMode="ltGray">
            <a:xfrm>
              <a:off x="1269090" y="2837784"/>
              <a:ext cx="7798035" cy="1657528"/>
            </a:xfrm>
            <a:prstGeom prst="roundRect">
              <a:avLst>
                <a:gd name="adj" fmla="val 16449"/>
              </a:avLst>
            </a:prstGeom>
            <a:noFill/>
            <a:ln w="25400">
              <a:solidFill>
                <a:schemeClr val="bg1">
                  <a:lumMod val="50000"/>
                </a:schemeClr>
              </a:solidFill>
            </a:ln>
            <a:effectLst/>
            <a:extLst/>
          </p:spPr>
          <p:txBody>
            <a:bodyPr wrap="none" anchor="ctr"/>
            <a:lstStyle/>
            <a:p>
              <a:endParaRPr lang="ru-RU"/>
            </a:p>
          </p:txBody>
        </p:sp>
        <p:sp>
          <p:nvSpPr>
            <p:cNvPr id="63" name="Rectangle 6"/>
            <p:cNvSpPr>
              <a:spLocks noChangeArrowheads="1"/>
            </p:cNvSpPr>
            <p:nvPr/>
          </p:nvSpPr>
          <p:spPr bwMode="gray">
            <a:xfrm>
              <a:off x="2123728" y="2837788"/>
              <a:ext cx="6477073" cy="165752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buClr>
                  <a:schemeClr val="bg1">
                    <a:lumMod val="50000"/>
                  </a:schemeClr>
                </a:buClr>
                <a:buFont typeface="Wingdings" pitchFamily="2" charset="2"/>
                <a:buChar char="ü"/>
              </a:pPr>
              <a:r>
                <a:rPr lang="ru-RU" sz="1200" b="1" dirty="0">
                  <a:latin typeface="Century Gothic" pitchFamily="34" charset="0"/>
                </a:rPr>
                <a:t>лизинговая компания, зарегистрированная до </a:t>
              </a:r>
              <a:r>
                <a:rPr lang="ru-RU" sz="1200" b="1" dirty="0" smtClean="0">
                  <a:latin typeface="Century Gothic" pitchFamily="34" charset="0"/>
                </a:rPr>
                <a:t>01.01.2012 </a:t>
              </a:r>
              <a:r>
                <a:rPr lang="ru-RU" sz="1200" b="1" dirty="0">
                  <a:latin typeface="Century Gothic" pitchFamily="34" charset="0"/>
                </a:rPr>
                <a:t>года, одним из видов деятельности которой является финансовый лизинг (код по ОКВЭД 65.21) или аренда машин и оборудования без оператора, прокат бытовых изделий и предметов личного пользования (код по ОКВЭД 71</a:t>
              </a:r>
              <a:r>
                <a:rPr lang="ru-RU" sz="1200" b="1" dirty="0" smtClean="0">
                  <a:latin typeface="Century Gothic" pitchFamily="34" charset="0"/>
                </a:rPr>
                <a:t>)</a:t>
              </a:r>
              <a:endParaRPr lang="en-US" sz="1200" b="1" dirty="0">
                <a:solidFill>
                  <a:srgbClr val="080808"/>
                </a:solidFill>
                <a:latin typeface="Century Gothic" pitchFamily="34" charset="0"/>
              </a:endParaRPr>
            </a:p>
          </p:txBody>
        </p:sp>
        <p:grpSp>
          <p:nvGrpSpPr>
            <p:cNvPr id="64" name="Группа 63"/>
            <p:cNvGrpSpPr/>
            <p:nvPr/>
          </p:nvGrpSpPr>
          <p:grpSpPr>
            <a:xfrm>
              <a:off x="414455" y="2964141"/>
              <a:ext cx="1709274" cy="1473354"/>
              <a:chOff x="1166053" y="2227112"/>
              <a:chExt cx="1864485" cy="1112478"/>
            </a:xfrm>
          </p:grpSpPr>
          <p:sp>
            <p:nvSpPr>
              <p:cNvPr id="65" name="AutoShape 8"/>
              <p:cNvSpPr>
                <a:spLocks noChangeArrowheads="1"/>
              </p:cNvSpPr>
              <p:nvPr/>
            </p:nvSpPr>
            <p:spPr bwMode="ltGray">
              <a:xfrm>
                <a:off x="1223963" y="2240157"/>
                <a:ext cx="1806575" cy="1052348"/>
              </a:xfrm>
              <a:prstGeom prst="roundRect">
                <a:avLst>
                  <a:gd name="adj" fmla="val 16667"/>
                </a:avLst>
              </a:prstGeom>
              <a:gradFill rotWithShape="1">
                <a:gsLst>
                  <a:gs pos="0">
                    <a:schemeClr val="bg1">
                      <a:lumMod val="75000"/>
                    </a:schemeClr>
                  </a:gs>
                  <a:gs pos="100000">
                    <a:schemeClr val="bg1">
                      <a:lumMod val="50000"/>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66" name="Rectangle 10"/>
              <p:cNvSpPr>
                <a:spLocks noChangeArrowheads="1"/>
              </p:cNvSpPr>
              <p:nvPr/>
            </p:nvSpPr>
            <p:spPr bwMode="black">
              <a:xfrm>
                <a:off x="1166053" y="2227112"/>
                <a:ext cx="1864484" cy="111247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400" b="1" dirty="0" smtClean="0">
                    <a:solidFill>
                      <a:srgbClr val="F8F8F8"/>
                    </a:solidFill>
                    <a:latin typeface="Century Gothic" pitchFamily="34" charset="0"/>
                  </a:rPr>
                  <a:t> если лизингодателем является</a:t>
                </a:r>
                <a:endParaRPr lang="en-US" sz="1400" b="1" dirty="0">
                  <a:solidFill>
                    <a:srgbClr val="F8F8F8"/>
                  </a:solidFill>
                  <a:latin typeface="Century Gothic" pitchFamily="34" charset="0"/>
                </a:endParaRPr>
              </a:p>
            </p:txBody>
          </p:sp>
          <p:pic>
            <p:nvPicPr>
              <p:cNvPr id="67" name="Picture 2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240157"/>
                <a:ext cx="1689100" cy="24447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229437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20"/>
          <p:cNvSpPr>
            <a:spLocks noChangeShapeType="1"/>
          </p:cNvSpPr>
          <p:nvPr/>
        </p:nvSpPr>
        <p:spPr bwMode="auto">
          <a:xfrm>
            <a:off x="1563637" y="6093296"/>
            <a:ext cx="352191" cy="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 name="Line 20"/>
          <p:cNvSpPr>
            <a:spLocks noChangeShapeType="1"/>
          </p:cNvSpPr>
          <p:nvPr/>
        </p:nvSpPr>
        <p:spPr bwMode="auto">
          <a:xfrm>
            <a:off x="1563637" y="1628800"/>
            <a:ext cx="352191" cy="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 name="Line 20"/>
          <p:cNvSpPr>
            <a:spLocks noChangeShapeType="1"/>
          </p:cNvSpPr>
          <p:nvPr/>
        </p:nvSpPr>
        <p:spPr bwMode="auto">
          <a:xfrm>
            <a:off x="1539941" y="3717032"/>
            <a:ext cx="352191" cy="0"/>
          </a:xfrm>
          <a:prstGeom prst="line">
            <a:avLst/>
          </a:prstGeom>
          <a:noFill/>
          <a:ln w="76200">
            <a:solidFill>
              <a:srgbClr val="C0C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a:xfrm>
            <a:off x="6876256" y="6453336"/>
            <a:ext cx="2133600" cy="304800"/>
          </a:xfrm>
        </p:spPr>
        <p:txBody>
          <a:bodyPr/>
          <a:lstStyle/>
          <a:p>
            <a:fld id="{73FC475B-30DA-45F4-88EE-2B4AA492D51E}" type="slidenum">
              <a:rPr lang="en-US" smtClean="0">
                <a:latin typeface="Century Gothic" pitchFamily="34" charset="0"/>
              </a:rPr>
              <a:pPr/>
              <a:t>7</a:t>
            </a:fld>
            <a:endParaRPr lang="en-US" dirty="0">
              <a:latin typeface="Century Gothic"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6346648"/>
            <a:ext cx="432049" cy="34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4717" y="544905"/>
            <a:ext cx="6407523" cy="507831"/>
          </a:xfrm>
          <a:prstGeom prst="rect">
            <a:avLst/>
          </a:prstGeom>
        </p:spPr>
        <p:txBody>
          <a:bodyPr wrap="none">
            <a:spAutoFit/>
          </a:bodyPr>
          <a:lstStyle/>
          <a:p>
            <a:r>
              <a:rPr lang="ru-RU" sz="2700" b="1" dirty="0">
                <a:latin typeface="Century Gothic" pitchFamily="34" charset="0"/>
              </a:rPr>
              <a:t>Действующие виды господдержки</a:t>
            </a:r>
            <a:endParaRPr lang="ru-RU" sz="2700" b="1" dirty="0"/>
          </a:p>
        </p:txBody>
      </p:sp>
      <p:grpSp>
        <p:nvGrpSpPr>
          <p:cNvPr id="5" name="Группа 4"/>
          <p:cNvGrpSpPr/>
          <p:nvPr/>
        </p:nvGrpSpPr>
        <p:grpSpPr>
          <a:xfrm>
            <a:off x="185994" y="1340768"/>
            <a:ext cx="1393291" cy="4933872"/>
            <a:chOff x="3809828" y="1718323"/>
            <a:chExt cx="1393291" cy="2475870"/>
          </a:xfrm>
        </p:grpSpPr>
        <p:grpSp>
          <p:nvGrpSpPr>
            <p:cNvPr id="9" name="Группа 8"/>
            <p:cNvGrpSpPr/>
            <p:nvPr/>
          </p:nvGrpSpPr>
          <p:grpSpPr>
            <a:xfrm>
              <a:off x="3809828" y="1718323"/>
              <a:ext cx="1393291" cy="2475870"/>
              <a:chOff x="1369668" y="137585"/>
              <a:chExt cx="1393291" cy="2475870"/>
            </a:xfrm>
          </p:grpSpPr>
          <p:sp>
            <p:nvSpPr>
              <p:cNvPr id="10" name="Скругленный прямоугольник 9"/>
              <p:cNvSpPr/>
              <p:nvPr/>
            </p:nvSpPr>
            <p:spPr>
              <a:xfrm>
                <a:off x="1435195" y="137585"/>
                <a:ext cx="1312116" cy="2475870"/>
              </a:xfrm>
              <a:prstGeom prst="roundRect">
                <a:avLst>
                  <a:gd name="adj" fmla="val 10000"/>
                </a:avLst>
              </a:prstGeom>
              <a:gradFill rotWithShape="0">
                <a:gsLst>
                  <a:gs pos="0">
                    <a:schemeClr val="accent1">
                      <a:lumMod val="75000"/>
                    </a:schemeClr>
                  </a:gs>
                  <a:gs pos="51000">
                    <a:schemeClr val="accent1">
                      <a:lumMod val="60000"/>
                      <a:lumOff val="40000"/>
                    </a:schemeClr>
                  </a:gs>
                  <a:gs pos="100000">
                    <a:schemeClr val="accent1">
                      <a:lumMod val="75000"/>
                    </a:schemeClr>
                  </a:gs>
                </a:gsLst>
                <a:lin ang="5400000" scaled="1"/>
              </a:gradFill>
            </p:spPr>
            <p:style>
              <a:lnRef idx="0">
                <a:schemeClr val="dk2">
                  <a:shade val="80000"/>
                  <a:hueOff val="0"/>
                  <a:satOff val="0"/>
                  <a:lumOff val="0"/>
                  <a:alphaOff val="0"/>
                </a:schemeClr>
              </a:lnRef>
              <a:fillRef idx="3">
                <a:scrgbClr r="0" g="0" b="0"/>
              </a:fillRef>
              <a:effectRef idx="3">
                <a:schemeClr val="lt1">
                  <a:hueOff val="0"/>
                  <a:satOff val="0"/>
                  <a:lumOff val="0"/>
                  <a:alphaOff val="0"/>
                </a:schemeClr>
              </a:effectRef>
              <a:fontRef idx="minor">
                <a:schemeClr val="dk2">
                  <a:hueOff val="0"/>
                  <a:satOff val="0"/>
                  <a:lumOff val="0"/>
                  <a:alphaOff val="0"/>
                </a:schemeClr>
              </a:fontRef>
            </p:style>
          </p:sp>
          <p:sp>
            <p:nvSpPr>
              <p:cNvPr id="11" name="Скругленный прямоугольник 4"/>
              <p:cNvSpPr/>
              <p:nvPr/>
            </p:nvSpPr>
            <p:spPr>
              <a:xfrm>
                <a:off x="1369668" y="1157026"/>
                <a:ext cx="1393291" cy="102733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r>
                  <a:rPr lang="ru-RU" sz="1200" b="1" kern="1200" cap="none" spc="0" baseline="0" dirty="0" smtClean="0">
                    <a:ln w="3175" cmpd="sng">
                      <a:prstDash val="solid"/>
                    </a:ln>
                    <a:solidFill>
                      <a:srgbClr val="FFFFFF"/>
                    </a:solidFill>
                    <a:effectLst/>
                    <a:latin typeface="Century Gothic" pitchFamily="34" charset="0"/>
                  </a:rPr>
                  <a:t>Развитие    лизинга оборудования</a:t>
                </a:r>
                <a:endParaRPr lang="ru-RU" sz="1200" b="1" kern="1200" cap="none" spc="0" baseline="0" dirty="0">
                  <a:ln w="3175" cmpd="sng">
                    <a:prstDash val="solid"/>
                  </a:ln>
                  <a:solidFill>
                    <a:srgbClr val="FFFFFF"/>
                  </a:solidFill>
                  <a:effectLst/>
                  <a:latin typeface="Century Gothic" pitchFamily="34" charset="0"/>
                </a:endParaRPr>
              </a:p>
            </p:txBody>
          </p:sp>
        </p:grpSp>
        <p:sp>
          <p:nvSpPr>
            <p:cNvPr id="12" name="Овал 11"/>
            <p:cNvSpPr/>
            <p:nvPr/>
          </p:nvSpPr>
          <p:spPr>
            <a:xfrm>
              <a:off x="3956528" y="2018180"/>
              <a:ext cx="1142962" cy="565609"/>
            </a:xfrm>
            <a:prstGeom prst="ellipse">
              <a:avLst/>
            </a:prstGeom>
            <a:blipFill rotWithShape="1">
              <a:blip r:embed="rId4"/>
              <a:stretch>
                <a:fillRect/>
              </a:stretch>
            </a:blipFill>
          </p:spPr>
          <p:style>
            <a:lnRef idx="0">
              <a:schemeClr val="dk2">
                <a:shade val="80000"/>
                <a:hueOff val="0"/>
                <a:satOff val="0"/>
                <a:lumOff val="0"/>
                <a:alphaOff val="0"/>
              </a:schemeClr>
            </a:lnRef>
            <a:fillRef idx="1">
              <a:scrgbClr r="0" g="0" b="0"/>
            </a:fillRef>
            <a:effectRef idx="3">
              <a:schemeClr val="dk2">
                <a:tint val="40000"/>
                <a:hueOff val="0"/>
                <a:satOff val="0"/>
                <a:lumOff val="0"/>
                <a:alphaOff val="0"/>
              </a:schemeClr>
            </a:effectRef>
            <a:fontRef idx="minor">
              <a:schemeClr val="lt1">
                <a:hueOff val="0"/>
                <a:satOff val="0"/>
                <a:lumOff val="0"/>
                <a:alphaOff val="0"/>
              </a:schemeClr>
            </a:fontRef>
          </p:style>
        </p:sp>
      </p:grpSp>
      <p:sp>
        <p:nvSpPr>
          <p:cNvPr id="13" name="Прямоугольник 12"/>
          <p:cNvSpPr/>
          <p:nvPr/>
        </p:nvSpPr>
        <p:spPr>
          <a:xfrm>
            <a:off x="1835696" y="980728"/>
            <a:ext cx="6221429" cy="338554"/>
          </a:xfrm>
          <a:prstGeom prst="rect">
            <a:avLst/>
          </a:prstGeom>
        </p:spPr>
        <p:txBody>
          <a:bodyPr wrap="square">
            <a:spAutoFit/>
          </a:bodyPr>
          <a:lstStyle/>
          <a:p>
            <a:r>
              <a:rPr lang="ru-RU" sz="1600" b="1" dirty="0" smtClean="0">
                <a:solidFill>
                  <a:schemeClr val="accent3">
                    <a:lumMod val="50000"/>
                  </a:schemeClr>
                </a:solidFill>
                <a:latin typeface="Century Gothic" pitchFamily="34" charset="0"/>
              </a:rPr>
              <a:t>Субсидирование затрат </a:t>
            </a:r>
            <a:r>
              <a:rPr lang="ru-RU" sz="1600" b="1" dirty="0">
                <a:solidFill>
                  <a:schemeClr val="accent3">
                    <a:lumMod val="50000"/>
                  </a:schemeClr>
                </a:solidFill>
                <a:latin typeface="Century Gothic" pitchFamily="34" charset="0"/>
              </a:rPr>
              <a:t>по </a:t>
            </a:r>
            <a:r>
              <a:rPr lang="ru-RU" sz="1600" b="1" dirty="0" smtClean="0">
                <a:solidFill>
                  <a:schemeClr val="accent3">
                    <a:lumMod val="50000"/>
                  </a:schemeClr>
                </a:solidFill>
                <a:latin typeface="Century Gothic" pitchFamily="34" charset="0"/>
              </a:rPr>
              <a:t>уплате:</a:t>
            </a:r>
            <a:endParaRPr lang="ru-RU" sz="1200" b="1" dirty="0">
              <a:solidFill>
                <a:schemeClr val="accent3">
                  <a:lumMod val="50000"/>
                </a:schemeClr>
              </a:solidFill>
            </a:endParaRPr>
          </a:p>
        </p:txBody>
      </p:sp>
      <p:sp>
        <p:nvSpPr>
          <p:cNvPr id="17" name="Прямоугольник 16"/>
          <p:cNvSpPr/>
          <p:nvPr/>
        </p:nvSpPr>
        <p:spPr>
          <a:xfrm>
            <a:off x="1915828" y="2132856"/>
            <a:ext cx="6688620" cy="3308598"/>
          </a:xfrm>
          <a:prstGeom prst="rect">
            <a:avLst/>
          </a:prstGeom>
          <a:ln>
            <a:solidFill>
              <a:srgbClr val="FF7F00"/>
            </a:solidFill>
            <a:prstDash val="dash"/>
          </a:ln>
        </p:spPr>
        <p:txBody>
          <a:bodyPr wrap="square">
            <a:spAutoFit/>
          </a:bodyPr>
          <a:lstStyle/>
          <a:p>
            <a:pPr marL="180975" indent="-180975" algn="just">
              <a:buClr>
                <a:schemeClr val="accent3">
                  <a:lumMod val="50000"/>
                </a:schemeClr>
              </a:buClr>
              <a:buFont typeface="Wingdings" pitchFamily="2" charset="2"/>
              <a:buChar char="ü"/>
            </a:pPr>
            <a:r>
              <a:rPr lang="ru-RU" sz="1100" b="1" dirty="0">
                <a:latin typeface="Century Gothic" pitchFamily="34" charset="0"/>
              </a:rPr>
              <a:t>оборудование, устройства, механизмы, приборы, аппараты, агрегаты, установки, машины, средства и технологии, прицепы-цистерны, предназначенные для перевозки молока или комбикорма, автоцистерны-молоковозы (грузовые автомобили, предназначенные для перевозки молока), погрузчики, тракторы колесные, полуприцепы, автофургон для транспортировки хлебобулочных изделий грузоподъемностью от 1200 кг до 2000 кг, сеялки (за исключением посевных многофункциональных сельскохозяйственных машин), почвообрабатывающая техника (за исключением многофункциональных культиваторов, дисковых борон и оборотных плугов), прицепные кормоуборочные комбайны, прицепная и навесная кормозаготовительная техника (за исключением кормозаготовительных комплексов), техника для посадки и уборки картофеля и овощей, прицепы лесовозные, </a:t>
            </a:r>
            <a:r>
              <a:rPr lang="ru-RU" sz="1100" b="1" dirty="0" err="1">
                <a:latin typeface="Century Gothic" pitchFamily="34" charset="0"/>
              </a:rPr>
              <a:t>харвестеры</a:t>
            </a:r>
            <a:r>
              <a:rPr lang="ru-RU" sz="1100" b="1" dirty="0">
                <a:latin typeface="Century Gothic" pitchFamily="34" charset="0"/>
              </a:rPr>
              <a:t>, </a:t>
            </a:r>
            <a:r>
              <a:rPr lang="ru-RU" sz="1100" b="1" dirty="0" err="1">
                <a:latin typeface="Century Gothic" pitchFamily="34" charset="0"/>
              </a:rPr>
              <a:t>форвардеры</a:t>
            </a:r>
            <a:r>
              <a:rPr lang="ru-RU" sz="1100" b="1" dirty="0">
                <a:latin typeface="Century Gothic" pitchFamily="34" charset="0"/>
              </a:rPr>
              <a:t>, самоходные </a:t>
            </a:r>
            <a:r>
              <a:rPr lang="ru-RU" sz="1100" b="1" dirty="0" err="1">
                <a:latin typeface="Century Gothic" pitchFamily="34" charset="0"/>
              </a:rPr>
              <a:t>ворошители</a:t>
            </a:r>
            <a:r>
              <a:rPr lang="ru-RU" sz="1100" b="1" dirty="0">
                <a:latin typeface="Century Gothic" pitchFamily="34" charset="0"/>
              </a:rPr>
              <a:t>, лесовозы, машины трелевочные </a:t>
            </a:r>
            <a:r>
              <a:rPr lang="ru-RU" sz="1100" b="1" dirty="0" err="1">
                <a:latin typeface="Century Gothic" pitchFamily="34" charset="0"/>
              </a:rPr>
              <a:t>чокерные</a:t>
            </a:r>
            <a:r>
              <a:rPr lang="ru-RU" sz="1100" b="1" dirty="0">
                <a:latin typeface="Century Gothic" pitchFamily="34" charset="0"/>
              </a:rPr>
              <a:t>, прицепы-роспуски  лесовозные, прицепы для перевозки пчелиных ульев ;</a:t>
            </a:r>
            <a:endParaRPr lang="ru-RU" sz="1100" b="1" dirty="0" smtClean="0">
              <a:latin typeface="Century Gothic" pitchFamily="34" charset="0"/>
            </a:endParaRPr>
          </a:p>
          <a:p>
            <a:pPr marL="180975" indent="-180975" algn="just">
              <a:buClr>
                <a:schemeClr val="accent3">
                  <a:lumMod val="50000"/>
                </a:schemeClr>
              </a:buClr>
              <a:buFont typeface="Wingdings" pitchFamily="2" charset="2"/>
              <a:buChar char="ü"/>
            </a:pPr>
            <a:r>
              <a:rPr lang="ru-RU" sz="1100" b="1" dirty="0">
                <a:latin typeface="Century Gothic" pitchFamily="34" charset="0"/>
              </a:rPr>
              <a:t>нестационарные объекты для ведения производственной, гостиничной или медицинской предпринимательской деятельности субъектами </a:t>
            </a:r>
            <a:r>
              <a:rPr lang="ru-RU" sz="1100" b="1" dirty="0" smtClean="0">
                <a:latin typeface="Century Gothic" pitchFamily="34" charset="0"/>
              </a:rPr>
              <a:t>предпринимательства;</a:t>
            </a:r>
          </a:p>
          <a:p>
            <a:pPr marL="180975" indent="-180975" algn="just">
              <a:buClr>
                <a:schemeClr val="accent3">
                  <a:lumMod val="50000"/>
                </a:schemeClr>
              </a:buClr>
              <a:buFont typeface="Wingdings" pitchFamily="2" charset="2"/>
              <a:buChar char="ü"/>
            </a:pPr>
            <a:r>
              <a:rPr lang="ru-RU" sz="1100" b="1" dirty="0" smtClean="0">
                <a:latin typeface="Century Gothic" pitchFamily="34" charset="0"/>
              </a:rPr>
              <a:t>технологическое</a:t>
            </a:r>
            <a:r>
              <a:rPr lang="ru-RU" sz="1100" b="1" dirty="0">
                <a:latin typeface="Century Gothic" pitchFamily="34" charset="0"/>
              </a:rPr>
              <a:t>, холодильное, фасовочное оборудование по заготовке и переработке дикоросов для субъектов предпринимательства, осуществляющих виды деятельности 01.12.32 - Сбор лесных грибов и трюфелей, 02.01.2 - Сбор дикорастущих и </a:t>
            </a:r>
            <a:r>
              <a:rPr lang="ru-RU" sz="1100" b="1" dirty="0" err="1">
                <a:latin typeface="Century Gothic" pitchFamily="34" charset="0"/>
              </a:rPr>
              <a:t>недревесных</a:t>
            </a:r>
            <a:r>
              <a:rPr lang="ru-RU" sz="1100" b="1" dirty="0">
                <a:latin typeface="Century Gothic" pitchFamily="34" charset="0"/>
              </a:rPr>
              <a:t> </a:t>
            </a:r>
            <a:r>
              <a:rPr lang="ru-RU" sz="1100" b="1" dirty="0" smtClean="0">
                <a:latin typeface="Century Gothic" pitchFamily="34" charset="0"/>
              </a:rPr>
              <a:t> </a:t>
            </a:r>
            <a:r>
              <a:rPr lang="ru-RU" sz="1100" b="1" dirty="0" err="1" smtClean="0">
                <a:latin typeface="Century Gothic" pitchFamily="34" charset="0"/>
              </a:rPr>
              <a:t>лесопродуктов</a:t>
            </a:r>
            <a:r>
              <a:rPr lang="ru-RU" sz="1100" b="1" dirty="0">
                <a:latin typeface="Century Gothic" pitchFamily="34" charset="0"/>
              </a:rPr>
              <a:t>, 01.13.24 - Сбор дикорастущих плодов</a:t>
            </a:r>
            <a:r>
              <a:rPr lang="ru-RU" sz="1100" b="1" dirty="0" smtClean="0">
                <a:latin typeface="Century Gothic" pitchFamily="34" charset="0"/>
              </a:rPr>
              <a:t>.</a:t>
            </a:r>
            <a:endParaRPr lang="ru-RU" sz="1100" b="1" dirty="0">
              <a:latin typeface="Century Gothic" pitchFamily="34" charset="0"/>
            </a:endParaRPr>
          </a:p>
        </p:txBody>
      </p:sp>
      <p:sp>
        <p:nvSpPr>
          <p:cNvPr id="19" name="Прямоугольник 18"/>
          <p:cNvSpPr/>
          <p:nvPr/>
        </p:nvSpPr>
        <p:spPr>
          <a:xfrm>
            <a:off x="1835696" y="1844824"/>
            <a:ext cx="4968551" cy="338554"/>
          </a:xfrm>
          <a:prstGeom prst="rect">
            <a:avLst/>
          </a:prstGeom>
        </p:spPr>
        <p:txBody>
          <a:bodyPr wrap="square">
            <a:spAutoFit/>
          </a:bodyPr>
          <a:lstStyle/>
          <a:p>
            <a:r>
              <a:rPr lang="ru-RU" sz="1600" b="1" dirty="0" smtClean="0">
                <a:solidFill>
                  <a:schemeClr val="accent3">
                    <a:lumMod val="50000"/>
                  </a:schemeClr>
                </a:solidFill>
                <a:latin typeface="Century Gothic" pitchFamily="34" charset="0"/>
              </a:rPr>
              <a:t>Предметы лизинга:</a:t>
            </a:r>
            <a:endParaRPr lang="ru-RU" sz="1600" b="1" dirty="0">
              <a:solidFill>
                <a:schemeClr val="accent3">
                  <a:lumMod val="50000"/>
                </a:schemeClr>
              </a:solidFill>
              <a:latin typeface="Century Gothic" pitchFamily="34" charset="0"/>
            </a:endParaRPr>
          </a:p>
        </p:txBody>
      </p:sp>
      <p:grpSp>
        <p:nvGrpSpPr>
          <p:cNvPr id="14" name="Группа 13"/>
          <p:cNvGrpSpPr/>
          <p:nvPr/>
        </p:nvGrpSpPr>
        <p:grpSpPr>
          <a:xfrm>
            <a:off x="1910787" y="1268760"/>
            <a:ext cx="6693661" cy="523220"/>
            <a:chOff x="1910787" y="1465620"/>
            <a:chExt cx="6693661" cy="523220"/>
          </a:xfrm>
        </p:grpSpPr>
        <p:sp>
          <p:nvSpPr>
            <p:cNvPr id="18" name="Прямоугольник 17"/>
            <p:cNvSpPr/>
            <p:nvPr/>
          </p:nvSpPr>
          <p:spPr>
            <a:xfrm>
              <a:off x="1910787" y="1465620"/>
              <a:ext cx="6549645" cy="523220"/>
            </a:xfrm>
            <a:prstGeom prst="rect">
              <a:avLst/>
            </a:prstGeom>
            <a:ln>
              <a:noFill/>
              <a:prstDash val="dash"/>
            </a:ln>
          </p:spPr>
          <p:txBody>
            <a:bodyPr wrap="square" anchor="ctr">
              <a:spAutoFit/>
            </a:bodyPr>
            <a:lstStyle/>
            <a:p>
              <a:r>
                <a:rPr lang="ru-RU" sz="1400" b="1" dirty="0">
                  <a:latin typeface="Century Gothic" pitchFamily="34" charset="0"/>
                </a:rPr>
                <a:t>1) первого взноса при заключении договора </a:t>
              </a:r>
              <a:r>
                <a:rPr lang="ru-RU" sz="1400" b="1" dirty="0" smtClean="0">
                  <a:latin typeface="Century Gothic" pitchFamily="34" charset="0"/>
                </a:rPr>
                <a:t>лизинга  оборудования;</a:t>
              </a:r>
              <a:endParaRPr lang="ru-RU" sz="1400" b="1" dirty="0">
                <a:latin typeface="Century Gothic" pitchFamily="34" charset="0"/>
              </a:endParaRPr>
            </a:p>
            <a:p>
              <a:r>
                <a:rPr lang="ru-RU" sz="1400" b="1" dirty="0">
                  <a:latin typeface="Century Gothic" pitchFamily="34" charset="0"/>
                </a:rPr>
                <a:t>2) лизинговых платежей по договорам лизинга </a:t>
              </a:r>
              <a:r>
                <a:rPr lang="ru-RU" sz="1400" b="1" dirty="0" smtClean="0">
                  <a:latin typeface="Century Gothic" pitchFamily="34" charset="0"/>
                </a:rPr>
                <a:t>оборудования.</a:t>
              </a:r>
              <a:endParaRPr lang="ru-RU" sz="1400" b="1" dirty="0">
                <a:latin typeface="Century Gothic" pitchFamily="34" charset="0"/>
              </a:endParaRPr>
            </a:p>
          </p:txBody>
        </p:sp>
        <p:sp>
          <p:nvSpPr>
            <p:cNvPr id="20" name="Прямоугольник 19"/>
            <p:cNvSpPr/>
            <p:nvPr/>
          </p:nvSpPr>
          <p:spPr>
            <a:xfrm>
              <a:off x="1915828" y="1490072"/>
              <a:ext cx="6688620" cy="498768"/>
            </a:xfrm>
            <a:prstGeom prst="rect">
              <a:avLst/>
            </a:prstGeom>
            <a:noFill/>
            <a:ln w="9525">
              <a:solidFill>
                <a:srgbClr val="FF7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Прямоугольник 2"/>
          <p:cNvSpPr/>
          <p:nvPr/>
        </p:nvSpPr>
        <p:spPr>
          <a:xfrm>
            <a:off x="1915828" y="5786680"/>
            <a:ext cx="6688620" cy="738664"/>
          </a:xfrm>
          <a:prstGeom prst="rect">
            <a:avLst/>
          </a:prstGeom>
          <a:ln>
            <a:solidFill>
              <a:srgbClr val="FF7F00"/>
            </a:solidFill>
            <a:prstDash val="dash"/>
          </a:ln>
        </p:spPr>
        <p:txBody>
          <a:bodyPr wrap="square">
            <a:spAutoFit/>
          </a:bodyPr>
          <a:lstStyle/>
          <a:p>
            <a:r>
              <a:rPr lang="ru-RU" sz="1400" b="1" dirty="0">
                <a:latin typeface="Century Gothic" pitchFamily="34" charset="0"/>
              </a:rPr>
              <a:t>69</a:t>
            </a:r>
            <a:r>
              <a:rPr lang="ru-RU" sz="1400" dirty="0">
                <a:latin typeface="Century Gothic" pitchFamily="34" charset="0"/>
              </a:rPr>
              <a:t> ед. спец. техники на сумму около </a:t>
            </a:r>
            <a:r>
              <a:rPr lang="ru-RU" sz="1400" b="1" dirty="0">
                <a:latin typeface="Century Gothic" pitchFamily="34" charset="0"/>
              </a:rPr>
              <a:t>290 млн. руб.</a:t>
            </a:r>
          </a:p>
          <a:p>
            <a:r>
              <a:rPr lang="ru-RU" sz="1400" b="1" dirty="0">
                <a:latin typeface="Century Gothic" pitchFamily="34" charset="0"/>
              </a:rPr>
              <a:t>133 </a:t>
            </a:r>
            <a:r>
              <a:rPr lang="ru-RU" sz="1400" dirty="0">
                <a:latin typeface="Century Gothic" pitchFamily="34" charset="0"/>
              </a:rPr>
              <a:t>ед. оборудования на сумму около </a:t>
            </a:r>
            <a:r>
              <a:rPr lang="ru-RU" sz="1400" b="1" dirty="0">
                <a:latin typeface="Century Gothic" pitchFamily="34" charset="0"/>
              </a:rPr>
              <a:t>500 млн. руб.</a:t>
            </a:r>
          </a:p>
          <a:p>
            <a:r>
              <a:rPr lang="ru-RU" sz="1400" b="1" dirty="0">
                <a:latin typeface="Century Gothic" pitchFamily="34" charset="0"/>
              </a:rPr>
              <a:t>62</a:t>
            </a:r>
            <a:r>
              <a:rPr lang="ru-RU" sz="1400" dirty="0">
                <a:latin typeface="Century Gothic" pitchFamily="34" charset="0"/>
              </a:rPr>
              <a:t> ед. автотранспорта на сумму </a:t>
            </a:r>
            <a:r>
              <a:rPr lang="ru-RU" sz="1400" dirty="0" smtClean="0">
                <a:latin typeface="Century Gothic" pitchFamily="34" charset="0"/>
              </a:rPr>
              <a:t>около </a:t>
            </a:r>
            <a:r>
              <a:rPr lang="ru-RU" sz="1400" b="1" dirty="0" smtClean="0">
                <a:latin typeface="Century Gothic" pitchFamily="34" charset="0"/>
              </a:rPr>
              <a:t>395 </a:t>
            </a:r>
            <a:r>
              <a:rPr lang="ru-RU" sz="1400" b="1" dirty="0">
                <a:latin typeface="Century Gothic" pitchFamily="34" charset="0"/>
              </a:rPr>
              <a:t>млн. руб.</a:t>
            </a:r>
          </a:p>
        </p:txBody>
      </p:sp>
      <p:sp>
        <p:nvSpPr>
          <p:cNvPr id="21" name="Прямоугольник 20"/>
          <p:cNvSpPr/>
          <p:nvPr/>
        </p:nvSpPr>
        <p:spPr>
          <a:xfrm>
            <a:off x="1835696" y="5466710"/>
            <a:ext cx="5976664" cy="338554"/>
          </a:xfrm>
          <a:prstGeom prst="rect">
            <a:avLst/>
          </a:prstGeom>
        </p:spPr>
        <p:txBody>
          <a:bodyPr wrap="square">
            <a:spAutoFit/>
          </a:bodyPr>
          <a:lstStyle/>
          <a:p>
            <a:r>
              <a:rPr lang="ru-RU" sz="1600" b="1" dirty="0">
                <a:solidFill>
                  <a:schemeClr val="accent3">
                    <a:lumMod val="50000"/>
                  </a:schemeClr>
                </a:solidFill>
                <a:latin typeface="Century Gothic" pitchFamily="34" charset="0"/>
              </a:rPr>
              <a:t>По итогам 2015 г. приобретено по договорам лизинга:</a:t>
            </a:r>
          </a:p>
        </p:txBody>
      </p:sp>
    </p:spTree>
    <p:extLst>
      <p:ext uri="{BB962C8B-B14F-4D97-AF65-F5344CB8AC3E}">
        <p14:creationId xmlns:p14="http://schemas.microsoft.com/office/powerpoint/2010/main" val="16345574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Прямая со стрелкой 143"/>
          <p:cNvCxnSpPr/>
          <p:nvPr/>
        </p:nvCxnSpPr>
        <p:spPr>
          <a:xfrm>
            <a:off x="3491880" y="4939426"/>
            <a:ext cx="4032000"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a:off x="3167904" y="5877272"/>
            <a:ext cx="540000"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a:endCxn id="46" idx="1"/>
          </p:cNvCxnSpPr>
          <p:nvPr/>
        </p:nvCxnSpPr>
        <p:spPr>
          <a:xfrm>
            <a:off x="2915816" y="4123941"/>
            <a:ext cx="792088"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2998317" y="2348880"/>
            <a:ext cx="725011"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3275856" y="1412776"/>
            <a:ext cx="4266000"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a:xfrm>
            <a:off x="6902896" y="6436568"/>
            <a:ext cx="2133600" cy="304800"/>
          </a:xfrm>
        </p:spPr>
        <p:txBody>
          <a:bodyPr/>
          <a:lstStyle/>
          <a:p>
            <a:fld id="{73FC475B-30DA-45F4-88EE-2B4AA492D51E}" type="slidenum">
              <a:rPr lang="en-US" smtClean="0">
                <a:latin typeface="Century Gothic" pitchFamily="34" charset="0"/>
              </a:rPr>
              <a:pPr/>
              <a:t>8</a:t>
            </a:fld>
            <a:endParaRPr lang="en-US" dirty="0">
              <a:latin typeface="Century Gothic"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6289606"/>
            <a:ext cx="504057" cy="39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323528" y="332656"/>
            <a:ext cx="7056784" cy="864096"/>
          </a:xfrm>
        </p:spPr>
        <p:txBody>
          <a:bodyPr/>
          <a:lstStyle/>
          <a:p>
            <a:r>
              <a:rPr lang="ru-RU" sz="2400" dirty="0" smtClean="0">
                <a:latin typeface="Century Gothic" pitchFamily="34" charset="0"/>
              </a:rPr>
              <a:t>Механизм получения господдержки</a:t>
            </a:r>
            <a:endParaRPr lang="ru-RU" sz="2400" dirty="0">
              <a:latin typeface="Century Gothic" pitchFamily="34" charset="0"/>
            </a:endParaRPr>
          </a:p>
        </p:txBody>
      </p:sp>
      <p:grpSp>
        <p:nvGrpSpPr>
          <p:cNvPr id="8" name="Группа 7"/>
          <p:cNvGrpSpPr/>
          <p:nvPr/>
        </p:nvGrpSpPr>
        <p:grpSpPr>
          <a:xfrm>
            <a:off x="739763" y="1124744"/>
            <a:ext cx="2880320" cy="751874"/>
            <a:chOff x="1155224" y="2300289"/>
            <a:chExt cx="2599922" cy="2297848"/>
          </a:xfrm>
        </p:grpSpPr>
        <p:sp>
          <p:nvSpPr>
            <p:cNvPr id="9" name="AutoShape 8"/>
            <p:cNvSpPr>
              <a:spLocks noChangeArrowheads="1"/>
            </p:cNvSpPr>
            <p:nvPr/>
          </p:nvSpPr>
          <p:spPr bwMode="ltGray">
            <a:xfrm>
              <a:off x="1223963" y="2300289"/>
              <a:ext cx="2429567"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10" name="Rectangle 10"/>
            <p:cNvSpPr>
              <a:spLocks noChangeArrowheads="1"/>
            </p:cNvSpPr>
            <p:nvPr/>
          </p:nvSpPr>
          <p:spPr bwMode="black">
            <a:xfrm>
              <a:off x="1155224" y="2481755"/>
              <a:ext cx="2599922" cy="211638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300" b="1" dirty="0" smtClean="0">
                  <a:solidFill>
                    <a:srgbClr val="F8F8F8"/>
                  </a:solidFill>
                  <a:latin typeface="Century Gothic" pitchFamily="34" charset="0"/>
                </a:rPr>
                <a:t>Подготовка документов</a:t>
              </a:r>
            </a:p>
            <a:p>
              <a:pPr algn="ctr"/>
              <a:r>
                <a:rPr lang="ru-RU" sz="1300" b="1" dirty="0" smtClean="0">
                  <a:solidFill>
                    <a:srgbClr val="F8F8F8"/>
                  </a:solidFill>
                  <a:latin typeface="Century Gothic" pitchFamily="34" charset="0"/>
                </a:rPr>
                <a:t>(п</a:t>
              </a:r>
              <a:r>
                <a:rPr lang="ru-RU" sz="1300" b="1" dirty="0">
                  <a:solidFill>
                    <a:srgbClr val="F8F8F8"/>
                  </a:solidFill>
                  <a:latin typeface="Century Gothic" pitchFamily="34" charset="0"/>
                </a:rPr>
                <a:t>. 1.6, Постановления  </a:t>
              </a:r>
              <a:r>
                <a:rPr lang="ru-RU" sz="1300" b="1" dirty="0" smtClean="0">
                  <a:solidFill>
                    <a:srgbClr val="F8F8F8"/>
                  </a:solidFill>
                  <a:latin typeface="Century Gothic" pitchFamily="34" charset="0"/>
                </a:rPr>
                <a:t>№ 99-п</a:t>
              </a:r>
              <a:r>
                <a:rPr lang="ru-RU" sz="1300" b="1" dirty="0">
                  <a:solidFill>
                    <a:srgbClr val="F8F8F8"/>
                  </a:solidFill>
                  <a:latin typeface="Century Gothic" pitchFamily="34" charset="0"/>
                </a:rPr>
                <a:t>)</a:t>
              </a:r>
            </a:p>
            <a:p>
              <a:pPr algn="ctr"/>
              <a:endParaRPr lang="en-US" sz="1300" b="1" dirty="0">
                <a:solidFill>
                  <a:srgbClr val="F8F8F8"/>
                </a:solidFill>
                <a:latin typeface="Century Gothic" pitchFamily="34" charset="0"/>
              </a:endParaRPr>
            </a:p>
          </p:txBody>
        </p:sp>
      </p:grpSp>
      <p:graphicFrame>
        <p:nvGraphicFramePr>
          <p:cNvPr id="18" name="Таблица 17"/>
          <p:cNvGraphicFramePr>
            <a:graphicFrameLocks noGrp="1"/>
          </p:cNvGraphicFramePr>
          <p:nvPr>
            <p:extLst>
              <p:ext uri="{D42A27DB-BD31-4B8C-83A1-F6EECF244321}">
                <p14:modId xmlns:p14="http://schemas.microsoft.com/office/powerpoint/2010/main" val="1147822653"/>
              </p:ext>
            </p:extLst>
          </p:nvPr>
        </p:nvGraphicFramePr>
        <p:xfrm>
          <a:off x="3869161" y="1916832"/>
          <a:ext cx="3295127" cy="1656184"/>
        </p:xfrm>
        <a:graphic>
          <a:graphicData uri="http://schemas.openxmlformats.org/drawingml/2006/table">
            <a:tbl>
              <a:tblPr firstRow="1" bandRow="1">
                <a:effectLst/>
                <a:tableStyleId>{5940675A-B579-460E-94D1-54222C63F5DA}</a:tableStyleId>
              </a:tblPr>
              <a:tblGrid>
                <a:gridCol w="1134887"/>
                <a:gridCol w="720080"/>
                <a:gridCol w="648072"/>
                <a:gridCol w="792088"/>
              </a:tblGrid>
              <a:tr h="645912">
                <a:tc>
                  <a:txBody>
                    <a:bodyPr/>
                    <a:lstStyle/>
                    <a:p>
                      <a:pPr algn="ctr"/>
                      <a:r>
                        <a:rPr lang="ru-RU" sz="1100" b="1" dirty="0" smtClean="0">
                          <a:latin typeface="Century Gothic" pitchFamily="34" charset="0"/>
                        </a:rPr>
                        <a:t>Прием</a:t>
                      </a:r>
                      <a:r>
                        <a:rPr lang="ru-RU" sz="1100" b="1" baseline="0" dirty="0" smtClean="0">
                          <a:latin typeface="Century Gothic" pitchFamily="34" charset="0"/>
                        </a:rPr>
                        <a:t> документов</a:t>
                      </a:r>
                      <a:endParaRPr lang="ru-RU" sz="1100" b="1" dirty="0">
                        <a:latin typeface="Century Gothi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1" baseline="0" dirty="0" smtClean="0">
                          <a:latin typeface="Century Gothic" pitchFamily="34" charset="0"/>
                        </a:rPr>
                        <a:t>01.01</a:t>
                      </a:r>
                    </a:p>
                    <a:p>
                      <a:pPr algn="ctr"/>
                      <a:r>
                        <a:rPr lang="ru-RU" sz="1100" b="1" dirty="0" smtClean="0">
                          <a:latin typeface="Century Gothic" pitchFamily="34" charset="0"/>
                        </a:rPr>
                        <a:t>–</a:t>
                      </a:r>
                      <a:r>
                        <a:rPr lang="ru-RU" sz="1100" b="1" baseline="0" dirty="0" smtClean="0">
                          <a:latin typeface="Century Gothic" pitchFamily="34" charset="0"/>
                        </a:rPr>
                        <a:t> </a:t>
                      </a:r>
                    </a:p>
                    <a:p>
                      <a:pPr algn="ctr"/>
                      <a:r>
                        <a:rPr lang="ru-RU" sz="1100" b="1" baseline="0" dirty="0" smtClean="0">
                          <a:latin typeface="Century Gothic" pitchFamily="34" charset="0"/>
                        </a:rPr>
                        <a:t>05.04</a:t>
                      </a:r>
                      <a:endParaRPr lang="ru-RU" sz="1100" b="1"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baseline="0" dirty="0" smtClean="0">
                          <a:latin typeface="Century Gothic" pitchFamily="34" charset="0"/>
                        </a:rPr>
                        <a:t>06.04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smtClean="0">
                          <a:latin typeface="Century Gothic"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baseline="0" dirty="0" smtClean="0">
                          <a:latin typeface="Century Gothic" pitchFamily="34" charset="0"/>
                        </a:rPr>
                        <a:t>05.07</a:t>
                      </a:r>
                      <a:endParaRPr lang="ru-RU" sz="1100" b="1" dirty="0" smtClean="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baseline="0" dirty="0" smtClean="0">
                          <a:latin typeface="Century Gothic" pitchFamily="34" charset="0"/>
                        </a:rPr>
                        <a:t>06.07</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smtClean="0">
                          <a:latin typeface="Century Gothic" pitchFamily="34" charset="0"/>
                        </a:rPr>
                        <a:t>–</a:t>
                      </a:r>
                      <a:endParaRPr lang="ru-RU" sz="1100" b="1" baseline="0" dirty="0" smtClean="0">
                        <a:latin typeface="Century Gothic"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100" b="1" baseline="0" dirty="0" smtClean="0">
                          <a:latin typeface="Century Gothic" pitchFamily="34" charset="0"/>
                        </a:rPr>
                        <a:t>15.11</a:t>
                      </a:r>
                      <a:endParaRPr lang="ru-RU" sz="1100" b="1" dirty="0" smtClean="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272">
                <a:tc>
                  <a:txBody>
                    <a:bodyPr/>
                    <a:lstStyle/>
                    <a:p>
                      <a:pPr algn="ctr"/>
                      <a:r>
                        <a:rPr lang="ru-RU" sz="1100" b="1" dirty="0" smtClean="0">
                          <a:latin typeface="Century Gothic" pitchFamily="34" charset="0"/>
                        </a:rPr>
                        <a:t>Крайний</a:t>
                      </a:r>
                      <a:r>
                        <a:rPr lang="ru-RU" sz="1100" b="1" baseline="0" dirty="0" smtClean="0">
                          <a:latin typeface="Century Gothic" pitchFamily="34" charset="0"/>
                        </a:rPr>
                        <a:t> срок</a:t>
                      </a:r>
                      <a:r>
                        <a:rPr lang="ru-RU" sz="1100" b="1" dirty="0" smtClean="0">
                          <a:latin typeface="Century Gothic" pitchFamily="34" charset="0"/>
                        </a:rPr>
                        <a:t> проведения Комиссии</a:t>
                      </a:r>
                      <a:endParaRPr lang="ru-RU" sz="1100" b="1" dirty="0">
                        <a:latin typeface="Century Gothi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1" dirty="0" smtClean="0">
                          <a:latin typeface="Century Gothic" pitchFamily="34" charset="0"/>
                        </a:rPr>
                        <a:t>30 апреля</a:t>
                      </a:r>
                      <a:endParaRPr lang="ru-RU" sz="1100" b="1"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1" dirty="0" smtClean="0">
                          <a:latin typeface="Century Gothic" pitchFamily="34" charset="0"/>
                        </a:rPr>
                        <a:t>30 июля</a:t>
                      </a:r>
                      <a:endParaRPr lang="ru-RU" sz="1100" b="1"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100" b="1" dirty="0" smtClean="0">
                          <a:latin typeface="Century Gothic" pitchFamily="34" charset="0"/>
                        </a:rPr>
                        <a:t>10 декабря</a:t>
                      </a:r>
                      <a:endParaRPr lang="ru-RU" sz="1100" b="1"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8" name="Группа 37"/>
          <p:cNvGrpSpPr/>
          <p:nvPr/>
        </p:nvGrpSpPr>
        <p:grpSpPr>
          <a:xfrm>
            <a:off x="765449" y="1916828"/>
            <a:ext cx="2760270" cy="704017"/>
            <a:chOff x="765449" y="2060844"/>
            <a:chExt cx="2760270" cy="704017"/>
          </a:xfrm>
        </p:grpSpPr>
        <p:sp>
          <p:nvSpPr>
            <p:cNvPr id="13" name="AutoShape 12"/>
            <p:cNvSpPr>
              <a:spLocks noChangeArrowheads="1"/>
            </p:cNvSpPr>
            <p:nvPr/>
          </p:nvSpPr>
          <p:spPr bwMode="gray">
            <a:xfrm>
              <a:off x="788334" y="2060844"/>
              <a:ext cx="2737385" cy="704017"/>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14" name="Text Box 17"/>
            <p:cNvSpPr txBox="1">
              <a:spLocks noChangeArrowheads="1"/>
            </p:cNvSpPr>
            <p:nvPr/>
          </p:nvSpPr>
          <p:spPr bwMode="black">
            <a:xfrm>
              <a:off x="765449" y="2154646"/>
              <a:ext cx="2641168" cy="52321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400" b="1" dirty="0" smtClean="0">
                  <a:solidFill>
                    <a:srgbClr val="F8F8F8"/>
                  </a:solidFill>
                  <a:latin typeface="Century Gothic" pitchFamily="34" charset="0"/>
                </a:rPr>
                <a:t>Прием документов и проведение Комиссии</a:t>
              </a:r>
              <a:endParaRPr lang="en-US" sz="1400" b="1" dirty="0">
                <a:solidFill>
                  <a:srgbClr val="F8F8F8"/>
                </a:solidFill>
                <a:latin typeface="Century Gothic" pitchFamily="34" charset="0"/>
              </a:endParaRPr>
            </a:p>
          </p:txBody>
        </p:sp>
        <p:pic>
          <p:nvPicPr>
            <p:cNvPr id="15"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29" y="2086081"/>
              <a:ext cx="2559383" cy="185016"/>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Прямоугольник 69"/>
          <p:cNvSpPr/>
          <p:nvPr/>
        </p:nvSpPr>
        <p:spPr>
          <a:xfrm>
            <a:off x="2086034" y="2814027"/>
            <a:ext cx="1477856" cy="830997"/>
          </a:xfrm>
          <a:prstGeom prst="rect">
            <a:avLst/>
          </a:prstGeom>
          <a:ln w="12700">
            <a:solidFill>
              <a:schemeClr val="accent6"/>
            </a:solidFill>
            <a:prstDash val="dash"/>
          </a:ln>
        </p:spPr>
        <p:txBody>
          <a:bodyPr wrap="square">
            <a:spAutoFit/>
          </a:bodyPr>
          <a:lstStyle/>
          <a:p>
            <a:pPr algn="ctr"/>
            <a:r>
              <a:rPr lang="ru-RU" sz="800" b="1" dirty="0">
                <a:latin typeface="Century Gothic" pitchFamily="34" charset="0"/>
              </a:rPr>
              <a:t>о</a:t>
            </a:r>
            <a:r>
              <a:rPr lang="ru-RU" sz="800" b="1" dirty="0" smtClean="0">
                <a:latin typeface="Century Gothic" pitchFamily="34" charset="0"/>
              </a:rPr>
              <a:t>трицательное решение</a:t>
            </a:r>
          </a:p>
          <a:p>
            <a:pPr algn="ctr"/>
            <a:r>
              <a:rPr lang="ru-RU" sz="800" b="1" dirty="0" smtClean="0">
                <a:latin typeface="Century Gothic" pitchFamily="34" charset="0"/>
              </a:rPr>
              <a:t>(не </a:t>
            </a:r>
            <a:r>
              <a:rPr lang="ru-RU" sz="800" b="1" dirty="0">
                <a:latin typeface="Century Gothic" pitchFamily="34" charset="0"/>
              </a:rPr>
              <a:t>является препятствием для повторной подачи </a:t>
            </a:r>
            <a:r>
              <a:rPr lang="ru-RU" sz="800" b="1" dirty="0" smtClean="0">
                <a:latin typeface="Century Gothic" pitchFamily="34" charset="0"/>
              </a:rPr>
              <a:t>документов)</a:t>
            </a:r>
            <a:endParaRPr lang="ru-RU" sz="800" b="1" dirty="0">
              <a:latin typeface="Century Gothic" pitchFamily="34" charset="0"/>
            </a:endParaRPr>
          </a:p>
        </p:txBody>
      </p:sp>
      <p:pic>
        <p:nvPicPr>
          <p:cNvPr id="55"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124744"/>
            <a:ext cx="2477959" cy="158471"/>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79512" y="1268760"/>
            <a:ext cx="644728" cy="261610"/>
          </a:xfrm>
          <a:prstGeom prst="rect">
            <a:avLst/>
          </a:prstGeom>
        </p:spPr>
        <p:txBody>
          <a:bodyPr wrap="none">
            <a:spAutoFit/>
          </a:bodyPr>
          <a:lstStyle/>
          <a:p>
            <a:r>
              <a:rPr lang="ru-RU" sz="1100" b="1" dirty="0" smtClean="0">
                <a:latin typeface="Century Gothic" pitchFamily="34" charset="0"/>
              </a:rPr>
              <a:t>1 этап</a:t>
            </a:r>
            <a:endParaRPr lang="ru-RU" sz="1100" dirty="0"/>
          </a:p>
        </p:txBody>
      </p:sp>
      <p:sp>
        <p:nvSpPr>
          <p:cNvPr id="58" name="Прямоугольник 57"/>
          <p:cNvSpPr/>
          <p:nvPr/>
        </p:nvSpPr>
        <p:spPr>
          <a:xfrm>
            <a:off x="179512" y="2138036"/>
            <a:ext cx="644728" cy="261610"/>
          </a:xfrm>
          <a:prstGeom prst="rect">
            <a:avLst/>
          </a:prstGeom>
        </p:spPr>
        <p:txBody>
          <a:bodyPr wrap="none">
            <a:spAutoFit/>
          </a:bodyPr>
          <a:lstStyle/>
          <a:p>
            <a:r>
              <a:rPr lang="ru-RU" sz="1100" b="1" dirty="0" smtClean="0">
                <a:latin typeface="Century Gothic" pitchFamily="34" charset="0"/>
              </a:rPr>
              <a:t>2 этап</a:t>
            </a:r>
            <a:endParaRPr lang="ru-RU" sz="1100" dirty="0"/>
          </a:p>
        </p:txBody>
      </p:sp>
      <p:sp>
        <p:nvSpPr>
          <p:cNvPr id="80" name="Прямоугольник 79"/>
          <p:cNvSpPr/>
          <p:nvPr/>
        </p:nvSpPr>
        <p:spPr>
          <a:xfrm>
            <a:off x="179512" y="3998624"/>
            <a:ext cx="644728" cy="261610"/>
          </a:xfrm>
          <a:prstGeom prst="rect">
            <a:avLst/>
          </a:prstGeom>
        </p:spPr>
        <p:txBody>
          <a:bodyPr wrap="none">
            <a:spAutoFit/>
          </a:bodyPr>
          <a:lstStyle/>
          <a:p>
            <a:r>
              <a:rPr lang="ru-RU" sz="1100" b="1" dirty="0" smtClean="0">
                <a:latin typeface="Century Gothic" pitchFamily="34" charset="0"/>
              </a:rPr>
              <a:t>3 этап</a:t>
            </a:r>
            <a:endParaRPr lang="ru-RU" sz="1100" dirty="0"/>
          </a:p>
        </p:txBody>
      </p:sp>
      <p:sp>
        <p:nvSpPr>
          <p:cNvPr id="81" name="Прямоугольник 80"/>
          <p:cNvSpPr/>
          <p:nvPr/>
        </p:nvSpPr>
        <p:spPr>
          <a:xfrm>
            <a:off x="454893" y="2865130"/>
            <a:ext cx="1380803" cy="707886"/>
          </a:xfrm>
          <a:prstGeom prst="rect">
            <a:avLst/>
          </a:prstGeom>
          <a:ln w="12700">
            <a:noFill/>
            <a:prstDash val="dash"/>
          </a:ln>
        </p:spPr>
        <p:txBody>
          <a:bodyPr wrap="square">
            <a:spAutoFit/>
          </a:bodyPr>
          <a:lstStyle/>
          <a:p>
            <a:pPr algn="ctr"/>
            <a:r>
              <a:rPr lang="ru-RU" sz="800" b="1" dirty="0" smtClean="0">
                <a:latin typeface="Century Gothic" pitchFamily="34" charset="0"/>
              </a:rPr>
              <a:t>положительное решение</a:t>
            </a:r>
          </a:p>
          <a:p>
            <a:pPr algn="ctr"/>
            <a:r>
              <a:rPr lang="ru-RU" sz="800" b="1" dirty="0" smtClean="0">
                <a:latin typeface="Century Gothic" pitchFamily="34" charset="0"/>
              </a:rPr>
              <a:t>(</a:t>
            </a:r>
            <a:r>
              <a:rPr lang="ru-RU" sz="800" b="1" dirty="0">
                <a:latin typeface="Century Gothic" pitchFamily="34" charset="0"/>
              </a:rPr>
              <a:t>в 30-дневный срок со дня принятия решения заключается </a:t>
            </a:r>
            <a:r>
              <a:rPr lang="ru-RU" sz="800" b="1" dirty="0" smtClean="0">
                <a:latin typeface="Century Gothic" pitchFamily="34" charset="0"/>
              </a:rPr>
              <a:t>договор)</a:t>
            </a:r>
            <a:endParaRPr lang="ru-RU" sz="800" b="1" dirty="0">
              <a:latin typeface="Century Gothic" pitchFamily="34" charset="0"/>
            </a:endParaRPr>
          </a:p>
        </p:txBody>
      </p:sp>
      <p:grpSp>
        <p:nvGrpSpPr>
          <p:cNvPr id="36" name="Группа 35"/>
          <p:cNvGrpSpPr/>
          <p:nvPr/>
        </p:nvGrpSpPr>
        <p:grpSpPr>
          <a:xfrm>
            <a:off x="1322458" y="2620839"/>
            <a:ext cx="1487761" cy="197312"/>
            <a:chOff x="1322458" y="2764855"/>
            <a:chExt cx="1487761" cy="197312"/>
          </a:xfrm>
        </p:grpSpPr>
        <p:cxnSp>
          <p:nvCxnSpPr>
            <p:cNvPr id="83" name="Прямая со стрелкой 82"/>
            <p:cNvCxnSpPr/>
            <p:nvPr/>
          </p:nvCxnSpPr>
          <p:spPr>
            <a:xfrm>
              <a:off x="2810219" y="2850807"/>
              <a:ext cx="0" cy="109256"/>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a:off x="1322458" y="2848066"/>
              <a:ext cx="0" cy="114101"/>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1322458" y="2847533"/>
              <a:ext cx="1487761" cy="55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2051720" y="2764855"/>
              <a:ext cx="0" cy="77304"/>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1" name="Прямоугольник 90"/>
          <p:cNvSpPr/>
          <p:nvPr/>
        </p:nvSpPr>
        <p:spPr>
          <a:xfrm>
            <a:off x="182856" y="5661248"/>
            <a:ext cx="644728" cy="261610"/>
          </a:xfrm>
          <a:prstGeom prst="rect">
            <a:avLst/>
          </a:prstGeom>
        </p:spPr>
        <p:txBody>
          <a:bodyPr wrap="none">
            <a:spAutoFit/>
          </a:bodyPr>
          <a:lstStyle/>
          <a:p>
            <a:r>
              <a:rPr lang="ru-RU" sz="1100" b="1" dirty="0" smtClean="0">
                <a:latin typeface="Century Gothic" pitchFamily="34" charset="0"/>
              </a:rPr>
              <a:t>5 этап</a:t>
            </a:r>
            <a:endParaRPr lang="ru-RU" sz="1100" dirty="0"/>
          </a:p>
        </p:txBody>
      </p:sp>
      <p:grpSp>
        <p:nvGrpSpPr>
          <p:cNvPr id="93" name="Группа 92"/>
          <p:cNvGrpSpPr/>
          <p:nvPr/>
        </p:nvGrpSpPr>
        <p:grpSpPr>
          <a:xfrm>
            <a:off x="815915" y="3789040"/>
            <a:ext cx="2781810" cy="834704"/>
            <a:chOff x="1207524" y="2300289"/>
            <a:chExt cx="2511002" cy="2550990"/>
          </a:xfrm>
        </p:grpSpPr>
        <p:sp>
          <p:nvSpPr>
            <p:cNvPr id="94" name="AutoShape 8"/>
            <p:cNvSpPr>
              <a:spLocks noChangeArrowheads="1"/>
            </p:cNvSpPr>
            <p:nvPr/>
          </p:nvSpPr>
          <p:spPr bwMode="ltGray">
            <a:xfrm>
              <a:off x="1207524" y="2300289"/>
              <a:ext cx="2446006"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95" name="Rectangle 10"/>
            <p:cNvSpPr>
              <a:spLocks noChangeArrowheads="1"/>
            </p:cNvSpPr>
            <p:nvPr/>
          </p:nvSpPr>
          <p:spPr bwMode="black">
            <a:xfrm>
              <a:off x="1223963" y="2499743"/>
              <a:ext cx="2494563" cy="235153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400" b="1" dirty="0" smtClean="0">
                  <a:solidFill>
                    <a:srgbClr val="F8F8F8"/>
                  </a:solidFill>
                  <a:latin typeface="Century Gothic" pitchFamily="34" charset="0"/>
                </a:rPr>
                <a:t>Сбор необходимых документов</a:t>
              </a:r>
              <a:endParaRPr lang="ru-RU" sz="1400" b="1" dirty="0">
                <a:solidFill>
                  <a:srgbClr val="F8F8F8"/>
                </a:solidFill>
                <a:latin typeface="Century Gothic" pitchFamily="34" charset="0"/>
              </a:endParaRPr>
            </a:p>
            <a:p>
              <a:pPr algn="ctr"/>
              <a:endParaRPr lang="en-US" sz="1600" b="1" dirty="0">
                <a:solidFill>
                  <a:srgbClr val="F8F8F8"/>
                </a:solidFill>
                <a:latin typeface="Century Gothic" pitchFamily="34" charset="0"/>
              </a:endParaRPr>
            </a:p>
          </p:txBody>
        </p:sp>
      </p:grpSp>
      <p:grpSp>
        <p:nvGrpSpPr>
          <p:cNvPr id="97" name="Группа 96"/>
          <p:cNvGrpSpPr/>
          <p:nvPr/>
        </p:nvGrpSpPr>
        <p:grpSpPr>
          <a:xfrm>
            <a:off x="755576" y="5589240"/>
            <a:ext cx="2770141" cy="500586"/>
            <a:chOff x="1218057" y="2300289"/>
            <a:chExt cx="2500469" cy="2047026"/>
          </a:xfrm>
        </p:grpSpPr>
        <p:sp>
          <p:nvSpPr>
            <p:cNvPr id="98" name="AutoShape 8"/>
            <p:cNvSpPr>
              <a:spLocks noChangeArrowheads="1"/>
            </p:cNvSpPr>
            <p:nvPr/>
          </p:nvSpPr>
          <p:spPr bwMode="ltGray">
            <a:xfrm>
              <a:off x="1223963" y="2300289"/>
              <a:ext cx="2429567"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99" name="Rectangle 10"/>
            <p:cNvSpPr>
              <a:spLocks noChangeArrowheads="1"/>
            </p:cNvSpPr>
            <p:nvPr/>
          </p:nvSpPr>
          <p:spPr bwMode="black">
            <a:xfrm>
              <a:off x="1218057" y="2654202"/>
              <a:ext cx="2500469" cy="169310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400" b="1" dirty="0" smtClean="0">
                  <a:solidFill>
                    <a:srgbClr val="F8F8F8"/>
                  </a:solidFill>
                  <a:latin typeface="Century Gothic" pitchFamily="34" charset="0"/>
                </a:rPr>
                <a:t>Подготовка отчетов</a:t>
              </a:r>
              <a:endParaRPr lang="ru-RU" sz="1400" b="1" dirty="0">
                <a:solidFill>
                  <a:srgbClr val="F8F8F8"/>
                </a:solidFill>
                <a:latin typeface="Century Gothic" pitchFamily="34" charset="0"/>
              </a:endParaRPr>
            </a:p>
            <a:p>
              <a:pPr algn="ctr"/>
              <a:endParaRPr lang="en-US" sz="1600" b="1" dirty="0">
                <a:solidFill>
                  <a:srgbClr val="F8F8F8"/>
                </a:solidFill>
                <a:latin typeface="Century Gothic" pitchFamily="34" charset="0"/>
              </a:endParaRPr>
            </a:p>
          </p:txBody>
        </p:sp>
      </p:grpSp>
      <p:sp>
        <p:nvSpPr>
          <p:cNvPr id="46" name="Прямоугольник 45"/>
          <p:cNvSpPr/>
          <p:nvPr/>
        </p:nvSpPr>
        <p:spPr>
          <a:xfrm>
            <a:off x="3707904" y="3823859"/>
            <a:ext cx="3617642" cy="600164"/>
          </a:xfrm>
          <a:prstGeom prst="rect">
            <a:avLst/>
          </a:prstGeom>
          <a:ln w="12700">
            <a:solidFill>
              <a:srgbClr val="FF7F00"/>
            </a:solidFill>
            <a:prstDash val="dash"/>
          </a:ln>
        </p:spPr>
        <p:txBody>
          <a:bodyPr wrap="square">
            <a:spAutoFit/>
          </a:bodyPr>
          <a:lstStyle/>
          <a:p>
            <a:pPr algn="ctr"/>
            <a:r>
              <a:rPr lang="ru-RU" sz="1100" b="1" dirty="0" smtClean="0">
                <a:latin typeface="Century Gothic" pitchFamily="34" charset="0"/>
              </a:rPr>
              <a:t>Копии договоров об открытии счетов и соглашения к ним об </a:t>
            </a:r>
            <a:r>
              <a:rPr lang="ru-RU" sz="1100" b="1" dirty="0" err="1" smtClean="0">
                <a:latin typeface="Century Gothic" pitchFamily="34" charset="0"/>
              </a:rPr>
              <a:t>безакцептном</a:t>
            </a:r>
            <a:r>
              <a:rPr lang="ru-RU" sz="1100" b="1" dirty="0" smtClean="0">
                <a:latin typeface="Century Gothic" pitchFamily="34" charset="0"/>
              </a:rPr>
              <a:t> списании денежных средств </a:t>
            </a:r>
            <a:endParaRPr lang="ru-RU" sz="1100" b="1" dirty="0"/>
          </a:p>
        </p:txBody>
      </p:sp>
      <p:sp>
        <p:nvSpPr>
          <p:cNvPr id="102" name="Прямоугольник 101"/>
          <p:cNvSpPr/>
          <p:nvPr/>
        </p:nvSpPr>
        <p:spPr>
          <a:xfrm>
            <a:off x="3707904" y="5130477"/>
            <a:ext cx="3617642" cy="1538883"/>
          </a:xfrm>
          <a:prstGeom prst="rect">
            <a:avLst/>
          </a:prstGeom>
          <a:ln w="12700">
            <a:solidFill>
              <a:srgbClr val="FF7F00"/>
            </a:solidFill>
            <a:prstDash val="dash"/>
          </a:ln>
        </p:spPr>
        <p:txBody>
          <a:bodyPr wrap="square">
            <a:spAutoFit/>
          </a:bodyPr>
          <a:lstStyle/>
          <a:p>
            <a:r>
              <a:rPr lang="ru-RU" sz="1050" b="1" dirty="0">
                <a:latin typeface="Century Gothic" pitchFamily="34" charset="0"/>
              </a:rPr>
              <a:t>Е</a:t>
            </a:r>
            <a:r>
              <a:rPr lang="ru-RU" sz="1050" b="1" dirty="0" smtClean="0">
                <a:latin typeface="Century Gothic" pitchFamily="34" charset="0"/>
              </a:rPr>
              <a:t>жеквартально в срок до15 </a:t>
            </a:r>
            <a:r>
              <a:rPr lang="ru-RU" sz="1050" b="1" dirty="0">
                <a:latin typeface="Century Gothic" pitchFamily="34" charset="0"/>
              </a:rPr>
              <a:t>числа месяца, следующего за отчетным периодом:</a:t>
            </a:r>
          </a:p>
          <a:p>
            <a:pPr marL="171450" indent="-171450">
              <a:buFont typeface="Wingdings" pitchFamily="2" charset="2"/>
              <a:buChar char="ü"/>
            </a:pPr>
            <a:r>
              <a:rPr lang="ru-RU" sz="900" b="1" dirty="0" smtClean="0">
                <a:latin typeface="Century Gothic" pitchFamily="34" charset="0"/>
              </a:rPr>
              <a:t>приложение </a:t>
            </a:r>
            <a:r>
              <a:rPr lang="ru-RU" sz="900" b="1" dirty="0">
                <a:latin typeface="Century Gothic" pitchFamily="34" charset="0"/>
              </a:rPr>
              <a:t>№ 6 Постановления  </a:t>
            </a:r>
            <a:r>
              <a:rPr lang="ru-RU" sz="900" b="1" dirty="0" smtClean="0">
                <a:latin typeface="Century Gothic" pitchFamily="34" charset="0"/>
              </a:rPr>
              <a:t>№ 99-п;</a:t>
            </a:r>
          </a:p>
          <a:p>
            <a:pPr marL="171450" indent="-171450">
              <a:buFont typeface="Wingdings" pitchFamily="2" charset="2"/>
              <a:buChar char="ü"/>
            </a:pPr>
            <a:r>
              <a:rPr lang="ru-RU" sz="900" b="1" dirty="0" smtClean="0">
                <a:latin typeface="Century Gothic" pitchFamily="34" charset="0"/>
              </a:rPr>
              <a:t>письмо </a:t>
            </a:r>
            <a:r>
              <a:rPr lang="ru-RU" sz="900" b="1" dirty="0">
                <a:latin typeface="Century Gothic" pitchFamily="34" charset="0"/>
              </a:rPr>
              <a:t>лизинговой </a:t>
            </a:r>
            <a:r>
              <a:rPr lang="ru-RU" sz="900" b="1" dirty="0" smtClean="0">
                <a:latin typeface="Century Gothic" pitchFamily="34" charset="0"/>
              </a:rPr>
              <a:t>компании, подтверждающее </a:t>
            </a:r>
            <a:r>
              <a:rPr lang="ru-RU" sz="900" b="1" dirty="0">
                <a:latin typeface="Century Gothic" pitchFamily="34" charset="0"/>
              </a:rPr>
              <a:t>отсутствие факта расторжения договора </a:t>
            </a:r>
            <a:r>
              <a:rPr lang="ru-RU" sz="900" b="1" dirty="0" smtClean="0">
                <a:latin typeface="Century Gothic" pitchFamily="34" charset="0"/>
              </a:rPr>
              <a:t>лизинга.</a:t>
            </a:r>
          </a:p>
          <a:p>
            <a:pPr marL="171450" indent="-171450">
              <a:buFont typeface="Wingdings" pitchFamily="2" charset="2"/>
              <a:buChar char="ü"/>
            </a:pPr>
            <a:endParaRPr lang="ru-RU" sz="700" b="1" dirty="0"/>
          </a:p>
          <a:p>
            <a:r>
              <a:rPr lang="ru-RU" sz="1050" b="1" dirty="0">
                <a:latin typeface="Century Gothic" pitchFamily="34" charset="0"/>
              </a:rPr>
              <a:t>Предоставляет ежегодно, в срок до 15 числа месяца, следующего за отчетным годом:</a:t>
            </a:r>
          </a:p>
          <a:p>
            <a:pPr marL="171450" indent="-171450">
              <a:buFont typeface="Wingdings" pitchFamily="2" charset="2"/>
              <a:buChar char="ü"/>
            </a:pPr>
            <a:r>
              <a:rPr lang="ru-RU" sz="900" b="1" dirty="0" smtClean="0">
                <a:latin typeface="Century Gothic" pitchFamily="34" charset="0"/>
              </a:rPr>
              <a:t>приложение </a:t>
            </a:r>
            <a:r>
              <a:rPr lang="ru-RU" sz="900" b="1" dirty="0">
                <a:latin typeface="Century Gothic" pitchFamily="34" charset="0"/>
              </a:rPr>
              <a:t>№ 8 Постановления  </a:t>
            </a:r>
            <a:r>
              <a:rPr lang="ru-RU" sz="900" b="1" dirty="0" smtClean="0">
                <a:latin typeface="Century Gothic" pitchFamily="34" charset="0"/>
              </a:rPr>
              <a:t>№ 99-п, </a:t>
            </a:r>
            <a:r>
              <a:rPr lang="ru-RU" sz="900" b="1" dirty="0">
                <a:latin typeface="Century Gothic" pitchFamily="34" charset="0"/>
              </a:rPr>
              <a:t>в течение 2 </a:t>
            </a:r>
            <a:r>
              <a:rPr lang="ru-RU" sz="900" b="1" dirty="0" smtClean="0">
                <a:latin typeface="Century Gothic" pitchFamily="34" charset="0"/>
              </a:rPr>
              <a:t>финансовых лет</a:t>
            </a:r>
            <a:endParaRPr lang="ru-RU" sz="900" b="1" dirty="0">
              <a:latin typeface="Century Gothic" pitchFamily="34" charset="0"/>
            </a:endParaRPr>
          </a:p>
        </p:txBody>
      </p:sp>
      <p:cxnSp>
        <p:nvCxnSpPr>
          <p:cNvPr id="105" name="Прямая со стрелкой 104"/>
          <p:cNvCxnSpPr>
            <a:stCxn id="46" idx="3"/>
          </p:cNvCxnSpPr>
          <p:nvPr/>
        </p:nvCxnSpPr>
        <p:spPr>
          <a:xfrm>
            <a:off x="7325546" y="4123941"/>
            <a:ext cx="216000"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a:stCxn id="102" idx="3"/>
          </p:cNvCxnSpPr>
          <p:nvPr/>
        </p:nvCxnSpPr>
        <p:spPr>
          <a:xfrm flipV="1">
            <a:off x="7325546" y="5892224"/>
            <a:ext cx="216000" cy="7695"/>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5" name="Группа 44"/>
          <p:cNvGrpSpPr/>
          <p:nvPr/>
        </p:nvGrpSpPr>
        <p:grpSpPr>
          <a:xfrm>
            <a:off x="7560488" y="1196752"/>
            <a:ext cx="1404000" cy="396000"/>
            <a:chOff x="1218057" y="2300289"/>
            <a:chExt cx="2500469" cy="2047026"/>
          </a:xfrm>
        </p:grpSpPr>
        <p:sp>
          <p:nvSpPr>
            <p:cNvPr id="47" name="AutoShape 8"/>
            <p:cNvSpPr>
              <a:spLocks noChangeArrowheads="1"/>
            </p:cNvSpPr>
            <p:nvPr/>
          </p:nvSpPr>
          <p:spPr bwMode="ltGray">
            <a:xfrm>
              <a:off x="1223963" y="2300289"/>
              <a:ext cx="2429567"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48" name="Rectangle 10"/>
            <p:cNvSpPr>
              <a:spLocks noChangeArrowheads="1"/>
            </p:cNvSpPr>
            <p:nvPr/>
          </p:nvSpPr>
          <p:spPr bwMode="black">
            <a:xfrm>
              <a:off x="1218057" y="2755882"/>
              <a:ext cx="2500469" cy="143187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200" b="1" dirty="0" smtClean="0">
                  <a:solidFill>
                    <a:srgbClr val="F8F8F8"/>
                  </a:solidFill>
                  <a:latin typeface="Century Gothic" pitchFamily="34" charset="0"/>
                </a:rPr>
                <a:t>Субъект МСП</a:t>
              </a:r>
              <a:endParaRPr lang="en-US" sz="1400" b="1" dirty="0">
                <a:solidFill>
                  <a:srgbClr val="F8F8F8"/>
                </a:solidFill>
                <a:latin typeface="Century Gothic" pitchFamily="34" charset="0"/>
              </a:endParaRPr>
            </a:p>
          </p:txBody>
        </p:sp>
      </p:grpSp>
      <p:grpSp>
        <p:nvGrpSpPr>
          <p:cNvPr id="37" name="Группа 36"/>
          <p:cNvGrpSpPr/>
          <p:nvPr/>
        </p:nvGrpSpPr>
        <p:grpSpPr>
          <a:xfrm>
            <a:off x="7541290" y="2115138"/>
            <a:ext cx="1404000" cy="396000"/>
            <a:chOff x="7541290" y="2259154"/>
            <a:chExt cx="1404000" cy="396000"/>
          </a:xfrm>
        </p:grpSpPr>
        <p:sp>
          <p:nvSpPr>
            <p:cNvPr id="51" name="AutoShape 12"/>
            <p:cNvSpPr>
              <a:spLocks noChangeArrowheads="1"/>
            </p:cNvSpPr>
            <p:nvPr/>
          </p:nvSpPr>
          <p:spPr bwMode="gray">
            <a:xfrm>
              <a:off x="7541290" y="2259154"/>
              <a:ext cx="1390770" cy="396000"/>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52" name="Text Box 17"/>
            <p:cNvSpPr txBox="1">
              <a:spLocks noChangeArrowheads="1"/>
            </p:cNvSpPr>
            <p:nvPr/>
          </p:nvSpPr>
          <p:spPr bwMode="black">
            <a:xfrm>
              <a:off x="7627918" y="2315060"/>
              <a:ext cx="1317372" cy="234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200" b="1" dirty="0" smtClean="0">
                  <a:solidFill>
                    <a:srgbClr val="F8F8F8"/>
                  </a:solidFill>
                  <a:latin typeface="Century Gothic" pitchFamily="34" charset="0"/>
                </a:rPr>
                <a:t>Департамент</a:t>
              </a:r>
              <a:endParaRPr lang="en-US" sz="1200" b="1" dirty="0">
                <a:solidFill>
                  <a:srgbClr val="F8F8F8"/>
                </a:solidFill>
                <a:latin typeface="Century Gothic" pitchFamily="34" charset="0"/>
              </a:endParaRPr>
            </a:p>
          </p:txBody>
        </p:sp>
        <p:pic>
          <p:nvPicPr>
            <p:cNvPr id="53"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483" y="2274189"/>
              <a:ext cx="1276578" cy="110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Группа 53"/>
          <p:cNvGrpSpPr/>
          <p:nvPr/>
        </p:nvGrpSpPr>
        <p:grpSpPr>
          <a:xfrm>
            <a:off x="7560488" y="3888628"/>
            <a:ext cx="1404000" cy="396000"/>
            <a:chOff x="1222701" y="2300289"/>
            <a:chExt cx="2500469" cy="2047026"/>
          </a:xfrm>
        </p:grpSpPr>
        <p:sp>
          <p:nvSpPr>
            <p:cNvPr id="57" name="AutoShape 8"/>
            <p:cNvSpPr>
              <a:spLocks noChangeArrowheads="1"/>
            </p:cNvSpPr>
            <p:nvPr/>
          </p:nvSpPr>
          <p:spPr bwMode="ltGray">
            <a:xfrm>
              <a:off x="1223963" y="2300289"/>
              <a:ext cx="2429567"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59" name="Rectangle 10"/>
            <p:cNvSpPr>
              <a:spLocks noChangeArrowheads="1"/>
            </p:cNvSpPr>
            <p:nvPr/>
          </p:nvSpPr>
          <p:spPr bwMode="black">
            <a:xfrm>
              <a:off x="1222701" y="2360077"/>
              <a:ext cx="2500469" cy="143187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200" b="1" dirty="0" smtClean="0">
                  <a:solidFill>
                    <a:srgbClr val="F8F8F8"/>
                  </a:solidFill>
                  <a:latin typeface="Century Gothic" pitchFamily="34" charset="0"/>
                </a:rPr>
                <a:t>Субъект МСП</a:t>
              </a:r>
              <a:endParaRPr lang="en-US" sz="1400" b="1" dirty="0">
                <a:solidFill>
                  <a:srgbClr val="F8F8F8"/>
                </a:solidFill>
                <a:latin typeface="Century Gothic" pitchFamily="34" charset="0"/>
              </a:endParaRPr>
            </a:p>
          </p:txBody>
        </p:sp>
      </p:grpSp>
      <p:grpSp>
        <p:nvGrpSpPr>
          <p:cNvPr id="60" name="Группа 59"/>
          <p:cNvGrpSpPr/>
          <p:nvPr/>
        </p:nvGrpSpPr>
        <p:grpSpPr>
          <a:xfrm>
            <a:off x="7560488" y="5697296"/>
            <a:ext cx="1404000" cy="396000"/>
            <a:chOff x="1218057" y="2300289"/>
            <a:chExt cx="2500469" cy="2047026"/>
          </a:xfrm>
        </p:grpSpPr>
        <p:sp>
          <p:nvSpPr>
            <p:cNvPr id="61" name="AutoShape 8"/>
            <p:cNvSpPr>
              <a:spLocks noChangeArrowheads="1"/>
            </p:cNvSpPr>
            <p:nvPr/>
          </p:nvSpPr>
          <p:spPr bwMode="ltGray">
            <a:xfrm>
              <a:off x="1223963" y="2300289"/>
              <a:ext cx="2429567" cy="2047026"/>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62" name="Rectangle 10"/>
            <p:cNvSpPr>
              <a:spLocks noChangeArrowheads="1"/>
            </p:cNvSpPr>
            <p:nvPr/>
          </p:nvSpPr>
          <p:spPr bwMode="black">
            <a:xfrm>
              <a:off x="1218057" y="2432798"/>
              <a:ext cx="2500469" cy="143187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1200" b="1" dirty="0" smtClean="0">
                  <a:solidFill>
                    <a:srgbClr val="F8F8F8"/>
                  </a:solidFill>
                  <a:latin typeface="Century Gothic" pitchFamily="34" charset="0"/>
                </a:rPr>
                <a:t>Субъект МСП</a:t>
              </a:r>
              <a:endParaRPr lang="en-US" sz="1400" b="1" dirty="0">
                <a:solidFill>
                  <a:srgbClr val="F8F8F8"/>
                </a:solidFill>
                <a:latin typeface="Century Gothic" pitchFamily="34" charset="0"/>
              </a:endParaRPr>
            </a:p>
          </p:txBody>
        </p:sp>
      </p:grpSp>
      <p:sp>
        <p:nvSpPr>
          <p:cNvPr id="69" name="Прямоугольник 68"/>
          <p:cNvSpPr/>
          <p:nvPr/>
        </p:nvSpPr>
        <p:spPr>
          <a:xfrm>
            <a:off x="3707904" y="1844824"/>
            <a:ext cx="3617642" cy="1800200"/>
          </a:xfrm>
          <a:prstGeom prst="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357841" y="2814026"/>
            <a:ext cx="1549863" cy="830997"/>
          </a:xfrm>
          <a:prstGeom prst="rect">
            <a:avLst/>
          </a:prstGeom>
          <a:no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1" name="Прямая со стрелкой 70"/>
          <p:cNvCxnSpPr/>
          <p:nvPr/>
        </p:nvCxnSpPr>
        <p:spPr>
          <a:xfrm>
            <a:off x="7325546" y="2348880"/>
            <a:ext cx="216000" cy="0"/>
          </a:xfrm>
          <a:prstGeom prst="straightConnector1">
            <a:avLst/>
          </a:prstGeom>
          <a:ln w="952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2"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640" y="3809392"/>
            <a:ext cx="2477959" cy="15847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639" y="5456005"/>
            <a:ext cx="2477959" cy="15847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386" y="1213625"/>
            <a:ext cx="1276578" cy="11027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668" y="3911227"/>
            <a:ext cx="1276578" cy="11027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609" y="5504206"/>
            <a:ext cx="1276578" cy="11027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Группа 63"/>
          <p:cNvGrpSpPr/>
          <p:nvPr/>
        </p:nvGrpSpPr>
        <p:grpSpPr>
          <a:xfrm>
            <a:off x="467544" y="4653136"/>
            <a:ext cx="3446512" cy="581564"/>
            <a:chOff x="442338" y="2389242"/>
            <a:chExt cx="2918561" cy="545573"/>
          </a:xfrm>
        </p:grpSpPr>
        <p:sp>
          <p:nvSpPr>
            <p:cNvPr id="65" name="AutoShape 12"/>
            <p:cNvSpPr>
              <a:spLocks noChangeArrowheads="1"/>
            </p:cNvSpPr>
            <p:nvPr/>
          </p:nvSpPr>
          <p:spPr bwMode="gray">
            <a:xfrm>
              <a:off x="737345" y="2389242"/>
              <a:ext cx="2294705" cy="545573"/>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66" name="Text Box 17"/>
            <p:cNvSpPr txBox="1">
              <a:spLocks noChangeArrowheads="1"/>
            </p:cNvSpPr>
            <p:nvPr/>
          </p:nvSpPr>
          <p:spPr bwMode="black">
            <a:xfrm>
              <a:off x="442338" y="2433860"/>
              <a:ext cx="2918561" cy="49084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1400" b="1" dirty="0" smtClean="0">
                  <a:solidFill>
                    <a:srgbClr val="F8F8F8"/>
                  </a:solidFill>
                  <a:latin typeface="Century Gothic" pitchFamily="34" charset="0"/>
                </a:rPr>
                <a:t>Предоставление </a:t>
              </a:r>
              <a:br>
                <a:rPr lang="ru-RU" sz="1400" b="1" dirty="0" smtClean="0">
                  <a:solidFill>
                    <a:srgbClr val="F8F8F8"/>
                  </a:solidFill>
                  <a:latin typeface="Century Gothic" pitchFamily="34" charset="0"/>
                </a:rPr>
              </a:br>
              <a:r>
                <a:rPr lang="ru-RU" sz="1400" b="1" dirty="0" smtClean="0">
                  <a:solidFill>
                    <a:srgbClr val="F8F8F8"/>
                  </a:solidFill>
                  <a:latin typeface="Century Gothic" pitchFamily="34" charset="0"/>
                </a:rPr>
                <a:t>господдержки</a:t>
              </a:r>
              <a:endParaRPr lang="en-US" sz="1400" b="1" dirty="0">
                <a:solidFill>
                  <a:srgbClr val="F8F8F8"/>
                </a:solidFill>
                <a:latin typeface="Century Gothic" pitchFamily="34" charset="0"/>
              </a:endParaRPr>
            </a:p>
          </p:txBody>
        </p:sp>
        <p:pic>
          <p:nvPicPr>
            <p:cNvPr id="67"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93" y="2410850"/>
              <a:ext cx="2109399" cy="134901"/>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Прямоугольник 67"/>
          <p:cNvSpPr/>
          <p:nvPr/>
        </p:nvSpPr>
        <p:spPr>
          <a:xfrm>
            <a:off x="182856" y="4761694"/>
            <a:ext cx="644728" cy="261610"/>
          </a:xfrm>
          <a:prstGeom prst="rect">
            <a:avLst/>
          </a:prstGeom>
        </p:spPr>
        <p:txBody>
          <a:bodyPr wrap="none">
            <a:spAutoFit/>
          </a:bodyPr>
          <a:lstStyle/>
          <a:p>
            <a:r>
              <a:rPr lang="ru-RU" sz="1100" b="1" dirty="0" smtClean="0">
                <a:latin typeface="Century Gothic" pitchFamily="34" charset="0"/>
              </a:rPr>
              <a:t>4 этап</a:t>
            </a:r>
            <a:endParaRPr lang="ru-RU" sz="1100" dirty="0"/>
          </a:p>
        </p:txBody>
      </p:sp>
      <p:grpSp>
        <p:nvGrpSpPr>
          <p:cNvPr id="145" name="Группа 144"/>
          <p:cNvGrpSpPr/>
          <p:nvPr/>
        </p:nvGrpSpPr>
        <p:grpSpPr>
          <a:xfrm>
            <a:off x="7560488" y="4764307"/>
            <a:ext cx="1404000" cy="396000"/>
            <a:chOff x="7541290" y="2259154"/>
            <a:chExt cx="1404000" cy="396000"/>
          </a:xfrm>
        </p:grpSpPr>
        <p:sp>
          <p:nvSpPr>
            <p:cNvPr id="146" name="AutoShape 12"/>
            <p:cNvSpPr>
              <a:spLocks noChangeArrowheads="1"/>
            </p:cNvSpPr>
            <p:nvPr/>
          </p:nvSpPr>
          <p:spPr bwMode="gray">
            <a:xfrm>
              <a:off x="7541290" y="2259154"/>
              <a:ext cx="1390770" cy="396000"/>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ru-RU"/>
            </a:p>
          </p:txBody>
        </p:sp>
        <p:sp>
          <p:nvSpPr>
            <p:cNvPr id="147" name="Text Box 17"/>
            <p:cNvSpPr txBox="1">
              <a:spLocks noChangeArrowheads="1"/>
            </p:cNvSpPr>
            <p:nvPr/>
          </p:nvSpPr>
          <p:spPr bwMode="black">
            <a:xfrm>
              <a:off x="7627918" y="2315060"/>
              <a:ext cx="1317372" cy="234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200" b="1" dirty="0" smtClean="0">
                  <a:solidFill>
                    <a:srgbClr val="F8F8F8"/>
                  </a:solidFill>
                  <a:latin typeface="Century Gothic" pitchFamily="34" charset="0"/>
                </a:rPr>
                <a:t>Департамент</a:t>
              </a:r>
              <a:endParaRPr lang="en-US" sz="1200" b="1" dirty="0">
                <a:solidFill>
                  <a:srgbClr val="F8F8F8"/>
                </a:solidFill>
                <a:latin typeface="Century Gothic" pitchFamily="34" charset="0"/>
              </a:endParaRPr>
            </a:p>
          </p:txBody>
        </p:sp>
        <p:pic>
          <p:nvPicPr>
            <p:cNvPr id="148" name="Picture 2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483" y="2274189"/>
              <a:ext cx="1276578" cy="1102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24834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 name="Прямоугольник 31"/>
          <p:cNvSpPr/>
          <p:nvPr/>
        </p:nvSpPr>
        <p:spPr>
          <a:xfrm>
            <a:off x="395536" y="476672"/>
            <a:ext cx="936104" cy="576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Заголовок 1"/>
          <p:cNvSpPr txBox="1">
            <a:spLocks/>
          </p:cNvSpPr>
          <p:nvPr/>
        </p:nvSpPr>
        <p:spPr bwMode="gray">
          <a:xfrm>
            <a:off x="302603" y="260648"/>
            <a:ext cx="8064896" cy="7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pitchFamily="34" charset="0"/>
              </a:defRPr>
            </a:lvl2pPr>
            <a:lvl3pPr algn="l" rtl="0" eaLnBrk="1" fontAlgn="base" hangingPunct="1">
              <a:spcBef>
                <a:spcPct val="0"/>
              </a:spcBef>
              <a:spcAft>
                <a:spcPct val="0"/>
              </a:spcAft>
              <a:defRPr sz="4200" b="1">
                <a:solidFill>
                  <a:srgbClr val="000000"/>
                </a:solidFill>
                <a:latin typeface="Arial" pitchFamily="34" charset="0"/>
              </a:defRPr>
            </a:lvl3pPr>
            <a:lvl4pPr algn="l" rtl="0" eaLnBrk="1" fontAlgn="base" hangingPunct="1">
              <a:spcBef>
                <a:spcPct val="0"/>
              </a:spcBef>
              <a:spcAft>
                <a:spcPct val="0"/>
              </a:spcAft>
              <a:defRPr sz="4200" b="1">
                <a:solidFill>
                  <a:srgbClr val="000000"/>
                </a:solidFill>
                <a:latin typeface="Arial" pitchFamily="34" charset="0"/>
              </a:defRPr>
            </a:lvl4pPr>
            <a:lvl5pPr algn="l" rtl="0" eaLnBrk="1" fontAlgn="base" hangingPunct="1">
              <a:spcBef>
                <a:spcPct val="0"/>
              </a:spcBef>
              <a:spcAft>
                <a:spcPct val="0"/>
              </a:spcAft>
              <a:defRPr sz="4200" b="1">
                <a:solidFill>
                  <a:srgbClr val="000000"/>
                </a:solidFill>
                <a:latin typeface="Arial" pitchFamily="34" charset="0"/>
              </a:defRPr>
            </a:lvl5pPr>
            <a:lvl6pPr marL="457200" algn="l" rtl="0" eaLnBrk="1" fontAlgn="base" hangingPunct="1">
              <a:spcBef>
                <a:spcPct val="0"/>
              </a:spcBef>
              <a:spcAft>
                <a:spcPct val="0"/>
              </a:spcAft>
              <a:defRPr sz="4200" b="1">
                <a:solidFill>
                  <a:srgbClr val="000000"/>
                </a:solidFill>
                <a:latin typeface="Arial" pitchFamily="34" charset="0"/>
              </a:defRPr>
            </a:lvl6pPr>
            <a:lvl7pPr marL="914400" algn="l" rtl="0" eaLnBrk="1" fontAlgn="base" hangingPunct="1">
              <a:spcBef>
                <a:spcPct val="0"/>
              </a:spcBef>
              <a:spcAft>
                <a:spcPct val="0"/>
              </a:spcAft>
              <a:defRPr sz="4200" b="1">
                <a:solidFill>
                  <a:srgbClr val="000000"/>
                </a:solidFill>
                <a:latin typeface="Arial" pitchFamily="34" charset="0"/>
              </a:defRPr>
            </a:lvl7pPr>
            <a:lvl8pPr marL="1371600" algn="l" rtl="0" eaLnBrk="1" fontAlgn="base" hangingPunct="1">
              <a:spcBef>
                <a:spcPct val="0"/>
              </a:spcBef>
              <a:spcAft>
                <a:spcPct val="0"/>
              </a:spcAft>
              <a:defRPr sz="4200" b="1">
                <a:solidFill>
                  <a:srgbClr val="000000"/>
                </a:solidFill>
                <a:latin typeface="Arial" pitchFamily="34" charset="0"/>
              </a:defRPr>
            </a:lvl8pPr>
            <a:lvl9pPr marL="1828800" algn="l" rtl="0" eaLnBrk="1" fontAlgn="base" hangingPunct="1">
              <a:spcBef>
                <a:spcPct val="0"/>
              </a:spcBef>
              <a:spcAft>
                <a:spcPct val="0"/>
              </a:spcAft>
              <a:defRPr sz="4200" b="1">
                <a:solidFill>
                  <a:srgbClr val="000000"/>
                </a:solidFill>
                <a:latin typeface="Arial" pitchFamily="34" charset="0"/>
              </a:defRPr>
            </a:lvl9pPr>
          </a:lstStyle>
          <a:p>
            <a:r>
              <a:rPr lang="ru-RU" sz="2000" dirty="0">
                <a:latin typeface="Century Gothic" pitchFamily="34" charset="0"/>
              </a:rPr>
              <a:t>Субъекты предпринимательства, </a:t>
            </a:r>
            <a:br>
              <a:rPr lang="ru-RU" sz="2000" dirty="0">
                <a:latin typeface="Century Gothic" pitchFamily="34" charset="0"/>
              </a:rPr>
            </a:br>
            <a:r>
              <a:rPr lang="ru-RU" sz="2000" dirty="0">
                <a:latin typeface="Century Gothic" pitchFamily="34" charset="0"/>
              </a:rPr>
              <a:t>которые </a:t>
            </a:r>
            <a:r>
              <a:rPr lang="ru-RU" sz="2000" u="sng" dirty="0" smtClean="0">
                <a:latin typeface="Century Gothic" pitchFamily="34" charset="0"/>
              </a:rPr>
              <a:t>не могут </a:t>
            </a:r>
            <a:r>
              <a:rPr lang="ru-RU" sz="2000" dirty="0">
                <a:latin typeface="Century Gothic" pitchFamily="34" charset="0"/>
              </a:rPr>
              <a:t>получить господдержку</a:t>
            </a:r>
          </a:p>
        </p:txBody>
      </p:sp>
      <p:pic>
        <p:nvPicPr>
          <p:cNvPr id="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49" y="6278042"/>
            <a:ext cx="493999" cy="39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6902896" y="6436568"/>
            <a:ext cx="2133600" cy="304800"/>
          </a:xfrm>
        </p:spPr>
        <p:txBody>
          <a:bodyPr/>
          <a:lstStyle/>
          <a:p>
            <a:fld id="{73FC475B-30DA-45F4-88EE-2B4AA492D51E}" type="slidenum">
              <a:rPr lang="en-US" smtClean="0">
                <a:latin typeface="Century Gothic" pitchFamily="34" charset="0"/>
              </a:rPr>
              <a:pPr/>
              <a:t>9</a:t>
            </a:fld>
            <a:endParaRPr lang="en-US" dirty="0">
              <a:latin typeface="Century Gothic" pitchFamily="34" charset="0"/>
            </a:endParaRPr>
          </a:p>
        </p:txBody>
      </p:sp>
      <p:grpSp>
        <p:nvGrpSpPr>
          <p:cNvPr id="40" name="Группа 39"/>
          <p:cNvGrpSpPr/>
          <p:nvPr/>
        </p:nvGrpSpPr>
        <p:grpSpPr>
          <a:xfrm>
            <a:off x="302603" y="908720"/>
            <a:ext cx="8517869" cy="5832648"/>
            <a:chOff x="230595" y="563538"/>
            <a:chExt cx="8517869" cy="5928707"/>
          </a:xfrm>
        </p:grpSpPr>
        <p:grpSp>
          <p:nvGrpSpPr>
            <p:cNvPr id="41" name="Группа 40"/>
            <p:cNvGrpSpPr/>
            <p:nvPr/>
          </p:nvGrpSpPr>
          <p:grpSpPr>
            <a:xfrm>
              <a:off x="230595" y="564188"/>
              <a:ext cx="8517869" cy="5928057"/>
              <a:chOff x="230595" y="564188"/>
              <a:chExt cx="8517869" cy="5928057"/>
            </a:xfrm>
          </p:grpSpPr>
          <p:grpSp>
            <p:nvGrpSpPr>
              <p:cNvPr id="48" name="Группа 47"/>
              <p:cNvGrpSpPr/>
              <p:nvPr/>
            </p:nvGrpSpPr>
            <p:grpSpPr>
              <a:xfrm>
                <a:off x="230595" y="564188"/>
                <a:ext cx="8517869" cy="5818269"/>
                <a:chOff x="230595" y="564188"/>
                <a:chExt cx="8517869" cy="5818269"/>
              </a:xfrm>
            </p:grpSpPr>
            <p:cxnSp>
              <p:nvCxnSpPr>
                <p:cNvPr id="61" name="Прямая соединительная линия 60"/>
                <p:cNvCxnSpPr/>
                <p:nvPr/>
              </p:nvCxnSpPr>
              <p:spPr>
                <a:xfrm flipV="1">
                  <a:off x="4445095" y="564188"/>
                  <a:ext cx="0" cy="581826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2" name="Группа 61"/>
                <p:cNvGrpSpPr/>
                <p:nvPr/>
              </p:nvGrpSpPr>
              <p:grpSpPr>
                <a:xfrm>
                  <a:off x="230595" y="712318"/>
                  <a:ext cx="8517869" cy="5597002"/>
                  <a:chOff x="230595" y="712318"/>
                  <a:chExt cx="8517869" cy="5597002"/>
                </a:xfrm>
              </p:grpSpPr>
              <p:cxnSp>
                <p:nvCxnSpPr>
                  <p:cNvPr id="64" name="Прямая соединительная линия 63"/>
                  <p:cNvCxnSpPr/>
                  <p:nvPr/>
                </p:nvCxnSpPr>
                <p:spPr>
                  <a:xfrm flipH="1">
                    <a:off x="230595" y="3432114"/>
                    <a:ext cx="851786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1619672" y="764704"/>
                    <a:ext cx="5544616" cy="525658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flipH="1">
                    <a:off x="1403648" y="712318"/>
                    <a:ext cx="5943251" cy="559700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7" name="Группа 66"/>
                  <p:cNvGrpSpPr/>
                  <p:nvPr/>
                </p:nvGrpSpPr>
                <p:grpSpPr>
                  <a:xfrm>
                    <a:off x="2199548" y="1290628"/>
                    <a:ext cx="4444375" cy="4315048"/>
                    <a:chOff x="2199548" y="1290628"/>
                    <a:chExt cx="4444375" cy="4315048"/>
                  </a:xfrm>
                </p:grpSpPr>
                <p:grpSp>
                  <p:nvGrpSpPr>
                    <p:cNvPr id="70" name="Группа 69"/>
                    <p:cNvGrpSpPr/>
                    <p:nvPr/>
                  </p:nvGrpSpPr>
                  <p:grpSpPr>
                    <a:xfrm>
                      <a:off x="2219171" y="1290628"/>
                      <a:ext cx="4424752" cy="2576482"/>
                      <a:chOff x="2219171" y="1290628"/>
                      <a:chExt cx="4424752" cy="2576482"/>
                    </a:xfrm>
                  </p:grpSpPr>
                  <p:sp>
                    <p:nvSpPr>
                      <p:cNvPr id="76" name="AutoShape 5"/>
                      <p:cNvSpPr>
                        <a:spLocks noChangeArrowheads="1"/>
                      </p:cNvSpPr>
                      <p:nvPr/>
                    </p:nvSpPr>
                    <p:spPr bwMode="gray">
                      <a:xfrm rot="6778643">
                        <a:off x="2465596" y="1892615"/>
                        <a:ext cx="1690518" cy="2183368"/>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7" name="AutoShape 5"/>
                      <p:cNvSpPr>
                        <a:spLocks noChangeArrowheads="1"/>
                      </p:cNvSpPr>
                      <p:nvPr/>
                    </p:nvSpPr>
                    <p:spPr bwMode="gray">
                      <a:xfrm rot="9395831">
                        <a:off x="3050493" y="1291221"/>
                        <a:ext cx="1833680" cy="2053503"/>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8" name="AutoShape 5"/>
                      <p:cNvSpPr>
                        <a:spLocks noChangeArrowheads="1"/>
                      </p:cNvSpPr>
                      <p:nvPr/>
                    </p:nvSpPr>
                    <p:spPr bwMode="gray">
                      <a:xfrm rot="12198842">
                        <a:off x="4028670" y="1290628"/>
                        <a:ext cx="1833680" cy="2053503"/>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9" name="AutoShape 5"/>
                      <p:cNvSpPr>
                        <a:spLocks noChangeArrowheads="1"/>
                      </p:cNvSpPr>
                      <p:nvPr/>
                    </p:nvSpPr>
                    <p:spPr bwMode="gray">
                      <a:xfrm rot="14881183">
                        <a:off x="4689256" y="1912443"/>
                        <a:ext cx="1719600" cy="2189734"/>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grpSp>
                <p:grpSp>
                  <p:nvGrpSpPr>
                    <p:cNvPr id="71" name="Группа 70"/>
                    <p:cNvGrpSpPr/>
                    <p:nvPr/>
                  </p:nvGrpSpPr>
                  <p:grpSpPr>
                    <a:xfrm>
                      <a:off x="2199548" y="3011279"/>
                      <a:ext cx="4424272" cy="2594397"/>
                      <a:chOff x="2199548" y="3011279"/>
                      <a:chExt cx="4424272" cy="2594397"/>
                    </a:xfrm>
                  </p:grpSpPr>
                  <p:sp>
                    <p:nvSpPr>
                      <p:cNvPr id="72" name="AutoShape 5"/>
                      <p:cNvSpPr>
                        <a:spLocks noChangeArrowheads="1"/>
                      </p:cNvSpPr>
                      <p:nvPr/>
                    </p:nvSpPr>
                    <p:spPr bwMode="gray">
                      <a:xfrm rot="17578643">
                        <a:off x="4747845" y="2872611"/>
                        <a:ext cx="1708623" cy="2043326"/>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3" name="AutoShape 5"/>
                      <p:cNvSpPr>
                        <a:spLocks noChangeArrowheads="1"/>
                      </p:cNvSpPr>
                      <p:nvPr/>
                    </p:nvSpPr>
                    <p:spPr bwMode="gray">
                      <a:xfrm rot="20195831">
                        <a:off x="4015397" y="3551580"/>
                        <a:ext cx="1833679" cy="2053503"/>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4" name="AutoShape 5"/>
                      <p:cNvSpPr>
                        <a:spLocks noChangeArrowheads="1"/>
                      </p:cNvSpPr>
                      <p:nvPr/>
                    </p:nvSpPr>
                    <p:spPr bwMode="gray">
                      <a:xfrm rot="1398842">
                        <a:off x="3049499" y="3552173"/>
                        <a:ext cx="1833679" cy="2053503"/>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sp>
                    <p:nvSpPr>
                      <p:cNvPr id="75" name="AutoShape 5"/>
                      <p:cNvSpPr>
                        <a:spLocks noChangeArrowheads="1"/>
                      </p:cNvSpPr>
                      <p:nvPr/>
                    </p:nvSpPr>
                    <p:spPr bwMode="gray">
                      <a:xfrm rot="4081183">
                        <a:off x="2434615" y="2776212"/>
                        <a:ext cx="1719600" cy="2189734"/>
                      </a:xfrm>
                      <a:prstGeom prst="triangle">
                        <a:avLst>
                          <a:gd name="adj" fmla="val 50000"/>
                        </a:avLst>
                      </a:prstGeom>
                      <a:gradFill rotWithShape="1">
                        <a:gsLst>
                          <a:gs pos="0">
                            <a:schemeClr val="accent2"/>
                          </a:gs>
                          <a:gs pos="100000">
                            <a:schemeClr val="accent2">
                              <a:gamma/>
                              <a:shade val="76078"/>
                              <a:invGamma/>
                            </a:schemeClr>
                          </a:gs>
                        </a:gsLst>
                        <a:lin ang="2700000" scaled="1"/>
                      </a:gradFill>
                      <a:ln w="28575" algn="ctr">
                        <a:solidFill>
                          <a:srgbClr val="FFFFFF"/>
                        </a:solidFill>
                        <a:miter lim="800000"/>
                        <a:headEnd/>
                        <a:tailEnd/>
                      </a:ln>
                      <a:effectLst>
                        <a:outerShdw dist="35921" sx="1000" sy="1000" algn="ctr" rotWithShape="0">
                          <a:schemeClr val="bg2"/>
                        </a:outerShdw>
                      </a:effectLst>
                    </p:spPr>
                    <p:txBody>
                      <a:bodyPr wrap="none" anchor="ctr"/>
                      <a:lstStyle/>
                      <a:p>
                        <a:endParaRPr lang="ru-RU"/>
                      </a:p>
                    </p:txBody>
                  </p:sp>
                </p:grpSp>
              </p:grpSp>
              <p:sp>
                <p:nvSpPr>
                  <p:cNvPr id="68" name="AutoShape 23"/>
                  <p:cNvSpPr>
                    <a:spLocks noChangeArrowheads="1"/>
                  </p:cNvSpPr>
                  <p:nvPr/>
                </p:nvSpPr>
                <p:spPr bwMode="gray">
                  <a:xfrm>
                    <a:off x="3655948" y="2933282"/>
                    <a:ext cx="1587675" cy="997665"/>
                  </a:xfrm>
                  <a:prstGeom prst="hexagon">
                    <a:avLst>
                      <a:gd name="adj" fmla="val 37238"/>
                      <a:gd name="vf" fmla="val 115470"/>
                    </a:avLst>
                  </a:prstGeom>
                  <a:solidFill>
                    <a:srgbClr val="F8F8F8"/>
                  </a:solidFill>
                  <a:ln w="19050" algn="ctr">
                    <a:solidFill>
                      <a:srgbClr val="F8F8F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9" name="Rectangle 24"/>
                  <p:cNvSpPr>
                    <a:spLocks noChangeArrowheads="1"/>
                  </p:cNvSpPr>
                  <p:nvPr/>
                </p:nvSpPr>
                <p:spPr bwMode="auto">
                  <a:xfrm>
                    <a:off x="3873709" y="3251399"/>
                    <a:ext cx="1151202" cy="40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000" b="1" dirty="0" smtClean="0">
                        <a:solidFill>
                          <a:srgbClr val="000000"/>
                        </a:solidFill>
                        <a:effectLst>
                          <a:outerShdw blurRad="38100" dist="38100" dir="2700000" algn="tl">
                            <a:srgbClr val="C0C0C0"/>
                          </a:outerShdw>
                        </a:effectLst>
                        <a:latin typeface="Century Gothic" pitchFamily="34" charset="0"/>
                      </a:rPr>
                      <a:t>ОТКАЗ</a:t>
                    </a:r>
                    <a:endParaRPr lang="en-US" sz="2000" b="1" dirty="0">
                      <a:solidFill>
                        <a:srgbClr val="000000"/>
                      </a:solidFill>
                      <a:effectLst>
                        <a:outerShdw blurRad="38100" dist="38100" dir="2700000" algn="tl">
                          <a:srgbClr val="C0C0C0"/>
                        </a:outerShdw>
                      </a:effectLst>
                      <a:latin typeface="Century Gothic" pitchFamily="34" charset="0"/>
                    </a:endParaRPr>
                  </a:p>
                </p:txBody>
              </p:sp>
            </p:grpSp>
          </p:grpSp>
          <p:pic>
            <p:nvPicPr>
              <p:cNvPr id="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912"/>
                <a:ext cx="1092625"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971" y="1501334"/>
                <a:ext cx="116225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852" y="4437112"/>
                <a:ext cx="1126489"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098" y="4365104"/>
                <a:ext cx="1172916"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2276308"/>
                <a:ext cx="1047815"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9979" y="2322235"/>
                <a:ext cx="1061544" cy="106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descr="http://www.ulan-ude-vostochnyi.ru/_nw/20/31408626.jpg"/>
              <p:cNvPicPr>
                <a:picLocks noChangeAspect="1" noChangeArrowheads="1"/>
              </p:cNvPicPr>
              <p:nvPr/>
            </p:nvPicPr>
            <p:blipFill rotWithShape="1">
              <a:blip r:embed="rId9">
                <a:extLst>
                  <a:ext uri="{28A0092B-C50C-407E-A947-70E740481C1C}">
                    <a14:useLocalDpi xmlns:a14="http://schemas.microsoft.com/office/drawing/2010/main" val="0"/>
                  </a:ext>
                </a:extLst>
              </a:blip>
              <a:srcRect l="19241" t="6082" r="17679" b="8428"/>
              <a:stretch/>
            </p:blipFill>
            <p:spPr bwMode="auto">
              <a:xfrm>
                <a:off x="2386996" y="3501008"/>
                <a:ext cx="1032876" cy="1033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8" descr="http://png.clipart.me/graphics/previews/180/badges-with-drilling-rigs-and-oil-platforms-illustration-on-white-background_180877535.jpg"/>
              <p:cNvPicPr>
                <a:picLocks noChangeAspect="1" noChangeArrowheads="1"/>
              </p:cNvPicPr>
              <p:nvPr/>
            </p:nvPicPr>
            <p:blipFill rotWithShape="1">
              <a:blip r:embed="rId10">
                <a:extLst>
                  <a:ext uri="{28A0092B-C50C-407E-A947-70E740481C1C}">
                    <a14:useLocalDpi xmlns:a14="http://schemas.microsoft.com/office/drawing/2010/main" val="0"/>
                  </a:ext>
                </a:extLst>
              </a:blip>
              <a:srcRect l="52681" t="3060" r="1933" b="52493"/>
              <a:stretch/>
            </p:blipFill>
            <p:spPr bwMode="auto">
              <a:xfrm>
                <a:off x="5514777" y="3595502"/>
                <a:ext cx="994696" cy="9740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8" name="Прямоугольник 57"/>
              <p:cNvSpPr/>
              <p:nvPr/>
            </p:nvSpPr>
            <p:spPr>
              <a:xfrm>
                <a:off x="1979712" y="5661248"/>
                <a:ext cx="2214595" cy="830997"/>
              </a:xfrm>
              <a:prstGeom prst="rect">
                <a:avLst/>
              </a:prstGeom>
            </p:spPr>
            <p:txBody>
              <a:bodyPr wrap="square">
                <a:spAutoFit/>
              </a:bodyPr>
              <a:lstStyle/>
              <a:p>
                <a:pPr algn="ctr"/>
                <a:r>
                  <a:rPr lang="ru-RU" sz="1200" b="1" dirty="0">
                    <a:latin typeface="Century Gothic" pitchFamily="34" charset="0"/>
                  </a:rPr>
                  <a:t>не </a:t>
                </a:r>
                <a:r>
                  <a:rPr lang="ru-RU" sz="1200" b="1" dirty="0" smtClean="0">
                    <a:latin typeface="Century Gothic" pitchFamily="34" charset="0"/>
                  </a:rPr>
                  <a:t>присоединившиеся </a:t>
                </a:r>
                <a:r>
                  <a:rPr lang="ru-RU" sz="1200" b="1" dirty="0">
                    <a:latin typeface="Century Gothic" pitchFamily="34" charset="0"/>
                  </a:rPr>
                  <a:t>к Антикоррупционной хартии российского бизнеса </a:t>
                </a:r>
              </a:p>
            </p:txBody>
          </p:sp>
          <p:sp>
            <p:nvSpPr>
              <p:cNvPr id="59" name="Прямоугольник 58"/>
              <p:cNvSpPr/>
              <p:nvPr/>
            </p:nvSpPr>
            <p:spPr>
              <a:xfrm>
                <a:off x="4487496" y="5622339"/>
                <a:ext cx="2460768" cy="830997"/>
              </a:xfrm>
              <a:prstGeom prst="rect">
                <a:avLst/>
              </a:prstGeom>
            </p:spPr>
            <p:txBody>
              <a:bodyPr wrap="square">
                <a:spAutoFit/>
              </a:bodyPr>
              <a:lstStyle/>
              <a:p>
                <a:pPr algn="ctr"/>
                <a:r>
                  <a:rPr lang="ru-RU" sz="1200" b="1" dirty="0" smtClean="0">
                    <a:latin typeface="Century Gothic" pitchFamily="34" charset="0"/>
                  </a:rPr>
                  <a:t>осуществляющие </a:t>
                </a:r>
                <a:r>
                  <a:rPr lang="ru-RU" sz="1200" b="1" dirty="0">
                    <a:latin typeface="Century Gothic" pitchFamily="34" charset="0"/>
                  </a:rPr>
                  <a:t>предпринимательскую деятельность в сфере игорного бизнеса</a:t>
                </a:r>
              </a:p>
            </p:txBody>
          </p:sp>
          <p:sp>
            <p:nvSpPr>
              <p:cNvPr id="60" name="Прямоугольник 59"/>
              <p:cNvSpPr/>
              <p:nvPr/>
            </p:nvSpPr>
            <p:spPr>
              <a:xfrm>
                <a:off x="251520" y="1484784"/>
                <a:ext cx="2088232" cy="1569660"/>
              </a:xfrm>
              <a:prstGeom prst="rect">
                <a:avLst/>
              </a:prstGeom>
            </p:spPr>
            <p:txBody>
              <a:bodyPr wrap="square">
                <a:spAutoFit/>
              </a:bodyPr>
              <a:lstStyle/>
              <a:p>
                <a:pPr algn="ctr"/>
                <a:r>
                  <a:rPr lang="ru-RU" sz="1200" b="1" dirty="0" smtClean="0">
                    <a:latin typeface="Century Gothic" pitchFamily="34" charset="0"/>
                  </a:rPr>
                  <a:t>имеющие просроченную </a:t>
                </a:r>
                <a:r>
                  <a:rPr lang="ru-RU" sz="1200" b="1" dirty="0">
                    <a:latin typeface="Century Gothic" pitchFamily="34" charset="0"/>
                  </a:rPr>
                  <a:t>задолженность перед </a:t>
                </a:r>
                <a:r>
                  <a:rPr lang="ru-RU" sz="1200" b="1" dirty="0" smtClean="0">
                    <a:latin typeface="Century Gothic" pitchFamily="34" charset="0"/>
                  </a:rPr>
                  <a:t>областным бюджетом</a:t>
                </a:r>
                <a:r>
                  <a:rPr lang="ru-RU" sz="1200" b="1" dirty="0">
                    <a:latin typeface="Century Gothic" pitchFamily="34" charset="0"/>
                  </a:rPr>
                  <a:t>, бюджетной системой РФ, </a:t>
                </a:r>
                <a:r>
                  <a:rPr lang="ru-RU" sz="1200" b="1" dirty="0" smtClean="0">
                    <a:latin typeface="Century Gothic" pitchFamily="34" charset="0"/>
                  </a:rPr>
                  <a:t>государственными внебюджетными фондами</a:t>
                </a:r>
                <a:endParaRPr lang="ru-RU" sz="1200" b="1" dirty="0">
                  <a:latin typeface="Century Gothic" pitchFamily="34" charset="0"/>
                </a:endParaRPr>
              </a:p>
            </p:txBody>
          </p:sp>
        </p:grpSp>
        <p:sp>
          <p:nvSpPr>
            <p:cNvPr id="42" name="Прямоугольник 41"/>
            <p:cNvSpPr/>
            <p:nvPr/>
          </p:nvSpPr>
          <p:spPr>
            <a:xfrm>
              <a:off x="6516216" y="1412776"/>
              <a:ext cx="2232248" cy="1569660"/>
            </a:xfrm>
            <a:prstGeom prst="rect">
              <a:avLst/>
            </a:prstGeom>
          </p:spPr>
          <p:txBody>
            <a:bodyPr wrap="square">
              <a:spAutoFit/>
            </a:bodyPr>
            <a:lstStyle/>
            <a:p>
              <a:pPr algn="ctr"/>
              <a:r>
                <a:rPr lang="ru-RU" sz="1200" b="1" dirty="0" smtClean="0">
                  <a:latin typeface="Century Gothic" pitchFamily="34" charset="0"/>
                </a:rPr>
                <a:t>кредитные организации</a:t>
              </a:r>
              <a:r>
                <a:rPr lang="ru-RU" sz="1200" b="1" dirty="0">
                  <a:latin typeface="Century Gothic" pitchFamily="34" charset="0"/>
                </a:rPr>
                <a:t>, </a:t>
              </a:r>
              <a:r>
                <a:rPr lang="ru-RU" sz="1200" b="1" dirty="0" smtClean="0">
                  <a:latin typeface="Century Gothic" pitchFamily="34" charset="0"/>
                </a:rPr>
                <a:t>страховые организации, инвестиционные фонды, негосударственные пенсионные фонды, профессиональные участники </a:t>
              </a:r>
              <a:r>
                <a:rPr lang="ru-RU" sz="1200" b="1" dirty="0">
                  <a:latin typeface="Century Gothic" pitchFamily="34" charset="0"/>
                </a:rPr>
                <a:t>рынка ценных бумаг, </a:t>
              </a:r>
              <a:r>
                <a:rPr lang="ru-RU" sz="1200" b="1" dirty="0" smtClean="0">
                  <a:latin typeface="Century Gothic" pitchFamily="34" charset="0"/>
                </a:rPr>
                <a:t>ломбарды</a:t>
              </a:r>
              <a:endParaRPr lang="ru-RU" sz="1200" b="1" dirty="0">
                <a:latin typeface="Century Gothic" pitchFamily="34" charset="0"/>
              </a:endParaRPr>
            </a:p>
          </p:txBody>
        </p:sp>
        <p:sp>
          <p:nvSpPr>
            <p:cNvPr id="43" name="Прямоугольник 42"/>
            <p:cNvSpPr/>
            <p:nvPr/>
          </p:nvSpPr>
          <p:spPr>
            <a:xfrm>
              <a:off x="4355976" y="649146"/>
              <a:ext cx="3062931" cy="646331"/>
            </a:xfrm>
            <a:prstGeom prst="rect">
              <a:avLst/>
            </a:prstGeom>
          </p:spPr>
          <p:txBody>
            <a:bodyPr wrap="square">
              <a:spAutoFit/>
            </a:bodyPr>
            <a:lstStyle/>
            <a:p>
              <a:pPr algn="ctr"/>
              <a:r>
                <a:rPr lang="ru-RU" sz="1200" b="1" dirty="0" smtClean="0">
                  <a:latin typeface="Century Gothic" pitchFamily="34" charset="0"/>
                </a:rPr>
                <a:t>являющиеся </a:t>
              </a:r>
            </a:p>
            <a:p>
              <a:pPr algn="ctr"/>
              <a:r>
                <a:rPr lang="ru-RU" sz="1200" b="1" dirty="0" smtClean="0">
                  <a:latin typeface="Century Gothic" pitchFamily="34" charset="0"/>
                </a:rPr>
                <a:t>участниками соглашений</a:t>
              </a:r>
            </a:p>
            <a:p>
              <a:pPr algn="ctr"/>
              <a:r>
                <a:rPr lang="ru-RU" sz="1200" b="1" dirty="0" smtClean="0">
                  <a:latin typeface="Century Gothic" pitchFamily="34" charset="0"/>
                </a:rPr>
                <a:t>о </a:t>
              </a:r>
              <a:r>
                <a:rPr lang="ru-RU" sz="1200" b="1" dirty="0">
                  <a:latin typeface="Century Gothic" pitchFamily="34" charset="0"/>
                </a:rPr>
                <a:t>разделе продукции</a:t>
              </a:r>
            </a:p>
          </p:txBody>
        </p:sp>
        <p:sp>
          <p:nvSpPr>
            <p:cNvPr id="44" name="Прямоугольник 43"/>
            <p:cNvSpPr/>
            <p:nvPr/>
          </p:nvSpPr>
          <p:spPr>
            <a:xfrm>
              <a:off x="1763688" y="563538"/>
              <a:ext cx="2462407" cy="1015663"/>
            </a:xfrm>
            <a:prstGeom prst="rect">
              <a:avLst/>
            </a:prstGeom>
          </p:spPr>
          <p:txBody>
            <a:bodyPr wrap="square">
              <a:spAutoFit/>
            </a:bodyPr>
            <a:lstStyle/>
            <a:p>
              <a:pPr algn="ctr"/>
              <a:r>
                <a:rPr lang="ru-RU" sz="1200" b="1" dirty="0" smtClean="0">
                  <a:latin typeface="Century Gothic" pitchFamily="34" charset="0"/>
                </a:rPr>
                <a:t>находящиеся </a:t>
              </a:r>
            </a:p>
            <a:p>
              <a:pPr algn="ctr"/>
              <a:r>
                <a:rPr lang="ru-RU" sz="1200" b="1" dirty="0" smtClean="0">
                  <a:latin typeface="Century Gothic" pitchFamily="34" charset="0"/>
                </a:rPr>
                <a:t>в </a:t>
              </a:r>
              <a:r>
                <a:rPr lang="ru-RU" sz="1200" b="1" dirty="0">
                  <a:latin typeface="Century Gothic" pitchFamily="34" charset="0"/>
                </a:rPr>
                <a:t>стадии реорганизации, ликвидации или </a:t>
              </a:r>
              <a:r>
                <a:rPr lang="ru-RU" sz="1200" b="1" dirty="0" smtClean="0">
                  <a:latin typeface="Century Gothic" pitchFamily="34" charset="0"/>
                </a:rPr>
                <a:t>банкротства</a:t>
              </a:r>
            </a:p>
            <a:p>
              <a:pPr algn="r"/>
              <a:endParaRPr lang="ru-RU" sz="1200" dirty="0">
                <a:latin typeface="Century Gothic" pitchFamily="34" charset="0"/>
              </a:endParaRPr>
            </a:p>
          </p:txBody>
        </p:sp>
        <p:sp>
          <p:nvSpPr>
            <p:cNvPr id="45" name="Прямоугольник 44"/>
            <p:cNvSpPr/>
            <p:nvPr/>
          </p:nvSpPr>
          <p:spPr>
            <a:xfrm>
              <a:off x="244345" y="4082546"/>
              <a:ext cx="1908307" cy="844683"/>
            </a:xfrm>
            <a:prstGeom prst="rect">
              <a:avLst/>
            </a:prstGeom>
          </p:spPr>
          <p:txBody>
            <a:bodyPr wrap="square">
              <a:spAutoFit/>
            </a:bodyPr>
            <a:lstStyle/>
            <a:p>
              <a:pPr algn="ctr"/>
              <a:r>
                <a:rPr lang="ru-RU" sz="1200" b="1" dirty="0">
                  <a:latin typeface="Century Gothic" pitchFamily="34" charset="0"/>
                </a:rPr>
                <a:t>о</a:t>
              </a:r>
              <a:r>
                <a:rPr lang="ru-RU" sz="1200" b="1" dirty="0" smtClean="0">
                  <a:latin typeface="Century Gothic" pitchFamily="34" charset="0"/>
                </a:rPr>
                <a:t>существляющие производство </a:t>
              </a:r>
              <a:r>
                <a:rPr lang="ru-RU" sz="1200" b="1" dirty="0">
                  <a:latin typeface="Century Gothic" pitchFamily="34" charset="0"/>
                </a:rPr>
                <a:t>и (или) реализацию подакцизных товаров</a:t>
              </a:r>
            </a:p>
          </p:txBody>
        </p:sp>
        <p:sp>
          <p:nvSpPr>
            <p:cNvPr id="46" name="Прямоугольник 45"/>
            <p:cNvSpPr/>
            <p:nvPr/>
          </p:nvSpPr>
          <p:spPr>
            <a:xfrm>
              <a:off x="6444208" y="3861048"/>
              <a:ext cx="2241306" cy="1407805"/>
            </a:xfrm>
            <a:prstGeom prst="rect">
              <a:avLst/>
            </a:prstGeom>
          </p:spPr>
          <p:txBody>
            <a:bodyPr wrap="square">
              <a:spAutoFit/>
            </a:bodyPr>
            <a:lstStyle/>
            <a:p>
              <a:pPr algn="ctr"/>
              <a:r>
                <a:rPr lang="ru-RU" sz="1200" b="1" dirty="0" smtClean="0">
                  <a:latin typeface="Century Gothic" pitchFamily="34" charset="0"/>
                </a:rPr>
                <a:t>осуществляющие  добычу </a:t>
              </a:r>
              <a:r>
                <a:rPr lang="ru-RU" sz="1200" b="1" dirty="0">
                  <a:latin typeface="Century Gothic" pitchFamily="34" charset="0"/>
                </a:rPr>
                <a:t>и (или) реализацию полезных ископаемых, за исключением общераспространенных полезных ископаемых</a:t>
              </a:r>
            </a:p>
          </p:txBody>
        </p:sp>
      </p:grpSp>
    </p:spTree>
    <p:extLst>
      <p:ext uri="{BB962C8B-B14F-4D97-AF65-F5344CB8AC3E}">
        <p14:creationId xmlns:p14="http://schemas.microsoft.com/office/powerpoint/2010/main" val="3489699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576TGp_report_light">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EE384"/>
        </a:lt1>
        <a:dk2>
          <a:srgbClr val="FD8334"/>
        </a:dk2>
        <a:lt2>
          <a:srgbClr val="808080"/>
        </a:lt2>
        <a:accent1>
          <a:srgbClr val="F98EB2"/>
        </a:accent1>
        <a:accent2>
          <a:srgbClr val="FCB43E"/>
        </a:accent2>
        <a:accent3>
          <a:srgbClr val="FEEFC2"/>
        </a:accent3>
        <a:accent4>
          <a:srgbClr val="000000"/>
        </a:accent4>
        <a:accent5>
          <a:srgbClr val="FBC6D5"/>
        </a:accent5>
        <a:accent6>
          <a:srgbClr val="E4A337"/>
        </a:accent6>
        <a:hlink>
          <a:srgbClr val="FA6D73"/>
        </a:hlink>
        <a:folHlink>
          <a:srgbClr val="D264C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4E1EE"/>
        </a:lt1>
        <a:dk2>
          <a:srgbClr val="2F84AF"/>
        </a:dk2>
        <a:lt2>
          <a:srgbClr val="808080"/>
        </a:lt2>
        <a:accent1>
          <a:srgbClr val="9899C1"/>
        </a:accent1>
        <a:accent2>
          <a:srgbClr val="4BBAC3"/>
        </a:accent2>
        <a:accent3>
          <a:srgbClr val="E6EEF5"/>
        </a:accent3>
        <a:accent4>
          <a:srgbClr val="000000"/>
        </a:accent4>
        <a:accent5>
          <a:srgbClr val="CACADD"/>
        </a:accent5>
        <a:accent6>
          <a:srgbClr val="43A8B0"/>
        </a:accent6>
        <a:hlink>
          <a:srgbClr val="7AC5B9"/>
        </a:hlink>
        <a:folHlink>
          <a:srgbClr val="719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576TGp_report_light</Template>
  <TotalTime>6384</TotalTime>
  <Words>1269</Words>
  <Application>Microsoft Office PowerPoint</Application>
  <PresentationFormat>Экран (4:3)</PresentationFormat>
  <Paragraphs>201</Paragraphs>
  <Slides>10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576TGp_report_light</vt:lpstr>
      <vt:lpstr>Презентация PowerPoint</vt:lpstr>
      <vt:lpstr>Содержание</vt:lpstr>
      <vt:lpstr>Господдержка субъектов малого  и среднего предпринимательства </vt:lpstr>
      <vt:lpstr>Субъекты предпринимательства,  которые могут получить господдержку</vt:lpstr>
      <vt:lpstr>Развитие лизинга оборудования</vt:lpstr>
      <vt:lpstr>Условия получения господдержки</vt:lpstr>
      <vt:lpstr>Презентация PowerPoint</vt:lpstr>
      <vt:lpstr>Механизм получения господдержки</vt:lpstr>
      <vt:lpstr>Презентация PowerPoint</vt:lpstr>
      <vt:lpstr>Господдержка субъектов малого  и среднего предпринимательства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Киришева Кристина Юрьевна</dc:creator>
  <cp:lastModifiedBy>Торопова Оксана Владимировна</cp:lastModifiedBy>
  <cp:revision>425</cp:revision>
  <cp:lastPrinted>2016-02-04T09:18:07Z</cp:lastPrinted>
  <dcterms:created xsi:type="dcterms:W3CDTF">2015-12-28T04:08:48Z</dcterms:created>
  <dcterms:modified xsi:type="dcterms:W3CDTF">2016-03-28T03:42:29Z</dcterms:modified>
</cp:coreProperties>
</file>