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8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1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5396" y="-1"/>
            <a:ext cx="6848604" cy="3810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Рассмотрение проектов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33400" y="1295400"/>
            <a:ext cx="8153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Подача заявки и документов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8153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Экспертный совет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352800"/>
            <a:ext cx="4343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Сопровождение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343400"/>
            <a:ext cx="43434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Рекомендация на финансирование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943600"/>
            <a:ext cx="4343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Отказ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3048000"/>
            <a:ext cx="31242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Реестр  инвестиционных проектов ТО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4419600"/>
            <a:ext cx="31242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Комиссия по предоставлению целевых займов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953000" y="3429000"/>
            <a:ext cx="533400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53000" y="4648200"/>
            <a:ext cx="533400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6670" y="0"/>
            <a:ext cx="3287330" cy="18288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81000" y="4876800"/>
            <a:ext cx="428835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Тюмень</a:t>
            </a: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Хохрякова, 53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(3452) 50–76–65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www.iato.ru</a:t>
            </a:r>
            <a:endParaRPr lang="ru-RU" sz="2800" b="1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821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Инвестиционное агентство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1"/>
            <a:ext cx="8839200" cy="33239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Образовано в марте 2013 года с целью создания возможностей для реализации инвестиционных проектов и инициатив. 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Миссия – создание благоприятных условий для эффективной деятельности предпринимательского сообщества.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Инвестиционное агентство ориентировано на создание так называемого «зелёного коридора» для предпринимателей.</a:t>
            </a:r>
          </a:p>
          <a:p>
            <a:endParaRPr lang="ru-RU" dirty="0"/>
          </a:p>
        </p:txBody>
      </p:sp>
      <p:pic>
        <p:nvPicPr>
          <p:cNvPr id="4" name="Рисунок 3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5410200"/>
            <a:ext cx="8839200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«ЗЕЛЕНЫЙ КОРИДОР»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Сопровождение проектов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839200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Инвестиционное агентство сопровождает проекты </a:t>
            </a:r>
            <a:r>
              <a:rPr lang="ru-RU" sz="2400" b="1" u="sng" dirty="0" smtClean="0">
                <a:solidFill>
                  <a:schemeClr val="tx1"/>
                </a:solidFill>
              </a:rPr>
              <a:t>субъектов малого и среднего предпринимательств</a:t>
            </a:r>
            <a:r>
              <a:rPr lang="ru-RU" sz="2400" b="1" dirty="0" smtClean="0">
                <a:solidFill>
                  <a:schemeClr val="tx1"/>
                </a:solidFill>
              </a:rPr>
              <a:t>а, имеющих государственную регистрацию в качестве ЮЛ или ИП и осуществляющие свою деятельность на территории Тюменской области (без автономных округов), соответствующие требованиям Федерального Закона   № 209-ФЗ «О развитии малого и среднего предпринимательства в Российской Федерации» </a:t>
            </a:r>
            <a:r>
              <a:rPr lang="ru-RU" sz="2400" b="1" u="sng" dirty="0" smtClean="0">
                <a:solidFill>
                  <a:schemeClr val="tx1"/>
                </a:solidFill>
              </a:rPr>
              <a:t>стоимостью до 300 миллионов рублей</a:t>
            </a:r>
            <a:endParaRPr lang="ru-RU" b="1" u="sng" dirty="0"/>
          </a:p>
        </p:txBody>
      </p:sp>
      <p:pic>
        <p:nvPicPr>
          <p:cNvPr id="4" name="Рисунок 3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5029200"/>
            <a:ext cx="41148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СМСП</a:t>
            </a:r>
            <a:endParaRPr lang="ru-RU" sz="9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029200"/>
            <a:ext cx="43434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&lt;</a:t>
            </a:r>
            <a:r>
              <a:rPr lang="ru-RU" sz="9600" b="1" dirty="0" smtClean="0"/>
              <a:t> 300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Сопровождение проектов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8600" y="3048000"/>
            <a:ext cx="41148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Содействие </a:t>
            </a:r>
            <a:r>
              <a:rPr lang="ru-RU" sz="2400" dirty="0" smtClean="0"/>
              <a:t>в решении проблемных вопросов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Содействие в доступе к инфраструктуре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Содействие в получении разрешительных документов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Взаимодействие с </a:t>
            </a:r>
            <a:r>
              <a:rPr lang="ru-RU" sz="2400" dirty="0" smtClean="0"/>
              <a:t>МО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Проведение обучающих </a:t>
            </a:r>
            <a:r>
              <a:rPr lang="ru-RU" sz="2400" dirty="0" smtClean="0"/>
              <a:t>мероприятий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048000"/>
            <a:ext cx="4343400" cy="35051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Микрофинансирование</a:t>
            </a:r>
            <a:endParaRPr lang="ru-RU" sz="2400" dirty="0" smtClean="0"/>
          </a:p>
          <a:p>
            <a:pPr lvl="1">
              <a:buFont typeface="Wingdings" pitchFamily="2" charset="2"/>
              <a:buChar char="Ø"/>
            </a:pPr>
            <a:r>
              <a:rPr lang="ru-RU" sz="2400" dirty="0" smtClean="0"/>
              <a:t>займы до 3 млн.руб.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Инвестиционные займы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/>
              <a:t>займы от 3 до 10 млн. </a:t>
            </a:r>
            <a:r>
              <a:rPr lang="ru-RU" sz="2400" dirty="0" smtClean="0"/>
              <a:t>р.</a:t>
            </a:r>
            <a:endParaRPr lang="ru-RU" sz="2400" dirty="0" smtClean="0"/>
          </a:p>
          <a:p>
            <a:pPr lvl="1">
              <a:buFont typeface="Wingdings" pitchFamily="2" charset="2"/>
              <a:buChar char="Ø"/>
            </a:pPr>
            <a:r>
              <a:rPr lang="ru-RU" sz="2400" dirty="0" smtClean="0"/>
              <a:t>займы </a:t>
            </a:r>
            <a:r>
              <a:rPr lang="ru-RU" sz="2400" dirty="0" smtClean="0"/>
              <a:t>от 3 до 15 млн. </a:t>
            </a:r>
            <a:r>
              <a:rPr lang="ru-RU" sz="2400" dirty="0" smtClean="0"/>
              <a:t>р.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dirty="0" smtClean="0"/>
              <a:t>займы от 3 до 50 млн. р.</a:t>
            </a:r>
          </a:p>
          <a:p>
            <a:pPr lvl="1"/>
            <a:r>
              <a:rPr lang="ru-RU" sz="2400" dirty="0" smtClean="0"/>
              <a:t>(в разработке)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Гарантийный </a:t>
            </a:r>
            <a:r>
              <a:rPr lang="ru-RU" sz="2400" dirty="0" smtClean="0"/>
              <a:t>фонд</a:t>
            </a:r>
            <a:endParaRPr lang="ru-RU" dirty="0" smtClean="0"/>
          </a:p>
          <a:p>
            <a:pPr algn="ctr"/>
            <a:endParaRPr lang="ru-RU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41148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Административное </a:t>
            </a:r>
            <a:r>
              <a:rPr lang="ru-RU" sz="3600" b="1" dirty="0" smtClean="0"/>
              <a:t>сопровождение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600200"/>
            <a:ext cx="4343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Финансовое </a:t>
            </a:r>
            <a:r>
              <a:rPr lang="ru-RU" sz="3600" b="1" dirty="0" smtClean="0"/>
              <a:t>сопровождение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Общие условия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предоставления займов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438400" y="2133600"/>
            <a:ext cx="46482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СРОЧНОСТЬ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3276600"/>
            <a:ext cx="46482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ВОЗВРАТНОСТЬ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4343400"/>
            <a:ext cx="46482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ПЛАТНОСТЬ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5410200"/>
            <a:ext cx="46482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ОБЕСПЕЧЕННОСТЬ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Программа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smtClean="0">
                <a:solidFill>
                  <a:schemeClr val="bg1"/>
                </a:solidFill>
              </a:rPr>
              <a:t>Инвестиционные займы»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1600200"/>
            <a:ext cx="54102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3-10 млн. рублей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1600200"/>
            <a:ext cx="25146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8,25%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2667000"/>
            <a:ext cx="51816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отсрочка 12 мес.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667000"/>
            <a:ext cx="27432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до 7 лет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733800"/>
            <a:ext cx="45720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целевой заем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733800"/>
            <a:ext cx="3352800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залог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800600"/>
            <a:ext cx="8229600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доля собственных средств не  менее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Целевой заем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8600" y="1447800"/>
            <a:ext cx="8610600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01.12. Овощеводство; декоративное садоводство и производство продукции питомников. 02. Лесное хозяйство и предоставление услуг в этой области. 15. Производство пищевых продуктов, включая напитки, за исключением следующих групп: 15.91. Производство дистиллированных алкогольных напитков; 15.92. Производство этилового спирта из </a:t>
            </a:r>
            <a:r>
              <a:rPr lang="ru-RU" sz="1200" dirty="0" err="1" smtClean="0"/>
              <a:t>сброженных</a:t>
            </a:r>
            <a:r>
              <a:rPr lang="ru-RU" sz="1200" dirty="0" smtClean="0"/>
              <a:t> материалов; 15.93. Производство виноградного вина; 15.94. Производство сидра и прочих плодово-ягодных вин; 15.95. Производство прочих недистиллированных напитков из </a:t>
            </a:r>
            <a:r>
              <a:rPr lang="ru-RU" sz="1200" dirty="0" err="1" smtClean="0"/>
              <a:t>сброженных</a:t>
            </a:r>
            <a:r>
              <a:rPr lang="ru-RU" sz="1200" dirty="0" smtClean="0"/>
              <a:t> материалов; 15.96. Производство пива; 15.97. Производство солода. 17. Текстильное производство. 18. Производство одежды; выделка и крашение меха. 19. Производство кожи, изделий из кожи и производство обуви. 20. Обработка древесины и производство изделий из дерева и пробки, кроме мебели. 21. Производство целлюлозы, древесной массы, бумаги, картона и изделий из них. 22. Издательская и полиграфическая деятельность, тиражирование записанных носителей информации. 22.2. Полиграфическая деятельность. 24. Химическое производство. 25. Производство резиновых и пластмассовых изделий. 26. Производство прочих неметаллических минеральных продуктов. 27. Металлургическое производство. 28. Производство готовых металлических изделий. 29. Производство машин и оборудования. 30. Производство офисного оборудования и вычислительной техники. 31. Производство электрических машин и электрооборудования. 32. Производство аппаратуры для радио, телевидения и связи. 33. Производство изделий медицинской техники, средств измерений, оптических приборов и аппаратуры, часов, за исключением следующей группы: 34. Производство автомобилей, прицепов и полуприцепов. 35. Производство судов, летательных и космических аппаратов и прочих транспортных средств. 36. Производство мебели и прочей продукции, не включенной в другие группировки. 37. Обработка вторичного сырья. 41. Сбор, очистка и распределение воды. 45. Строительство, за исключением следующих групп (подгрупп): 45.5. Аренда строительных машин и оборудования с оператором; 45.50. Аренда строительных машин и оборудования с оператором. 50.2. Техническое обслуживание и ремонт автотранспортных средств. 51.38.28. Оптовая торговля солью. 52.7. Ремонт бытовых изделий и предметов личного пользования. 55. Деятельность гостиниц и ресторанов. 60.2. Деятельность прочего сухопутного транспорта, за исключением следующей подгруппы: 60.24.3. Аренда грузового автомобильного транспорта с водителем. 63.1. Транспортная обработка грузов и хранение . 74. Предоставление прочих видов услуг. 80. Образование. 85. Здравоохранение и предоставление социальных услуг. 90. Удаление сточных вод, отходов и аналогичная деятельность. 92. Деятельность по организации отдыха и развлечений, культуры и спорта, за исключением следующей подгруппы: 92.71. Деятельность по организации азартных игр. 93. Предоставление персональных услуг, за исключением следующей группы: 93.03. Организация похорон и предоставление связанных с ними услуг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Сельское хозяйство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1295400"/>
            <a:ext cx="8229600" cy="25545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ОКВЭД 01.12</a:t>
            </a:r>
            <a:r>
              <a:rPr lang="ru-RU" sz="4000" b="1" dirty="0" smtClean="0"/>
              <a:t>. 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Овощеводство</a:t>
            </a:r>
            <a:r>
              <a:rPr lang="ru-RU" sz="4000" b="1" dirty="0" smtClean="0"/>
              <a:t>; декоративное садоводство и производство продукции питомников. </a:t>
            </a:r>
            <a:endParaRPr lang="ru-RU" sz="4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4038600"/>
            <a:ext cx="8229600" cy="25545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ОКВЭД 15</a:t>
            </a:r>
            <a:r>
              <a:rPr lang="ru-RU" sz="4000" b="1" dirty="0" smtClean="0"/>
              <a:t>. 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Производство </a:t>
            </a:r>
            <a:r>
              <a:rPr lang="ru-RU" sz="4000" b="1" dirty="0" smtClean="0"/>
              <a:t>пищевых продуктов, включая </a:t>
            </a:r>
            <a:r>
              <a:rPr lang="ru-RU" sz="4000" b="1" dirty="0" smtClean="0"/>
              <a:t>напитки (за исключением алкогольных напитков)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Программа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«Инвестиционный заем МСП»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ogo FIATO 03 alfa w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9418" y="-1"/>
            <a:ext cx="2054582" cy="114300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1600200"/>
            <a:ext cx="54864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3-15 млн. рублей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1600200"/>
            <a:ext cx="26670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14%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2438400"/>
            <a:ext cx="51816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отсрочка 3 мес.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2971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до 5 лет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276600"/>
            <a:ext cx="45720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целевой заем</a:t>
            </a:r>
            <a:endParaRPr lang="ru-RU" sz="5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953000" y="3276600"/>
            <a:ext cx="35814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залог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114800"/>
            <a:ext cx="8229600" cy="1446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приобретение и/или ремонт основных средств</a:t>
            </a:r>
            <a:endParaRPr lang="ru-RU" sz="4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638800"/>
            <a:ext cx="8229600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деятельность не менее 6 мес.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771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Инвестиционное агентство</vt:lpstr>
      <vt:lpstr>Сопровождение проектов</vt:lpstr>
      <vt:lpstr>Сопровождение проектов</vt:lpstr>
      <vt:lpstr>Общие условия  предоставления займов</vt:lpstr>
      <vt:lpstr>Программа  «Инвестиционные займы»</vt:lpstr>
      <vt:lpstr>Целевой заем</vt:lpstr>
      <vt:lpstr>Сельское хозяйство</vt:lpstr>
      <vt:lpstr>Программа  «Инвестиционный заем МСП»</vt:lpstr>
      <vt:lpstr>Рассмотрение проектов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ВТЫ</dc:creator>
  <cp:lastModifiedBy>ВТЫ</cp:lastModifiedBy>
  <cp:revision>40</cp:revision>
  <dcterms:created xsi:type="dcterms:W3CDTF">2016-03-27T13:40:04Z</dcterms:created>
  <dcterms:modified xsi:type="dcterms:W3CDTF">2016-03-27T16:49:42Z</dcterms:modified>
</cp:coreProperties>
</file>