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  <p:sldId id="263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18C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9" d="100"/>
          <a:sy n="59" d="100"/>
        </p:scale>
        <p:origin x="-2190" y="-5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34000" r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logo FIATO 03 alfa wai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95396" y="-1"/>
            <a:ext cx="6848604" cy="3810001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>
                <a:solidFill>
                  <a:schemeClr val="bg1"/>
                </a:solidFill>
              </a:rPr>
              <a:t>Рассмотрение проектов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3" name="Рисунок 2" descr="logo FIATO 03 alfa wai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9418" y="-1"/>
            <a:ext cx="2054582" cy="1143001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533400" y="1295400"/>
            <a:ext cx="8153400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Подача заявки и документов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2209800"/>
            <a:ext cx="8153400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Экспертный совет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3352800"/>
            <a:ext cx="4343400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Сопровождение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3400" y="4343400"/>
            <a:ext cx="4343400" cy="132343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Рекомендация на финансирование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3400" y="5943600"/>
            <a:ext cx="4343400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Отказ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562600" y="3048000"/>
            <a:ext cx="3124200" cy="120032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Реестр  инвестиционных проектов ТО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562600" y="4419600"/>
            <a:ext cx="3124200" cy="120032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Комиссия по предоставлению целевых займов</a:t>
            </a:r>
          </a:p>
        </p:txBody>
      </p:sp>
      <p:sp>
        <p:nvSpPr>
          <p:cNvPr id="12" name="Стрелка вправо 11"/>
          <p:cNvSpPr/>
          <p:nvPr/>
        </p:nvSpPr>
        <p:spPr>
          <a:xfrm>
            <a:off x="4953000" y="3429000"/>
            <a:ext cx="533400" cy="6096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4953000" y="4648200"/>
            <a:ext cx="533400" cy="6096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81940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СПАСИБО ЗА ВНИМАНИЕ!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3" name="Рисунок 2" descr="logo FIATO 03 alfa wai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56670" y="0"/>
            <a:ext cx="3287330" cy="1828801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381000" y="4876800"/>
            <a:ext cx="4288353" cy="2677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Тюмень</a:t>
            </a:r>
            <a:r>
              <a:rPr lang="ru-RU" sz="3200" b="1" dirty="0" smtClean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, </a:t>
            </a:r>
            <a:r>
              <a:rPr lang="ru-RU" sz="3200" b="1" dirty="0" smtClean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Хохрякова, 53</a:t>
            </a:r>
          </a:p>
          <a:p>
            <a:r>
              <a:rPr lang="ru-RU" sz="3200" b="1" dirty="0" smtClean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(3452) 50–76–65</a:t>
            </a:r>
          </a:p>
          <a:p>
            <a:r>
              <a:rPr lang="en-US" sz="3200" b="1" dirty="0" smtClean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www.iato.ru</a:t>
            </a:r>
            <a:endParaRPr lang="ru-RU" sz="2800" b="1" dirty="0" smtClean="0">
              <a:solidFill>
                <a:schemeClr val="bg1"/>
              </a:solidFill>
              <a:latin typeface="Calibri" pitchFamily="34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682173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4000" dirty="0" smtClean="0">
                <a:solidFill>
                  <a:schemeClr val="bg1"/>
                </a:solidFill>
              </a:rPr>
              <a:t>Инвестиционное агентство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1676401"/>
            <a:ext cx="8839200" cy="33239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solidFill>
                  <a:schemeClr val="tx1"/>
                </a:solidFill>
              </a:rPr>
              <a:t>Образовано в марте 2013 года с целью создания возможностей для реализации инвестиционных проектов и инициатив. </a:t>
            </a:r>
          </a:p>
          <a:p>
            <a:pPr algn="just"/>
            <a:endParaRPr lang="ru-RU" sz="2400" b="1" dirty="0" smtClean="0">
              <a:solidFill>
                <a:schemeClr val="tx1"/>
              </a:solidFill>
            </a:endParaRPr>
          </a:p>
          <a:p>
            <a:pPr algn="just"/>
            <a:r>
              <a:rPr lang="ru-RU" sz="2400" b="1" dirty="0" smtClean="0">
                <a:solidFill>
                  <a:schemeClr val="tx1"/>
                </a:solidFill>
              </a:rPr>
              <a:t>Миссия – создание благоприятных условий для эффективной деятельности предпринимательского сообщества.</a:t>
            </a:r>
          </a:p>
          <a:p>
            <a:pPr algn="just"/>
            <a:endParaRPr lang="ru-RU" sz="2400" b="1" dirty="0" smtClean="0">
              <a:solidFill>
                <a:schemeClr val="tx1"/>
              </a:solidFill>
            </a:endParaRPr>
          </a:p>
          <a:p>
            <a:pPr algn="just"/>
            <a:r>
              <a:rPr lang="ru-RU" sz="2400" b="1" dirty="0" smtClean="0">
                <a:solidFill>
                  <a:schemeClr val="tx1"/>
                </a:solidFill>
              </a:rPr>
              <a:t>Инвестиционное агентство ориентировано на создание так называемого «зелёного коридора» для предпринимателей.</a:t>
            </a:r>
          </a:p>
          <a:p>
            <a:endParaRPr lang="ru-RU" dirty="0"/>
          </a:p>
        </p:txBody>
      </p:sp>
      <p:pic>
        <p:nvPicPr>
          <p:cNvPr id="4" name="Рисунок 3" descr="logo FIATO 03 alfa wai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9418" y="-1"/>
            <a:ext cx="2054582" cy="1143001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152400" y="5410200"/>
            <a:ext cx="8839200" cy="110799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6600" b="1" dirty="0" smtClean="0"/>
              <a:t>«ЗЕЛЕНЫЙ КОРИДОР»</a:t>
            </a:r>
            <a:endParaRPr lang="ru-RU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4000" dirty="0" smtClean="0">
                <a:solidFill>
                  <a:schemeClr val="bg1"/>
                </a:solidFill>
              </a:rPr>
              <a:t>Сопровождение проектов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1676400"/>
            <a:ext cx="8839200" cy="304698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solidFill>
                  <a:schemeClr val="tx1"/>
                </a:solidFill>
              </a:rPr>
              <a:t>Инвестиционное агентство сопровождает проекты </a:t>
            </a:r>
            <a:r>
              <a:rPr lang="ru-RU" sz="2400" b="1" u="sng" dirty="0" smtClean="0">
                <a:solidFill>
                  <a:schemeClr val="tx1"/>
                </a:solidFill>
              </a:rPr>
              <a:t>субъектов малого и среднего предпринимательств</a:t>
            </a:r>
            <a:r>
              <a:rPr lang="ru-RU" sz="2400" b="1" dirty="0" smtClean="0">
                <a:solidFill>
                  <a:schemeClr val="tx1"/>
                </a:solidFill>
              </a:rPr>
              <a:t>а, имеющих государственную регистрацию в качестве ЮЛ или ИП и осуществляющие свою деятельность на территории Тюменской области (без автономных округов), соответствующие требованиям Федерального Закона   № 209-ФЗ «О развитии малого и среднего предпринимательства в Российской Федерации» </a:t>
            </a:r>
            <a:r>
              <a:rPr lang="ru-RU" sz="2400" b="1" u="sng" dirty="0" smtClean="0">
                <a:solidFill>
                  <a:schemeClr val="tx1"/>
                </a:solidFill>
              </a:rPr>
              <a:t>стоимостью до 300 миллионов рублей</a:t>
            </a:r>
            <a:endParaRPr lang="ru-RU" b="1" u="sng" dirty="0"/>
          </a:p>
        </p:txBody>
      </p:sp>
      <p:pic>
        <p:nvPicPr>
          <p:cNvPr id="4" name="Рисунок 3" descr="logo FIATO 03 alfa wai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9418" y="-1"/>
            <a:ext cx="2054582" cy="1143001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152400" y="5029200"/>
            <a:ext cx="4114800" cy="15696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9600" b="1" dirty="0" smtClean="0"/>
              <a:t>СМСП</a:t>
            </a:r>
            <a:endParaRPr lang="ru-RU" sz="9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648200" y="5029200"/>
            <a:ext cx="4343400" cy="15696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600" b="1" dirty="0" smtClean="0"/>
              <a:t>&lt;</a:t>
            </a:r>
            <a:r>
              <a:rPr lang="ru-RU" sz="9600" b="1" dirty="0" smtClean="0"/>
              <a:t> 300</a:t>
            </a:r>
            <a:endParaRPr lang="ru-RU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>
                <a:solidFill>
                  <a:schemeClr val="bg1"/>
                </a:solidFill>
              </a:rPr>
              <a:t>Сопровождение проектов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3" name="Рисунок 2" descr="logo FIATO 03 alfa wai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9418" y="-1"/>
            <a:ext cx="2054582" cy="1143001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228600" y="3048000"/>
            <a:ext cx="4114800" cy="35052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400" dirty="0" smtClean="0"/>
              <a:t>Содействие </a:t>
            </a:r>
            <a:r>
              <a:rPr lang="ru-RU" sz="2400" dirty="0" smtClean="0"/>
              <a:t>в решении проблемных вопросов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Содействие в доступе к инфраструктуре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Содействие в получении разрешительных документов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Взаимодействие с </a:t>
            </a:r>
            <a:r>
              <a:rPr lang="ru-RU" sz="2400" dirty="0" smtClean="0"/>
              <a:t>МО</a:t>
            </a:r>
            <a:endParaRPr lang="ru-RU" sz="2400" dirty="0" smtClean="0"/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Проведение обучающих </a:t>
            </a:r>
            <a:r>
              <a:rPr lang="ru-RU" sz="2400" dirty="0" smtClean="0"/>
              <a:t>мероприятий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648200" y="3048000"/>
            <a:ext cx="4343400" cy="350519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400" dirty="0" err="1" smtClean="0"/>
              <a:t>Микрофинансирование</a:t>
            </a:r>
            <a:endParaRPr lang="ru-RU" sz="2400" dirty="0" smtClean="0"/>
          </a:p>
          <a:p>
            <a:pPr lvl="1">
              <a:buFont typeface="Wingdings" pitchFamily="2" charset="2"/>
              <a:buChar char="Ø"/>
            </a:pPr>
            <a:r>
              <a:rPr lang="ru-RU" sz="2400" dirty="0" smtClean="0"/>
              <a:t>займы до 3 млн.руб.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Инвестиционные займы</a:t>
            </a:r>
          </a:p>
          <a:p>
            <a:pPr lvl="1">
              <a:buFont typeface="Wingdings" pitchFamily="2" charset="2"/>
              <a:buChar char="Ø"/>
            </a:pPr>
            <a:r>
              <a:rPr lang="ru-RU" sz="2400" dirty="0" smtClean="0"/>
              <a:t>займы от 3 до 10 млн. </a:t>
            </a:r>
            <a:r>
              <a:rPr lang="ru-RU" sz="2400" dirty="0" smtClean="0"/>
              <a:t>р.</a:t>
            </a:r>
            <a:endParaRPr lang="ru-RU" sz="2400" dirty="0" smtClean="0"/>
          </a:p>
          <a:p>
            <a:pPr lvl="1">
              <a:buFont typeface="Wingdings" pitchFamily="2" charset="2"/>
              <a:buChar char="Ø"/>
            </a:pPr>
            <a:r>
              <a:rPr lang="ru-RU" sz="2400" dirty="0" smtClean="0"/>
              <a:t>займы </a:t>
            </a:r>
            <a:r>
              <a:rPr lang="ru-RU" sz="2400" dirty="0" smtClean="0"/>
              <a:t>от 3 до 15 млн. </a:t>
            </a:r>
            <a:r>
              <a:rPr lang="ru-RU" sz="2400" dirty="0" smtClean="0"/>
              <a:t>р.</a:t>
            </a:r>
          </a:p>
          <a:p>
            <a:pPr lvl="1">
              <a:buFont typeface="Wingdings" pitchFamily="2" charset="2"/>
              <a:buChar char="Ø"/>
            </a:pPr>
            <a:r>
              <a:rPr lang="ru-RU" sz="2400" dirty="0" smtClean="0"/>
              <a:t>займы от 3 до 50 млн. р.</a:t>
            </a:r>
          </a:p>
          <a:p>
            <a:pPr lvl="1"/>
            <a:r>
              <a:rPr lang="ru-RU" sz="2400" dirty="0" smtClean="0"/>
              <a:t>(в разработке)</a:t>
            </a:r>
            <a:endParaRPr lang="ru-RU" sz="2400" dirty="0" smtClean="0"/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Гарантийный </a:t>
            </a:r>
            <a:r>
              <a:rPr lang="ru-RU" sz="2400" dirty="0" smtClean="0"/>
              <a:t>фонд</a:t>
            </a:r>
            <a:endParaRPr lang="ru-RU" dirty="0" smtClean="0"/>
          </a:p>
          <a:p>
            <a:pPr algn="ctr"/>
            <a:endParaRPr lang="ru-RU" sz="2400" b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28600" y="1600200"/>
            <a:ext cx="4114800" cy="120032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Административное </a:t>
            </a:r>
            <a:r>
              <a:rPr lang="ru-RU" sz="3600" b="1" dirty="0" smtClean="0"/>
              <a:t>сопровождение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48200" y="1600200"/>
            <a:ext cx="4343400" cy="120032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Финансовое </a:t>
            </a:r>
            <a:r>
              <a:rPr lang="ru-RU" sz="3600" b="1" dirty="0" smtClean="0"/>
              <a:t>сопровождение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dirty="0" smtClean="0">
                <a:solidFill>
                  <a:schemeClr val="bg1"/>
                </a:solidFill>
              </a:rPr>
              <a:t>Общие условия 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предоставления займов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3" name="Рисунок 2" descr="logo FIATO 03 alfa wai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9418" y="-1"/>
            <a:ext cx="2054582" cy="1143001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2438400" y="2133600"/>
            <a:ext cx="4648200" cy="76944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400" b="1" dirty="0" smtClean="0"/>
              <a:t>СРОЧНОСТЬ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38400" y="3276600"/>
            <a:ext cx="4648200" cy="76944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400" b="1" dirty="0" smtClean="0"/>
              <a:t>ВОЗВРАТНОСТЬ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38400" y="4343400"/>
            <a:ext cx="4648200" cy="76944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400" b="1" dirty="0" smtClean="0"/>
              <a:t>ПЛАТНОСТЬ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8400" y="5410200"/>
            <a:ext cx="4648200" cy="76944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400" b="1" dirty="0" smtClean="0"/>
              <a:t>ОБЕСПЕЧЕННОСТЬ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 smtClean="0">
                <a:solidFill>
                  <a:schemeClr val="bg1"/>
                </a:solidFill>
              </a:rPr>
              <a:t>Программа 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«</a:t>
            </a:r>
            <a:r>
              <a:rPr lang="ru-RU" dirty="0" smtClean="0">
                <a:solidFill>
                  <a:schemeClr val="bg1"/>
                </a:solidFill>
              </a:rPr>
              <a:t>Инвестиционные займы»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3" name="Рисунок 2" descr="logo FIATO 03 alfa wai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9418" y="-1"/>
            <a:ext cx="2054582" cy="1143001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304800" y="1600200"/>
            <a:ext cx="5410200" cy="92333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5400" b="1" dirty="0" smtClean="0"/>
              <a:t>3-10 млн. рублей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19800" y="1600200"/>
            <a:ext cx="2514600" cy="92333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5400" b="1" dirty="0" smtClean="0"/>
              <a:t>8,25%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52800" y="2667000"/>
            <a:ext cx="5181600" cy="92333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5400" b="1" dirty="0" smtClean="0"/>
              <a:t>отсрочка 12 мес.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2667000"/>
            <a:ext cx="2743200" cy="92333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5400" b="1" dirty="0" smtClean="0"/>
              <a:t>до 7 лет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3733800"/>
            <a:ext cx="4572000" cy="92333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5400" b="1" dirty="0" smtClean="0"/>
              <a:t>целевой заем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81600" y="3733800"/>
            <a:ext cx="3352800" cy="92333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5400" b="1" dirty="0" smtClean="0"/>
              <a:t>залог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4800" y="4800600"/>
            <a:ext cx="8229600" cy="175432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5400" b="1" dirty="0" smtClean="0"/>
              <a:t>доля собственных средств не  менее 10%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>
                <a:solidFill>
                  <a:schemeClr val="bg1"/>
                </a:solidFill>
              </a:rPr>
              <a:t>Целевой заем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3" name="Рисунок 2" descr="logo FIATO 03 alfa wai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9418" y="-1"/>
            <a:ext cx="2054582" cy="1143001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228600" y="1447800"/>
            <a:ext cx="8610600" cy="489364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ru-RU" sz="1200" dirty="0" smtClean="0"/>
              <a:t>01.12. Овощеводство; декоративное садоводство и производство продукции питомников. 02. Лесное хозяйство и предоставление услуг в этой области. 15. Производство пищевых продуктов, включая напитки, за исключением следующих групп: 15.91. Производство дистиллированных алкогольных напитков; 15.92. Производство этилового спирта из </a:t>
            </a:r>
            <a:r>
              <a:rPr lang="ru-RU" sz="1200" dirty="0" err="1" smtClean="0"/>
              <a:t>сброженных</a:t>
            </a:r>
            <a:r>
              <a:rPr lang="ru-RU" sz="1200" dirty="0" smtClean="0"/>
              <a:t> материалов; 15.93. Производство виноградного вина; 15.94. Производство сидра и прочих плодово-ягодных вин; 15.95. Производство прочих недистиллированных напитков из </a:t>
            </a:r>
            <a:r>
              <a:rPr lang="ru-RU" sz="1200" dirty="0" err="1" smtClean="0"/>
              <a:t>сброженных</a:t>
            </a:r>
            <a:r>
              <a:rPr lang="ru-RU" sz="1200" dirty="0" smtClean="0"/>
              <a:t> материалов; 15.96. Производство пива; 15.97. Производство солода. 17. Текстильное производство. 18. Производство одежды; выделка и крашение меха. 19. Производство кожи, изделий из кожи и производство обуви. 20. Обработка древесины и производство изделий из дерева и пробки, кроме мебели. 21. Производство целлюлозы, древесной массы, бумаги, картона и изделий из них. 22. Издательская и полиграфическая деятельность, тиражирование записанных носителей информации. 22.2. Полиграфическая деятельность. 24. Химическое производство. 25. Производство резиновых и пластмассовых изделий. 26. Производство прочих неметаллических минеральных продуктов. 27. Металлургическое производство. 28. Производство готовых металлических изделий. 29. Производство машин и оборудования. 30. Производство офисного оборудования и вычислительной техники. 31. Производство электрических машин и электрооборудования. 32. Производство аппаратуры для радио, телевидения и связи. 33. Производство изделий медицинской техники, средств измерений, оптических приборов и аппаратуры, часов, за исключением следующей группы: 34. Производство автомобилей, прицепов и полуприцепов. 35. Производство судов, летательных и космических аппаратов и прочих транспортных средств. 36. Производство мебели и прочей продукции, не включенной в другие группировки. 37. Обработка вторичного сырья. 41. Сбор, очистка и распределение воды. 45. Строительство, за исключением следующих групп (подгрупп): 45.5. Аренда строительных машин и оборудования с оператором; 45.50. Аренда строительных машин и оборудования с оператором. 50.2. Техническое обслуживание и ремонт автотранспортных средств. 51.38.28. Оптовая торговля солью. 52.7. Ремонт бытовых изделий и предметов личного пользования. 55. Деятельность гостиниц и ресторанов. 60.2. Деятельность прочего сухопутного транспорта, за исключением следующей подгруппы: 60.24.3. Аренда грузового автомобильного транспорта с водителем. 63.1. Транспортная обработка грузов и хранение . 74. Предоставление прочих видов услуг. 80. Образование. 85. Здравоохранение и предоставление социальных услуг. 90. Удаление сточных вод, отходов и аналогичная деятельность. 92. Деятельность по организации отдыха и развлечений, культуры и спорта, за исключением следующей подгруппы: 92.71. Деятельность по организации азартных игр. 93. Предоставление персональных услуг, за исключением следующей группы: 93.03. Организация похорон и предоставление связанных с ними услуг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>
                <a:solidFill>
                  <a:schemeClr val="bg1"/>
                </a:solidFill>
              </a:rPr>
              <a:t>Сельское хозяйство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3" name="Рисунок 2" descr="logo FIATO 03 alfa wai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9418" y="-1"/>
            <a:ext cx="2054582" cy="1143001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457200" y="1295400"/>
            <a:ext cx="8229600" cy="25545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4000" b="1" dirty="0" smtClean="0"/>
              <a:t>ОКВЭД 01.12</a:t>
            </a:r>
            <a:r>
              <a:rPr lang="ru-RU" sz="4000" b="1" dirty="0" smtClean="0"/>
              <a:t>. </a:t>
            </a:r>
            <a:endParaRPr lang="ru-RU" sz="4000" b="1" dirty="0" smtClean="0"/>
          </a:p>
          <a:p>
            <a:pPr algn="just"/>
            <a:r>
              <a:rPr lang="ru-RU" sz="4000" b="1" dirty="0" smtClean="0"/>
              <a:t>Овощеводство</a:t>
            </a:r>
            <a:r>
              <a:rPr lang="ru-RU" sz="4000" b="1" dirty="0" smtClean="0"/>
              <a:t>; декоративное садоводство и производство продукции питомников. </a:t>
            </a:r>
            <a:endParaRPr lang="ru-RU" sz="4000" b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57200" y="4038600"/>
            <a:ext cx="8229600" cy="25545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4000" b="1" dirty="0" smtClean="0"/>
              <a:t>ОКВЭД 15</a:t>
            </a:r>
            <a:r>
              <a:rPr lang="ru-RU" sz="4000" b="1" dirty="0" smtClean="0"/>
              <a:t>. </a:t>
            </a:r>
            <a:endParaRPr lang="ru-RU" sz="4000" b="1" dirty="0" smtClean="0"/>
          </a:p>
          <a:p>
            <a:pPr algn="just"/>
            <a:r>
              <a:rPr lang="ru-RU" sz="4000" b="1" dirty="0" smtClean="0"/>
              <a:t>Производство </a:t>
            </a:r>
            <a:r>
              <a:rPr lang="ru-RU" sz="4000" b="1" dirty="0" smtClean="0"/>
              <a:t>пищевых продуктов, включая </a:t>
            </a:r>
            <a:r>
              <a:rPr lang="ru-RU" sz="4000" b="1" dirty="0" smtClean="0"/>
              <a:t>напитки (за исключением алкогольных напитков)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 smtClean="0">
                <a:solidFill>
                  <a:schemeClr val="bg1"/>
                </a:solidFill>
              </a:rPr>
              <a:t>Программа 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«Инвестиционный заем МСП»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3" name="Рисунок 2" descr="logo FIATO 03 alfa wai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9418" y="-1"/>
            <a:ext cx="2054582" cy="1143001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304800" y="1600200"/>
            <a:ext cx="5486400" cy="76944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400" b="1" dirty="0" smtClean="0"/>
              <a:t>3-15 млн. рублей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67400" y="1600200"/>
            <a:ext cx="2667000" cy="76944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400" b="1" dirty="0" smtClean="0"/>
              <a:t>14%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52800" y="2438400"/>
            <a:ext cx="5181600" cy="76944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400" b="1" dirty="0" smtClean="0"/>
              <a:t>отсрочка 3 мес.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2438400"/>
            <a:ext cx="2971800" cy="76944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400" b="1" dirty="0" smtClean="0"/>
              <a:t>до 5 лет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3276600"/>
            <a:ext cx="4572000" cy="76944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400" b="1" dirty="0" smtClean="0"/>
              <a:t>целевой заем</a:t>
            </a:r>
            <a:endParaRPr lang="ru-RU" sz="5400" b="1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4953000" y="3276600"/>
            <a:ext cx="3581400" cy="76944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400" b="1" dirty="0" smtClean="0"/>
              <a:t>залог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4800" y="4114800"/>
            <a:ext cx="8229600" cy="14465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400" b="1" dirty="0" smtClean="0"/>
              <a:t>приобретение и/или ремонт основных средств</a:t>
            </a:r>
            <a:endParaRPr lang="ru-RU" sz="4400" b="1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304800" y="5638800"/>
            <a:ext cx="8229600" cy="76944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400" b="1" dirty="0" smtClean="0"/>
              <a:t>деятельность не менее 6 мес.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771</Words>
  <Application>Microsoft Office PowerPoint</Application>
  <PresentationFormat>Экран (4:3)</PresentationFormat>
  <Paragraphs>70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Слайд 1</vt:lpstr>
      <vt:lpstr>Инвестиционное агентство</vt:lpstr>
      <vt:lpstr>Сопровождение проектов</vt:lpstr>
      <vt:lpstr>Сопровождение проектов</vt:lpstr>
      <vt:lpstr>Общие условия  предоставления займов</vt:lpstr>
      <vt:lpstr>Программа  «Инвестиционные займы»</vt:lpstr>
      <vt:lpstr>Целевой заем</vt:lpstr>
      <vt:lpstr>Сельское хозяйство</vt:lpstr>
      <vt:lpstr>Программа  «Инвестиционный заем МСП»</vt:lpstr>
      <vt:lpstr>Рассмотрение проектов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ВТЫ</dc:creator>
  <cp:lastModifiedBy>ВТЫ</cp:lastModifiedBy>
  <cp:revision>40</cp:revision>
  <dcterms:created xsi:type="dcterms:W3CDTF">2016-03-27T13:40:04Z</dcterms:created>
  <dcterms:modified xsi:type="dcterms:W3CDTF">2016-03-27T16:49:42Z</dcterms:modified>
</cp:coreProperties>
</file>