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66" r:id="rId4"/>
    <p:sldId id="285" r:id="rId5"/>
    <p:sldId id="286" r:id="rId6"/>
    <p:sldId id="287" r:id="rId7"/>
    <p:sldId id="281" r:id="rId8"/>
    <p:sldId id="288" r:id="rId9"/>
    <p:sldId id="267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CFF"/>
    <a:srgbClr val="E66542"/>
    <a:srgbClr val="FF0066"/>
    <a:srgbClr val="FF9933"/>
    <a:srgbClr val="FFCC99"/>
    <a:srgbClr val="FF3300"/>
    <a:srgbClr val="FF99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72457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052D29A4-C60D-49C4-BAC4-8B34154A084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7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7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6F12263E-95AD-443A-B8AC-0ADF89DDA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1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6E779701-6350-4374-A300-88C0E9963D4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44538"/>
            <a:ext cx="4978400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3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800" cy="497363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3DDBD9A3-D30A-48FA-95D7-9486CABF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9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BD9A3-D30A-48FA-95D7-9486CABF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92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1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6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5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7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0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7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0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7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5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9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5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0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5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7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52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3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03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>
                <a:solidFill>
                  <a:prstClr val="black"/>
                </a:solidFill>
              </a:rPr>
              <a:pPr/>
              <a:t>25.03.2016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0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2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9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4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EDA593-99FA-40CA-98F5-DB70E8A9E3C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689C2-D789-4F36-9D11-0B222D1764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51" y="-1"/>
            <a:ext cx="1220837" cy="1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278B-E2AE-4B44-9B6B-BEC336B128D4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27EB-009B-48F0-96E8-B924C8E1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51" y="-1"/>
            <a:ext cx="1220837" cy="1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FMFTO@IATO.RU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0830" y="436510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Микрофинансирование как инструмент поддержки субъектов малого и среднего предпринимательства в Тюменской области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9" y="19295"/>
            <a:ext cx="2603643" cy="2516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0830" y="2524475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Фонд</a:t>
            </a:r>
          </a:p>
          <a:p>
            <a:pPr algn="ctr">
              <a:defRPr/>
            </a:pPr>
            <a:r>
              <a:rPr lang="en-US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“</a:t>
            </a:r>
            <a:r>
              <a:rPr lang="ru-RU" sz="2400" b="1" cap="all" dirty="0" err="1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Микрофинансовая</a:t>
            </a:r>
            <a:r>
              <a:rPr lang="ru-RU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 организация предпринимательского финансирования Тюменской области</a:t>
            </a:r>
            <a:r>
              <a:rPr lang="en-US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”</a:t>
            </a:r>
            <a:endParaRPr lang="ru-RU" sz="2400" b="1" cap="all" dirty="0" smtClean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484784"/>
            <a:ext cx="8856984" cy="237626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Основными  целями  и задачами  предоставления  финансовой поддержки  в виде микрозаймов  являются</a:t>
            </a:r>
            <a:r>
              <a:rPr lang="ru-RU" b="1" dirty="0" smtClean="0">
                <a:solidFill>
                  <a:prstClr val="black"/>
                </a:solidFill>
              </a:rPr>
              <a:t>:</a:t>
            </a:r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Повышение доступности заемных средств для субъектов малого и среднего предпринимательства Тюменской области;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Создание, развитие и укрепление системы микрофинансирования субъектов малого и среднего предпринимательства Тюменской области;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Обеспечение условий для </a:t>
            </a:r>
            <a:r>
              <a:rPr lang="ru-RU" dirty="0" err="1" smtClean="0">
                <a:solidFill>
                  <a:prstClr val="black"/>
                </a:solidFill>
              </a:rPr>
              <a:t>самозанятости</a:t>
            </a:r>
            <a:r>
              <a:rPr lang="ru-RU" dirty="0" smtClean="0">
                <a:solidFill>
                  <a:prstClr val="black"/>
                </a:solidFill>
              </a:rPr>
              <a:t> населения и реализации предпринимательских инициатив.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663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3175" cmpd="sng">
                  <a:solidFill>
                    <a:prstClr val="white">
                      <a:lumMod val="85000"/>
                    </a:prstClr>
                  </a:solidFill>
                  <a:prstDash val="solid"/>
                </a:ln>
                <a:gradFill flip="none" rotWithShape="1">
                  <a:gsLst>
                    <a:gs pos="40000">
                      <a:prstClr val="white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Микрофинансирование как инструмент поддержки субъектов малого и среднего предпринимательства </a:t>
            </a:r>
            <a:endParaRPr lang="ru-RU" b="1" cap="all" dirty="0" smtClean="0">
              <a:ln w="3175" cmpd="sng">
                <a:solidFill>
                  <a:prstClr val="white">
                    <a:lumMod val="85000"/>
                  </a:prstClr>
                </a:solidFill>
                <a:prstDash val="solid"/>
              </a:ln>
              <a:gradFill flip="none" rotWithShape="1">
                <a:gsLst>
                  <a:gs pos="40000">
                    <a:prstClr val="white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b="1" cap="all" dirty="0" smtClean="0">
                <a:ln w="3175" cmpd="sng">
                  <a:solidFill>
                    <a:prstClr val="white">
                      <a:lumMod val="85000"/>
                    </a:prstClr>
                  </a:solidFill>
                  <a:prstDash val="solid"/>
                </a:ln>
                <a:gradFill flip="none" rotWithShape="1">
                  <a:gsLst>
                    <a:gs pos="40000">
                      <a:prstClr val="white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</a:t>
            </a:r>
            <a:r>
              <a:rPr lang="ru-RU" b="1" cap="all" dirty="0">
                <a:ln w="3175" cmpd="sng">
                  <a:solidFill>
                    <a:prstClr val="white">
                      <a:lumMod val="85000"/>
                    </a:prstClr>
                  </a:solidFill>
                  <a:prstDash val="solid"/>
                </a:ln>
                <a:gradFill flip="none" rotWithShape="1">
                  <a:gsLst>
                    <a:gs pos="40000">
                      <a:prstClr val="white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Тюменской </a:t>
            </a:r>
            <a:r>
              <a:rPr lang="ru-RU" b="1" cap="all" dirty="0" smtClean="0">
                <a:ln w="3175" cmpd="sng">
                  <a:solidFill>
                    <a:prstClr val="white">
                      <a:lumMod val="85000"/>
                    </a:prstClr>
                  </a:solidFill>
                  <a:prstDash val="solid"/>
                </a:ln>
                <a:gradFill flip="none" rotWithShape="1">
                  <a:gsLst>
                    <a:gs pos="40000">
                      <a:prstClr val="white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области</a:t>
            </a:r>
            <a:endParaRPr lang="ru-RU" b="1" cap="all" dirty="0">
              <a:ln w="3175" cmpd="sng">
                <a:solidFill>
                  <a:prstClr val="white">
                    <a:lumMod val="85000"/>
                  </a:prstClr>
                </a:solidFill>
                <a:prstDash val="solid"/>
              </a:ln>
              <a:gradFill flip="none" rotWithShape="1">
                <a:gsLst>
                  <a:gs pos="40000">
                    <a:prstClr val="white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4221088"/>
            <a:ext cx="8856984" cy="223224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black"/>
                </a:solidFill>
              </a:rPr>
              <a:t>Преимущества </a:t>
            </a:r>
            <a:r>
              <a:rPr lang="ru-RU" b="1" dirty="0">
                <a:solidFill>
                  <a:prstClr val="black"/>
                </a:solidFill>
              </a:rPr>
              <a:t>микрозаймов </a:t>
            </a:r>
            <a:r>
              <a:rPr lang="ru-RU" dirty="0">
                <a:solidFill>
                  <a:prstClr val="black"/>
                </a:solidFill>
              </a:rPr>
              <a:t>в сравнении с иными финансовыми продуктами заключаются в минимальном пакете документов для рассмотрения заявки и оперативном сроке принятия решения о предоставлении займа.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Микрофинансирование </a:t>
            </a:r>
            <a:r>
              <a:rPr lang="ru-RU" dirty="0">
                <a:solidFill>
                  <a:prstClr val="black"/>
                </a:solidFill>
              </a:rPr>
              <a:t>заполняет те ниши, в которых не присутствуют банки в силу повышенных рисков, например, кредитование «</a:t>
            </a:r>
            <a:r>
              <a:rPr lang="ru-RU" dirty="0" err="1">
                <a:solidFill>
                  <a:prstClr val="black"/>
                </a:solidFill>
              </a:rPr>
              <a:t>стартапов</a:t>
            </a:r>
            <a:r>
              <a:rPr lang="ru-RU" dirty="0">
                <a:solidFill>
                  <a:prstClr val="black"/>
                </a:solidFill>
              </a:rPr>
              <a:t>» или кредитование бизнеса в малых и отдаленных населенных пунктах, где банковская структура </a:t>
            </a:r>
            <a:r>
              <a:rPr lang="ru-RU" dirty="0" smtClean="0">
                <a:solidFill>
                  <a:prstClr val="black"/>
                </a:solidFill>
              </a:rPr>
              <a:t>недостаточно развита. 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81" y="1772816"/>
            <a:ext cx="8856984" cy="230425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Категории </a:t>
            </a:r>
            <a:r>
              <a:rPr lang="ru-RU" b="1" dirty="0">
                <a:solidFill>
                  <a:schemeClr val="tx1"/>
                </a:solidFill>
              </a:rPr>
              <a:t>получателей финансовой поддержки в виде микрозаймов –</a:t>
            </a:r>
            <a:r>
              <a:rPr lang="ru-RU" dirty="0">
                <a:solidFill>
                  <a:schemeClr val="tx1"/>
                </a:solidFill>
              </a:rPr>
              <a:t> это  субъекты малого и среднего предпринимательства, имеющие государственную регистрацию в качестве юридического лица или индивидуального предпринимателя и осуществляющие свою деятельность на территории Тюменской области (без автономных округов), соответствующие требованиям Федерального Закона   № 209-ФЗ «О развитии малого и среднего предпринимательства в Российской Федерации».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663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Микрофинансирование как инструмент поддержки субъектов малого и среднего предпринимательства </a:t>
            </a:r>
            <a:endParaRPr lang="ru-RU" b="1" cap="all" dirty="0" smtClean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</a:t>
            </a: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Тюменской </a:t>
            </a: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области</a:t>
            </a:r>
            <a:endParaRPr lang="ru-RU" b="1" cap="all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97" y="4293096"/>
            <a:ext cx="8856984" cy="151216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Условия предоставления микрозаймов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срочность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возвратность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платность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обеспеченность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268760"/>
            <a:ext cx="8856984" cy="532859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Максимальная </a:t>
            </a:r>
            <a:r>
              <a:rPr lang="ru-RU" dirty="0">
                <a:solidFill>
                  <a:schemeClr val="tx1"/>
                </a:solidFill>
              </a:rPr>
              <a:t>сумма микрозайма не должна превышать </a:t>
            </a:r>
            <a:r>
              <a:rPr lang="ru-RU" b="1" dirty="0" smtClean="0">
                <a:solidFill>
                  <a:schemeClr val="tx1"/>
                </a:solidFill>
              </a:rPr>
              <a:t>3 миллиона рублей</a:t>
            </a:r>
            <a:r>
              <a:rPr lang="ru-RU" dirty="0" smtClean="0">
                <a:solidFill>
                  <a:schemeClr val="tx1"/>
                </a:solidFill>
              </a:rPr>
              <a:t>, максимальны срок по всем программам не должен превышать </a:t>
            </a:r>
            <a:r>
              <a:rPr lang="ru-RU" b="1" dirty="0" smtClean="0">
                <a:solidFill>
                  <a:schemeClr val="tx1"/>
                </a:solidFill>
              </a:rPr>
              <a:t>36 месяцев</a:t>
            </a:r>
          </a:p>
          <a:p>
            <a:pPr algn="ctr"/>
            <a:endParaRPr lang="ru-RU" sz="2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Программы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микрофинансирования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«Микрофинансирование  - Старт</a:t>
            </a:r>
            <a:r>
              <a:rPr lang="ru-RU" b="1" dirty="0" smtClean="0">
                <a:solidFill>
                  <a:schemeClr val="tx1"/>
                </a:solidFill>
              </a:rPr>
              <a:t>» - </a:t>
            </a:r>
            <a:r>
              <a:rPr lang="ru-RU" dirty="0" smtClean="0">
                <a:solidFill>
                  <a:schemeClr val="tx1"/>
                </a:solidFill>
              </a:rPr>
              <a:t>для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субъектов малого и среднего предпринимательства, со дня государственной регистрации которых прошло менее 1 года, ставка </a:t>
            </a:r>
            <a:r>
              <a:rPr lang="ru-RU" b="1" dirty="0" smtClean="0">
                <a:solidFill>
                  <a:schemeClr val="tx1"/>
                </a:solidFill>
              </a:rPr>
              <a:t>10%</a:t>
            </a:r>
            <a:r>
              <a:rPr lang="ru-RU" dirty="0" smtClean="0">
                <a:solidFill>
                  <a:schemeClr val="tx1"/>
                </a:solidFill>
              </a:rPr>
              <a:t> годовых, предоставляется </a:t>
            </a:r>
            <a:r>
              <a:rPr lang="ru-RU" dirty="0">
                <a:solidFill>
                  <a:schemeClr val="tx1"/>
                </a:solidFill>
              </a:rPr>
              <a:t>возможность отсрочки первоначального платежа по сумме основного долга до 3 </a:t>
            </a:r>
            <a:r>
              <a:rPr lang="ru-RU" dirty="0" smtClean="0">
                <a:solidFill>
                  <a:schemeClr val="tx1"/>
                </a:solidFill>
              </a:rPr>
              <a:t>месяцев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«Микрофинансирование» </a:t>
            </a:r>
            <a:r>
              <a:rPr lang="ru-RU" dirty="0">
                <a:solidFill>
                  <a:schemeClr val="tx1"/>
                </a:solidFill>
              </a:rPr>
              <a:t>- ставка </a:t>
            </a:r>
            <a:r>
              <a:rPr lang="ru-RU" b="1" dirty="0">
                <a:solidFill>
                  <a:schemeClr val="tx1"/>
                </a:solidFill>
              </a:rPr>
              <a:t>11%</a:t>
            </a:r>
            <a:r>
              <a:rPr lang="ru-RU" dirty="0">
                <a:solidFill>
                  <a:schemeClr val="tx1"/>
                </a:solidFill>
              </a:rPr>
              <a:t> годовых, </a:t>
            </a:r>
            <a:r>
              <a:rPr lang="ru-RU" dirty="0" err="1" smtClean="0">
                <a:solidFill>
                  <a:schemeClr val="tx1"/>
                </a:solidFill>
              </a:rPr>
              <a:t>микрозаймы</a:t>
            </a:r>
            <a:r>
              <a:rPr lang="ru-RU" dirty="0" smtClean="0">
                <a:solidFill>
                  <a:schemeClr val="tx1"/>
                </a:solidFill>
              </a:rPr>
              <a:t> по данной программе предоставляются на </a:t>
            </a:r>
            <a:r>
              <a:rPr lang="ru-RU" dirty="0">
                <a:solidFill>
                  <a:schemeClr val="tx1"/>
                </a:solidFill>
              </a:rPr>
              <a:t>реализацию проектов, не связанных с осуществлением оптовой и розничной </a:t>
            </a:r>
            <a:r>
              <a:rPr lang="ru-RU" dirty="0" smtClean="0">
                <a:solidFill>
                  <a:schemeClr val="tx1"/>
                </a:solidFill>
              </a:rPr>
              <a:t>торговли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Микрофинансирование и развитие» </a:t>
            </a:r>
            <a:r>
              <a:rPr lang="ru-RU" dirty="0">
                <a:solidFill>
                  <a:schemeClr val="tx1"/>
                </a:solidFill>
              </a:rPr>
              <a:t>- ставка </a:t>
            </a:r>
            <a:r>
              <a:rPr lang="ru-RU" b="1" dirty="0">
                <a:solidFill>
                  <a:schemeClr val="tx1"/>
                </a:solidFill>
              </a:rPr>
              <a:t>19 %</a:t>
            </a:r>
            <a:r>
              <a:rPr lang="ru-RU" dirty="0">
                <a:solidFill>
                  <a:schemeClr val="tx1"/>
                </a:solidFill>
              </a:rPr>
              <a:t> годовых, </a:t>
            </a:r>
            <a:r>
              <a:rPr lang="ru-RU" dirty="0" smtClean="0">
                <a:solidFill>
                  <a:schemeClr val="tx1"/>
                </a:solidFill>
              </a:rPr>
              <a:t>предоставляется </a:t>
            </a:r>
            <a:r>
              <a:rPr lang="ru-RU" dirty="0">
                <a:solidFill>
                  <a:schemeClr val="tx1"/>
                </a:solidFill>
              </a:rPr>
              <a:t>возможность отсрочки первоначального платежа по сумме основного долга </a:t>
            </a:r>
            <a:r>
              <a:rPr lang="ru-RU" dirty="0" smtClean="0">
                <a:solidFill>
                  <a:schemeClr val="tx1"/>
                </a:solidFill>
              </a:rPr>
              <a:t>до 3 месяцев.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663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Микрофинансирование как инструмент поддержки субъектов малого и среднего предпринимательства </a:t>
            </a:r>
            <a:endParaRPr lang="ru-RU" b="1" cap="all" dirty="0" smtClean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</a:t>
            </a: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Тюменской </a:t>
            </a: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области</a:t>
            </a:r>
            <a:endParaRPr lang="ru-RU" b="1" cap="all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9573" y="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Структура  микрозаймов, выданных субъектам МСП в 2015 году по видам экономической деятельности </a:t>
            </a:r>
          </a:p>
        </p:txBody>
      </p:sp>
      <p:pic>
        <p:nvPicPr>
          <p:cNvPr id="1027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"/>
          <a:stretch>
            <a:fillRect/>
          </a:stretch>
        </p:blipFill>
        <p:spPr bwMode="auto">
          <a:xfrm>
            <a:off x="2051720" y="1240210"/>
            <a:ext cx="5002527" cy="37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157192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Всего за 2015 год выдано </a:t>
            </a:r>
            <a:r>
              <a:rPr lang="ru-RU" b="1" dirty="0" smtClean="0"/>
              <a:t>470 </a:t>
            </a:r>
            <a:r>
              <a:rPr lang="ru-RU" dirty="0" err="1" smtClean="0"/>
              <a:t>микрозаймов</a:t>
            </a:r>
            <a:r>
              <a:rPr lang="ru-RU" dirty="0" smtClean="0"/>
              <a:t> на сумму </a:t>
            </a:r>
            <a:r>
              <a:rPr lang="ru-RU" b="1" dirty="0" smtClean="0"/>
              <a:t>233,5 </a:t>
            </a:r>
            <a:r>
              <a:rPr lang="ru-RU" dirty="0" err="1" smtClean="0"/>
              <a:t>млн.рублей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Средний размер </a:t>
            </a:r>
            <a:r>
              <a:rPr lang="ru-RU" dirty="0" err="1" smtClean="0"/>
              <a:t>микрозайма</a:t>
            </a:r>
            <a:r>
              <a:rPr lang="ru-RU" dirty="0" smtClean="0"/>
              <a:t> составил </a:t>
            </a:r>
            <a:r>
              <a:rPr lang="ru-RU" b="1" dirty="0" smtClean="0"/>
              <a:t>497</a:t>
            </a:r>
            <a:r>
              <a:rPr lang="ru-RU" dirty="0" smtClean="0"/>
              <a:t> тысяч рублей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За 1 квартал 2016 года выдано </a:t>
            </a:r>
            <a:r>
              <a:rPr lang="ru-RU" b="1" dirty="0" smtClean="0"/>
              <a:t>54</a:t>
            </a:r>
            <a:r>
              <a:rPr lang="ru-RU" dirty="0" smtClean="0"/>
              <a:t> </a:t>
            </a:r>
            <a:r>
              <a:rPr lang="ru-RU" dirty="0" err="1" smtClean="0"/>
              <a:t>микрозайма</a:t>
            </a:r>
            <a:r>
              <a:rPr lang="ru-RU" dirty="0" smtClean="0"/>
              <a:t> на сумму </a:t>
            </a:r>
            <a:r>
              <a:rPr lang="ru-RU" b="1" dirty="0" smtClean="0"/>
              <a:t>33,5</a:t>
            </a:r>
            <a:r>
              <a:rPr lang="ru-RU" dirty="0" smtClean="0"/>
              <a:t> </a:t>
            </a:r>
            <a:r>
              <a:rPr lang="ru-RU" dirty="0" err="1" smtClean="0"/>
              <a:t>млн.рублей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Микрофинансирование как инструмент поддержки субъектов малого и среднего предпринимательства </a:t>
            </a:r>
            <a:endParaRPr lang="ru-RU" b="1" cap="all" dirty="0" smtClean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в </a:t>
            </a:r>
            <a:r>
              <a:rPr lang="ru-RU" b="1" cap="all" dirty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Тюменской </a:t>
            </a:r>
            <a:r>
              <a:rPr lang="ru-RU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области</a:t>
            </a:r>
            <a:endParaRPr lang="ru-RU" b="1" cap="all" dirty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ru-RU" dirty="0" smtClean="0"/>
              <a:t>ФОНД </a:t>
            </a:r>
            <a:r>
              <a:rPr lang="en-US" dirty="0" smtClean="0"/>
              <a:t>“</a:t>
            </a:r>
            <a:r>
              <a:rPr lang="ru-RU" dirty="0" smtClean="0"/>
              <a:t>МИКРОФИНАНСОВАЯ ОРГАНИЗАЦИЯ ПРЕДПРИНИМАТЕЛЬСКОГО ФИНАНСИРОВАНИЯ ТЮМЕНСКОЙ ОБЛАСТИ</a:t>
            </a:r>
            <a:r>
              <a:rPr lang="en-US" dirty="0" smtClean="0"/>
              <a:t>”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Г.ТЮМЕНЬ, УЛ.ВОДОПРОВОДНАЯ, Д.18/2</a:t>
            </a:r>
          </a:p>
          <a:p>
            <a:endParaRPr lang="en-US" dirty="0" smtClean="0"/>
          </a:p>
          <a:p>
            <a:r>
              <a:rPr lang="ru-RU" dirty="0" smtClean="0"/>
              <a:t>ТЕЛ.</a:t>
            </a:r>
            <a:r>
              <a:rPr lang="en-US" dirty="0" smtClean="0"/>
              <a:t>: </a:t>
            </a:r>
            <a:r>
              <a:rPr lang="ru-RU" dirty="0" smtClean="0"/>
              <a:t>(3452) 59-50-64,  59-50-45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fmfto@iato.</a:t>
            </a:r>
            <a:r>
              <a:rPr lang="en-US" dirty="0"/>
              <a:t>ru</a:t>
            </a:r>
          </a:p>
          <a:p>
            <a:endParaRPr lang="en-US" dirty="0" smtClean="0"/>
          </a:p>
          <a:p>
            <a:r>
              <a:rPr lang="en-US" dirty="0" smtClean="0"/>
              <a:t>www.iato.ru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14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7" y="260648"/>
            <a:ext cx="2085801" cy="2016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7809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Фонд</a:t>
            </a:r>
          </a:p>
          <a:p>
            <a:pPr algn="ctr">
              <a:defRPr/>
            </a:pPr>
            <a:r>
              <a:rPr lang="en-US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“</a:t>
            </a:r>
            <a:r>
              <a:rPr lang="ru-RU" sz="2400" b="1" cap="all" dirty="0" err="1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Микрофинансовая</a:t>
            </a:r>
            <a:r>
              <a:rPr lang="ru-RU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 организация предпринимательского финансирования Тюменской области</a:t>
            </a:r>
            <a:r>
              <a:rPr lang="en-US" sz="2400" b="1" cap="all" dirty="0" smtClean="0">
                <a:ln w="317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gradFill flip="none" rotWithShape="1">
                  <a:gsLst>
                    <a:gs pos="40000">
                      <a:schemeClr val="bg1"/>
                    </a:gs>
                    <a:gs pos="100000">
                      <a:srgbClr val="3399FF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  <a:cs typeface="Arial" pitchFamily="34" charset="0"/>
              </a:rPr>
              <a:t>”</a:t>
            </a:r>
            <a:endParaRPr lang="ru-RU" sz="2400" b="1" cap="all" dirty="0" smtClean="0">
              <a:ln w="3175" cmpd="sng">
                <a:solidFill>
                  <a:schemeClr val="bg1">
                    <a:lumMod val="85000"/>
                  </a:schemeClr>
                </a:solidFill>
                <a:prstDash val="solid"/>
              </a:ln>
              <a:gradFill flip="none" rotWithShape="1">
                <a:gsLst>
                  <a:gs pos="40000">
                    <a:schemeClr val="bg1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407</Words>
  <Application>Microsoft Office PowerPoint</Application>
  <PresentationFormat>Экран (4:3)</PresentationFormat>
  <Paragraphs>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Лыжин Николай Владимирович</dc:creator>
  <cp:lastModifiedBy>Александр Анатольевич Бобров</cp:lastModifiedBy>
  <cp:revision>307</cp:revision>
  <cp:lastPrinted>2014-12-24T12:00:13Z</cp:lastPrinted>
  <dcterms:created xsi:type="dcterms:W3CDTF">2012-10-22T04:50:02Z</dcterms:created>
  <dcterms:modified xsi:type="dcterms:W3CDTF">2016-03-25T13:27:08Z</dcterms:modified>
</cp:coreProperties>
</file>