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5" r:id="rId4"/>
    <p:sldId id="272" r:id="rId5"/>
    <p:sldId id="274" r:id="rId6"/>
    <p:sldId id="282" r:id="rId7"/>
    <p:sldId id="297" r:id="rId8"/>
    <p:sldId id="299" r:id="rId9"/>
    <p:sldId id="284" r:id="rId10"/>
    <p:sldId id="292" r:id="rId11"/>
    <p:sldId id="309" r:id="rId12"/>
    <p:sldId id="311" r:id="rId13"/>
    <p:sldId id="313" r:id="rId14"/>
    <p:sldId id="315" r:id="rId15"/>
    <p:sldId id="266" r:id="rId16"/>
    <p:sldId id="317" r:id="rId17"/>
    <p:sldId id="306" r:id="rId18"/>
    <p:sldId id="307" r:id="rId19"/>
    <p:sldId id="267" r:id="rId20"/>
    <p:sldId id="268" r:id="rId21"/>
    <p:sldId id="269" r:id="rId22"/>
    <p:sldId id="286" r:id="rId2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4BA"/>
    <a:srgbClr val="006600"/>
    <a:srgbClr val="00A552"/>
    <a:srgbClr val="0086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6" autoAdjust="0"/>
  </p:normalViewPr>
  <p:slideViewPr>
    <p:cSldViewPr>
      <p:cViewPr>
        <p:scale>
          <a:sx n="120" d="100"/>
          <a:sy n="120" d="100"/>
        </p:scale>
        <p:origin x="-137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574A-5DCA-496E-8852-1EA1D643643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9832-206C-4458-9367-390697B9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-1"/>
            <a:ext cx="9144000" cy="1412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53091"/>
            <a:ext cx="557785" cy="557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1039"/>
            <a:ext cx="5400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7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50000"/>
          <a:stretch/>
        </p:blipFill>
        <p:spPr>
          <a:xfrm>
            <a:off x="107507" y="63614"/>
            <a:ext cx="552503" cy="5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3" b="20206"/>
          <a:stretch/>
        </p:blipFill>
        <p:spPr>
          <a:xfrm>
            <a:off x="0" y="4132629"/>
            <a:ext cx="9144000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50000"/>
          <a:stretch/>
        </p:blipFill>
        <p:spPr>
          <a:xfrm>
            <a:off x="107507" y="63614"/>
            <a:ext cx="5525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-1"/>
            <a:ext cx="9144000" cy="1412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50000"/>
          <a:stretch/>
        </p:blipFill>
        <p:spPr>
          <a:xfrm>
            <a:off x="107507" y="63614"/>
            <a:ext cx="5525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-1"/>
            <a:ext cx="3707904" cy="6858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50000"/>
          <a:stretch/>
        </p:blipFill>
        <p:spPr>
          <a:xfrm>
            <a:off x="107507" y="63614"/>
            <a:ext cx="552503" cy="5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08" y="764704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2627784" y="-2"/>
            <a:ext cx="6516216" cy="6858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5829"/>
            <a:ext cx="557785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5829"/>
            <a:ext cx="557785" cy="55778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02400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608400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4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45829"/>
            <a:ext cx="557785" cy="55778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02400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6084000" y="1340768"/>
            <a:ext cx="3060000" cy="551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-1"/>
            <a:ext cx="9144000" cy="1412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53091"/>
            <a:ext cx="557785" cy="557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1039"/>
            <a:ext cx="5400600" cy="540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78" b="50000"/>
          <a:stretch/>
        </p:blipFill>
        <p:spPr>
          <a:xfrm>
            <a:off x="107507" y="63614"/>
            <a:ext cx="5525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574A-5DCA-496E-8852-1EA1D6436435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9832-206C-4458-9367-390697B94E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62" r:id="rId3"/>
    <p:sldLayoutId id="2147483656" r:id="rId4"/>
    <p:sldLayoutId id="2147483659" r:id="rId5"/>
    <p:sldLayoutId id="2147483660" r:id="rId6"/>
    <p:sldLayoutId id="2147483661" r:id="rId7"/>
    <p:sldLayoutId id="2147483663" r:id="rId8"/>
    <p:sldLayoutId id="2147483658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et Heavy" pitchFamily="50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Garet Heavy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Garet Book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fmfto@iato.ru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 descr="D:\работа\фонд микро\на диск\паттерн для презентац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28" y="4478182"/>
            <a:ext cx="9224298" cy="22369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3107445"/>
            <a:ext cx="58776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Garet Book" pitchFamily="50" charset="-52"/>
              </a:rPr>
              <a:t>Программы финансовой поддержки бизнеса до 5 млн. рублей</a:t>
            </a:r>
          </a:p>
        </p:txBody>
      </p:sp>
      <p:pic>
        <p:nvPicPr>
          <p:cNvPr id="8" name="Picture 2" descr="D:\работа\фонд микро\на диск\Logo White Horiz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7278"/>
            <a:ext cx="3214710" cy="660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24816" y="1772816"/>
            <a:ext cx="628654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>
                <a:solidFill>
                  <a:schemeClr val="bg1"/>
                </a:solidFill>
                <a:latin typeface="Garet Heavy" pitchFamily="50" charset="-52"/>
              </a:rPr>
              <a:t>МИКРОЗАЙМЫ </a:t>
            </a:r>
          </a:p>
          <a:p>
            <a:pPr>
              <a:lnSpc>
                <a:spcPts val="4000"/>
              </a:lnSpc>
            </a:pPr>
            <a:r>
              <a:rPr lang="ru-RU" sz="3600" dirty="0">
                <a:solidFill>
                  <a:schemeClr val="bg1"/>
                </a:solidFill>
                <a:latin typeface="Garet Heavy" pitchFamily="50" charset="-52"/>
              </a:rPr>
              <a:t>ДЛЯ ВАШЕГО БИЗНЕСА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99914"/>
            <a:ext cx="6449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3574BA"/>
                </a:solidFill>
                <a:latin typeface="Garet Heavy" pitchFamily="50" charset="-52"/>
              </a:rPr>
              <a:t>Варианты обеспечения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2" y="1628800"/>
            <a:ext cx="29626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aret Heavy" pitchFamily="50" charset="-52"/>
              </a:rPr>
              <a:t>Залог имущества: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недвижимое имущество (жилые, нежилые помещения, земельные участки);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транспортные средства;</a:t>
            </a:r>
          </a:p>
          <a:p>
            <a:pPr algn="just">
              <a:buClr>
                <a:schemeClr val="bg1"/>
              </a:buClr>
            </a:pPr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 оборудование.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5903" y="1628800"/>
            <a:ext cx="2962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aret Heavy" pitchFamily="50" charset="-52"/>
              </a:rPr>
              <a:t>Поручительство: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физических лиц;</a:t>
            </a:r>
          </a:p>
          <a:p>
            <a:pPr algn="just">
              <a:buClr>
                <a:schemeClr val="bg1"/>
              </a:buClr>
            </a:pPr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индивидуальных предпринимателей;</a:t>
            </a:r>
          </a:p>
          <a:p>
            <a:pPr algn="just">
              <a:buClr>
                <a:schemeClr val="bg1"/>
              </a:buClr>
            </a:pPr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юридических лиц.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8525" y="1628800"/>
            <a:ext cx="2962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Garet Heavy" pitchFamily="50" charset="-52"/>
              </a:rPr>
              <a:t>Поручительство Гарантийного фонда: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Garet Book" pitchFamily="50" charset="-52"/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Фонд «Инвестиционное агентство Тюменской области» по программе «Гарантийный фонд» предоставляет обеспечение до 50% суммы </a:t>
            </a:r>
            <a:r>
              <a:rPr lang="ru-RU" sz="1400" dirty="0" err="1">
                <a:solidFill>
                  <a:schemeClr val="bg1"/>
                </a:solidFill>
                <a:latin typeface="Garet Book" pitchFamily="50" charset="-52"/>
              </a:rPr>
              <a:t>микрозайма</a:t>
            </a:r>
            <a:r>
              <a:rPr lang="ru-RU" sz="1400" dirty="0">
                <a:solidFill>
                  <a:schemeClr val="bg1"/>
                </a:solidFill>
                <a:latin typeface="Garet Book" pitchFamily="50" charset="-52"/>
              </a:rPr>
              <a:t> (до 70% для начинающих предпринимателей) </a:t>
            </a:r>
          </a:p>
        </p:txBody>
      </p:sp>
    </p:spTree>
    <p:extLst>
      <p:ext uri="{BB962C8B-B14F-4D97-AF65-F5344CB8AC3E}">
        <p14:creationId xmlns:p14="http://schemas.microsoft.com/office/powerpoint/2010/main" val="346927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aret Heavy" pitchFamily="50" charset="-52"/>
              </a:rPr>
              <a:t>Гарантийный фонд</a:t>
            </a:r>
            <a:endParaRPr lang="ru-RU" dirty="0">
              <a:solidFill>
                <a:schemeClr val="bg1"/>
              </a:solidFill>
              <a:latin typeface="Garet Heavy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720840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предоставляется субъектам малого и среднего предпринимательства/физическим лицам, применяющим специальный налоговый режим "Налог на профессиональный доход", осуществляющим любые виды экономической деятельности, за исключением занимающихся игорным бизнесом, и являющимся участниками соглашений о разделе продукции</a:t>
            </a:r>
            <a:r>
              <a:rPr lang="ru-RU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3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4282" y="190477"/>
            <a:ext cx="8678198" cy="2286016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/>
              <a:t>                                                 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                                                     АО «ТЮМЕНСКАЯ АГРОПРОМЫШЛЕННАЯ</a:t>
            </a:r>
          </a:p>
          <a:p>
            <a:pPr>
              <a:defRPr/>
            </a:pPr>
            <a:r>
              <a:rPr lang="ru-RU" b="1" dirty="0" smtClean="0"/>
              <a:t>                                                    ЛИЗИНГОВАЯ КОМПАНИЯ»</a:t>
            </a:r>
            <a:endParaRPr lang="ru-RU" dirty="0"/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23528" y="2492896"/>
            <a:ext cx="2034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1"/>
                </a:solidFill>
                <a:latin typeface="+mn-lt"/>
              </a:rPr>
              <a:t>БАНКИ-ПАРТНЁРЫ</a:t>
            </a:r>
          </a:p>
        </p:txBody>
      </p:sp>
      <p:pic>
        <p:nvPicPr>
          <p:cNvPr id="6150" name="Picture 4" descr="C:\Users\utev_ds\Desktop\СЪЕЗД ЛИДЕРОВ ОПОРЫ\материалы для презентации ОЛ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5" y="4762509"/>
            <a:ext cx="220186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7"/>
          <p:cNvSpPr txBox="1">
            <a:spLocks noChangeArrowheads="1"/>
          </p:cNvSpPr>
          <p:nvPr/>
        </p:nvSpPr>
        <p:spPr bwMode="auto">
          <a:xfrm>
            <a:off x="571472" y="380979"/>
            <a:ext cx="16561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dirty="0" smtClean="0">
                <a:solidFill>
                  <a:schemeClr val="bg1"/>
                </a:solidFill>
                <a:latin typeface="+mn-lt"/>
              </a:rPr>
              <a:t>  13</a:t>
            </a:r>
            <a:endParaRPr lang="ru-RU" altLang="ru-RU" sz="54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ru-RU" altLang="ru-RU" dirty="0" smtClean="0">
                <a:solidFill>
                  <a:schemeClr val="bg1"/>
                </a:solidFill>
              </a:rPr>
              <a:t>      </a:t>
            </a:r>
            <a:r>
              <a:rPr lang="ru-RU" altLang="ru-RU" sz="1800" dirty="0" smtClean="0">
                <a:solidFill>
                  <a:schemeClr val="bg1"/>
                </a:solidFill>
                <a:latin typeface="+mn-lt"/>
              </a:rPr>
              <a:t>БАНКОВ-</a:t>
            </a:r>
            <a:endParaRPr lang="ru-RU" altLang="ru-RU" sz="18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ПАРТНЁРОВ</a:t>
            </a:r>
          </a:p>
        </p:txBody>
      </p:sp>
      <p:sp>
        <p:nvSpPr>
          <p:cNvPr id="6159" name="Прямоугольник 8"/>
          <p:cNvSpPr>
            <a:spLocks noChangeArrowheads="1"/>
          </p:cNvSpPr>
          <p:nvPr/>
        </p:nvSpPr>
        <p:spPr bwMode="auto">
          <a:xfrm>
            <a:off x="3000364" y="476233"/>
            <a:ext cx="6143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МИКРОКРЕДИТНАЯ КОМПАНИЯ «ФОНД МИКРОФИНАНСИРОВАНИЯ ТЮМЕНСКОЙ ОБЛАСТИ</a:t>
            </a:r>
            <a:r>
              <a:rPr lang="ru-RU" altLang="ru-RU" sz="1800" dirty="0" smtClean="0">
                <a:solidFill>
                  <a:schemeClr val="bg1"/>
                </a:solidFill>
                <a:latin typeface="+mn-lt"/>
              </a:rPr>
              <a:t>»</a:t>
            </a:r>
          </a:p>
          <a:p>
            <a:pPr eaLnBrk="1" hangingPunct="1"/>
            <a:endParaRPr lang="ru-RU" altLang="ru-RU" sz="1800" dirty="0" smtClean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ru-RU" alt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60" name="TextBox 9"/>
          <p:cNvSpPr txBox="1">
            <a:spLocks noChangeArrowheads="1"/>
          </p:cNvSpPr>
          <p:nvPr/>
        </p:nvSpPr>
        <p:spPr bwMode="auto">
          <a:xfrm>
            <a:off x="2214546" y="666734"/>
            <a:ext cx="6335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6000" dirty="0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572141"/>
            <a:ext cx="1416102" cy="82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857760"/>
            <a:ext cx="2006600" cy="4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90" y="5445225"/>
            <a:ext cx="1152957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2334448" cy="71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Описание: Описание: cid:image001.png@01D37A47.852D1FB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666995"/>
            <a:ext cx="1397310" cy="9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17" y="5565863"/>
            <a:ext cx="2362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8CC47E-7EBA-48C1-BF7B-010585B7F91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4191006"/>
            <a:ext cx="2427086" cy="6293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F3B861-A75A-4601-BD1F-3261DF7C164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91" y="2500308"/>
            <a:ext cx="1472657" cy="1309757"/>
          </a:xfrm>
          <a:prstGeom prst="rect">
            <a:avLst/>
          </a:prstGeom>
        </p:spPr>
      </p:pic>
      <p:sp>
        <p:nvSpPr>
          <p:cNvPr id="4098" name="AutoShape 2" descr="Ермак в 2020 году: официальный сайт, адрес, телефоны, горячая линия,  новости и акции банка Ермак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Ермак в 2020 году: официальный сайт, адрес, телефоны, горячая линия,  новости и акции банка Ермак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Ермак в 2020 году: официальный сайт, адрес, телефоны, горячая линия,  новости и акции банка Ермак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Ермак в 2020 году: официальный сайт, адрес, телефоны, горячая линия,  новости и акции банка Ермак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Ермак в 2020 году: официальный сайт, адрес, телефоны, горячая линия,  новости и акции банка Ермак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C:\Users\admin72\Desktop\1831_230x.gif"/>
          <p:cNvPicPr>
            <a:picLocks noChangeAspect="1" noChangeArrowheads="1"/>
          </p:cNvPicPr>
          <p:nvPr/>
        </p:nvPicPr>
        <p:blipFill>
          <a:blip r:embed="rId11"/>
          <a:srcRect t="23461" b="21795"/>
          <a:stretch>
            <a:fillRect/>
          </a:stretch>
        </p:blipFill>
        <p:spPr bwMode="auto">
          <a:xfrm>
            <a:off x="2428860" y="3810003"/>
            <a:ext cx="2041086" cy="714380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12"/>
          <a:srcRect t="13373" r="82786" b="75849"/>
          <a:stretch>
            <a:fillRect/>
          </a:stretch>
        </p:blipFill>
        <p:spPr bwMode="auto">
          <a:xfrm>
            <a:off x="7500958" y="5810267"/>
            <a:ext cx="1308876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 l="7617" t="20833" r="88281" b="70834"/>
          <a:stretch>
            <a:fillRect/>
          </a:stretch>
        </p:blipFill>
        <p:spPr bwMode="auto">
          <a:xfrm>
            <a:off x="7929586" y="3238499"/>
            <a:ext cx="785818" cy="11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pokalyuhina_mi\Desktop\CgOtp3PaDzIR2HXFA5_VQs5suLe6bJSBwTJyWNbMkiByrcIP0AdCfZ-kYwONu2mP5gutRfmjwfqIyPOO-gpAtwm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4191006"/>
            <a:ext cx="785818" cy="1047757"/>
          </a:xfrm>
          <a:prstGeom prst="rect">
            <a:avLst/>
          </a:prstGeom>
          <a:noFill/>
        </p:spPr>
      </p:pic>
      <p:pic>
        <p:nvPicPr>
          <p:cNvPr id="9" name="Picture 3" descr="C:\Users\pokalyuhina_mi\Desktop\50b2c7c1-e7f8-458e-8226-1e3bdf93eb0b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3439" y="2762246"/>
            <a:ext cx="997829" cy="1334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4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33" y="285731"/>
            <a:ext cx="702169" cy="52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33" y="857235"/>
            <a:ext cx="702169" cy="52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00232" y="380979"/>
            <a:ext cx="363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ПАРАМЕТРЫ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45" y="207166"/>
            <a:ext cx="60928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just"/>
            <a:endParaRPr lang="ru-RU" sz="1600" dirty="0">
              <a:latin typeface="Arial" charset="0"/>
              <a:cs typeface="Arial" charset="0"/>
            </a:endParaRPr>
          </a:p>
          <a:p>
            <a:pPr marL="82550" algn="just"/>
            <a:r>
              <a:rPr lang="ru-RU" sz="1600" dirty="0"/>
              <a:t>      </a:t>
            </a:r>
          </a:p>
          <a:p>
            <a:pPr marL="82550" algn="just"/>
            <a:endParaRPr lang="ru-RU" sz="1600" dirty="0"/>
          </a:p>
          <a:p>
            <a:pPr marL="82550" algn="just"/>
            <a:r>
              <a:rPr lang="ru-RU" sz="1600" dirty="0"/>
              <a:t>                  </a:t>
            </a:r>
            <a:endParaRPr lang="ru-RU" altLang="ru-RU" sz="1600" dirty="0">
              <a:latin typeface="Arial" charset="0"/>
              <a:cs typeface="Arial" charset="0"/>
            </a:endParaRPr>
          </a:p>
          <a:p>
            <a:pPr marL="82550" algn="just"/>
            <a:endParaRPr lang="ru-RU" altLang="ru-RU" sz="1600" dirty="0">
              <a:latin typeface="Arial" charset="0"/>
              <a:cs typeface="Arial" charset="0"/>
            </a:endParaRPr>
          </a:p>
          <a:p>
            <a:pPr marL="285750" indent="-285750">
              <a:buClr>
                <a:srgbClr val="0086CD"/>
              </a:buClr>
              <a:buFont typeface="Wingdings" pitchFamily="2" charset="2"/>
              <a:buChar char="ü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5524515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ТОЛЬКО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ОСНОВНОМУ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ДОЛГУ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КРЕДИТА/ЗАЙМА/СУММЫ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БАНКОВСКОЙ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ГАРАНТИИ/ ЛИЗИНГА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2976" y="1523987"/>
            <a:ext cx="34398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ЛЕТ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КРЕДИТНЫМ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ДОГОВОРАМ, ДОГОВОРАМ ЛИЗИНГА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ЦЕЛИ;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ЛЕТ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КРЕДИТНЫМ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ДОГОВОРАМ, ДОГОВОРАМ ЛИЗИНГА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ПОПОЛНЕНИЕ ОБОРОТНЫХ СРЕДСТВ;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ЛЕТ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ПО ДОГОВОРАМ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ЗАЙМА* 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БАНКОВСКОЙ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ГАРАНТИИ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в период введение РПГ по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микрозаймам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до 2-х лет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7884" y="1428736"/>
            <a:ext cx="3000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 smtClean="0">
                <a:latin typeface="Arial" charset="0"/>
                <a:cs typeface="Arial" charset="0"/>
              </a:rPr>
              <a:t>РАЗМЕР </a:t>
            </a:r>
            <a:r>
              <a:rPr lang="ru-RU" altLang="ru-RU" sz="1400" dirty="0">
                <a:latin typeface="Arial" charset="0"/>
                <a:cs typeface="Arial" charset="0"/>
              </a:rPr>
              <a:t>ВОЗНАГРАЖДЕНИЯ</a:t>
            </a:r>
          </a:p>
          <a:p>
            <a:r>
              <a:rPr lang="ru-RU" altLang="ru-RU" sz="1400" b="1" dirty="0">
                <a:latin typeface="Arial" charset="0"/>
                <a:cs typeface="Arial" charset="0"/>
              </a:rPr>
              <a:t>0,5-1% </a:t>
            </a:r>
            <a:r>
              <a:rPr lang="ru-RU" altLang="ru-RU" sz="1400" dirty="0">
                <a:latin typeface="Arial" charset="0"/>
                <a:cs typeface="Arial" charset="0"/>
              </a:rPr>
              <a:t>ГОДОВЫХ ОТ СУММЫ </a:t>
            </a:r>
          </a:p>
          <a:p>
            <a:r>
              <a:rPr lang="ru-RU" altLang="ru-RU" sz="1400" dirty="0">
                <a:latin typeface="Arial" charset="0"/>
                <a:cs typeface="Arial" charset="0"/>
              </a:rPr>
              <a:t>ПОРУЧИТЕЛЬСТВА</a:t>
            </a:r>
            <a:r>
              <a:rPr lang="ru-RU" altLang="ru-RU" sz="1400" dirty="0" smtClean="0">
                <a:latin typeface="Arial" charset="0"/>
                <a:cs typeface="Arial" charset="0"/>
              </a:rPr>
              <a:t>. </a:t>
            </a:r>
            <a:endParaRPr lang="ru-RU" altLang="ru-RU" sz="1400" dirty="0">
              <a:latin typeface="Arial" charset="0"/>
              <a:cs typeface="Arial" charset="0"/>
            </a:endParaRPr>
          </a:p>
          <a:p>
            <a:endParaRPr lang="ru-RU" sz="800" dirty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utev_ds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523987"/>
            <a:ext cx="901115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ev_ds\Desktop\mujskie-koshelkibarsetki-72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33485"/>
            <a:ext cx="928694" cy="12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57126" y="5334013"/>
            <a:ext cx="8786874" cy="952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2666995"/>
            <a:ext cx="2857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charset="0"/>
                <a:cs typeface="Arial" charset="0"/>
              </a:rPr>
              <a:t>МАКСИМАЛЬНАЯ СУММА </a:t>
            </a:r>
          </a:p>
          <a:p>
            <a:r>
              <a:rPr lang="ru-RU" sz="1400" dirty="0" smtClean="0">
                <a:latin typeface="Arial" charset="0"/>
                <a:cs typeface="Arial" charset="0"/>
              </a:rPr>
              <a:t>ПОРУЧИТЕЛЬСТВА</a:t>
            </a:r>
          </a:p>
          <a:p>
            <a:r>
              <a:rPr lang="ru-RU" sz="1400" dirty="0" smtClean="0">
                <a:latin typeface="Arial" charset="0"/>
                <a:cs typeface="Arial" charset="0"/>
              </a:rPr>
              <a:t> – </a:t>
            </a:r>
            <a:r>
              <a:rPr lang="ru-RU" sz="1400" b="1" dirty="0" smtClean="0">
                <a:latin typeface="Arial" charset="0"/>
                <a:cs typeface="Arial" charset="0"/>
              </a:rPr>
              <a:t>25 МЛН.РУБ</a:t>
            </a:r>
            <a:r>
              <a:rPr lang="ru-RU" sz="1400" dirty="0" smtClean="0">
                <a:latin typeface="Arial" charset="0"/>
                <a:cs typeface="Arial" charset="0"/>
              </a:rPr>
              <a:t>.</a:t>
            </a:r>
          </a:p>
          <a:p>
            <a:endParaRPr lang="ru-RU" sz="1400" dirty="0" smtClean="0">
              <a:latin typeface="Arial" charset="0"/>
              <a:cs typeface="Arial" charset="0"/>
            </a:endParaRPr>
          </a:p>
          <a:p>
            <a:r>
              <a:rPr lang="ru-RU" sz="1400" dirty="0" smtClean="0">
                <a:latin typeface="Arial" charset="0"/>
                <a:cs typeface="Arial" charset="0"/>
              </a:rPr>
              <a:t>МАКСИМАЛЬНЫЙ ЛИМИТ </a:t>
            </a:r>
          </a:p>
          <a:p>
            <a:r>
              <a:rPr lang="ru-RU" sz="1400" dirty="0" smtClean="0">
                <a:latin typeface="Arial" charset="0"/>
                <a:cs typeface="Arial" charset="0"/>
              </a:rPr>
              <a:t>НА ЗАЁМЩИКА</a:t>
            </a:r>
          </a:p>
          <a:p>
            <a:r>
              <a:rPr lang="ru-RU" sz="1400" dirty="0" smtClean="0">
                <a:latin typeface="Arial" charset="0"/>
                <a:cs typeface="Arial" charset="0"/>
              </a:rPr>
              <a:t> – </a:t>
            </a:r>
            <a:r>
              <a:rPr lang="ru-RU" sz="1400" b="1" dirty="0" smtClean="0">
                <a:latin typeface="Arial" charset="0"/>
                <a:cs typeface="Arial" charset="0"/>
              </a:rPr>
              <a:t>51,95 МЛН. РУБ.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357126" y="6381771"/>
            <a:ext cx="8786874" cy="60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 flipV="1">
            <a:off x="2678892" y="3155158"/>
            <a:ext cx="4286283" cy="714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2"/>
            <a:ext cx="1214414" cy="11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5524515"/>
            <a:ext cx="571503" cy="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48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33" y="285731"/>
            <a:ext cx="702169" cy="52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33" y="857235"/>
            <a:ext cx="702169" cy="52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00232" y="380979"/>
            <a:ext cx="3635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ПАРАМЕТРЫ ПРОГРАММЫ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45" y="207166"/>
            <a:ext cx="60928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just"/>
            <a:endParaRPr lang="ru-RU" sz="1600" dirty="0">
              <a:latin typeface="Arial" charset="0"/>
              <a:cs typeface="Arial" charset="0"/>
            </a:endParaRPr>
          </a:p>
          <a:p>
            <a:pPr marL="82550" algn="just"/>
            <a:r>
              <a:rPr lang="ru-RU" sz="1600" dirty="0"/>
              <a:t>      </a:t>
            </a:r>
          </a:p>
          <a:p>
            <a:pPr marL="82550" algn="just"/>
            <a:endParaRPr lang="ru-RU" sz="1600" dirty="0"/>
          </a:p>
          <a:p>
            <a:pPr marL="82550" algn="just"/>
            <a:r>
              <a:rPr lang="ru-RU" sz="1600" dirty="0"/>
              <a:t>                  </a:t>
            </a:r>
            <a:endParaRPr lang="ru-RU" altLang="ru-RU" sz="1600" dirty="0">
              <a:latin typeface="Arial" charset="0"/>
              <a:cs typeface="Arial" charset="0"/>
            </a:endParaRPr>
          </a:p>
          <a:p>
            <a:pPr marL="82550" algn="just"/>
            <a:endParaRPr lang="ru-RU" altLang="ru-RU" sz="1600" dirty="0">
              <a:latin typeface="Arial" charset="0"/>
              <a:cs typeface="Arial" charset="0"/>
            </a:endParaRPr>
          </a:p>
          <a:p>
            <a:pPr marL="285750" indent="-285750">
              <a:buClr>
                <a:srgbClr val="0086CD"/>
              </a:buClr>
              <a:buFont typeface="Wingdings" pitchFamily="2" charset="2"/>
              <a:buChar char="ü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1809739"/>
            <a:ext cx="53578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 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суммы обязательств, для заявителей сроком регистрации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 1 года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включительно;</a:t>
            </a: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4191006"/>
            <a:ext cx="52149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 суммы обязательств, для заявителей сроком регистрации более 1 года;</a:t>
            </a: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357126" y="3619502"/>
            <a:ext cx="8786874" cy="60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"/>
            <a:ext cx="1214414" cy="11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14285" r="23750" b="16071"/>
          <a:stretch>
            <a:fillRect/>
          </a:stretch>
        </p:blipFill>
        <p:spPr bwMode="auto">
          <a:xfrm>
            <a:off x="857224" y="1619238"/>
            <a:ext cx="1743820" cy="16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472" r="13778"/>
          <a:stretch>
            <a:fillRect/>
          </a:stretch>
        </p:blipFill>
        <p:spPr bwMode="auto">
          <a:xfrm>
            <a:off x="1071538" y="4286256"/>
            <a:ext cx="1357322" cy="163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01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24729"/>
            <a:ext cx="3707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Garet Heavy" pitchFamily="50" charset="-52"/>
              </a:rPr>
              <a:t>Прескоринг</a:t>
            </a:r>
            <a:r>
              <a:rPr lang="ru-RU" sz="2400" dirty="0">
                <a:solidFill>
                  <a:schemeClr val="bg1"/>
                </a:solidFill>
                <a:latin typeface="Garet Heavy" pitchFamily="50" charset="-52"/>
              </a:rPr>
              <a:t> - </a:t>
            </a:r>
          </a:p>
          <a:p>
            <a:pPr algn="ctr"/>
            <a:endParaRPr lang="ru-RU" dirty="0">
              <a:solidFill>
                <a:schemeClr val="bg1"/>
              </a:solidFill>
              <a:latin typeface="Garet Book" pitchFamily="50" charset="-52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Garet Book" pitchFamily="50" charset="-52"/>
              </a:rPr>
              <a:t> быстрая проверка Заявителя на соответствие условиям предоставления </a:t>
            </a:r>
            <a:r>
              <a:rPr lang="ru-RU" sz="1600" dirty="0" err="1">
                <a:solidFill>
                  <a:schemeClr val="bg1"/>
                </a:solidFill>
                <a:latin typeface="Garet Book" pitchFamily="50" charset="-52"/>
              </a:rPr>
              <a:t>микрозаймов</a:t>
            </a:r>
            <a:r>
              <a:rPr lang="ru-RU" sz="1600" dirty="0">
                <a:solidFill>
                  <a:schemeClr val="bg1"/>
                </a:solidFill>
                <a:latin typeface="Garet Book" pitchFamily="50" charset="-52"/>
              </a:rPr>
              <a:t>, в том числе требованиям к кредитной истории и деловой репутации Заявителя и поручителей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548680"/>
            <a:ext cx="5112568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Garet Book" pitchFamily="50" charset="-52"/>
              </a:rPr>
              <a:t>Для проведения </a:t>
            </a:r>
            <a:r>
              <a:rPr lang="ru-RU" dirty="0" err="1">
                <a:latin typeface="Garet Book" pitchFamily="50" charset="-52"/>
              </a:rPr>
              <a:t>прескоринга</a:t>
            </a:r>
            <a:r>
              <a:rPr lang="ru-RU" dirty="0">
                <a:latin typeface="Garet Book" pitchFamily="50" charset="-52"/>
              </a:rPr>
              <a:t> Заявитель подает следующие документы:</a:t>
            </a:r>
            <a:endParaRPr lang="en-US" dirty="0">
              <a:latin typeface="Garet Book" pitchFamily="50" charset="-52"/>
            </a:endParaRPr>
          </a:p>
          <a:p>
            <a:endParaRPr lang="ru-RU" dirty="0">
              <a:latin typeface="Garet Book" pitchFamily="50" charset="-52"/>
            </a:endParaRP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заявку на предоставление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;</a:t>
            </a: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заверенные копии паспорта</a:t>
            </a:r>
            <a:r>
              <a:rPr lang="en-US" dirty="0">
                <a:latin typeface="Garet Book" pitchFamily="50" charset="-52"/>
              </a:rPr>
              <a:t>;</a:t>
            </a:r>
            <a:endParaRPr lang="ru-RU" dirty="0">
              <a:latin typeface="Garet Book" pitchFamily="50" charset="-52"/>
            </a:endParaRP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 согласие на обработку персональных данных.</a:t>
            </a:r>
          </a:p>
          <a:p>
            <a:endParaRPr lang="ru-RU" dirty="0">
              <a:latin typeface="Garet Book" pitchFamily="50" charset="-52"/>
            </a:endParaRPr>
          </a:p>
          <a:p>
            <a:r>
              <a:rPr lang="ru-RU" dirty="0">
                <a:latin typeface="Garet Book" pitchFamily="50" charset="-52"/>
              </a:rPr>
              <a:t>Документы для </a:t>
            </a:r>
            <a:r>
              <a:rPr lang="ru-RU" dirty="0" err="1">
                <a:latin typeface="Garet Book" pitchFamily="50" charset="-52"/>
              </a:rPr>
              <a:t>прескоринга</a:t>
            </a:r>
            <a:r>
              <a:rPr lang="ru-RU" dirty="0">
                <a:latin typeface="Garet Book" pitchFamily="50" charset="-52"/>
              </a:rPr>
              <a:t> предоставляются Заявителем одним из следующих способов:</a:t>
            </a:r>
            <a:endParaRPr lang="en-US" dirty="0">
              <a:latin typeface="Garet Book" pitchFamily="50" charset="-52"/>
            </a:endParaRPr>
          </a:p>
          <a:p>
            <a:endParaRPr lang="ru-RU" dirty="0">
              <a:latin typeface="Garet Book" pitchFamily="50" charset="-52"/>
            </a:endParaRP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на бумажном носителе;</a:t>
            </a: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 электронном виде на адрес электронной почты fmfto@iato.ru;</a:t>
            </a:r>
          </a:p>
          <a:p>
            <a:pPr marL="285750" indent="-285750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посредством сервиса электронного документооборота «</a:t>
            </a:r>
            <a:r>
              <a:rPr lang="ru-RU" dirty="0" err="1">
                <a:latin typeface="Garet Book" pitchFamily="50" charset="-52"/>
              </a:rPr>
              <a:t>Диадок</a:t>
            </a:r>
            <a:r>
              <a:rPr lang="ru-RU" dirty="0">
                <a:latin typeface="Garet Book" pitchFamily="50" charset="-52"/>
              </a:rPr>
              <a:t>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4365104"/>
            <a:ext cx="250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aret Heavy" pitchFamily="50" charset="-52"/>
              </a:rPr>
              <a:t>Срок проверки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aret Heavy" pitchFamily="50" charset="-52"/>
              </a:rPr>
              <a:t>- 1 рабочий день</a:t>
            </a:r>
          </a:p>
        </p:txBody>
      </p:sp>
    </p:spTree>
    <p:extLst>
      <p:ext uri="{BB962C8B-B14F-4D97-AF65-F5344CB8AC3E}">
        <p14:creationId xmlns:p14="http://schemas.microsoft.com/office/powerpoint/2010/main" val="93852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40" y="1484784"/>
            <a:ext cx="3284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Garet Book" pitchFamily="50" charset="-52"/>
              </a:rPr>
              <a:t>Фонд принимает заявки на </a:t>
            </a:r>
            <a:r>
              <a:rPr lang="ru-RU" sz="3200" dirty="0" err="1">
                <a:solidFill>
                  <a:schemeClr val="bg1"/>
                </a:solidFill>
                <a:latin typeface="Garet Book" pitchFamily="50" charset="-52"/>
              </a:rPr>
              <a:t>микрозайм</a:t>
            </a:r>
            <a:endParaRPr lang="en-US" sz="3200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Garet Book" pitchFamily="50" charset="-52"/>
              </a:rPr>
              <a:t>следующими способами: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5112568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 центре оказания услуг «Мой бизнес», Тюменский Технопарк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 любом территориальном представительстве Инвестиционного агентства</a:t>
            </a:r>
            <a:endParaRPr lang="en-US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 электронном виде на адрес электронной почты </a:t>
            </a:r>
            <a:r>
              <a:rPr lang="ru-RU" dirty="0">
                <a:latin typeface="Garet Book" pitchFamily="50" charset="-52"/>
                <a:hlinkClick r:id="rId2"/>
              </a:rPr>
              <a:t>fmfto@iato.ru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Через системы электронного документооборота (при наличии ЭЦП)</a:t>
            </a:r>
          </a:p>
        </p:txBody>
      </p:sp>
    </p:spTree>
    <p:extLst>
      <p:ext uri="{BB962C8B-B14F-4D97-AF65-F5344CB8AC3E}">
        <p14:creationId xmlns:p14="http://schemas.microsoft.com/office/powerpoint/2010/main" val="1789698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260648"/>
            <a:ext cx="478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Центр финансовых услуг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836712"/>
            <a:ext cx="51845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1400" dirty="0"/>
              <a:t>Подбор оптимального варианта финансирования по потребностям </a:t>
            </a:r>
            <a:r>
              <a:rPr lang="ru-RU" sz="1400" dirty="0" smtClean="0"/>
              <a:t>бизнеса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Выбор финансовой организации в </a:t>
            </a:r>
            <a:r>
              <a:rPr lang="ru-RU" sz="1400" dirty="0" smtClean="0"/>
              <a:t>качестве кредитора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Лизинг транспорта, спецтехники, оборудования, </a:t>
            </a:r>
            <a:r>
              <a:rPr lang="ru-RU" sz="1400" dirty="0" smtClean="0"/>
              <a:t>недвижимости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Оценка движимого и недвижимого имущества, составление отчёта в строгом соответствии с законодательством </a:t>
            </a:r>
            <a:r>
              <a:rPr lang="ru-RU" sz="1400" dirty="0" smtClean="0"/>
              <a:t>РФ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Получение банковской </a:t>
            </a:r>
            <a:r>
              <a:rPr lang="ru-RU" sz="1400" dirty="0" smtClean="0"/>
              <a:t>гарантии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Получение поручительства от Регионального гарантийного Фонда для обеспечения займа/кредита/лизинговой </a:t>
            </a:r>
            <a:r>
              <a:rPr lang="ru-RU" sz="1400" dirty="0" smtClean="0"/>
              <a:t>сделки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Помощь в оформлении необходимого пакета </a:t>
            </a:r>
            <a:r>
              <a:rPr lang="ru-RU" sz="1400" dirty="0" smtClean="0"/>
              <a:t>документ</a:t>
            </a:r>
          </a:p>
          <a:p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/>
              <a:t>Подбор оптимального варианта страхования</a:t>
            </a:r>
            <a:br>
              <a:rPr lang="ru-RU" sz="1400" dirty="0"/>
            </a:br>
            <a:r>
              <a:rPr lang="ru-RU" sz="1400" dirty="0"/>
              <a:t>- автострахование (ОСАГО, КАСКО)</a:t>
            </a:r>
            <a:br>
              <a:rPr lang="ru-RU" sz="1400" dirty="0"/>
            </a:br>
            <a:r>
              <a:rPr lang="ru-RU" sz="1400" dirty="0"/>
              <a:t>- страхование имущества</a:t>
            </a:r>
            <a:br>
              <a:rPr lang="ru-RU" sz="1400" dirty="0"/>
            </a:br>
            <a:r>
              <a:rPr lang="ru-RU" sz="1400" dirty="0"/>
              <a:t>- страхование путешествующих</a:t>
            </a:r>
            <a:br>
              <a:rPr lang="ru-RU" sz="1400" dirty="0"/>
            </a:br>
            <a:r>
              <a:rPr lang="ru-RU" sz="1400" dirty="0"/>
              <a:t>- добровольное медицинское страхование</a:t>
            </a:r>
            <a:br>
              <a:rPr lang="ru-RU" sz="1400" dirty="0"/>
            </a:br>
            <a:r>
              <a:rPr lang="ru-RU" sz="1400" dirty="0"/>
              <a:t>- страхование жизни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839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692696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Партнеры Фонда в рамках работы Центра финансовых услуг: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АО«Тюменская</a:t>
            </a:r>
            <a:r>
              <a:rPr lang="ru-RU" dirty="0"/>
              <a:t> агропромышленная лизинговая компания» (ТАЛК. Лизинг)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ПАО Сбербанк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Банк ВТБ (ПАО)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Банк Открытие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Альфа-банк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Промсвязьбанк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Тинькофф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Уралсиб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СК "</a:t>
            </a:r>
            <a:r>
              <a:rPr lang="ru-RU" dirty="0" err="1"/>
              <a:t>Югория</a:t>
            </a:r>
            <a:r>
              <a:rPr lang="ru-RU" dirty="0"/>
              <a:t>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СК "</a:t>
            </a:r>
            <a:r>
              <a:rPr lang="ru-RU" dirty="0" err="1"/>
              <a:t>Зетта</a:t>
            </a:r>
            <a:r>
              <a:rPr lang="ru-RU" dirty="0"/>
              <a:t> Страхование"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СК "Ингосстрах"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СК "</a:t>
            </a:r>
            <a:r>
              <a:rPr lang="ru-RU" dirty="0" err="1"/>
              <a:t>Энергогарант</a:t>
            </a:r>
            <a:r>
              <a:rPr lang="ru-RU" dirty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00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2286794"/>
            <a:ext cx="282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574BA"/>
                </a:solidFill>
                <a:latin typeface="Garet Book" pitchFamily="50" charset="-52"/>
              </a:rPr>
              <a:t>Консультацию по всем вопросам Вы можете получить по телефонам: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  <a:sym typeface="Wingdings"/>
              </a:rPr>
              <a:t></a:t>
            </a:r>
            <a:r>
              <a:rPr lang="en-US" sz="2800" dirty="0">
                <a:solidFill>
                  <a:schemeClr val="bg1"/>
                </a:solidFill>
                <a:latin typeface="Garet Book" pitchFamily="50" charset="-52"/>
                <a:sym typeface="Wingdings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+7 (3452) 59-50-45</a:t>
            </a:r>
            <a:endParaRPr lang="en-US" sz="2800" dirty="0">
              <a:solidFill>
                <a:schemeClr val="bg1"/>
              </a:solidFill>
              <a:latin typeface="Garet Book" pitchFamily="50" charset="-52"/>
            </a:endParaRPr>
          </a:p>
          <a:p>
            <a:endParaRPr lang="ru-RU" sz="2800" dirty="0">
              <a:solidFill>
                <a:schemeClr val="bg1"/>
              </a:solidFill>
              <a:latin typeface="Garet Book" pitchFamily="50" charset="-52"/>
            </a:endParaRP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  <a:sym typeface="Wingdings"/>
              </a:rPr>
              <a:t>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+7 (3452) 59-50-64</a:t>
            </a:r>
            <a:endParaRPr lang="en-US" sz="2800" dirty="0">
              <a:solidFill>
                <a:schemeClr val="bg1"/>
              </a:solidFill>
              <a:latin typeface="Garet Book" pitchFamily="50" charset="-52"/>
            </a:endParaRPr>
          </a:p>
          <a:p>
            <a:endParaRPr lang="ru-RU" sz="2800" dirty="0">
              <a:solidFill>
                <a:schemeClr val="bg1"/>
              </a:solidFill>
              <a:latin typeface="Garet Book" pitchFamily="50" charset="-52"/>
            </a:endParaRP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  <a:sym typeface="Wingdings"/>
              </a:rPr>
              <a:t>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+7 (3452) 59-50-66</a:t>
            </a:r>
            <a:endParaRPr lang="en-US" sz="2800" dirty="0">
              <a:solidFill>
                <a:schemeClr val="bg1"/>
              </a:solidFill>
              <a:latin typeface="Garet Book" pitchFamily="50" charset="-52"/>
            </a:endParaRPr>
          </a:p>
          <a:p>
            <a:endParaRPr lang="ru-RU" sz="2800" dirty="0">
              <a:solidFill>
                <a:schemeClr val="bg1"/>
              </a:solidFill>
              <a:latin typeface="Garet Book" pitchFamily="50" charset="-52"/>
            </a:endParaRP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  <a:sym typeface="Wingdings"/>
              </a:rPr>
              <a:t>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+7 (932) 325-50</a:t>
            </a:r>
            <a:r>
              <a:rPr lang="en-US" sz="2800" dirty="0">
                <a:solidFill>
                  <a:schemeClr val="bg1"/>
                </a:solidFill>
                <a:latin typeface="Garet Book" pitchFamily="50" charset="-52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45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2053" y="1261170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3574BA"/>
                </a:solidFill>
                <a:sym typeface="Wingdings"/>
              </a:rPr>
              <a:t></a:t>
            </a:r>
            <a:endParaRPr lang="ru-RU" sz="4000" dirty="0">
              <a:solidFill>
                <a:srgbClr val="357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3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12180871"/>
              </p:ext>
            </p:extLst>
          </p:nvPr>
        </p:nvGraphicFramePr>
        <p:xfrm>
          <a:off x="0" y="788680"/>
          <a:ext cx="9144001" cy="654176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6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0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17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T Sans" panose="020B0503020203020204" pitchFamily="34" charset="0"/>
                        </a:rPr>
                        <a:t>Программа</a:t>
                      </a:r>
                      <a:endParaRPr lang="ru-RU" sz="100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PT Sans" panose="020B0503020203020204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PT Sans" panose="020B0503020203020204" pitchFamily="34" charset="0"/>
                        </a:rPr>
                        <a:t>Срок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PT Sans" panose="020B0503020203020204" pitchFamily="34" charset="0"/>
                        </a:rPr>
                        <a:t>Ставка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PT Sans" panose="020B0503020203020204" pitchFamily="34" charset="0"/>
                        </a:rPr>
                        <a:t>Отсрочка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PT Sans" panose="020B0503020203020204" pitchFamily="34" charset="0"/>
                        </a:rPr>
                        <a:t>Категория получателей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PT San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9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PT Sans" panose="020B0503020203020204" pitchFamily="34" charset="0"/>
                        </a:rPr>
                        <a:t>«</a:t>
                      </a:r>
                      <a:r>
                        <a:rPr lang="ru-RU" sz="1050" b="1" dirty="0" err="1">
                          <a:latin typeface="PT Sans" panose="020B0503020203020204" pitchFamily="34" charset="0"/>
                        </a:rPr>
                        <a:t>МиР</a:t>
                      </a:r>
                      <a:r>
                        <a:rPr lang="ru-RU" sz="1050" b="1" dirty="0">
                          <a:latin typeface="PT Sans" panose="020B0503020203020204" pitchFamily="34" charset="0"/>
                        </a:rPr>
                        <a:t>»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anose="020B0503020203020204" pitchFamily="34" charset="0"/>
                        </a:rPr>
                        <a:t>- не</a:t>
                      </a:r>
                      <a:r>
                        <a:rPr lang="ru-RU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ru-RU" sz="1000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anose="020B0503020203020204" pitchFamily="34" charset="0"/>
                        </a:rPr>
                        <a:t>более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anose="020B0503020203020204" pitchFamily="34" charset="0"/>
                        </a:rPr>
                        <a:t> 5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itchFamily="34" charset="0"/>
                        </a:rPr>
                        <a:t>. с залогом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itchFamily="34" charset="0"/>
                        </a:rPr>
                        <a:t>- не более 1 </a:t>
                      </a:r>
                      <a:r>
                        <a:rPr lang="ru-RU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itchFamily="34" charset="0"/>
                        </a:rPr>
                        <a:t>млн.руб</a:t>
                      </a:r>
                      <a:r>
                        <a:rPr lang="ru-RU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T Sans" pitchFamily="34" charset="0"/>
                        </a:rPr>
                        <a:t>. без залога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T Sans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до 36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МЕСЯЦЕВ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от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8%  годовых,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зависит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от категории проекта и наличия залога/поручительства ГФ</a:t>
                      </a: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6 мес.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Субъекты малого и среднего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предпринимательства (МСП), 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имеющие государственную регистрацию в качестве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юр. 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лица или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ИП и 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осуществляющие свою деятельность на территории Тюменской области (без автономных округов)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79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PT Sans" panose="020B0503020203020204" pitchFamily="34" charset="0"/>
                        </a:rPr>
                        <a:t>«Доверие»</a:t>
                      </a:r>
                      <a:r>
                        <a:rPr lang="en-US" sz="1050" b="1" baseline="0" dirty="0">
                          <a:latin typeface="PT Sans" panose="020B0503020203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dirty="0">
                          <a:latin typeface="PT Sans" panose="020B0503020203020204" pitchFamily="34" charset="0"/>
                        </a:rPr>
                        <a:t>(без расчета</a:t>
                      </a:r>
                      <a:r>
                        <a:rPr lang="en-US" sz="1050" baseline="0" dirty="0"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ru-RU" sz="1050" dirty="0">
                          <a:latin typeface="PT Sans" panose="020B0503020203020204" pitchFamily="34" charset="0"/>
                        </a:rPr>
                        <a:t>обеспечения)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1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от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8% 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годовых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зависит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от категории проекта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96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PT Sans" panose="020B0503020203020204" pitchFamily="34" charset="0"/>
                        </a:rPr>
                        <a:t>«Легкий старт»</a:t>
                      </a:r>
                      <a:endParaRPr lang="en-US" sz="1050" b="1" dirty="0">
                        <a:latin typeface="PT Sans" panose="020B0503020203020204" pitchFamily="34" charset="0"/>
                      </a:endParaRPr>
                    </a:p>
                    <a:p>
                      <a:pPr algn="ctr"/>
                      <a:r>
                        <a:rPr lang="ru-RU" sz="1050" dirty="0">
                          <a:latin typeface="PT Sans" panose="020B0503020203020204" pitchFamily="34" charset="0"/>
                        </a:rPr>
                        <a:t>(для начинающих предпринимателей)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 1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8%  годовых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PT Sans" panose="020B0503020203020204" pitchFamily="34" charset="0"/>
                        </a:rPr>
                        <a:t>«Действуй</a:t>
                      </a:r>
                      <a:r>
                        <a:rPr lang="ru-RU" sz="1050" b="1" baseline="0" dirty="0">
                          <a:latin typeface="PT Sans" panose="020B0503020203020204" pitchFamily="34" charset="0"/>
                        </a:rPr>
                        <a:t>»</a:t>
                      </a:r>
                      <a:endParaRPr lang="en-US" sz="1050" b="1" baseline="0" dirty="0">
                        <a:latin typeface="PT Sans" panose="020B05030202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>
                          <a:latin typeface="PT Sans" panose="020B0503020203020204" pitchFamily="34" charset="0"/>
                        </a:rPr>
                        <a:t>(</a:t>
                      </a:r>
                      <a:r>
                        <a:rPr lang="ru-RU" sz="1050" baseline="0" dirty="0" err="1">
                          <a:latin typeface="PT Sans" panose="020B0503020203020204" pitchFamily="34" charset="0"/>
                        </a:rPr>
                        <a:t>беззалоговый</a:t>
                      </a:r>
                      <a:r>
                        <a:rPr lang="ru-RU" sz="1050" baseline="0" dirty="0">
                          <a:latin typeface="PT Sans" panose="020B0503020203020204" pitchFamily="34" charset="0"/>
                        </a:rPr>
                        <a:t>)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 1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 более 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месяцев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8%  годовых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PT Sans" panose="020B0503020203020204" pitchFamily="34" charset="0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latin typeface="PT Sans" panose="020B0503020203020204" pitchFamily="34" charset="0"/>
                        </a:rPr>
                        <a:t>«Действуй»</a:t>
                      </a:r>
                      <a:endParaRPr lang="en-US" sz="1050" b="1" dirty="0">
                        <a:latin typeface="PT Sans" panose="020B05030202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PT Sans" panose="020B0503020203020204" pitchFamily="34" charset="0"/>
                        </a:rPr>
                        <a:t>(залоговый)</a:t>
                      </a:r>
                      <a:endParaRPr lang="ru-RU" sz="1050" b="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 2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bg1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bg1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PT Sans" panose="020B0503020203020204" pitchFamily="34" charset="0"/>
                        </a:rPr>
                        <a:t>«Экспортируй»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не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более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5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млн.руб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. с залогом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- не более 1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PT Sans" pitchFamily="34" charset="0"/>
                        </a:rPr>
                        <a:t>млн.руб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itchFamily="34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PT Sans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itchFamily="34" charset="0"/>
                        </a:rPr>
                        <a:t>без залога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Равен сроку оплаты по экспортному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контракту+3 месяца, но не более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МЕСЯЦЕВ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8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% 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годовых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Субъекты МСП, имеющие государственную регистрацию в качестве юр. лица или ИП и осуществляющие свою деятельность на территории Тюменской области  (без автономных округов), 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заключившие экспортный  контракт (договор на экспорт товаров/работ/услуг, между экспортером и иностранным контрагентом)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71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50" b="1" kern="1200" baseline="0" dirty="0" err="1" smtClean="0">
                          <a:solidFill>
                            <a:schemeClr val="dk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Микрозаймы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050" b="1" kern="1200" baseline="0" dirty="0" err="1" smtClean="0">
                          <a:solidFill>
                            <a:schemeClr val="dk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lang="ru-RU" sz="1050" b="1" kern="1200" baseline="0" dirty="0" smtClean="0">
                          <a:solidFill>
                            <a:schemeClr val="dk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1050" b="1" kern="1200" baseline="0" dirty="0">
                        <a:solidFill>
                          <a:schemeClr val="dk1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не более 500 </a:t>
                      </a:r>
                      <a:r>
                        <a:rPr lang="ru-RU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до 36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МЕСЯЦЕВ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от 8%  годовых,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0"/>
                        </a:rPr>
                        <a:t>зависит от наличия залога/поручительства ГФ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bg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PT Sans" pitchFamily="34" charset="0"/>
                          <a:ea typeface="+mn-ea"/>
                          <a:cs typeface="+mn-cs"/>
                        </a:rPr>
                        <a:t>Физическое лицо, применяющее специальный налоговый режим «Налог на профессиональный доход»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effectLst/>
                        <a:latin typeface="PT Sans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747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PT Sans" panose="020B0503020203020204" pitchFamily="34" charset="0"/>
                        </a:rPr>
                        <a:t>Для субъектов социального предпринимательства -  от </a:t>
                      </a:r>
                      <a:r>
                        <a:rPr lang="ru-RU" sz="1000" dirty="0" smtClean="0">
                          <a:latin typeface="PT Sans" panose="020B0503020203020204" pitchFamily="34" charset="0"/>
                        </a:rPr>
                        <a:t>4%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bg1"/>
                        </a:solidFill>
                        <a:latin typeface="PT Sans" pitchFamily="34" charset="0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bg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baseline="0" dirty="0">
                        <a:solidFill>
                          <a:schemeClr val="bg1"/>
                        </a:solidFill>
                        <a:latin typeface="PT San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 noChangeAspect="1"/>
          </p:cNvSpPr>
          <p:nvPr/>
        </p:nvSpPr>
        <p:spPr>
          <a:xfrm>
            <a:off x="1173865" y="85766"/>
            <a:ext cx="772450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Garet Heavy" pitchFamily="50" charset="-52"/>
                <a:cs typeface="Arial" panose="020B0604020202020204" pitchFamily="34" charset="0"/>
              </a:rPr>
              <a:t>ПРОГРАММЫ МИКРОФИНАНСИРОВАНИЯ</a:t>
            </a:r>
            <a:endParaRPr lang="ru-RU" sz="4800" dirty="0">
              <a:latin typeface="Garet Heavy" pitchFamily="50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84168" y="26369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84168" y="33569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27089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dirty="0">
                <a:latin typeface="PT Sans" panose="020B0503020203020204" pitchFamily="34" charset="0"/>
              </a:rPr>
              <a:t>не более 12 мес.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4797" y="1886634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dirty="0">
                <a:latin typeface="PT Sans" panose="020B0503020203020204" pitchFamily="34" charset="0"/>
              </a:rPr>
              <a:t>не более 6 мес.</a:t>
            </a:r>
          </a:p>
        </p:txBody>
      </p:sp>
    </p:spTree>
    <p:extLst>
      <p:ext uri="{BB962C8B-B14F-4D97-AF65-F5344CB8AC3E}">
        <p14:creationId xmlns:p14="http://schemas.microsoft.com/office/powerpoint/2010/main" val="101518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5963" y="188640"/>
            <a:ext cx="53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aret Heavy" pitchFamily="50" charset="-52"/>
              </a:rPr>
              <a:t>Контактная информация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052736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625002, г. Тюмень,</a:t>
            </a:r>
            <a:br>
              <a:rPr lang="ru-RU" sz="2800" dirty="0">
                <a:solidFill>
                  <a:schemeClr val="bg1"/>
                </a:solidFill>
                <a:latin typeface="Garet Book" pitchFamily="50" charset="-52"/>
              </a:rPr>
            </a:br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ул. Республики, д. 142</a:t>
            </a:r>
            <a:endParaRPr lang="en-US" sz="2800" dirty="0">
              <a:solidFill>
                <a:schemeClr val="bg1"/>
              </a:solidFill>
              <a:latin typeface="Garet Book" pitchFamily="50" charset="-52"/>
            </a:endParaRP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Технопарк, Центр оказания услуг «Мой бизнес»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574BA"/>
                </a:solidFill>
                <a:latin typeface="Garet Book" pitchFamily="50" charset="-52"/>
              </a:rPr>
              <a:t>Адрес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976" y="3212976"/>
            <a:ext cx="2255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574BA"/>
                </a:solidFill>
                <a:latin typeface="Garet Book" pitchFamily="50" charset="-52"/>
              </a:rPr>
              <a:t>Время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6051" y="3238459"/>
            <a:ext cx="6297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ПН - ПТ с 09:00 до 18:00,</a:t>
            </a: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обед с 13:00 до 14:00</a:t>
            </a:r>
          </a:p>
          <a:p>
            <a:r>
              <a:rPr lang="ru-RU" sz="2800" dirty="0">
                <a:solidFill>
                  <a:schemeClr val="bg1"/>
                </a:solidFill>
                <a:latin typeface="Garet Book" pitchFamily="50" charset="-52"/>
              </a:rPr>
              <a:t>СБ и ВС - выходные дни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157192"/>
            <a:ext cx="293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et Book" pitchFamily="50" charset="-52"/>
              </a:rPr>
              <a:t> fmfto@iato.ru</a:t>
            </a:r>
            <a:endParaRPr lang="ru-RU" sz="2800" dirty="0">
              <a:solidFill>
                <a:schemeClr val="bg1"/>
              </a:solidFill>
              <a:latin typeface="Garet Book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85" y="5169171"/>
            <a:ext cx="2255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574BA"/>
                </a:solidFill>
                <a:latin typeface="Garet Book" pitchFamily="50" charset="-52"/>
              </a:rPr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49093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5963" y="188640"/>
            <a:ext cx="535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aret Heavy" pitchFamily="50" charset="-52"/>
              </a:rPr>
              <a:t>Мы в социальных сетях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698" y="1007730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aret Heavy" pitchFamily="50" charset="-52"/>
              </a:rPr>
              <a:t>Сайт</a:t>
            </a:r>
          </a:p>
          <a:p>
            <a:r>
              <a:rPr lang="en-US" sz="2800" dirty="0">
                <a:solidFill>
                  <a:schemeClr val="bg1"/>
                </a:solidFill>
                <a:latin typeface="Garet Heavy" pitchFamily="50" charset="-52"/>
              </a:rPr>
              <a:t>fmf72.ru</a:t>
            </a:r>
            <a:endParaRPr lang="ru-RU" sz="2800" dirty="0">
              <a:solidFill>
                <a:schemeClr val="bg1"/>
              </a:solidFill>
              <a:latin typeface="Garet Heavy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6071" y="2357810"/>
            <a:ext cx="2595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et Heavy" pitchFamily="50" charset="-52"/>
              </a:rPr>
              <a:t>Instagram</a:t>
            </a:r>
            <a:endParaRPr lang="ru-RU" sz="2800" dirty="0">
              <a:solidFill>
                <a:schemeClr val="bg1"/>
              </a:solidFill>
              <a:latin typeface="Garet Heavy" pitchFamily="50" charset="-52"/>
            </a:endParaRPr>
          </a:p>
          <a:p>
            <a:r>
              <a:rPr lang="en-US" sz="2800" dirty="0">
                <a:solidFill>
                  <a:schemeClr val="bg1"/>
                </a:solidFill>
                <a:latin typeface="Garet Heavy" pitchFamily="50" charset="-52"/>
              </a:rPr>
              <a:t>@mkkfmf72</a:t>
            </a:r>
            <a:endParaRPr lang="ru-RU" sz="2800" dirty="0">
              <a:solidFill>
                <a:schemeClr val="bg1"/>
              </a:solidFill>
              <a:latin typeface="Garet Heavy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04864"/>
            <a:ext cx="1260000" cy="12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00783"/>
            <a:ext cx="1260000" cy="12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65"/>
            <a:ext cx="1260000" cy="126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56142" y="4058419"/>
            <a:ext cx="2315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Garet Heavy" pitchFamily="50" charset="-52"/>
              </a:rPr>
              <a:t>facebook</a:t>
            </a:r>
            <a:endParaRPr lang="ru-RU" sz="2800" dirty="0">
              <a:solidFill>
                <a:schemeClr val="bg1"/>
              </a:solidFill>
              <a:latin typeface="Garet Heavy" pitchFamily="50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085266"/>
            <a:ext cx="1260000" cy="1260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16890" y="5453656"/>
            <a:ext cx="920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Garet Heavy" pitchFamily="50" charset="-52"/>
              </a:rPr>
              <a:t>Vk</a:t>
            </a:r>
            <a:endParaRPr lang="ru-RU" sz="2800" dirty="0">
              <a:solidFill>
                <a:schemeClr val="bg1"/>
              </a:solidFill>
              <a:latin typeface="Garet Heavy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8520" y="2286794"/>
            <a:ext cx="2822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574BA"/>
                </a:solidFill>
                <a:latin typeface="Garet Book" pitchFamily="50" charset="-52"/>
              </a:rPr>
              <a:t>На Ваши вопросы мы также готовы ответить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2320643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648"/>
            <a:ext cx="9144000" cy="6858000"/>
          </a:xfrm>
          <a:prstGeom prst="rect">
            <a:avLst/>
          </a:prstGeom>
          <a:solidFill>
            <a:srgbClr val="35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290501"/>
            <a:ext cx="36724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baseline="30000" dirty="0" smtClean="0">
                <a:solidFill>
                  <a:schemeClr val="bg1"/>
                </a:solidFill>
                <a:latin typeface="Garet Book" pitchFamily="50" charset="-52"/>
              </a:rPr>
              <a:t>С благодарностью за доверие </a:t>
            </a:r>
            <a:r>
              <a:rPr lang="ru-RU" sz="2300" b="1" dirty="0" smtClean="0">
                <a:solidFill>
                  <a:schemeClr val="bg1"/>
                </a:solidFill>
                <a:latin typeface="Garet Book" pitchFamily="50" charset="-52"/>
              </a:rPr>
              <a:t> </a:t>
            </a:r>
            <a:endParaRPr lang="ru-RU" sz="2300" b="1" baseline="30000" dirty="0">
              <a:solidFill>
                <a:schemeClr val="bg1"/>
              </a:solidFill>
              <a:latin typeface="Garet Book" pitchFamily="50" charset="-52"/>
            </a:endParaRPr>
          </a:p>
        </p:txBody>
      </p:sp>
      <p:pic>
        <p:nvPicPr>
          <p:cNvPr id="4" name="Picture 2" descr="D:\работа\фонд микро\на диск\Зн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2623"/>
            <a:ext cx="500067" cy="50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13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764704"/>
            <a:ext cx="392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Программа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«Легкий старт»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154" y="3933056"/>
            <a:ext cx="350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1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.-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с залогом / без залога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40671"/>
            <a:ext cx="5436096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Процентная ставка: </a:t>
            </a: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 smtClean="0">
                <a:latin typeface="Garet Book" pitchFamily="50" charset="-52"/>
              </a:rPr>
              <a:t>8 % </a:t>
            </a:r>
            <a:r>
              <a:rPr lang="ru-RU" dirty="0" smtClean="0">
                <a:latin typeface="Garet Book" pitchFamily="50" charset="-52"/>
              </a:rPr>
              <a:t>годовых</a:t>
            </a:r>
            <a:r>
              <a:rPr lang="ru-RU" dirty="0">
                <a:latin typeface="Garet Book" pitchFamily="50" charset="-52"/>
              </a:rPr>
              <a:t> </a:t>
            </a:r>
            <a:endParaRPr lang="ru-RU" dirty="0" smtClean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 smtClean="0">
                <a:latin typeface="Garet Book" pitchFamily="50" charset="-52"/>
              </a:rPr>
              <a:t>для </a:t>
            </a:r>
            <a:r>
              <a:rPr lang="ru-RU" dirty="0">
                <a:latin typeface="Garet Book" pitchFamily="50" charset="-52"/>
              </a:rPr>
              <a:t>субъектов социального </a:t>
            </a:r>
            <a:r>
              <a:rPr lang="ru-RU" dirty="0" smtClean="0">
                <a:latin typeface="Garet Book" pitchFamily="50" charset="-52"/>
              </a:rPr>
              <a:t>предпринимательства</a:t>
            </a:r>
            <a:r>
              <a:rPr lang="en-US" dirty="0" smtClean="0">
                <a:latin typeface="Garet Book" pitchFamily="50" charset="-52"/>
              </a:rPr>
              <a:t>:</a:t>
            </a:r>
            <a:endParaRPr lang="ru-RU" dirty="0" smtClean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с залогом/поручительством </a:t>
            </a:r>
            <a:r>
              <a:rPr lang="ru-RU" dirty="0" smtClean="0">
                <a:latin typeface="Garet Book" pitchFamily="50" charset="-52"/>
              </a:rPr>
              <a:t>ГФ – 4% 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без залога/поручительства </a:t>
            </a:r>
            <a:r>
              <a:rPr lang="ru-RU" dirty="0" smtClean="0">
                <a:latin typeface="Garet Book" pitchFamily="50" charset="-52"/>
              </a:rPr>
              <a:t>ГФ – 8%</a:t>
            </a:r>
            <a:endParaRPr lang="ru-RU" dirty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endParaRPr lang="en-US" dirty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Срок предоставления: не более 36 </a:t>
            </a:r>
            <a:r>
              <a:rPr lang="ru-RU" dirty="0" smtClean="0">
                <a:latin typeface="Garet Book" pitchFamily="50" charset="-52"/>
              </a:rPr>
              <a:t>месяцев</a:t>
            </a:r>
            <a:endParaRPr lang="en-US" dirty="0" smtClean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endParaRPr lang="en-US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latin typeface="Garet Book" pitchFamily="50" charset="-52"/>
              </a:rPr>
              <a:t>Возможность </a:t>
            </a:r>
            <a:r>
              <a:rPr lang="ru-RU" dirty="0">
                <a:latin typeface="Garet Book" pitchFamily="50" charset="-52"/>
              </a:rPr>
              <a:t>отсрочки платежа: не более 12 </a:t>
            </a:r>
            <a:r>
              <a:rPr lang="ru-RU" dirty="0" smtClean="0">
                <a:latin typeface="Garet Book" pitchFamily="50" charset="-52"/>
              </a:rPr>
              <a:t>месяцев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Целевое использование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 – на цели, связанные с началом предпринимательской деятельности, </a:t>
            </a:r>
            <a:r>
              <a:rPr lang="ru-RU" b="1" dirty="0">
                <a:latin typeface="Garet Book" pitchFamily="50" charset="-52"/>
              </a:rPr>
              <a:t>кроме погашения кредитов и </a:t>
            </a:r>
            <a:r>
              <a:rPr lang="ru-RU" b="1" dirty="0" smtClean="0">
                <a:latin typeface="Garet Book" pitchFamily="50" charset="-52"/>
              </a:rPr>
              <a:t>займов,</a:t>
            </a:r>
            <a:r>
              <a:rPr lang="ru-RU" b="1" dirty="0" smtClean="0">
                <a:latin typeface="Garet Book"/>
              </a:rPr>
              <a:t> </a:t>
            </a:r>
            <a:r>
              <a:rPr lang="ru-RU" b="1" dirty="0">
                <a:latin typeface="Garet Book"/>
              </a:rPr>
              <a:t>кроме приобретения подакцизных товаров.</a:t>
            </a:r>
            <a:endParaRPr lang="en-US" b="1" dirty="0">
              <a:latin typeface="Garet Book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62" y="2132856"/>
            <a:ext cx="3500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Для субъектов МСП, со дня гос. регистрации, которых прошло менее 1 года</a:t>
            </a:r>
          </a:p>
        </p:txBody>
      </p:sp>
    </p:spTree>
    <p:extLst>
      <p:ext uri="{BB962C8B-B14F-4D97-AF65-F5344CB8AC3E}">
        <p14:creationId xmlns:p14="http://schemas.microsoft.com/office/powerpoint/2010/main" val="425213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908720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Программа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«Микрофинансирование и развитие»</a:t>
            </a:r>
            <a:endParaRPr lang="en-US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(«</a:t>
            </a:r>
            <a:r>
              <a:rPr lang="ru-RU" sz="2000" b="1" dirty="0" err="1">
                <a:solidFill>
                  <a:schemeClr val="bg1"/>
                </a:solidFill>
                <a:latin typeface="Garet Book" pitchFamily="50" charset="-52"/>
              </a:rPr>
              <a:t>МиР</a:t>
            </a:r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62" y="3140968"/>
            <a:ext cx="3500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5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.-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с залогом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1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.-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без залога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476672"/>
            <a:ext cx="543609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Процентная ставка</a:t>
            </a:r>
            <a:r>
              <a:rPr lang="ru-RU" dirty="0" smtClean="0">
                <a:latin typeface="Garet Book" pitchFamily="50" charset="-52"/>
              </a:rPr>
              <a:t>: от  8% </a:t>
            </a:r>
            <a:r>
              <a:rPr lang="ru-RU" dirty="0">
                <a:latin typeface="Garet Book" pitchFamily="50" charset="-52"/>
              </a:rPr>
              <a:t>годовых</a:t>
            </a: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Срок предоставления: не более 36 месяцев (не более 24 месяцев в период действия режима повышенной готовности или режима ЧС)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Возможность отсрочки платежа: не более 6 месяцев</a:t>
            </a: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Целевое использование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 – на цели, связанные с осуществлением предпринимательской деятельности, </a:t>
            </a:r>
            <a:r>
              <a:rPr lang="ru-RU" b="1" u="sng" dirty="0">
                <a:latin typeface="Garet Book" pitchFamily="50" charset="-52"/>
              </a:rPr>
              <a:t>кроме </a:t>
            </a:r>
            <a:r>
              <a:rPr lang="ru-RU" b="1" dirty="0">
                <a:latin typeface="Garet Book" pitchFamily="50" charset="-52"/>
              </a:rPr>
              <a:t>выплаты задолженности по заработной плате, уплаты налоговых и иных обязательных платежей в бюджеты и внебюджетные фонды, </a:t>
            </a:r>
            <a:r>
              <a:rPr lang="ru-RU" b="1" dirty="0" smtClean="0">
                <a:latin typeface="Garet Book" pitchFamily="50" charset="-52"/>
              </a:rPr>
              <a:t>кроме погашения </a:t>
            </a:r>
            <a:r>
              <a:rPr lang="ru-RU" b="1" dirty="0">
                <a:latin typeface="Garet Book" pitchFamily="50" charset="-52"/>
              </a:rPr>
              <a:t>кредитов и </a:t>
            </a:r>
            <a:r>
              <a:rPr lang="ru-RU" b="1" dirty="0" smtClean="0">
                <a:latin typeface="Garet Book" pitchFamily="50" charset="-52"/>
              </a:rPr>
              <a:t>займов, </a:t>
            </a:r>
            <a:r>
              <a:rPr lang="ru-RU" b="1" dirty="0">
                <a:latin typeface="Garet Book"/>
              </a:rPr>
              <a:t>кроме приобретения подакцизных товаров.</a:t>
            </a:r>
            <a:endParaRPr lang="en-US" b="1" dirty="0">
              <a:latin typeface="Garet Boo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8814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277" y="116632"/>
            <a:ext cx="7169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Garet Book" pitchFamily="50" charset="-52"/>
              </a:rPr>
              <a:t>Процентная ставка по программе «</a:t>
            </a:r>
            <a:r>
              <a:rPr lang="ru-RU" sz="2800" b="1" dirty="0" err="1">
                <a:solidFill>
                  <a:schemeClr val="bg1"/>
                </a:solidFill>
                <a:latin typeface="Garet Book" pitchFamily="50" charset="-52"/>
              </a:rPr>
              <a:t>МиР</a:t>
            </a:r>
            <a:r>
              <a:rPr lang="ru-RU" sz="2800" b="1" dirty="0">
                <a:solidFill>
                  <a:schemeClr val="bg1"/>
                </a:solidFill>
                <a:latin typeface="Garet Book" pitchFamily="50" charset="-52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6936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b="1" dirty="0">
                <a:solidFill>
                  <a:srgbClr val="3574BA"/>
                </a:solidFill>
                <a:latin typeface="Garet Book" pitchFamily="50" charset="-52"/>
              </a:rPr>
              <a:t>Процентная ставка по </a:t>
            </a:r>
            <a:r>
              <a:rPr lang="ru-RU" b="1" dirty="0" err="1" smtClean="0">
                <a:solidFill>
                  <a:srgbClr val="3574BA"/>
                </a:solidFill>
                <a:latin typeface="Garet Book" pitchFamily="50" charset="-52"/>
              </a:rPr>
              <a:t>микрозайму</a:t>
            </a:r>
            <a:r>
              <a:rPr lang="ru-RU" b="1" dirty="0" smtClean="0">
                <a:solidFill>
                  <a:srgbClr val="3574BA"/>
                </a:solidFill>
                <a:latin typeface="Garet Book" pitchFamily="50" charset="-52"/>
              </a:rPr>
              <a:t>:</a:t>
            </a:r>
            <a:endParaRPr lang="en-US" b="1" dirty="0">
              <a:solidFill>
                <a:srgbClr val="3574BA"/>
              </a:solidFill>
              <a:latin typeface="Garet Book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69162"/>
              </p:ext>
            </p:extLst>
          </p:nvPr>
        </p:nvGraphicFramePr>
        <p:xfrm>
          <a:off x="251520" y="2592696"/>
          <a:ext cx="5256584" cy="3815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42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Категория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проекта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Для приоритетных* проектов</a:t>
                      </a:r>
                      <a:endParaRPr lang="en-US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  <a:p>
                      <a:pPr algn="l"/>
                      <a:endParaRPr lang="en-US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с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 залогом/поручительством ГФ</a:t>
                      </a:r>
                    </a:p>
                    <a:p>
                      <a:pPr algn="l"/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без залога/поручительства ГФ</a:t>
                      </a: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8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Для неприоритетных* проектов 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с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 залогом/поручительством ГФ</a:t>
                      </a:r>
                    </a:p>
                    <a:p>
                      <a:pPr algn="l"/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без залога/поручительства ГФ</a:t>
                      </a: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10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12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Для субъектов социального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предпринимательства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с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 залогом/поручительством ГФ</a:t>
                      </a:r>
                    </a:p>
                    <a:p>
                      <a:pPr algn="l"/>
                      <a:r>
                        <a:rPr lang="ru-RU" sz="1600" baseline="0" dirty="0">
                          <a:solidFill>
                            <a:schemeClr val="bg1"/>
                          </a:solidFill>
                          <a:latin typeface="Garet Book" pitchFamily="50" charset="-52"/>
                        </a:rPr>
                        <a:t>без залога/поручительства ГФ</a:t>
                      </a:r>
                      <a:endParaRPr lang="ru-RU" sz="1600" dirty="0">
                        <a:solidFill>
                          <a:schemeClr val="bg1"/>
                        </a:solidFill>
                        <a:latin typeface="Garet Book" pitchFamily="50" charset="-52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Garet Book" pitchFamily="50" charset="-52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Garet Book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5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03640" y="1506576"/>
            <a:ext cx="32403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Garet Book" pitchFamily="50" charset="-52"/>
              </a:rPr>
              <a:t>*Приоритетные проекты</a:t>
            </a:r>
            <a:r>
              <a:rPr lang="en-US" sz="1600" b="1" dirty="0">
                <a:latin typeface="Garet Book" pitchFamily="50" charset="-52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latin typeface="PT Sans" pitchFamily="34" charset="0"/>
              </a:rPr>
              <a:t>В соответствии с п.2.1.2.15. Приказа Минэкономразвития России от 26.03.2021 №142:</a:t>
            </a:r>
            <a:endParaRPr lang="en-US" sz="1100" b="1" dirty="0">
              <a:latin typeface="PT Sans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является резидентом промышленного (индустриального) парка, агропромышленного парка, технопарка;</a:t>
            </a:r>
            <a:endParaRPr lang="en-US" sz="1100" dirty="0">
              <a:latin typeface="PT Sans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осуществляет экспортную деятельность;</a:t>
            </a:r>
            <a:endParaRPr lang="en-US" sz="1100" dirty="0">
              <a:latin typeface="PT Sans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создан женщиной</a:t>
            </a:r>
            <a:r>
              <a:rPr lang="en-US" sz="1100" dirty="0">
                <a:latin typeface="PT Sans" pitchFamily="34" charset="0"/>
              </a:rPr>
              <a:t>;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осуществляет реализацию проекта в сферах туризма, экологии или спорта;</a:t>
            </a:r>
            <a:endParaRPr lang="en-US" sz="1100" dirty="0">
              <a:latin typeface="PT Sans" pitchFamily="34" charset="0"/>
            </a:endParaRP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относится к молодежному предпринимательству (физическое лицо до 35 лет</a:t>
            </a:r>
            <a:r>
              <a:rPr lang="en-US" sz="1100" dirty="0">
                <a:latin typeface="PT Sans" pitchFamily="34" charset="0"/>
              </a:rPr>
              <a:t>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latin typeface="PT Sans" pitchFamily="34" charset="0"/>
              </a:rPr>
              <a:t>субъект малого и среднего предпринимательства создан физическим лицом старше 45 лет.</a:t>
            </a:r>
            <a:endParaRPr lang="en-US" sz="1100" dirty="0">
              <a:latin typeface="PT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0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4" y="1052736"/>
            <a:ext cx="37120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Антикризисные программы</a:t>
            </a:r>
            <a:r>
              <a:rPr lang="en-US" sz="2000" b="1" dirty="0">
                <a:solidFill>
                  <a:schemeClr val="bg1"/>
                </a:solidFill>
                <a:latin typeface="Garet Book" pitchFamily="50" charset="-52"/>
              </a:rPr>
              <a:t>: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«Действуй» </a:t>
            </a:r>
            <a:endParaRPr lang="en-US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(залоговый)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2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«Действуй» (</a:t>
            </a:r>
            <a:r>
              <a:rPr lang="ru-RU" sz="2000" b="1" dirty="0" err="1">
                <a:solidFill>
                  <a:schemeClr val="bg1"/>
                </a:solidFill>
                <a:latin typeface="Garet Book" pitchFamily="50" charset="-52"/>
              </a:rPr>
              <a:t>беззалоговый</a:t>
            </a:r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)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1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1788" y="7665"/>
            <a:ext cx="5530731" cy="6571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Процентная ставка: </a:t>
            </a:r>
          </a:p>
          <a:p>
            <a:pPr marL="285750" indent="-285750" algn="just">
              <a:spcAft>
                <a:spcPts val="600"/>
              </a:spcAft>
              <a:buClr>
                <a:srgbClr val="3574BA"/>
              </a:buClr>
              <a:buFontTx/>
              <a:buChar char="-"/>
            </a:pPr>
            <a:r>
              <a:rPr lang="ru-RU" dirty="0" smtClean="0">
                <a:latin typeface="Garet Book" pitchFamily="50" charset="-52"/>
              </a:rPr>
              <a:t>8% годовых</a:t>
            </a:r>
            <a:endParaRPr lang="ru-RU" dirty="0">
              <a:latin typeface="Garet Book" pitchFamily="50" charset="-52"/>
            </a:endParaRPr>
          </a:p>
          <a:p>
            <a:pPr marL="285750" indent="-285750" algn="just">
              <a:spcAft>
                <a:spcPts val="600"/>
              </a:spcAft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для субъектов социального предпринимательства:</a:t>
            </a:r>
          </a:p>
          <a:p>
            <a:pPr marL="285750" indent="-285750" algn="just">
              <a:spcAft>
                <a:spcPts val="600"/>
              </a:spcAft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с залогом/поручительством ГФ – 4% </a:t>
            </a:r>
          </a:p>
          <a:p>
            <a:pPr marL="285750" indent="-285750" algn="just">
              <a:spcAft>
                <a:spcPts val="600"/>
              </a:spcAft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без залога/поручительства ГФ – </a:t>
            </a:r>
            <a:r>
              <a:rPr lang="ru-RU" dirty="0" smtClean="0">
                <a:latin typeface="Garet Book" pitchFamily="50" charset="-52"/>
              </a:rPr>
              <a:t>8%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Срок предоставления: не более 24 месяцев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Возможность отсрочки платежа: не более 6 месяцев</a:t>
            </a: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Целевое использование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 – на цели, связанные с осуществлением предпринимательской деятельности в условиях ухудшения экономической ситуации в связи с COVID-19, в том числе</a:t>
            </a:r>
            <a:r>
              <a:rPr lang="en-US" dirty="0">
                <a:latin typeface="Garet Book" pitchFamily="50" charset="-52"/>
              </a:rPr>
              <a:t>:</a:t>
            </a: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выплата заработной платы работникам, налоги и взносы,</a:t>
            </a:r>
            <a:endParaRPr lang="en-US" dirty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 аренда и коммунальные платежи,</a:t>
            </a:r>
            <a:endParaRPr lang="en-US" dirty="0">
              <a:latin typeface="Garet Book" pitchFamily="50" charset="-52"/>
            </a:endParaRP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dirty="0">
                <a:latin typeface="Garet Book" pitchFamily="50" charset="-52"/>
              </a:rPr>
              <a:t> приобретения сырья и материалов и др</a:t>
            </a:r>
            <a:r>
              <a:rPr lang="ru-RU" dirty="0" smtClean="0">
                <a:latin typeface="Garet Book" pitchFamily="50" charset="-52"/>
              </a:rPr>
              <a:t>.</a:t>
            </a:r>
          </a:p>
          <a:p>
            <a:pPr marL="285750" indent="-285750" algn="just">
              <a:buClr>
                <a:srgbClr val="3574BA"/>
              </a:buClr>
              <a:buFontTx/>
              <a:buChar char="-"/>
            </a:pPr>
            <a:r>
              <a:rPr lang="ru-RU" b="1" dirty="0">
                <a:latin typeface="Garet Book"/>
              </a:rPr>
              <a:t>кроме приобретения подакцизных товаров.</a:t>
            </a:r>
            <a:endParaRPr lang="en-US" b="1" dirty="0">
              <a:latin typeface="Garet Boo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916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908720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Программа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«Доверие»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Garet Book" pitchFamily="50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Garet Book" pitchFamily="50" charset="-52"/>
              </a:rPr>
              <a:t>(без расчета обеспечения)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62" y="2708920"/>
            <a:ext cx="350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1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954593"/>
            <a:ext cx="54006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Процентная ставка: </a:t>
            </a:r>
          </a:p>
          <a:p>
            <a:pPr algn="just">
              <a:spcAft>
                <a:spcPts val="600"/>
              </a:spcAft>
              <a:buClr>
                <a:srgbClr val="3574BA"/>
              </a:buClr>
            </a:pPr>
            <a:r>
              <a:rPr lang="ru-RU" dirty="0">
                <a:latin typeface="Garet Book" pitchFamily="50" charset="-52"/>
              </a:rPr>
              <a:t>      - для приоритетных и социальных  проектов</a:t>
            </a:r>
            <a:r>
              <a:rPr lang="en-US" dirty="0">
                <a:latin typeface="Garet Book" pitchFamily="50" charset="-52"/>
              </a:rPr>
              <a:t>:</a:t>
            </a:r>
            <a:r>
              <a:rPr lang="ru-RU" dirty="0">
                <a:latin typeface="Garet Book" pitchFamily="50" charset="-52"/>
              </a:rPr>
              <a:t> </a:t>
            </a:r>
            <a:r>
              <a:rPr lang="ru-RU" dirty="0" smtClean="0">
                <a:latin typeface="Garet Book" pitchFamily="50" charset="-52"/>
              </a:rPr>
              <a:t>8% годовых</a:t>
            </a:r>
            <a:endParaRPr lang="ru-RU" dirty="0">
              <a:latin typeface="Garet Book" pitchFamily="50" charset="-52"/>
            </a:endParaRPr>
          </a:p>
          <a:p>
            <a:pPr algn="just">
              <a:spcAft>
                <a:spcPts val="600"/>
              </a:spcAft>
              <a:buClr>
                <a:srgbClr val="3574BA"/>
              </a:buClr>
            </a:pPr>
            <a:r>
              <a:rPr lang="ru-RU" dirty="0">
                <a:latin typeface="Garet Book" pitchFamily="50" charset="-52"/>
              </a:rPr>
              <a:t>      - для неприоритетных проектов</a:t>
            </a:r>
            <a:r>
              <a:rPr lang="en-US" dirty="0">
                <a:latin typeface="Garet Book" pitchFamily="50" charset="-52"/>
              </a:rPr>
              <a:t>:</a:t>
            </a:r>
            <a:r>
              <a:rPr lang="ru-RU" dirty="0">
                <a:latin typeface="Garet Book" pitchFamily="50" charset="-52"/>
              </a:rPr>
              <a:t> </a:t>
            </a:r>
            <a:r>
              <a:rPr lang="ru-RU" dirty="0" smtClean="0">
                <a:latin typeface="Garet Book" pitchFamily="50" charset="-52"/>
              </a:rPr>
              <a:t>10% годовых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Срок предоставления: не более </a:t>
            </a:r>
            <a:r>
              <a:rPr lang="ru-RU" dirty="0" smtClean="0">
                <a:latin typeface="Garet Book" pitchFamily="50" charset="-52"/>
              </a:rPr>
              <a:t>24 месяцев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Возможность отсрочки платежа: не более 6 месяцев</a:t>
            </a: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Целевое использование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 – на цели, связанные с осуществлением предпринимательской деятельности, </a:t>
            </a:r>
            <a:r>
              <a:rPr lang="ru-RU" b="1" dirty="0">
                <a:latin typeface="Garet Book" pitchFamily="50" charset="-52"/>
              </a:rPr>
              <a:t>кроме погашения кредитов и </a:t>
            </a:r>
            <a:r>
              <a:rPr lang="ru-RU" b="1" dirty="0" smtClean="0">
                <a:latin typeface="Garet Book" pitchFamily="50" charset="-52"/>
              </a:rPr>
              <a:t>займов, </a:t>
            </a:r>
            <a:r>
              <a:rPr lang="ru-RU" b="1" dirty="0">
                <a:latin typeface="Garet Book"/>
              </a:rPr>
              <a:t>кроме приобретения подакцизных товаров.</a:t>
            </a:r>
            <a:endParaRPr lang="en-US" b="1" dirty="0">
              <a:latin typeface="Garet Book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29" y="4725144"/>
            <a:ext cx="3500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Обязательное условие: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поручительство не менее 2-х физических лиц, в том числе собственников бизнеса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62" y="3663170"/>
            <a:ext cx="350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Для повторных заемщиков Фонда</a:t>
            </a:r>
          </a:p>
        </p:txBody>
      </p:sp>
    </p:spTree>
    <p:extLst>
      <p:ext uri="{BB962C8B-B14F-4D97-AF65-F5344CB8AC3E}">
        <p14:creationId xmlns:p14="http://schemas.microsoft.com/office/powerpoint/2010/main" val="244619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052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Garet Book" pitchFamily="50" charset="-52"/>
              </a:rPr>
              <a:t>Программа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Garet Book" pitchFamily="50" charset="-52"/>
              </a:rPr>
              <a:t>«ЭКСПОРТИРУЙ»</a:t>
            </a:r>
            <a:endParaRPr lang="en-US" sz="2000" b="1" dirty="0">
              <a:solidFill>
                <a:prstClr val="white"/>
              </a:solidFill>
              <a:latin typeface="Garet Book" pitchFamily="50" charset="-52"/>
            </a:endParaRPr>
          </a:p>
          <a:p>
            <a:pPr lvl="0" algn="ctr"/>
            <a:endParaRPr lang="ru-RU" sz="2000" b="1" dirty="0">
              <a:solidFill>
                <a:prstClr val="white"/>
              </a:solidFill>
              <a:latin typeface="Garet Book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27809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Не более 5 </a:t>
            </a:r>
            <a:r>
              <a:rPr lang="ru-RU" sz="2000" dirty="0" err="1">
                <a:solidFill>
                  <a:prstClr val="white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.-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с залогом</a:t>
            </a:r>
          </a:p>
          <a:p>
            <a:pPr lvl="0" algn="ctr"/>
            <a:endParaRPr lang="ru-RU" sz="2000" dirty="0">
              <a:solidFill>
                <a:prstClr val="white"/>
              </a:solidFill>
              <a:latin typeface="Garet Book" pitchFamily="50" charset="-52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Не более 1 </a:t>
            </a:r>
            <a:r>
              <a:rPr lang="ru-RU" sz="2000" dirty="0" err="1">
                <a:solidFill>
                  <a:prstClr val="white"/>
                </a:solidFill>
                <a:latin typeface="Garet Book" pitchFamily="50" charset="-52"/>
              </a:rPr>
              <a:t>млн.руб</a:t>
            </a:r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.-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Garet Book" pitchFamily="50" charset="-52"/>
              </a:rPr>
              <a:t>без залога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Процентная ставка: </a:t>
            </a:r>
          </a:p>
          <a:p>
            <a:pPr marL="285750" lvl="0" indent="-285750" algn="just">
              <a:buClr>
                <a:srgbClr val="3574BA"/>
              </a:buCl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Garet Book" pitchFamily="50" charset="-52"/>
              </a:rPr>
              <a:t>8% 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годовых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9425" y="908720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Срок предоставления</a:t>
            </a:r>
            <a:r>
              <a:rPr lang="ru-RU" dirty="0" smtClean="0">
                <a:solidFill>
                  <a:prstClr val="black"/>
                </a:solidFill>
                <a:latin typeface="Garet Book" pitchFamily="50" charset="-52"/>
              </a:rPr>
              <a:t>: равен 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сроку оплаты по экспортному контракту + 3 мес., но  не более </a:t>
            </a:r>
            <a:r>
              <a:rPr lang="ru-RU" dirty="0" smtClean="0">
                <a:solidFill>
                  <a:prstClr val="black"/>
                </a:solidFill>
                <a:latin typeface="Garet Book" pitchFamily="50" charset="-52"/>
              </a:rPr>
              <a:t>24 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месяцев  </a:t>
            </a:r>
            <a:endParaRPr lang="ru-RU" dirty="0" smtClean="0">
              <a:solidFill>
                <a:prstClr val="black"/>
              </a:solidFill>
              <a:latin typeface="Garet Book" pitchFamily="50" charset="-52"/>
            </a:endParaRPr>
          </a:p>
          <a:p>
            <a:pPr lvl="0" algn="just">
              <a:buClr>
                <a:srgbClr val="3574BA"/>
              </a:buClr>
            </a:pPr>
            <a:endParaRPr lang="ru-RU" dirty="0" smtClean="0">
              <a:solidFill>
                <a:prstClr val="black"/>
              </a:solidFill>
              <a:latin typeface="Garet Book" pitchFamily="50" charset="-52"/>
            </a:endParaRPr>
          </a:p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  <a:latin typeface="Garet Book" pitchFamily="50" charset="-52"/>
              </a:rPr>
              <a:t>Возможность 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отсрочки платежа: не более 6 месяцев</a:t>
            </a:r>
          </a:p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endParaRPr lang="ru-RU" dirty="0">
              <a:solidFill>
                <a:prstClr val="black"/>
              </a:solidFill>
              <a:latin typeface="Garet Book" pitchFamily="50" charset="-52"/>
            </a:endParaRPr>
          </a:p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Целевое использование микрозайма -   на обоснованные Заемщиком цели для выполнения экспортного(</a:t>
            </a:r>
            <a:r>
              <a:rPr lang="ru-RU" dirty="0" err="1">
                <a:solidFill>
                  <a:prstClr val="black"/>
                </a:solidFill>
                <a:latin typeface="Garet Book" pitchFamily="50" charset="-52"/>
              </a:rPr>
              <a:t>ых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)  контракта(</a:t>
            </a:r>
            <a:r>
              <a:rPr lang="ru-RU" dirty="0" err="1">
                <a:solidFill>
                  <a:prstClr val="black"/>
                </a:solidFill>
                <a:latin typeface="Garet Book" pitchFamily="50" charset="-52"/>
              </a:rPr>
              <a:t>ов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), в </a:t>
            </a:r>
            <a:r>
              <a:rPr lang="ru-RU" dirty="0" err="1">
                <a:solidFill>
                  <a:prstClr val="black"/>
                </a:solidFill>
                <a:latin typeface="Garet Book" pitchFamily="50" charset="-52"/>
              </a:rPr>
              <a:t>т.ч</a:t>
            </a:r>
            <a:r>
              <a:rPr lang="ru-RU" dirty="0">
                <a:solidFill>
                  <a:prstClr val="black"/>
                </a:solidFill>
                <a:latin typeface="Garet Book" pitchFamily="50" charset="-52"/>
              </a:rPr>
              <a:t>. оплату страховой премии ЭКСАР</a:t>
            </a:r>
            <a:r>
              <a:rPr lang="ru-RU" dirty="0" smtClean="0">
                <a:solidFill>
                  <a:prstClr val="black"/>
                </a:solidFill>
                <a:latin typeface="Garet Book" pitchFamily="50" charset="-52"/>
              </a:rPr>
              <a:t>.</a:t>
            </a:r>
          </a:p>
          <a:p>
            <a:pPr lvl="0" algn="just">
              <a:buClr>
                <a:srgbClr val="3574BA"/>
              </a:buClr>
            </a:pPr>
            <a:endParaRPr lang="ru-RU" dirty="0" smtClean="0">
              <a:solidFill>
                <a:prstClr val="black"/>
              </a:solidFill>
              <a:latin typeface="Garet Book" pitchFamily="50" charset="-52"/>
            </a:endParaRPr>
          </a:p>
          <a:p>
            <a:pPr marL="342900" lvl="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latin typeface="Garet Book" pitchFamily="50" charset="-52"/>
              </a:rPr>
              <a:t>Залогом могут выступать: </a:t>
            </a:r>
            <a:r>
              <a:rPr lang="ru-RU" sz="1600" b="1" dirty="0">
                <a:latin typeface="Garet Book" pitchFamily="50" charset="-52"/>
              </a:rPr>
              <a:t>страховка "</a:t>
            </a:r>
            <a:r>
              <a:rPr lang="ru-RU" sz="1600" b="1" dirty="0" err="1">
                <a:latin typeface="Garet Book" pitchFamily="50" charset="-52"/>
              </a:rPr>
              <a:t>Эксар</a:t>
            </a:r>
            <a:r>
              <a:rPr lang="ru-RU" sz="1600" b="1" dirty="0">
                <a:latin typeface="Garet Book" pitchFamily="50" charset="-52"/>
              </a:rPr>
              <a:t>" (до 20% суммы </a:t>
            </a:r>
            <a:r>
              <a:rPr lang="ru-RU" sz="1600" b="1" dirty="0" err="1">
                <a:latin typeface="Garet Book" pitchFamily="50" charset="-52"/>
              </a:rPr>
              <a:t>микрозайма</a:t>
            </a:r>
            <a:r>
              <a:rPr lang="ru-RU" sz="1600" b="1" dirty="0">
                <a:latin typeface="Garet Book" pitchFamily="50" charset="-52"/>
              </a:rPr>
              <a:t>), поручительство регионального гарантийного фонда (до 70% суммы </a:t>
            </a:r>
            <a:r>
              <a:rPr lang="ru-RU" sz="1600" b="1" dirty="0" err="1">
                <a:latin typeface="Garet Book" pitchFamily="50" charset="-52"/>
              </a:rPr>
              <a:t>микрозайма</a:t>
            </a:r>
            <a:r>
              <a:rPr lang="ru-RU" sz="1600" b="1" dirty="0">
                <a:latin typeface="Garet Book" pitchFamily="50" charset="-52"/>
              </a:rPr>
              <a:t>), а также поручительство третьих лиц или залог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96912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71" y="764703"/>
            <a:ext cx="3388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Программа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Garet Book" pitchFamily="50" charset="-52"/>
              </a:rPr>
              <a:t>Микрозаймы</a:t>
            </a:r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  <a:latin typeface="Garet Book" pitchFamily="50" charset="-52"/>
              </a:rPr>
              <a:t>Самозанятых</a:t>
            </a:r>
            <a:r>
              <a:rPr lang="ru-RU" sz="2000" b="1" dirty="0">
                <a:solidFill>
                  <a:schemeClr val="bg1"/>
                </a:solidFill>
                <a:latin typeface="Garet Book" pitchFamily="50" charset="-52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362" y="3861048"/>
            <a:ext cx="350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Не более 500 </a:t>
            </a:r>
            <a:r>
              <a:rPr lang="ru-RU" sz="2000" dirty="0" err="1">
                <a:solidFill>
                  <a:schemeClr val="bg1"/>
                </a:solidFill>
                <a:latin typeface="Garet Book" pitchFamily="50" charset="-52"/>
              </a:rPr>
              <a:t>тыс.руб</a:t>
            </a:r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.-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aret Book" pitchFamily="50" charset="-52"/>
              </a:rPr>
              <a:t>с залогом / без залога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32656"/>
            <a:ext cx="532859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Процентная ставка</a:t>
            </a:r>
            <a:r>
              <a:rPr lang="en-US" dirty="0">
                <a:latin typeface="Garet Book" pitchFamily="50" charset="-52"/>
              </a:rPr>
              <a:t>: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r>
              <a:rPr lang="ru-RU" dirty="0">
                <a:latin typeface="Garet Book" pitchFamily="50" charset="-52"/>
              </a:rPr>
              <a:t> - с залогом/поручительством ГФ </a:t>
            </a:r>
            <a:r>
              <a:rPr lang="ru-RU" dirty="0" smtClean="0">
                <a:latin typeface="Garet Book" pitchFamily="50" charset="-52"/>
              </a:rPr>
              <a:t>– 8% годовых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r>
              <a:rPr lang="ru-RU" dirty="0">
                <a:latin typeface="Garet Book" pitchFamily="50" charset="-52"/>
              </a:rPr>
              <a:t>- без залога/поручительства ГФ – </a:t>
            </a:r>
            <a:r>
              <a:rPr lang="en-US" dirty="0" smtClean="0">
                <a:latin typeface="Garet Book" pitchFamily="50" charset="-52"/>
              </a:rPr>
              <a:t>10</a:t>
            </a:r>
            <a:r>
              <a:rPr lang="ru-RU" dirty="0" smtClean="0">
                <a:latin typeface="Garet Book" pitchFamily="50" charset="-52"/>
              </a:rPr>
              <a:t>% годовых</a:t>
            </a:r>
            <a:endParaRPr lang="en-US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Срок предоставления: не более 36 месяцев </a:t>
            </a:r>
            <a:endParaRPr lang="ru-RU" dirty="0">
              <a:latin typeface="Garet Book" pitchFamily="50" charset="-52"/>
            </a:endParaRP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Возможность отсрочки платежа: не более 6 месяцев</a:t>
            </a:r>
          </a:p>
          <a:p>
            <a:pPr algn="just">
              <a:buClr>
                <a:srgbClr val="3574BA"/>
              </a:buClr>
            </a:pPr>
            <a:endParaRPr lang="ru-RU" dirty="0">
              <a:latin typeface="Garet Book" pitchFamily="50" charset="-52"/>
            </a:endParaRPr>
          </a:p>
          <a:p>
            <a:pPr marL="342900" indent="-342900" algn="just">
              <a:buClr>
                <a:srgbClr val="3574BA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Garet Book" pitchFamily="50" charset="-52"/>
              </a:rPr>
              <a:t>Целевое использование </a:t>
            </a:r>
            <a:r>
              <a:rPr lang="ru-RU" dirty="0" err="1">
                <a:latin typeface="Garet Book" pitchFamily="50" charset="-52"/>
              </a:rPr>
              <a:t>микрозайма</a:t>
            </a:r>
            <a:r>
              <a:rPr lang="ru-RU" dirty="0">
                <a:latin typeface="Garet Book" pitchFamily="50" charset="-52"/>
              </a:rPr>
              <a:t> – на цели, связанные с осуществлением предпринимательской деятельности, доходы от которой облагаются налогом на профессиональный доход, </a:t>
            </a:r>
            <a:r>
              <a:rPr lang="ru-RU" b="1" dirty="0">
                <a:latin typeface="Garet Book" pitchFamily="50" charset="-52"/>
              </a:rPr>
              <a:t>кроме погашения кредитов, займов и лизинговых платежей</a:t>
            </a:r>
            <a:endParaRPr lang="en-US" b="1" dirty="0">
              <a:latin typeface="Garet Book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62" y="2102371"/>
            <a:ext cx="3500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Garet Book" pitchFamily="50" charset="-52"/>
              </a:rPr>
              <a:t>Для физических лиц, не являющихся ИП и применяющими специальный налоговый режим «Налог на профессиональный доход»</a:t>
            </a:r>
          </a:p>
        </p:txBody>
      </p:sp>
    </p:spTree>
    <p:extLst>
      <p:ext uri="{BB962C8B-B14F-4D97-AF65-F5344CB8AC3E}">
        <p14:creationId xmlns:p14="http://schemas.microsoft.com/office/powerpoint/2010/main" val="3872565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1549</Words>
  <Application>Microsoft Office PowerPoint</Application>
  <PresentationFormat>Экран (4:3)</PresentationFormat>
  <Paragraphs>327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Kurovskaya_YuV</cp:lastModifiedBy>
  <cp:revision>222</cp:revision>
  <cp:lastPrinted>2022-05-26T09:05:35Z</cp:lastPrinted>
  <dcterms:created xsi:type="dcterms:W3CDTF">2021-07-20T06:26:58Z</dcterms:created>
  <dcterms:modified xsi:type="dcterms:W3CDTF">2022-05-26T09:14:19Z</dcterms:modified>
</cp:coreProperties>
</file>